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4" r:id="rId3"/>
    <p:sldId id="330" r:id="rId5"/>
    <p:sldId id="329" r:id="rId6"/>
    <p:sldId id="326" r:id="rId7"/>
    <p:sldId id="318" r:id="rId8"/>
    <p:sldId id="320" r:id="rId9"/>
    <p:sldId id="325" r:id="rId10"/>
    <p:sldId id="321" r:id="rId11"/>
    <p:sldId id="323" r:id="rId12"/>
    <p:sldId id="324" r:id="rId13"/>
    <p:sldId id="343" r:id="rId1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VnTime"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VnTime"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VnTime"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VnTime"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VnTime"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VnTime"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VnTime"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VnTime"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BCA3"/>
    <a:srgbClr val="A1D1FD"/>
    <a:srgbClr val="FFFF00"/>
    <a:srgbClr val="B6A4FA"/>
    <a:srgbClr val="006600"/>
    <a:srgbClr val="33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9288" autoAdjust="0"/>
  </p:normalViewPr>
  <p:slideViewPr>
    <p:cSldViewPr>
      <p:cViewPr>
        <p:scale>
          <a:sx n="74" d="100"/>
          <a:sy n="74" d="100"/>
        </p:scale>
        <p:origin x="-12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cs typeface="Arial" panose="020B0604020202020204" pitchFamily="34" charset="0"/>
              </a:defRPr>
            </a:lvl1pPr>
          </a:lstStyle>
          <a:p>
            <a:pPr>
              <a:defRPr/>
            </a:pPr>
            <a:endParaRPr lang="en-US"/>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cs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cs typeface="Arial" panose="020B0604020202020204" pitchFamily="34" charset="0"/>
              </a:defRPr>
            </a:lvl1pPr>
          </a:lstStyle>
          <a:p>
            <a:pPr>
              <a:defRPr/>
            </a:pPr>
            <a:endParaRPr lang="en-US"/>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latin typeface="Arial" panose="020B0604020202020204" pitchFamily="34" charset="0"/>
              </a:defRPr>
            </a:lvl1pPr>
          </a:lstStyle>
          <a:p>
            <a:fld id="{DED45E3E-0ECF-4EA5-844A-4FC444677109}"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D3D22EE7-E9FA-48A2-A38E-EB5CDEBD11EC}" type="slidenum">
              <a:rPr lang="en-US" altLang="en-US" b="0">
                <a:latin typeface="Arial" panose="020B0604020202020204" pitchFamily="34" charset="0"/>
              </a:rPr>
            </a:fld>
            <a:endParaRPr lang="en-US" altLang="en-US" b="0">
              <a:latin typeface="Arial" panose="020B0604020202020204" pitchFamily="34" charset="0"/>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82434A2C-4725-45A5-A861-620FBD62119E}" type="slidenum">
              <a:rPr lang="en-US" altLang="en-US" b="0">
                <a:latin typeface="Arial" panose="020B0604020202020204" pitchFamily="34" charset="0"/>
              </a:rPr>
            </a:fld>
            <a:endParaRPr lang="en-US" altLang="en-US" b="0">
              <a:latin typeface="Arial" panose="020B0604020202020204" pitchFamily="34" charset="0"/>
            </a:endParaRPr>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F5D42735-BCD2-4599-B9C1-5645793802F3}" type="slidenum">
              <a:rPr lang="en-US" altLang="en-US" b="0">
                <a:latin typeface="Arial" panose="020B0604020202020204" pitchFamily="34" charset="0"/>
              </a:rPr>
            </a:fld>
            <a:endParaRPr lang="en-US" altLang="en-US" b="0">
              <a:latin typeface="Arial" panose="020B0604020202020204" pitchFamily="34" charset="0"/>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29632ABF-EAD5-4BED-894C-6967660A7536}" type="slidenum">
              <a:rPr lang="en-US" altLang="en-US" b="0">
                <a:latin typeface="Arial" panose="020B0604020202020204" pitchFamily="34" charset="0"/>
              </a:rPr>
            </a:fld>
            <a:endParaRPr lang="en-US" altLang="en-US" b="0">
              <a:latin typeface="Arial" panose="020B0604020202020204" pitchFamily="34" charset="0"/>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9D784196-3353-4C32-A312-9AA2E0E40944}" type="slidenum">
              <a:rPr lang="en-US" altLang="en-US" b="0">
                <a:latin typeface="Arial" panose="020B0604020202020204" pitchFamily="34" charset="0"/>
              </a:rPr>
            </a:fld>
            <a:endParaRPr lang="en-US" altLang="en-US" b="0">
              <a:latin typeface="Arial" panose="020B0604020202020204" pitchFamily="34" charset="0"/>
            </a:endParaRPr>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9EE01478-BAA8-40F8-B58D-3DC94ACC31E4}" type="slidenum">
              <a:rPr lang="en-US" altLang="en-US" b="0">
                <a:latin typeface="Arial" panose="020B0604020202020204" pitchFamily="34" charset="0"/>
              </a:rPr>
            </a:fld>
            <a:endParaRPr lang="en-US" altLang="en-US" b="0">
              <a:latin typeface="Arial" panose="020B0604020202020204" pitchFamily="34" charset="0"/>
            </a:endParaRPr>
          </a:p>
        </p:txBody>
      </p:sp>
      <p:sp>
        <p:nvSpPr>
          <p:cNvPr id="47107" name="Rectangle 2"/>
          <p:cNvSpPr>
            <a:spLocks noGrp="1" noRot="1" noChangeAspect="1" noChangeArrowheads="1" noTextEdit="1"/>
          </p:cNvSpPr>
          <p:nvPr>
            <p:ph type="sldImg"/>
          </p:nvPr>
        </p:nvSpPr>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FA81A558-5625-4365-8D7C-1D72E2EAE062}" type="slidenum">
              <a:rPr lang="en-US" altLang="en-US" b="0">
                <a:latin typeface="Arial" panose="020B0604020202020204" pitchFamily="34" charset="0"/>
              </a:rPr>
            </a:fld>
            <a:endParaRPr lang="en-US" altLang="en-US" b="0">
              <a:latin typeface="Arial" panose="020B0604020202020204" pitchFamily="34" charset="0"/>
            </a:endParaRPr>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cs typeface="Arial" panose="020B0604020202020204" pitchFamily="34" charset="0"/>
              </a:defRPr>
            </a:lvl1pPr>
            <a:lvl2pPr marL="742950" indent="-285750">
              <a:defRPr b="1">
                <a:solidFill>
                  <a:schemeClr val="tx1"/>
                </a:solidFill>
                <a:latin typeface=".VnTime" pitchFamily="34" charset="0"/>
                <a:cs typeface="Arial" panose="020B0604020202020204" pitchFamily="34" charset="0"/>
              </a:defRPr>
            </a:lvl2pPr>
            <a:lvl3pPr marL="1143000" indent="-228600">
              <a:defRPr b="1">
                <a:solidFill>
                  <a:schemeClr val="tx1"/>
                </a:solidFill>
                <a:latin typeface=".VnTime" pitchFamily="34" charset="0"/>
                <a:cs typeface="Arial" panose="020B0604020202020204" pitchFamily="34" charset="0"/>
              </a:defRPr>
            </a:lvl3pPr>
            <a:lvl4pPr marL="1600200" indent="-228600">
              <a:defRPr b="1">
                <a:solidFill>
                  <a:schemeClr val="tx1"/>
                </a:solidFill>
                <a:latin typeface=".VnTime" pitchFamily="34" charset="0"/>
                <a:cs typeface="Arial" panose="020B0604020202020204" pitchFamily="34" charset="0"/>
              </a:defRPr>
            </a:lvl4pPr>
            <a:lvl5pPr marL="2057400" indent="-22860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fld id="{797CD1FC-9B9B-4B9A-A4C7-089F9C123706}" type="slidenum">
              <a:rPr lang="en-US" altLang="en-US" b="0">
                <a:latin typeface="Arial" panose="020B0604020202020204" pitchFamily="34" charset="0"/>
              </a:rPr>
            </a:fld>
            <a:endParaRPr lang="en-US" altLang="en-US" b="0">
              <a:latin typeface="Arial" panose="020B0604020202020204" pitchFamily="34" charset="0"/>
            </a:endParaRPr>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895AE6F-7918-411A-AA37-BC25B4462250}"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01B7597-80AA-459E-A2F0-6B88E1DD5750}"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2035879-5744-4684-9DBB-C47CD33BD4BC}"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51525"/>
          </a:xfrm>
        </p:spPr>
        <p:txBody>
          <a:body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9BAEB3F-A768-4D1A-893B-B1347A536B52}"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idx="1" hasCustomPrompt="1"/>
          </p:nvPr>
        </p:nvSpPr>
        <p:spPr/>
        <p:txBody>
          <a:body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936C2CD-329F-4D92-951C-C038EAC8C188}"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endParaRPr lang="vi-VN"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253DAF8-75FA-4245-B456-D085CC99F122}"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0587748-2477-438A-BB78-DAFBDCE86373}"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E0FDF-364D-436B-A51E-F47DBAF2D22C}"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4AEE6D3-F5EE-4A3A-8BB0-F90BDD0BF2C4}"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91FF2C9C-FA14-41E4-A821-C8F8837D8234}"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F737C91-61F8-4003-B60A-24DFC6F3BA4F}"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32CB089-FB2E-4D6D-9DA4-A84E1BBEF02A}"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latin typeface="Arial" panose="020B0604020202020204" pitchFamily="34" charset="0"/>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latin typeface="Arial" panose="020B0604020202020204" pitchFamily="34" charset="0"/>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latin typeface="Arial" panose="020B0604020202020204" pitchFamily="34" charset="0"/>
              </a:defRPr>
            </a:lvl1pPr>
          </a:lstStyle>
          <a:p>
            <a:fld id="{BA6A1024-BF7E-4AB6-8A9C-092A2277E8B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7.png"/><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9717" y="1568406"/>
            <a:ext cx="6704330" cy="714375"/>
          </a:xfrm>
          <a:prstGeom prst="rect">
            <a:avLst/>
          </a:prstGeom>
          <a:noFill/>
        </p:spPr>
        <p:txBody>
          <a:bodyPr wrap="none" lIns="68580" tIns="34290" rIns="68580" bIns="34290">
            <a:spAutoFit/>
          </a:bodyPr>
          <a:lstStyle/>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1114743" y="2438083"/>
            <a:ext cx="6938645" cy="2168525"/>
          </a:xfrm>
          <a:prstGeom prst="rect">
            <a:avLst/>
          </a:prstGeom>
          <a:noFill/>
          <a:ln>
            <a:noFill/>
          </a:ln>
        </p:spPr>
        <p:txBody>
          <a:bodyPr wrap="non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KHOA HỌC 5</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Sử dụng năng lượng chất đốt</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(tiếp theo)</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3512702" y="5522710"/>
            <a:ext cx="2118360" cy="345440"/>
          </a:xfrm>
          <a:prstGeom prst="rect">
            <a:avLst/>
          </a:prstGeom>
          <a:noFill/>
        </p:spPr>
        <p:txBody>
          <a:bodyPr wrap="none" lIns="68580" tIns="34290" rIns="68580" bIns="34290">
            <a:spAutoFit/>
          </a:bodyPr>
          <a:p>
            <a:pPr algn="ctr"/>
            <a:r>
              <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AutoShape 3"/>
          <p:cNvSpPr>
            <a:spLocks noChangeArrowheads="1"/>
          </p:cNvSpPr>
          <p:nvPr/>
        </p:nvSpPr>
        <p:spPr bwMode="auto">
          <a:xfrm>
            <a:off x="685800" y="2590800"/>
            <a:ext cx="7543800" cy="2209800"/>
          </a:xfrm>
          <a:prstGeom prst="wedgeRoundRectCallout">
            <a:avLst>
              <a:gd name="adj1" fmla="val -31630"/>
              <a:gd name="adj2" fmla="val 50236"/>
              <a:gd name="adj3" fmla="val 16667"/>
            </a:avLst>
          </a:prstGeom>
          <a:solidFill>
            <a:srgbClr val="FBBCA3"/>
          </a:solidFill>
          <a:ln w="9525">
            <a:solidFill>
              <a:schemeClr val="tx1"/>
            </a:solidFill>
            <a:miter lim="800000"/>
          </a:ln>
        </p:spPr>
        <p:txBody>
          <a:bodyPr/>
          <a:lstStyle/>
          <a:p>
            <a:pPr algn="ctr" eaLnBrk="1" hangingPunct="1"/>
            <a:r>
              <a:rPr lang="en-US" altLang="en-US" sz="2400">
                <a:latin typeface="Times New Roman" panose="02020603050405020304" pitchFamily="18" charset="0"/>
              </a:rPr>
              <a:t>Chất đốt khi bị đốt cháy sẽ cung cấp năng lượng để đun nóng, thắp sáng, chạy máy, sản xuất ra điện,… Nhưng nó không phải là nguồn năng lượng vô tận và rất nguy hiểm nên chúng ta cần tránh lãng phí và đảm bảo an toàn khi sử dụng chất đốt</a:t>
            </a:r>
            <a:r>
              <a:rPr lang="en-US" altLang="en-US" sz="2000"/>
              <a:t>.</a:t>
            </a:r>
            <a:endParaRPr lang="en-US" altLang="en-US" sz="2000"/>
          </a:p>
        </p:txBody>
      </p:sp>
      <p:sp>
        <p:nvSpPr>
          <p:cNvPr id="13" name="Rectangle 12"/>
          <p:cNvSpPr/>
          <p:nvPr/>
        </p:nvSpPr>
        <p:spPr>
          <a:xfrm>
            <a:off x="3302690" y="1577075"/>
            <a:ext cx="2614818" cy="769441"/>
          </a:xfrm>
          <a:prstGeom prst="rect">
            <a:avLst/>
          </a:prstGeom>
          <a:noFill/>
        </p:spPr>
        <p:txBody>
          <a:bodyPr wrap="none">
            <a:spAutoFit/>
          </a:bodyPr>
          <a:lstStyle/>
          <a:p>
            <a:pPr algn="ctr" eaLnBrk="1" hangingPunct="1">
              <a:defRPr/>
            </a:pPr>
            <a:r>
              <a:rPr lang="en-US" sz="4400" cap="all"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a:t>
            </a:r>
            <a:r>
              <a:rPr lang="en-US" sz="44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cap="all" dirty="0" err="1">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endParaRPr lang="en-US" sz="4400"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76200"/>
            <a:ext cx="9220200" cy="6857365"/>
          </a:xfrm>
          <a:prstGeom prst="rect">
            <a:avLst/>
          </a:prstGeom>
        </p:spPr>
      </p:pic>
      <p:pic>
        <p:nvPicPr>
          <p:cNvPr id="2" name="Picture 1"/>
          <p:cNvPicPr>
            <a:picLocks noChangeAspect="1"/>
          </p:cNvPicPr>
          <p:nvPr/>
        </p:nvPicPr>
        <p:blipFill>
          <a:blip r:embed="rId2"/>
          <a:stretch>
            <a:fillRect/>
          </a:stretch>
        </p:blipFill>
        <p:spPr>
          <a:xfrm>
            <a:off x="1060675" y="2217902"/>
            <a:ext cx="7022650" cy="1964995"/>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381000" y="2667000"/>
            <a:ext cx="81534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en-US" sz="2400" b="0">
                <a:solidFill>
                  <a:srgbClr val="0000FF"/>
                </a:solidFill>
                <a:latin typeface="iCiel Nabila" charset="0"/>
                <a:cs typeface="iCiel Nabila" charset="0"/>
              </a:rPr>
              <a:t>Quan sát các hình 9, 10, 11, 12 trang 88, 89 sách giáo khoa và cho biết: </a:t>
            </a:r>
            <a:endParaRPr lang="en-US" altLang="en-US" sz="2400" b="0">
              <a:solidFill>
                <a:srgbClr val="0000FF"/>
              </a:solidFill>
              <a:latin typeface="iCiel Nabila" charset="0"/>
              <a:cs typeface="iCiel Nabila" charset="0"/>
            </a:endParaRPr>
          </a:p>
          <a:p>
            <a:pPr eaLnBrk="1" hangingPunct="1">
              <a:lnSpc>
                <a:spcPct val="150000"/>
              </a:lnSpc>
            </a:pPr>
            <a:r>
              <a:rPr lang="en-US" altLang="en-US" sz="2400" b="0">
                <a:solidFill>
                  <a:srgbClr val="0000FF"/>
                </a:solidFill>
                <a:latin typeface="iCiel Nabila" charset="0"/>
                <a:cs typeface="iCiel Nabila" charset="0"/>
              </a:rPr>
              <a:t>- Hình nào thể hiện tiết kiệm chất đốt? Vì sao?</a:t>
            </a:r>
            <a:endParaRPr lang="en-US" altLang="en-US" sz="2400" b="0">
              <a:solidFill>
                <a:srgbClr val="0000FF"/>
              </a:solidFill>
              <a:latin typeface="iCiel Nabila" charset="0"/>
              <a:cs typeface="iCiel Nabila" charset="0"/>
            </a:endParaRPr>
          </a:p>
          <a:p>
            <a:pPr eaLnBrk="1" hangingPunct="1">
              <a:lnSpc>
                <a:spcPct val="150000"/>
              </a:lnSpc>
            </a:pPr>
            <a:r>
              <a:rPr lang="en-US" altLang="en-US" sz="2400" b="0">
                <a:solidFill>
                  <a:srgbClr val="0000FF"/>
                </a:solidFill>
                <a:latin typeface="iCiel Nabila" charset="0"/>
                <a:cs typeface="iCiel Nabila" charset="0"/>
              </a:rPr>
              <a:t>- Hình nào thể hiện lãng phí chất đốt? Vì sao?</a:t>
            </a:r>
            <a:endParaRPr lang="vi-VN" altLang="en-US" sz="2400" b="0">
              <a:solidFill>
                <a:srgbClr val="0000FF"/>
              </a:solidFill>
              <a:latin typeface="iCiel Nabila" charset="0"/>
              <a:cs typeface="iCiel Nabila" charset="0"/>
            </a:endParaRPr>
          </a:p>
        </p:txBody>
      </p:sp>
      <p:sp>
        <p:nvSpPr>
          <p:cNvPr id="37902" name="Up Ribbon 3"/>
          <p:cNvSpPr>
            <a:spLocks noChangeArrowheads="1"/>
          </p:cNvSpPr>
          <p:nvPr/>
        </p:nvSpPr>
        <p:spPr bwMode="auto">
          <a:xfrm>
            <a:off x="0" y="1523683"/>
            <a:ext cx="9144000" cy="1077912"/>
          </a:xfrm>
          <a:prstGeom prst="ribbon2">
            <a:avLst>
              <a:gd name="adj1" fmla="val 16667"/>
              <a:gd name="adj2" fmla="val 75000"/>
            </a:avLst>
          </a:prstGeom>
          <a:solidFill>
            <a:schemeClr val="accent1"/>
          </a:solidFill>
          <a:ln w="9525" algn="ctr">
            <a:solidFill>
              <a:schemeClr val="tx1"/>
            </a:solidFill>
            <a:round/>
          </a:ln>
        </p:spPr>
        <p:txBody>
          <a:bodyPr/>
          <a:p>
            <a:pPr eaLnBrk="1" hangingPunct="1"/>
            <a:endParaRPr lang="en-US" altLang="en-US"/>
          </a:p>
        </p:txBody>
      </p:sp>
      <p:sp>
        <p:nvSpPr>
          <p:cNvPr id="37903" name="Text Box 60"/>
          <p:cNvSpPr txBox="1">
            <a:spLocks noChangeArrowheads="1"/>
          </p:cNvSpPr>
          <p:nvPr/>
        </p:nvSpPr>
        <p:spPr bwMode="auto">
          <a:xfrm>
            <a:off x="152400" y="1600200"/>
            <a:ext cx="88392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kumimoji="1" lang="en-US" altLang="en-US" sz="4800">
                <a:solidFill>
                  <a:srgbClr val="002060"/>
                </a:solidFill>
                <a:latin typeface="iCiel Crocante" panose="02000000000000000000" charset="0"/>
                <a:cs typeface="iCiel Crocante" panose="02000000000000000000" charset="0"/>
              </a:rPr>
              <a:t>khởi động</a:t>
            </a:r>
            <a:endParaRPr kumimoji="1" lang="en-US" altLang="en-US" sz="4800">
              <a:solidFill>
                <a:srgbClr val="002060"/>
              </a:solidFill>
              <a:latin typeface="iCiel Crocante" panose="02000000000000000000" charset="0"/>
              <a:cs typeface="iCiel Crocante" panose="02000000000000000000" charset="0"/>
            </a:endParaRP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N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9" descr="Hình ảnh012"/>
          <p:cNvPicPr>
            <a:picLocks noChangeAspect="1" noChangeArrowheads="1"/>
          </p:cNvPicPr>
          <p:nvPr/>
        </p:nvPicPr>
        <p:blipFill>
          <a:blip r:embed="rId2" cstate="print">
            <a:extLst>
              <a:ext uri="{28A0092B-C50C-407E-A947-70E740481C1C}">
                <a14:useLocalDpi xmlns:a14="http://schemas.microsoft.com/office/drawing/2010/main" val="0"/>
              </a:ext>
            </a:extLst>
          </a:blip>
          <a:srcRect t="8714" r="1631" b="4347"/>
          <a:stretch>
            <a:fillRect/>
          </a:stretch>
        </p:blipFill>
        <p:spPr bwMode="auto">
          <a:xfrm>
            <a:off x="3657600" y="3352800"/>
            <a:ext cx="5410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10" descr="Hình ảnh011"/>
          <p:cNvPicPr>
            <a:picLocks noChangeAspect="1" noChangeArrowheads="1"/>
          </p:cNvPicPr>
          <p:nvPr/>
        </p:nvPicPr>
        <p:blipFill>
          <a:blip r:embed="rId3">
            <a:extLst>
              <a:ext uri="{28A0092B-C50C-407E-A947-70E740481C1C}">
                <a14:useLocalDpi xmlns:a14="http://schemas.microsoft.com/office/drawing/2010/main" val="0"/>
              </a:ext>
            </a:extLst>
          </a:blip>
          <a:srcRect l="4494" b="3772"/>
          <a:stretch>
            <a:fillRect/>
          </a:stretch>
        </p:blipFill>
        <p:spPr bwMode="auto">
          <a:xfrm>
            <a:off x="4876800" y="0"/>
            <a:ext cx="42672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Picture 11" descr="Hình ảnh010"/>
          <p:cNvPicPr>
            <a:picLocks noChangeAspect="1" noChangeArrowheads="1"/>
          </p:cNvPicPr>
          <p:nvPr/>
        </p:nvPicPr>
        <p:blipFill>
          <a:blip r:embed="rId4">
            <a:extLst>
              <a:ext uri="{28A0092B-C50C-407E-A947-70E740481C1C}">
                <a14:useLocalDpi xmlns:a14="http://schemas.microsoft.com/office/drawing/2010/main" val="0"/>
              </a:ext>
            </a:extLst>
          </a:blip>
          <a:srcRect r="32547"/>
          <a:stretch>
            <a:fillRect/>
          </a:stretch>
        </p:blipFill>
        <p:spPr bwMode="auto">
          <a:xfrm>
            <a:off x="0" y="3276600"/>
            <a:ext cx="327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Picture 12" descr="Hình ảnh009"/>
          <p:cNvPicPr>
            <a:picLocks noChangeAspect="1" noChangeArrowheads="1"/>
          </p:cNvPicPr>
          <p:nvPr/>
        </p:nvPicPr>
        <p:blipFill>
          <a:blip r:embed="rId5">
            <a:extLst>
              <a:ext uri="{28A0092B-C50C-407E-A947-70E740481C1C}">
                <a14:useLocalDpi xmlns:a14="http://schemas.microsoft.com/office/drawing/2010/main" val="0"/>
              </a:ext>
            </a:extLst>
          </a:blip>
          <a:srcRect l="24284" r="27281"/>
          <a:stretch>
            <a:fillRect/>
          </a:stretch>
        </p:blipFill>
        <p:spPr bwMode="auto">
          <a:xfrm>
            <a:off x="1600200" y="0"/>
            <a:ext cx="18097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3" name="Rectangle 13"/>
          <p:cNvSpPr>
            <a:spLocks noChangeArrowheads="1"/>
          </p:cNvSpPr>
          <p:nvPr/>
        </p:nvSpPr>
        <p:spPr bwMode="auto">
          <a:xfrm>
            <a:off x="0" y="1412875"/>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eaLnBrk="1" hangingPunct="1"/>
            <a:r>
              <a:rPr lang="en-US" altLang="en-US" sz="2400" b="0" u="sng">
                <a:solidFill>
                  <a:srgbClr val="0000FF"/>
                </a:solidFill>
                <a:latin typeface="iCiel Nabila" charset="0"/>
                <a:cs typeface="iCiel Nabila" charset="0"/>
              </a:rPr>
              <a:t>Hình 9</a:t>
            </a:r>
            <a:endParaRPr lang="en-US" altLang="en-US" sz="2400" b="0" u="sng">
              <a:solidFill>
                <a:srgbClr val="0000FF"/>
              </a:solidFill>
              <a:latin typeface="iCiel Nabila" charset="0"/>
              <a:cs typeface="iCiel Nabila" charset="0"/>
            </a:endParaRPr>
          </a:p>
        </p:txBody>
      </p:sp>
      <p:sp>
        <p:nvSpPr>
          <p:cNvPr id="133134" name="Rectangle 14"/>
          <p:cNvSpPr>
            <a:spLocks noChangeArrowheads="1"/>
          </p:cNvSpPr>
          <p:nvPr/>
        </p:nvSpPr>
        <p:spPr bwMode="auto">
          <a:xfrm>
            <a:off x="3581400" y="1263650"/>
            <a:ext cx="129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eaLnBrk="1" hangingPunct="1"/>
            <a:r>
              <a:rPr lang="en-US" altLang="en-US" sz="2400" b="0" u="sng">
                <a:solidFill>
                  <a:srgbClr val="0000FF"/>
                </a:solidFill>
                <a:latin typeface="iCiel Nabila" charset="0"/>
                <a:cs typeface="iCiel Nabila" charset="0"/>
              </a:rPr>
              <a:t>Hình 11</a:t>
            </a:r>
            <a:endParaRPr lang="en-US" altLang="en-US" sz="2400" b="0" u="sng">
              <a:solidFill>
                <a:srgbClr val="0000FF"/>
              </a:solidFill>
              <a:latin typeface="iCiel Nabila" charset="0"/>
              <a:cs typeface="iCiel Nabila" charset="0"/>
            </a:endParaRPr>
          </a:p>
        </p:txBody>
      </p:sp>
      <p:sp>
        <p:nvSpPr>
          <p:cNvPr id="133135" name="Rectangle 15"/>
          <p:cNvSpPr>
            <a:spLocks noChangeArrowheads="1"/>
          </p:cNvSpPr>
          <p:nvPr/>
        </p:nvSpPr>
        <p:spPr bwMode="auto">
          <a:xfrm>
            <a:off x="381000" y="6353175"/>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eaLnBrk="1" hangingPunct="1"/>
            <a:r>
              <a:rPr lang="en-US" altLang="en-US" sz="2400" b="0" u="sng">
                <a:solidFill>
                  <a:srgbClr val="0000FF"/>
                </a:solidFill>
                <a:latin typeface="iCiel Nabila" charset="0"/>
                <a:cs typeface="iCiel Nabila" charset="0"/>
              </a:rPr>
              <a:t>Hình 10</a:t>
            </a:r>
            <a:endParaRPr lang="en-US" altLang="en-US" sz="2400" b="0" u="sng">
              <a:solidFill>
                <a:srgbClr val="0000FF"/>
              </a:solidFill>
              <a:latin typeface="iCiel Nabila" charset="0"/>
              <a:cs typeface="iCiel Nabila" charset="0"/>
            </a:endParaRPr>
          </a:p>
        </p:txBody>
      </p:sp>
      <p:sp>
        <p:nvSpPr>
          <p:cNvPr id="133136" name="Rectangle 16"/>
          <p:cNvSpPr>
            <a:spLocks noChangeArrowheads="1"/>
          </p:cNvSpPr>
          <p:nvPr/>
        </p:nvSpPr>
        <p:spPr bwMode="auto">
          <a:xfrm>
            <a:off x="5562600" y="6353175"/>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eaLnBrk="1" hangingPunct="1"/>
            <a:r>
              <a:rPr lang="en-US" altLang="en-US" sz="2400" b="0" u="sng">
                <a:solidFill>
                  <a:srgbClr val="0000FF"/>
                </a:solidFill>
                <a:latin typeface="iCiel Nabila" charset="0"/>
                <a:cs typeface="iCiel Nabila" charset="0"/>
              </a:rPr>
              <a:t>Hình 12</a:t>
            </a:r>
            <a:endParaRPr lang="en-US" altLang="en-US" sz="2400" b="0" u="sng">
              <a:solidFill>
                <a:srgbClr val="0000FF"/>
              </a:solidFill>
              <a:latin typeface="iCiel Nabila" charset="0"/>
              <a:cs typeface="iCiel Nabil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33"/>
                                        </p:tgtEl>
                                        <p:attrNameLst>
                                          <p:attrName>style.visibility</p:attrName>
                                        </p:attrNameLst>
                                      </p:cBhvr>
                                      <p:to>
                                        <p:strVal val="visible"/>
                                      </p:to>
                                    </p:set>
                                    <p:animEffect transition="in" filter="wipe(left)">
                                      <p:cBhvr>
                                        <p:cTn id="7" dur="500"/>
                                        <p:tgtEl>
                                          <p:spTgt spid="1331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32"/>
                                        </p:tgtEl>
                                        <p:attrNameLst>
                                          <p:attrName>style.visibility</p:attrName>
                                        </p:attrNameLst>
                                      </p:cBhvr>
                                      <p:to>
                                        <p:strVal val="visible"/>
                                      </p:to>
                                    </p:set>
                                    <p:animEffect transition="in" filter="wipe(left)">
                                      <p:cBhvr>
                                        <p:cTn id="11" dur="500"/>
                                        <p:tgtEl>
                                          <p:spTgt spid="1331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34"/>
                                        </p:tgtEl>
                                        <p:attrNameLst>
                                          <p:attrName>style.visibility</p:attrName>
                                        </p:attrNameLst>
                                      </p:cBhvr>
                                      <p:to>
                                        <p:strVal val="visible"/>
                                      </p:to>
                                    </p:set>
                                    <p:animEffect transition="in" filter="wipe(left)">
                                      <p:cBhvr>
                                        <p:cTn id="16" dur="500"/>
                                        <p:tgtEl>
                                          <p:spTgt spid="1331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33130"/>
                                        </p:tgtEl>
                                        <p:attrNameLst>
                                          <p:attrName>style.visibility</p:attrName>
                                        </p:attrNameLst>
                                      </p:cBhvr>
                                      <p:to>
                                        <p:strVal val="visible"/>
                                      </p:to>
                                    </p:set>
                                    <p:animEffect transition="in" filter="wipe(left)">
                                      <p:cBhvr>
                                        <p:cTn id="20" dur="500"/>
                                        <p:tgtEl>
                                          <p:spTgt spid="1331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3131"/>
                                        </p:tgtEl>
                                        <p:attrNameLst>
                                          <p:attrName>style.visibility</p:attrName>
                                        </p:attrNameLst>
                                      </p:cBhvr>
                                      <p:to>
                                        <p:strVal val="visible"/>
                                      </p:to>
                                    </p:set>
                                    <p:animEffect transition="in" filter="wipe(left)">
                                      <p:cBhvr>
                                        <p:cTn id="25" dur="500"/>
                                        <p:tgtEl>
                                          <p:spTgt spid="13313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3135"/>
                                        </p:tgtEl>
                                        <p:attrNameLst>
                                          <p:attrName>style.visibility</p:attrName>
                                        </p:attrNameLst>
                                      </p:cBhvr>
                                      <p:to>
                                        <p:strVal val="visible"/>
                                      </p:to>
                                    </p:set>
                                    <p:animEffect transition="in" filter="wipe(left)">
                                      <p:cBhvr>
                                        <p:cTn id="29" dur="500"/>
                                        <p:tgtEl>
                                          <p:spTgt spid="1331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3129"/>
                                        </p:tgtEl>
                                        <p:attrNameLst>
                                          <p:attrName>style.visibility</p:attrName>
                                        </p:attrNameLst>
                                      </p:cBhvr>
                                      <p:to>
                                        <p:strVal val="visible"/>
                                      </p:to>
                                    </p:set>
                                    <p:animEffect transition="in" filter="wipe(left)">
                                      <p:cBhvr>
                                        <p:cTn id="34" dur="500"/>
                                        <p:tgtEl>
                                          <p:spTgt spid="13312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33136"/>
                                        </p:tgtEl>
                                        <p:attrNameLst>
                                          <p:attrName>style.visibility</p:attrName>
                                        </p:attrNameLst>
                                      </p:cBhvr>
                                      <p:to>
                                        <p:strVal val="visible"/>
                                      </p:to>
                                    </p:set>
                                    <p:animEffect transition="in" filter="wipe(left)">
                                      <p:cBhvr>
                                        <p:cTn id="38" dur="500"/>
                                        <p:tgtEl>
                                          <p:spTgt spid="133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3" grpId="0"/>
      <p:bldP spid="133134" grpId="0"/>
      <p:bldP spid="133135" grpId="0"/>
      <p:bldP spid="13313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7890" name="Group 2"/>
          <p:cNvGrpSpPr/>
          <p:nvPr/>
        </p:nvGrpSpPr>
        <p:grpSpPr bwMode="auto">
          <a:xfrm>
            <a:off x="0" y="65088"/>
            <a:ext cx="9144000" cy="1077912"/>
            <a:chOff x="0" y="65088"/>
            <a:chExt cx="9144000" cy="1077912"/>
          </a:xfrm>
        </p:grpSpPr>
        <p:sp>
          <p:nvSpPr>
            <p:cNvPr id="37902" name="Up Ribbon 3"/>
            <p:cNvSpPr>
              <a:spLocks noChangeArrowheads="1"/>
            </p:cNvSpPr>
            <p:nvPr/>
          </p:nvSpPr>
          <p:spPr bwMode="auto">
            <a:xfrm>
              <a:off x="0" y="65088"/>
              <a:ext cx="9144000" cy="1077912"/>
            </a:xfrm>
            <a:prstGeom prst="ribbon2">
              <a:avLst>
                <a:gd name="adj1" fmla="val 16667"/>
                <a:gd name="adj2" fmla="val 75000"/>
              </a:avLst>
            </a:prstGeom>
            <a:solidFill>
              <a:schemeClr val="accent1"/>
            </a:solidFill>
            <a:ln w="9525" algn="ctr">
              <a:solidFill>
                <a:schemeClr val="tx1"/>
              </a:solidFill>
              <a:round/>
            </a:ln>
          </p:spPr>
          <p:txBody>
            <a:bodyPr/>
            <a:lstStyle/>
            <a:p>
              <a:pPr eaLnBrk="1" hangingPunct="1"/>
              <a:endParaRPr lang="en-US" altLang="en-US"/>
            </a:p>
          </p:txBody>
        </p:sp>
        <p:sp>
          <p:nvSpPr>
            <p:cNvPr id="37903" name="Text Box 60"/>
            <p:cNvSpPr txBox="1">
              <a:spLocks noChangeArrowheads="1"/>
            </p:cNvSpPr>
            <p:nvPr/>
          </p:nvSpPr>
          <p:spPr bwMode="auto">
            <a:xfrm>
              <a:off x="170180" y="76200"/>
              <a:ext cx="883920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kumimoji="1" lang="en-US" altLang="en-US" sz="4800">
                  <a:solidFill>
                    <a:srgbClr val="002060"/>
                  </a:solidFill>
                  <a:latin typeface="iCiel Crocante" panose="02000000000000000000" charset="0"/>
                  <a:cs typeface="iCiel Crocante" panose="02000000000000000000" charset="0"/>
                </a:rPr>
                <a:t>KHÁM PHÁ</a:t>
              </a:r>
              <a:endParaRPr kumimoji="1" lang="en-US" altLang="en-US" sz="4800">
                <a:solidFill>
                  <a:srgbClr val="002060"/>
                </a:solidFill>
                <a:latin typeface="iCiel Crocante" panose="02000000000000000000" charset="0"/>
                <a:cs typeface="iCiel Crocante" panose="02000000000000000000" charset="0"/>
              </a:endParaRPr>
            </a:p>
          </p:txBody>
        </p:sp>
      </p:grpSp>
      <p:sp>
        <p:nvSpPr>
          <p:cNvPr id="2" name="Rectangle 1"/>
          <p:cNvSpPr>
            <a:spLocks noChangeArrowheads="1"/>
          </p:cNvSpPr>
          <p:nvPr/>
        </p:nvSpPr>
        <p:spPr bwMode="auto">
          <a:xfrm>
            <a:off x="271463" y="1143000"/>
            <a:ext cx="860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altLang="en-US" sz="2800">
                <a:solidFill>
                  <a:srgbClr val="CC3300"/>
                </a:solidFill>
                <a:latin typeface="Times New Roman" panose="02020603050405020304" pitchFamily="18" charset="0"/>
              </a:rPr>
              <a:t>Hoạt động 3: </a:t>
            </a:r>
            <a:r>
              <a:rPr lang="en-US" altLang="en-US" sz="2800">
                <a:solidFill>
                  <a:srgbClr val="0000FF"/>
                </a:solidFill>
                <a:latin typeface="Times New Roman" panose="02020603050405020304" pitchFamily="18" charset="0"/>
              </a:rPr>
              <a:t>Phòng tránh tai nạn khi sử dụng chất đốt</a:t>
            </a:r>
            <a:endParaRPr lang="en-US" altLang="en-US" sz="2800">
              <a:solidFill>
                <a:srgbClr val="0000FF"/>
              </a:solidFill>
              <a:latin typeface="Times New Roman" panose="02020603050405020304" pitchFamily="18" charset="0"/>
            </a:endParaRPr>
          </a:p>
        </p:txBody>
      </p:sp>
      <p:sp>
        <p:nvSpPr>
          <p:cNvPr id="9" name="Rectangle 2"/>
          <p:cNvSpPr>
            <a:spLocks noRot="1" noChangeArrowheads="1"/>
          </p:cNvSpPr>
          <p:nvPr/>
        </p:nvSpPr>
        <p:spPr bwMode="auto">
          <a:xfrm>
            <a:off x="76200" y="6248400"/>
            <a:ext cx="8991600" cy="381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p>
            <a:pPr algn="ctr" eaLnBrk="1" hangingPunct="1"/>
            <a:r>
              <a:rPr lang="en-US" altLang="en-US" sz="2000">
                <a:latin typeface="Times New Roman" panose="02020603050405020304" pitchFamily="18" charset="0"/>
                <a:cs typeface="Times New Roman" panose="02020603050405020304" pitchFamily="18" charset="0"/>
              </a:rPr>
              <a:t>MỘT SỐ HẬU QUẢ KHI SỬ DỤNG CHẤT ĐỐT KHÔNG ĐÚNG CÁCH</a:t>
            </a:r>
            <a:endParaRPr lang="en-US" altLang="en-US" sz="2000">
              <a:latin typeface="Times New Roman" panose="02020603050405020304" pitchFamily="18" charset="0"/>
              <a:cs typeface="Times New Roman" panose="02020603050405020304" pitchFamily="18" charset="0"/>
            </a:endParaRPr>
          </a:p>
        </p:txBody>
      </p:sp>
      <p:grpSp>
        <p:nvGrpSpPr>
          <p:cNvPr id="4" name="Group 6"/>
          <p:cNvGrpSpPr/>
          <p:nvPr/>
        </p:nvGrpSpPr>
        <p:grpSpPr bwMode="auto">
          <a:xfrm>
            <a:off x="914400" y="1752600"/>
            <a:ext cx="7315200" cy="4343400"/>
            <a:chOff x="914400" y="1752600"/>
            <a:chExt cx="7315200" cy="4343400"/>
          </a:xfrm>
        </p:grpSpPr>
        <p:pic>
          <p:nvPicPr>
            <p:cNvPr id="37900" name="Picture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14400" y="17526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TextBox 4"/>
            <p:cNvSpPr txBox="1">
              <a:spLocks noChangeArrowheads="1"/>
            </p:cNvSpPr>
            <p:nvPr/>
          </p:nvSpPr>
          <p:spPr bwMode="auto">
            <a:xfrm>
              <a:off x="914400" y="5634335"/>
              <a:ext cx="73152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Nổ bình gas do bất cẩn khi sử dụng</a:t>
              </a:r>
              <a:endParaRPr lang="en-US" altLang="en-US" sz="2400">
                <a:latin typeface="Times New Roman" panose="02020603050405020304" pitchFamily="18" charset="0"/>
                <a:cs typeface="Times New Roman" panose="02020603050405020304" pitchFamily="18" charset="0"/>
              </a:endParaRPr>
            </a:p>
          </p:txBody>
        </p:sp>
      </p:grpSp>
      <p:grpSp>
        <p:nvGrpSpPr>
          <p:cNvPr id="5" name="Group 10"/>
          <p:cNvGrpSpPr/>
          <p:nvPr/>
        </p:nvGrpSpPr>
        <p:grpSpPr bwMode="auto">
          <a:xfrm>
            <a:off x="914400" y="1752600"/>
            <a:ext cx="7315200" cy="4343400"/>
            <a:chOff x="914400" y="1752600"/>
            <a:chExt cx="7315200" cy="4343400"/>
          </a:xfrm>
        </p:grpSpPr>
        <p:pic>
          <p:nvPicPr>
            <p:cNvPr id="3789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22"/>
            <p:cNvSpPr txBox="1">
              <a:spLocks noChangeArrowheads="1"/>
            </p:cNvSpPr>
            <p:nvPr/>
          </p:nvSpPr>
          <p:spPr bwMode="auto">
            <a:xfrm>
              <a:off x="914400" y="5634335"/>
              <a:ext cx="73152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Cháy nổ do xăng dầu</a:t>
              </a:r>
              <a:endParaRPr lang="en-US" altLang="en-US" sz="2400">
                <a:latin typeface="Times New Roman" panose="02020603050405020304" pitchFamily="18" charset="0"/>
                <a:cs typeface="Times New Roman" panose="02020603050405020304" pitchFamily="18" charset="0"/>
              </a:endParaRPr>
            </a:p>
          </p:txBody>
        </p:sp>
      </p:grpSp>
      <p:grpSp>
        <p:nvGrpSpPr>
          <p:cNvPr id="6" name="Group 12"/>
          <p:cNvGrpSpPr/>
          <p:nvPr/>
        </p:nvGrpSpPr>
        <p:grpSpPr bwMode="auto">
          <a:xfrm>
            <a:off x="928688" y="1752600"/>
            <a:ext cx="7300912" cy="4343400"/>
            <a:chOff x="928047" y="1752600"/>
            <a:chExt cx="7301552" cy="4343400"/>
          </a:xfrm>
        </p:grpSpPr>
        <p:pic>
          <p:nvPicPr>
            <p:cNvPr id="3789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518" y="1752600"/>
              <a:ext cx="728108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25"/>
            <p:cNvSpPr txBox="1">
              <a:spLocks noChangeArrowheads="1"/>
            </p:cNvSpPr>
            <p:nvPr/>
          </p:nvSpPr>
          <p:spPr bwMode="auto">
            <a:xfrm>
              <a:off x="928047" y="5634334"/>
              <a:ext cx="730155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Bị bỏng do bất cẩn khi sử dụng chất đốt</a:t>
              </a:r>
              <a:endParaRPr lang="en-US" altLang="en-US" sz="2400">
                <a:latin typeface="Times New Roman" panose="02020603050405020304" pitchFamily="18" charset="0"/>
                <a:cs typeface="Times New Roman" panose="02020603050405020304" pitchFamily="18" charset="0"/>
              </a:endParaRPr>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800100" y="3657600"/>
            <a:ext cx="7543800" cy="954088"/>
          </a:xfrm>
          <a:prstGeom prst="rect">
            <a:avLst/>
          </a:prstGeom>
          <a:solidFill>
            <a:srgbClr val="A1D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Sử dụng bếp gas có khóa gas tự động hoặc khóa gas ngay sau khi sử dụng.</a:t>
            </a:r>
            <a:endParaRPr lang="en-US" altLang="en-US" sz="2800"/>
          </a:p>
        </p:txBody>
      </p:sp>
      <p:sp>
        <p:nvSpPr>
          <p:cNvPr id="9" name="Text Box 7"/>
          <p:cNvSpPr txBox="1">
            <a:spLocks noChangeArrowheads="1"/>
          </p:cNvSpPr>
          <p:nvPr/>
        </p:nvSpPr>
        <p:spPr bwMode="auto">
          <a:xfrm>
            <a:off x="838200" y="1989138"/>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spcBef>
                <a:spcPct val="50000"/>
              </a:spcBef>
            </a:pPr>
            <a:r>
              <a:rPr lang="en-US" altLang="en-US" sz="2800">
                <a:latin typeface="Times New Roman" panose="02020603050405020304" pitchFamily="18" charset="0"/>
              </a:rPr>
              <a:t>Cần đảm bảo các điều kiện an toàn phòng chống cháy nổ như: </a:t>
            </a:r>
            <a:endParaRPr lang="en-US" altLang="en-US" sz="2800">
              <a:latin typeface="Times New Roman" panose="02020603050405020304" pitchFamily="18" charset="0"/>
            </a:endParaRPr>
          </a:p>
        </p:txBody>
      </p:sp>
      <p:sp>
        <p:nvSpPr>
          <p:cNvPr id="10" name="Text Box 7"/>
          <p:cNvSpPr txBox="1">
            <a:spLocks noChangeArrowheads="1"/>
          </p:cNvSpPr>
          <p:nvPr/>
        </p:nvSpPr>
        <p:spPr bwMode="auto">
          <a:xfrm>
            <a:off x="838200" y="4800600"/>
            <a:ext cx="7543800" cy="954088"/>
          </a:xfrm>
          <a:prstGeom prst="rect">
            <a:avLst/>
          </a:prstGeom>
          <a:solidFill>
            <a:srgbClr val="FBBCA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Có các phương tiện chữa cháy ở những nơi có sử dụng nhiều chất đốt</a:t>
            </a:r>
            <a:endParaRPr lang="en-US" altLang="en-US" sz="2800"/>
          </a:p>
        </p:txBody>
      </p:sp>
      <p:sp>
        <p:nvSpPr>
          <p:cNvPr id="11" name="Text Box 7"/>
          <p:cNvSpPr txBox="1">
            <a:spLocks noChangeArrowheads="1"/>
          </p:cNvSpPr>
          <p:nvPr/>
        </p:nvSpPr>
        <p:spPr bwMode="auto">
          <a:xfrm>
            <a:off x="838200" y="2987675"/>
            <a:ext cx="75438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Tắt bếp khi ngưng đun nấu.</a:t>
            </a:r>
            <a:endParaRPr lang="en-US" altLang="en-US" sz="2800"/>
          </a:p>
        </p:txBody>
      </p:sp>
      <p:pic>
        <p:nvPicPr>
          <p:cNvPr id="3994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63" y="1143000"/>
            <a:ext cx="8755062"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838200" y="5943600"/>
            <a:ext cx="7543800" cy="5238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rPr>
              <a:t>….</a:t>
            </a:r>
            <a:endParaRPr lang="en-US" altLang="en-US" sz="280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1313" y="1219200"/>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a:solidFill>
                  <a:srgbClr val="CC3300"/>
                </a:solidFill>
                <a:latin typeface="Times New Roman" panose="02020603050405020304" pitchFamily="18" charset="0"/>
              </a:rPr>
              <a:t>Hoạt động 4: </a:t>
            </a:r>
            <a:r>
              <a:rPr lang="en-US" altLang="en-US" sz="2800">
                <a:solidFill>
                  <a:srgbClr val="002060"/>
                </a:solidFill>
                <a:latin typeface="Times New Roman" panose="02020603050405020304" pitchFamily="18" charset="0"/>
              </a:rPr>
              <a:t>Ảnh hưởng của chất đốt đến môi trường</a:t>
            </a:r>
            <a:endParaRPr lang="en-US" altLang="en-US" sz="2800">
              <a:solidFill>
                <a:srgbClr val="002060"/>
              </a:solidFill>
            </a:endParaRPr>
          </a:p>
        </p:txBody>
      </p:sp>
      <p:sp>
        <p:nvSpPr>
          <p:cNvPr id="6" name="Text Box 9"/>
          <p:cNvSpPr txBox="1">
            <a:spLocks noChangeArrowheads="1"/>
          </p:cNvSpPr>
          <p:nvPr/>
        </p:nvSpPr>
        <p:spPr bwMode="auto">
          <a:xfrm>
            <a:off x="381000" y="2895600"/>
            <a:ext cx="8229600" cy="2782888"/>
          </a:xfrm>
          <a:prstGeom prst="rect">
            <a:avLst/>
          </a:prstGeom>
          <a:solidFill>
            <a:schemeClr val="bg1"/>
          </a:solidFill>
          <a:ln w="9525">
            <a:solidFill>
              <a:srgbClr val="CC0000"/>
            </a:solidFill>
            <a:miter lim="800000"/>
          </a:ln>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en-US" altLang="en-US">
                <a:solidFill>
                  <a:srgbClr val="0033CC"/>
                </a:solidFill>
                <a:latin typeface="Times New Roman" panose="02020603050405020304" pitchFamily="18" charset="0"/>
              </a:rPr>
              <a:t>1. Khi chất đốt cháy sinh ra những khí độc hại nào?</a:t>
            </a:r>
            <a:endParaRPr lang="en-US" altLang="en-US">
              <a:solidFill>
                <a:srgbClr val="0033CC"/>
              </a:solidFill>
              <a:latin typeface="Times New Roman" panose="02020603050405020304" pitchFamily="18" charset="0"/>
            </a:endParaRPr>
          </a:p>
          <a:p>
            <a:pPr eaLnBrk="1" hangingPunct="1">
              <a:spcBef>
                <a:spcPct val="50000"/>
              </a:spcBef>
            </a:pPr>
            <a:r>
              <a:rPr lang="en-US" altLang="en-US">
                <a:solidFill>
                  <a:srgbClr val="0033CC"/>
                </a:solidFill>
                <a:latin typeface="Times New Roman" panose="02020603050405020304" pitchFamily="18" charset="0"/>
              </a:rPr>
              <a:t>2. Khói do bếp than hoặc các cơ sở sửa chữa ô tô, khói của các nhà máy công nghiệp có những tác hại gì?</a:t>
            </a:r>
            <a:endParaRPr lang="en-US" altLang="en-US">
              <a:solidFill>
                <a:srgbClr val="0033CC"/>
              </a:solidFill>
              <a:latin typeface="Times New Roman" panose="02020603050405020304" pitchFamily="18" charset="0"/>
            </a:endParaRPr>
          </a:p>
        </p:txBody>
      </p:sp>
      <p:sp>
        <p:nvSpPr>
          <p:cNvPr id="7" name="Text Box 8"/>
          <p:cNvSpPr txBox="1">
            <a:spLocks noChangeArrowheads="1"/>
          </p:cNvSpPr>
          <p:nvPr/>
        </p:nvSpPr>
        <p:spPr bwMode="auto">
          <a:xfrm>
            <a:off x="-76200" y="2009775"/>
            <a:ext cx="944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spcBef>
                <a:spcPct val="50000"/>
              </a:spcBef>
            </a:pPr>
            <a:r>
              <a:rPr lang="en-US" altLang="en-US">
                <a:solidFill>
                  <a:srgbClr val="002060"/>
                </a:solidFill>
                <a:latin typeface="Times New Roman" panose="02020603050405020304" pitchFamily="18" charset="0"/>
              </a:rPr>
              <a:t>Đọc thông tin SGK/ trang 89 và trả lời câu hỏi sau:</a:t>
            </a:r>
            <a:endParaRPr lang="en-US" altLang="en-US">
              <a:solidFill>
                <a:srgbClr val="002060"/>
              </a:solidFill>
              <a:latin typeface="Times New Roman" panose="02020603050405020304"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4"/>
          <p:cNvSpPr>
            <a:spLocks noChangeArrowheads="1"/>
          </p:cNvSpPr>
          <p:nvPr/>
        </p:nvSpPr>
        <p:spPr bwMode="auto">
          <a:xfrm>
            <a:off x="341313" y="1219200"/>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a:solidFill>
                  <a:srgbClr val="CC3300"/>
                </a:solidFill>
                <a:latin typeface="Times New Roman" panose="02020603050405020304" pitchFamily="18" charset="0"/>
              </a:rPr>
              <a:t>Hoạt động 4: </a:t>
            </a:r>
            <a:r>
              <a:rPr lang="en-US" altLang="en-US" sz="2800">
                <a:solidFill>
                  <a:srgbClr val="002060"/>
                </a:solidFill>
                <a:latin typeface="Times New Roman" panose="02020603050405020304" pitchFamily="18" charset="0"/>
              </a:rPr>
              <a:t>Ảnh hưởng của chất đốt đến môi trường</a:t>
            </a:r>
            <a:endParaRPr lang="en-US" altLang="en-US" sz="2800">
              <a:solidFill>
                <a:srgbClr val="002060"/>
              </a:solidFill>
            </a:endParaRPr>
          </a:p>
        </p:txBody>
      </p:sp>
      <p:sp>
        <p:nvSpPr>
          <p:cNvPr id="2" name="Rectangle 1"/>
          <p:cNvSpPr>
            <a:spLocks noChangeArrowheads="1"/>
          </p:cNvSpPr>
          <p:nvPr/>
        </p:nvSpPr>
        <p:spPr bwMode="auto">
          <a:xfrm>
            <a:off x="381000" y="1905000"/>
            <a:ext cx="8269288"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altLang="en-US" sz="2800">
                <a:solidFill>
                  <a:srgbClr val="0033CC"/>
                </a:solidFill>
                <a:latin typeface="Times New Roman" panose="02020603050405020304" pitchFamily="18" charset="0"/>
              </a:rPr>
              <a:t>Khi chất đốt cháy sinh ra những khí độc hại nào?</a:t>
            </a:r>
            <a:endParaRPr lang="en-US" altLang="en-US" sz="2800">
              <a:solidFill>
                <a:srgbClr val="0033CC"/>
              </a:solidFill>
              <a:latin typeface="Times New Roman" panose="02020603050405020304" pitchFamily="18" charset="0"/>
            </a:endParaRPr>
          </a:p>
        </p:txBody>
      </p:sp>
      <p:sp>
        <p:nvSpPr>
          <p:cNvPr id="7" name="Text Box 9"/>
          <p:cNvSpPr txBox="1">
            <a:spLocks noChangeArrowheads="1"/>
          </p:cNvSpPr>
          <p:nvPr/>
        </p:nvSpPr>
        <p:spPr bwMode="auto">
          <a:xfrm>
            <a:off x="685800" y="2514600"/>
            <a:ext cx="7543800" cy="1077913"/>
          </a:xfrm>
          <a:prstGeom prst="rect">
            <a:avLst/>
          </a:prstGeom>
          <a:solidFill>
            <a:srgbClr val="FFFF66"/>
          </a:solidFill>
          <a:ln w="9525">
            <a:solidFill>
              <a:srgbClr val="CC0000"/>
            </a:solidFill>
            <a:miter lim="800000"/>
          </a:ln>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spcBef>
                <a:spcPct val="50000"/>
              </a:spcBef>
            </a:pPr>
            <a:r>
              <a:rPr lang="en-US" altLang="en-US" b="0">
                <a:solidFill>
                  <a:srgbClr val="0033CC"/>
                </a:solidFill>
                <a:latin typeface="Times New Roman" panose="02020603050405020304" pitchFamily="18" charset="0"/>
              </a:rPr>
              <a:t>Khi cháy các chất đốt sinh ra khí các-bô-níc và các khí độc hại khác.</a:t>
            </a:r>
            <a:endParaRPr lang="en-US" altLang="en-US" b="0">
              <a:solidFill>
                <a:srgbClr val="0033CC"/>
              </a:solidFill>
              <a:latin typeface="Times New Roman" panose="02020603050405020304" pitchFamily="18" charset="0"/>
            </a:endParaRPr>
          </a:p>
        </p:txBody>
      </p:sp>
      <p:sp>
        <p:nvSpPr>
          <p:cNvPr id="6" name="Rectangle 5"/>
          <p:cNvSpPr>
            <a:spLocks noChangeArrowheads="1"/>
          </p:cNvSpPr>
          <p:nvPr/>
        </p:nvSpPr>
        <p:spPr bwMode="auto">
          <a:xfrm>
            <a:off x="341313" y="3886200"/>
            <a:ext cx="8308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800">
                <a:solidFill>
                  <a:srgbClr val="0033CC"/>
                </a:solidFill>
                <a:latin typeface="Times New Roman" panose="02020603050405020304" pitchFamily="18" charset="0"/>
              </a:rPr>
              <a:t>Khói do bếp than hoặc các cơ sở sửa chữa ô tô, khói của các nhà máy công nghiệp có những tác hại gì?</a:t>
            </a:r>
            <a:endParaRPr lang="en-US" altLang="en-US" sz="2800">
              <a:solidFill>
                <a:srgbClr val="0033CC"/>
              </a:solidFill>
              <a:latin typeface="Times New Roman" panose="02020603050405020304" pitchFamily="18" charset="0"/>
            </a:endParaRPr>
          </a:p>
        </p:txBody>
      </p:sp>
      <p:sp>
        <p:nvSpPr>
          <p:cNvPr id="11" name="Text Box 9"/>
          <p:cNvSpPr txBox="1">
            <a:spLocks noChangeArrowheads="1"/>
          </p:cNvSpPr>
          <p:nvPr/>
        </p:nvSpPr>
        <p:spPr bwMode="auto">
          <a:xfrm>
            <a:off x="304800" y="4953000"/>
            <a:ext cx="8421688" cy="1570038"/>
          </a:xfrm>
          <a:prstGeom prst="rect">
            <a:avLst/>
          </a:prstGeom>
          <a:solidFill>
            <a:srgbClr val="FFFF66"/>
          </a:solidFill>
          <a:ln w="9525">
            <a:solidFill>
              <a:srgbClr val="CC0000"/>
            </a:solidFill>
            <a:miter lim="800000"/>
          </a:ln>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en-US" altLang="en-US" b="0">
                <a:solidFill>
                  <a:srgbClr val="0033CC"/>
                </a:solidFill>
                <a:latin typeface="Times New Roman" panose="02020603050405020304" pitchFamily="18" charset="0"/>
              </a:rPr>
              <a:t>Khói do bếp than hoặc các cơ sở sửa chữa ô tô, khói của các nhà máy công nghiệp gây bẩn bầu không khí, có hại cho người, động vật và thực vật.</a:t>
            </a:r>
            <a:endParaRPr lang="en-US" altLang="en-US" b="0">
              <a:solidFill>
                <a:srgbClr val="0033CC"/>
              </a:solidFill>
              <a:latin typeface="Times New Roman" panose="02020603050405020304"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2)">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6"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4"/>
          <p:cNvSpPr>
            <a:spLocks noChangeArrowheads="1"/>
          </p:cNvSpPr>
          <p:nvPr/>
        </p:nvSpPr>
        <p:spPr bwMode="auto">
          <a:xfrm>
            <a:off x="341313" y="1219200"/>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a:solidFill>
                  <a:srgbClr val="CC3300"/>
                </a:solidFill>
                <a:latin typeface="Times New Roman" panose="02020603050405020304" pitchFamily="18" charset="0"/>
              </a:rPr>
              <a:t>Hoạt động 4: </a:t>
            </a:r>
            <a:r>
              <a:rPr lang="en-US" altLang="en-US" sz="2800">
                <a:solidFill>
                  <a:srgbClr val="002060"/>
                </a:solidFill>
                <a:latin typeface="Times New Roman" panose="02020603050405020304" pitchFamily="18" charset="0"/>
              </a:rPr>
              <a:t>Ảnh hưởng của chất đốt đến môi trường</a:t>
            </a:r>
            <a:endParaRPr lang="en-US" altLang="en-US" sz="2800">
              <a:solidFill>
                <a:srgbClr val="002060"/>
              </a:solidFill>
            </a:endParaRPr>
          </a:p>
        </p:txBody>
      </p:sp>
      <p:grpSp>
        <p:nvGrpSpPr>
          <p:cNvPr id="3" name="Group 3"/>
          <p:cNvGrpSpPr/>
          <p:nvPr/>
        </p:nvGrpSpPr>
        <p:grpSpPr bwMode="auto">
          <a:xfrm>
            <a:off x="554038" y="2813050"/>
            <a:ext cx="7869237" cy="2298700"/>
            <a:chOff x="609600" y="3276600"/>
            <a:chExt cx="7868742" cy="2298700"/>
          </a:xfrm>
        </p:grpSpPr>
        <p:sp>
          <p:nvSpPr>
            <p:cNvPr id="46085" name="Text Box 9"/>
            <p:cNvSpPr txBox="1">
              <a:spLocks noChangeArrowheads="1"/>
            </p:cNvSpPr>
            <p:nvPr/>
          </p:nvSpPr>
          <p:spPr bwMode="auto">
            <a:xfrm>
              <a:off x="1676399" y="3276600"/>
              <a:ext cx="6801943" cy="2298700"/>
            </a:xfrm>
            <a:prstGeom prst="rect">
              <a:avLst/>
            </a:prstGeom>
            <a:solidFill>
              <a:srgbClr val="FFFF66"/>
            </a:solidFill>
            <a:ln w="9525">
              <a:solidFill>
                <a:srgbClr val="CC0000"/>
              </a:solidFill>
              <a:miter lim="800000"/>
            </a:ln>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spcBef>
                  <a:spcPct val="50000"/>
                </a:spcBef>
              </a:pPr>
              <a:r>
                <a:rPr lang="en-US" altLang="en-US" sz="3600" b="0">
                  <a:solidFill>
                    <a:srgbClr val="0033CC"/>
                  </a:solidFill>
                  <a:latin typeface="Times New Roman" panose="02020603050405020304" pitchFamily="18" charset="0"/>
                </a:rPr>
                <a:t>Khi cháy các chất đốt sinh ra khí các-bô-níc và các khí độc hại khác gây bẩn bầu không khí, có hại cho người, động vật và thực vật.</a:t>
              </a:r>
              <a:endParaRPr lang="en-US" altLang="en-US" sz="3600" b="0">
                <a:solidFill>
                  <a:srgbClr val="0033CC"/>
                </a:solidFill>
                <a:latin typeface="Times New Roman" panose="02020603050405020304" pitchFamily="18" charset="0"/>
              </a:endParaRPr>
            </a:p>
          </p:txBody>
        </p:sp>
        <p:sp>
          <p:nvSpPr>
            <p:cNvPr id="46086" name="Right Arrow 2"/>
            <p:cNvSpPr>
              <a:spLocks noChangeArrowheads="1"/>
            </p:cNvSpPr>
            <p:nvPr/>
          </p:nvSpPr>
          <p:spPr bwMode="auto">
            <a:xfrm>
              <a:off x="609600" y="3962400"/>
              <a:ext cx="685800" cy="1295400"/>
            </a:xfrm>
            <a:prstGeom prst="rightArrow">
              <a:avLst>
                <a:gd name="adj1" fmla="val 50000"/>
                <a:gd name="adj2" fmla="val 50000"/>
              </a:avLst>
            </a:prstGeom>
            <a:solidFill>
              <a:srgbClr val="FFFF00"/>
            </a:solidFill>
            <a:ln w="9525" algn="ctr">
              <a:solidFill>
                <a:srgbClr val="C00000"/>
              </a:solidFill>
              <a:round/>
            </a:ln>
          </p:spPr>
          <p:txBody>
            <a:bodyPr/>
            <a:lstStyle/>
            <a:p>
              <a:pPr eaLnBrk="1" hangingPunct="1"/>
              <a:endParaRPr lang="en-US" altLang="en-US"/>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41313" y="1219200"/>
            <a:ext cx="8461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a:solidFill>
                  <a:srgbClr val="CC3300"/>
                </a:solidFill>
                <a:latin typeface="Times New Roman" panose="02020603050405020304" pitchFamily="18" charset="0"/>
              </a:rPr>
              <a:t>Hoạt động 4: </a:t>
            </a:r>
            <a:r>
              <a:rPr lang="en-US" altLang="en-US" sz="2800">
                <a:solidFill>
                  <a:srgbClr val="002060"/>
                </a:solidFill>
                <a:latin typeface="Times New Roman" panose="02020603050405020304" pitchFamily="18" charset="0"/>
              </a:rPr>
              <a:t>Ảnh hưởng của chất đốt đến môi trường</a:t>
            </a:r>
            <a:endParaRPr lang="en-US" altLang="en-US" sz="2800">
              <a:solidFill>
                <a:srgbClr val="002060"/>
              </a:solidFill>
            </a:endParaRPr>
          </a:p>
        </p:txBody>
      </p:sp>
      <p:grpSp>
        <p:nvGrpSpPr>
          <p:cNvPr id="3" name="Group 15"/>
          <p:cNvGrpSpPr/>
          <p:nvPr/>
        </p:nvGrpSpPr>
        <p:grpSpPr bwMode="auto">
          <a:xfrm>
            <a:off x="493713" y="1743075"/>
            <a:ext cx="7964487" cy="4429125"/>
            <a:chOff x="340712" y="1742420"/>
            <a:chExt cx="7965088" cy="4358045"/>
          </a:xfrm>
        </p:grpSpPr>
        <p:pic>
          <p:nvPicPr>
            <p:cNvPr id="48146" name="Picture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40713" y="1742420"/>
              <a:ext cx="79650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7" name="TextBox 13"/>
            <p:cNvSpPr txBox="1">
              <a:spLocks noChangeArrowheads="1"/>
            </p:cNvSpPr>
            <p:nvPr/>
          </p:nvSpPr>
          <p:spPr bwMode="auto">
            <a:xfrm>
              <a:off x="340712" y="5638800"/>
              <a:ext cx="7965087"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Sử dụng năng lượng sạch</a:t>
              </a:r>
              <a:endParaRPr lang="en-US" altLang="en-US" sz="2400">
                <a:latin typeface="Times New Roman" panose="02020603050405020304" pitchFamily="18" charset="0"/>
                <a:cs typeface="Times New Roman" panose="02020603050405020304" pitchFamily="18" charset="0"/>
              </a:endParaRPr>
            </a:p>
          </p:txBody>
        </p:sp>
      </p:grpSp>
      <p:sp>
        <p:nvSpPr>
          <p:cNvPr id="20" name="Rectangle 2"/>
          <p:cNvSpPr>
            <a:spLocks noRot="1" noChangeArrowheads="1"/>
          </p:cNvSpPr>
          <p:nvPr/>
        </p:nvSpPr>
        <p:spPr bwMode="auto">
          <a:xfrm>
            <a:off x="152400" y="6324600"/>
            <a:ext cx="8839200" cy="381000"/>
          </a:xfrm>
          <a:prstGeom prst="rect">
            <a:avLst/>
          </a:prstGeom>
          <a:solidFill>
            <a:srgbClr val="A1D1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p>
            <a:pPr algn="ctr" eaLnBrk="1" hangingPunct="1"/>
            <a:r>
              <a:rPr lang="en-US" altLang="en-US">
                <a:latin typeface="Times New Roman" panose="02020603050405020304" pitchFamily="18" charset="0"/>
                <a:cs typeface="Times New Roman" panose="02020603050405020304" pitchFamily="18" charset="0"/>
              </a:rPr>
              <a:t>NHỮNG BIỆN PHÁP GIẢM TÁC HẠI CỦA CHẤT ĐỐT ĐỐI VỚI MÔI TRƯỜNG</a:t>
            </a:r>
            <a:endParaRPr lang="en-US" altLang="en-US">
              <a:latin typeface="Times New Roman" panose="02020603050405020304" pitchFamily="18" charset="0"/>
              <a:cs typeface="Times New Roman" panose="02020603050405020304" pitchFamily="18" charset="0"/>
            </a:endParaRPr>
          </a:p>
        </p:txBody>
      </p:sp>
      <p:grpSp>
        <p:nvGrpSpPr>
          <p:cNvPr id="4" name="Group 20"/>
          <p:cNvGrpSpPr/>
          <p:nvPr/>
        </p:nvGrpSpPr>
        <p:grpSpPr bwMode="auto">
          <a:xfrm>
            <a:off x="495300" y="1762125"/>
            <a:ext cx="7978775" cy="4410075"/>
            <a:chOff x="1299860" y="1981200"/>
            <a:chExt cx="6483631" cy="4410498"/>
          </a:xfrm>
        </p:grpSpPr>
        <p:pic>
          <p:nvPicPr>
            <p:cNvPr id="48144" name="Picture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9860" y="1981200"/>
              <a:ext cx="6472540" cy="441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5" name="TextBox 22"/>
            <p:cNvSpPr txBox="1">
              <a:spLocks noChangeArrowheads="1"/>
            </p:cNvSpPr>
            <p:nvPr/>
          </p:nvSpPr>
          <p:spPr bwMode="auto">
            <a:xfrm>
              <a:off x="1310951" y="5922434"/>
              <a:ext cx="647254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Tích cực sử dụng phương tiện giao thông công cộng</a:t>
              </a:r>
              <a:endParaRPr lang="en-US" altLang="en-US" sz="2400">
                <a:latin typeface="Times New Roman" panose="02020603050405020304" pitchFamily="18" charset="0"/>
                <a:cs typeface="Times New Roman" panose="02020603050405020304" pitchFamily="18" charset="0"/>
              </a:endParaRPr>
            </a:p>
          </p:txBody>
        </p:sp>
      </p:grpSp>
      <p:grpSp>
        <p:nvGrpSpPr>
          <p:cNvPr id="6" name="Group 23"/>
          <p:cNvGrpSpPr/>
          <p:nvPr/>
        </p:nvGrpSpPr>
        <p:grpSpPr bwMode="auto">
          <a:xfrm>
            <a:off x="488950" y="1762125"/>
            <a:ext cx="7962900" cy="4410075"/>
            <a:chOff x="1584181" y="1981200"/>
            <a:chExt cx="4969019" cy="4410498"/>
          </a:xfrm>
        </p:grpSpPr>
        <p:pic>
          <p:nvPicPr>
            <p:cNvPr id="48142"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181" y="1981200"/>
              <a:ext cx="4969019" cy="394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3" name="TextBox 25"/>
            <p:cNvSpPr txBox="1">
              <a:spLocks noChangeArrowheads="1"/>
            </p:cNvSpPr>
            <p:nvPr/>
          </p:nvSpPr>
          <p:spPr bwMode="auto">
            <a:xfrm>
              <a:off x="1592698" y="5930033"/>
              <a:ext cx="4960502"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Hạn chế các hoạt động đốt cháy</a:t>
              </a:r>
              <a:endParaRPr lang="en-US" altLang="en-US" sz="2400">
                <a:latin typeface="Times New Roman" panose="02020603050405020304" pitchFamily="18" charset="0"/>
                <a:cs typeface="Times New Roman" panose="02020603050405020304" pitchFamily="18" charset="0"/>
              </a:endParaRPr>
            </a:p>
          </p:txBody>
        </p:sp>
      </p:grpSp>
      <p:grpSp>
        <p:nvGrpSpPr>
          <p:cNvPr id="7" name="Group 26"/>
          <p:cNvGrpSpPr/>
          <p:nvPr/>
        </p:nvGrpSpPr>
        <p:grpSpPr bwMode="auto">
          <a:xfrm>
            <a:off x="496888" y="1762125"/>
            <a:ext cx="7962900" cy="4352925"/>
            <a:chOff x="1066800" y="1666221"/>
            <a:chExt cx="6781799" cy="4515815"/>
          </a:xfrm>
        </p:grpSpPr>
        <p:pic>
          <p:nvPicPr>
            <p:cNvPr id="48140"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66221"/>
              <a:ext cx="6781799" cy="450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Rectangle 3"/>
            <p:cNvSpPr>
              <a:spLocks noRot="1" noChangeArrowheads="1"/>
            </p:cNvSpPr>
            <p:nvPr/>
          </p:nvSpPr>
          <p:spPr bwMode="auto">
            <a:xfrm>
              <a:off x="1257299" y="5786838"/>
              <a:ext cx="6400800" cy="3951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p>
              <a:pPr algn="ctr" eaLnBrk="1" hangingPunct="1"/>
              <a:r>
                <a:rPr lang="en-US" altLang="en-US" sz="2400">
                  <a:latin typeface="Times New Roman" panose="02020603050405020304" pitchFamily="18" charset="0"/>
                  <a:cs typeface="Times New Roman" panose="02020603050405020304" pitchFamily="18" charset="0"/>
                </a:rPr>
                <a:t>Nhà máy có ống khói cao để thoát khí thải</a:t>
              </a:r>
              <a:endParaRPr lang="en-US" altLang="en-US" sz="2400">
                <a:latin typeface="Times New Roman" panose="02020603050405020304" pitchFamily="18" charset="0"/>
                <a:cs typeface="Times New Roman" panose="02020603050405020304" pitchFamily="18" charset="0"/>
              </a:endParaRPr>
            </a:p>
          </p:txBody>
        </p:sp>
      </p:grpSp>
      <p:grpSp>
        <p:nvGrpSpPr>
          <p:cNvPr id="8" name="Group 18"/>
          <p:cNvGrpSpPr/>
          <p:nvPr/>
        </p:nvGrpSpPr>
        <p:grpSpPr bwMode="auto">
          <a:xfrm>
            <a:off x="471488" y="1762125"/>
            <a:ext cx="7964487" cy="4429125"/>
            <a:chOff x="493112" y="1742420"/>
            <a:chExt cx="7964044" cy="4028172"/>
          </a:xfrm>
        </p:grpSpPr>
        <p:pic>
          <p:nvPicPr>
            <p:cNvPr id="48138"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112" y="1742420"/>
              <a:ext cx="7964044"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TextBox 17"/>
            <p:cNvSpPr txBox="1">
              <a:spLocks noChangeArrowheads="1"/>
            </p:cNvSpPr>
            <p:nvPr/>
          </p:nvSpPr>
          <p:spPr bwMode="auto">
            <a:xfrm>
              <a:off x="1777049" y="5308927"/>
              <a:ext cx="556260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Trồng cây xanh</a:t>
              </a:r>
              <a:endParaRPr lang="en-US" altLang="en-US" sz="2400">
                <a:latin typeface="Times New Roman" panose="02020603050405020304" pitchFamily="18" charset="0"/>
                <a:cs typeface="Times New Roman" panose="02020603050405020304" pitchFamily="18" charset="0"/>
              </a:endParaRPr>
            </a:p>
          </p:txBody>
        </p:sp>
      </p:gr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2117</Words>
  <Application>WPS Presentation</Application>
  <PresentationFormat>On-screen Show (4:3)</PresentationFormat>
  <Paragraphs>84</Paragraphs>
  <Slides>11</Slides>
  <Notes>9</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11</vt:i4>
      </vt:variant>
    </vt:vector>
  </HeadingPairs>
  <TitlesOfParts>
    <vt:vector size="32" baseType="lpstr">
      <vt:lpstr>Arial</vt:lpstr>
      <vt:lpstr>SimSun</vt:lpstr>
      <vt:lpstr>Wingdings</vt:lpstr>
      <vt:lpstr>.VnTime</vt:lpstr>
      <vt:lpstr>SVN-Riesling</vt:lpstr>
      <vt:lpstr>Times New Roman</vt:lpstr>
      <vt:lpstr>Calibri</vt:lpstr>
      <vt:lpstr>Times New Roman</vt:lpstr>
      <vt:lpstr>HP001 5 hàng</vt:lpstr>
      <vt:lpstr>Microsoft YaHei</vt:lpstr>
      <vt:lpstr>Arial Unicode MS</vt:lpstr>
      <vt:lpstr>UVN Mang Tre</vt:lpstr>
      <vt:lpstr>Calibri</vt:lpstr>
      <vt:lpstr>字魂70号-灵悦黑体</vt:lpstr>
      <vt:lpstr>iCiel Nabila</vt:lpstr>
      <vt:lpstr>SVN-Ziclets</vt:lpstr>
      <vt:lpstr>SVN-Zero</vt:lpstr>
      <vt:lpstr>UTM Swiss 721 Black Condensed</vt:lpstr>
      <vt:lpstr>UVN Bay Buom</vt:lpstr>
      <vt:lpstr>iCiel Crocante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HUONG GIANG</cp:lastModifiedBy>
  <cp:revision>203</cp:revision>
  <dcterms:created xsi:type="dcterms:W3CDTF">2008-11-09T15:30:00Z</dcterms:created>
  <dcterms:modified xsi:type="dcterms:W3CDTF">2023-01-31T19:41:43Z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AE9DBFB261994FB0BEE1EFCB1726E2F9</vt:lpwstr>
  </property>
  <property fmtid="{D5CDD505-2E9C-101B-9397-08002B2CF9AE}" pid="3" name="KSOProductBuildVer">
    <vt:lpwstr>1033-11.2.0.11440</vt:lpwstr>
  </property>
</Properties>
</file>