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1" r:id="rId3"/>
    <p:sldId id="28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92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91"/>
    <p:restoredTop sz="94660"/>
  </p:normalViewPr>
  <p:slideViewPr>
    <p:cSldViewPr showGuides="1">
      <p:cViewPr varScale="1">
        <p:scale>
          <a:sx n="69" d="100"/>
          <a:sy n="69" d="100"/>
        </p:scale>
        <p:origin x="-504" y="-96"/>
      </p:cViewPr>
      <p:guideLst>
        <p:guide orient="horz" pos="2136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4C9245-0030-4901-A6E3-54317090AB0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30DB-510D-401E-A142-82CFADAFB2F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  <p:sp>
        <p:nvSpPr>
          <p:cNvPr id="174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7010D6-2BF6-4F28-AA9A-36FED0AAD184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x-none" dirty="0">
                <a:latin typeface="Calibri" panose="020F0502020204030204" pitchFamily="34" charset="0"/>
              </a:rPr>
            </a:fld>
            <a:endParaRPr lang="en-GB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7010D6-2BF6-4F28-AA9A-36FED0AAD184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x-none" dirty="0">
                <a:latin typeface="Calibri" panose="020F0502020204030204" pitchFamily="34" charset="0"/>
              </a:rPr>
            </a:fld>
            <a:endParaRPr lang="en-GB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7010D6-2BF6-4F28-AA9A-36FED0AAD184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x-none" dirty="0">
                <a:latin typeface="Calibri" panose="020F0502020204030204" pitchFamily="34" charset="0"/>
              </a:rPr>
            </a:fld>
            <a:endParaRPr lang="en-GB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7010D6-2BF6-4F28-AA9A-36FED0AAD184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x-none" dirty="0">
                <a:latin typeface="Calibri" panose="020F0502020204030204" pitchFamily="34" charset="0"/>
              </a:rPr>
            </a:fld>
            <a:endParaRPr lang="en-GB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7010D6-2BF6-4F28-AA9A-36FED0AAD184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x-none" dirty="0">
                <a:latin typeface="Calibri" panose="020F0502020204030204" pitchFamily="34" charset="0"/>
              </a:rPr>
            </a:fld>
            <a:endParaRPr lang="en-GB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7010D6-2BF6-4F28-AA9A-36FED0AAD184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x-none" dirty="0">
                <a:latin typeface="Calibri" panose="020F0502020204030204" pitchFamily="34" charset="0"/>
              </a:rPr>
            </a:fld>
            <a:endParaRPr lang="en-GB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7010D6-2BF6-4F28-AA9A-36FED0AAD184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x-none" dirty="0">
                <a:latin typeface="Calibri" panose="020F0502020204030204" pitchFamily="34" charset="0"/>
              </a:rPr>
            </a:fld>
            <a:endParaRPr lang="en-GB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7010D6-2BF6-4F28-AA9A-36FED0AAD184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x-none" dirty="0">
                <a:latin typeface="Calibri" panose="020F0502020204030204" pitchFamily="34" charset="0"/>
              </a:rPr>
            </a:fld>
            <a:endParaRPr lang="en-GB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7010D6-2BF6-4F28-AA9A-36FED0AAD184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x-none" dirty="0">
                <a:latin typeface="Calibri" panose="020F0502020204030204" pitchFamily="34" charset="0"/>
              </a:rPr>
            </a:fld>
            <a:endParaRPr lang="en-GB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7010D6-2BF6-4F28-AA9A-36FED0AAD184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x-none" dirty="0">
                <a:latin typeface="Calibri" panose="020F0502020204030204" pitchFamily="34" charset="0"/>
              </a:rPr>
            </a:fld>
            <a:endParaRPr lang="en-GB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7010D6-2BF6-4F28-AA9A-36FED0AAD184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GB" altLang="x-none" dirty="0">
                <a:latin typeface="Calibri" panose="020F0502020204030204" pitchFamily="34" charset="0"/>
              </a:rPr>
            </a:fld>
            <a:endParaRPr lang="en-GB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7010D6-2BF6-4F28-AA9A-36FED0AAD184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GB" altLang="x-none" dirty="0">
                <a:latin typeface="Calibri" panose="020F0502020204030204" pitchFamily="34" charset="0"/>
              </a:rPr>
            </a:fld>
            <a:endParaRPr lang="en-GB" altLang="x-none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1" Type="http://schemas.openxmlformats.org/officeDocument/2006/relationships/image" Target="../media/image42.GI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3.xml"/><Relationship Id="rId3" Type="http://schemas.openxmlformats.org/officeDocument/2006/relationships/slide" Target="slide12.xml"/><Relationship Id="rId2" Type="http://schemas.openxmlformats.org/officeDocument/2006/relationships/image" Target="../media/image44.GIF"/><Relationship Id="rId1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slide" Target="slide11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1.png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4.svg"/><Relationship Id="rId7" Type="http://schemas.openxmlformats.org/officeDocument/2006/relationships/image" Target="../media/image5.png"/><Relationship Id="rId6" Type="http://schemas.openxmlformats.org/officeDocument/2006/relationships/image" Target="../media/image3.sv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13.png"/><Relationship Id="rId21" Type="http://schemas.openxmlformats.org/officeDocument/2006/relationships/image" Target="../media/image12.png"/><Relationship Id="rId20" Type="http://schemas.openxmlformats.org/officeDocument/2006/relationships/image" Target="../media/image10.svg"/><Relationship Id="rId2" Type="http://schemas.openxmlformats.org/officeDocument/2006/relationships/image" Target="../media/image1.svg"/><Relationship Id="rId19" Type="http://schemas.openxmlformats.org/officeDocument/2006/relationships/image" Target="../media/image11.png"/><Relationship Id="rId18" Type="http://schemas.openxmlformats.org/officeDocument/2006/relationships/image" Target="../media/image9.svg"/><Relationship Id="rId17" Type="http://schemas.openxmlformats.org/officeDocument/2006/relationships/image" Target="../media/image10.png"/><Relationship Id="rId16" Type="http://schemas.openxmlformats.org/officeDocument/2006/relationships/image" Target="../media/image8.svg"/><Relationship Id="rId15" Type="http://schemas.openxmlformats.org/officeDocument/2006/relationships/image" Target="../media/image9.png"/><Relationship Id="rId14" Type="http://schemas.openxmlformats.org/officeDocument/2006/relationships/image" Target="../media/image7.svg"/><Relationship Id="rId13" Type="http://schemas.openxmlformats.org/officeDocument/2006/relationships/image" Target="../media/image8.png"/><Relationship Id="rId12" Type="http://schemas.openxmlformats.org/officeDocument/2006/relationships/image" Target="../media/image6.svg"/><Relationship Id="rId11" Type="http://schemas.openxmlformats.org/officeDocument/2006/relationships/image" Target="../media/image7.png"/><Relationship Id="rId10" Type="http://schemas.openxmlformats.org/officeDocument/2006/relationships/image" Target="../media/image5.sv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GIF"/><Relationship Id="rId8" Type="http://schemas.openxmlformats.org/officeDocument/2006/relationships/image" Target="../media/image35.GIF"/><Relationship Id="rId7" Type="http://schemas.openxmlformats.org/officeDocument/2006/relationships/image" Target="../media/image34.GIF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11.wav"/><Relationship Id="rId14" Type="http://schemas.openxmlformats.org/officeDocument/2006/relationships/image" Target="../media/image41.GIF"/><Relationship Id="rId13" Type="http://schemas.openxmlformats.org/officeDocument/2006/relationships/image" Target="../media/image40.GIF"/><Relationship Id="rId12" Type="http://schemas.openxmlformats.org/officeDocument/2006/relationships/image" Target="../media/image39.GIF"/><Relationship Id="rId11" Type="http://schemas.openxmlformats.org/officeDocument/2006/relationships/image" Target="../media/image38.GIF"/><Relationship Id="rId10" Type="http://schemas.openxmlformats.org/officeDocument/2006/relationships/image" Target="../media/image37.GIF"/><Relationship Id="rId1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"/>
            <a:ext cx="9144000" cy="6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19717" y="1568406"/>
            <a:ext cx="6704330" cy="71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221423" y="2702243"/>
            <a:ext cx="6701155" cy="1476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TOÁN 5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Giới thiệu biểu đồ hình quạt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3512702" y="5522710"/>
            <a:ext cx="2118360" cy="3454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en-US" sz="1800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1800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http://hstatic.net/418/1000070418/10/2016/8-1/education__1_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2146300"/>
            <a:ext cx="3132138" cy="471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3059113" y="136525"/>
            <a:ext cx="5819775" cy="4445000"/>
          </a:xfrm>
          <a:prstGeom prst="wedgeEllipseCallout">
            <a:avLst>
              <a:gd name="adj1" fmla="val -65403"/>
              <a:gd name="adj2" fmla="val 14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 như sau:</a:t>
            </a:r>
            <a:endParaRPr lang="en-GB" altLang="x-none" sz="25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 bạn học sinh sẽ đọc câu hỏi có liên quan đến b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hôm nay của chúng ta. Các em sẽ l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sao trả lời nhanh nhất. Ai trả lời nhanh nhất  v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chính xác nhất sẽ l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giỏi nhất v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chiến thắng!</a:t>
            </a:r>
            <a:endParaRPr lang="en-GB" altLang="x-none" sz="25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Notched Right Arrow 2">
            <a:hlinkClick r:id="rId2" action="ppaction://hlinksldjump"/>
          </p:cNvPr>
          <p:cNvSpPr/>
          <p:nvPr/>
        </p:nvSpPr>
        <p:spPr>
          <a:xfrm>
            <a:off x="5789613" y="5199063"/>
            <a:ext cx="3344863" cy="16557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CHƠI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AutoShape 4" descr="Kết quả hình ảnh cho finish line clipart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en-GB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AutoShape 6" descr="Kết quả hình ảnh cho finish line clipart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en-GB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2" name="AutoShape 8" descr="Kết quả hình ảnh cho finish line clipart"/>
          <p:cNvSpPr>
            <a:spLocks noChangeAspect="1"/>
          </p:cNvSpPr>
          <p:nvPr/>
        </p:nvSpPr>
        <p:spPr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en-GB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3" name="Picture 6" descr="http://hstatic.net/418/1000070418/10/2016/3-31/school_boy_reading_book_ha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25763"/>
            <a:ext cx="2411413" cy="392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8" descr="http://hstatic.net/418/1000070418/10/2016/3-31/school_girl_reading_b_a_h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913063"/>
            <a:ext cx="2411413" cy="3925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79425" y="2400300"/>
            <a:ext cx="1671638" cy="4619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GB" altLang="x-none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Long</a:t>
            </a:r>
            <a:endParaRPr lang="en-GB" altLang="x-none" sz="2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3746500" y="2484438"/>
            <a:ext cx="1671638" cy="4619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GB" altLang="x-none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Hoa</a:t>
            </a:r>
            <a:endParaRPr lang="en-GB" altLang="x-none" sz="2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649" y="692696"/>
            <a:ext cx="847482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Notched Right Arrow 12">
            <a:hlinkClick r:id="" action="ppaction://noaction"/>
          </p:cNvPr>
          <p:cNvSpPr/>
          <p:nvPr/>
        </p:nvSpPr>
        <p:spPr>
          <a:xfrm>
            <a:off x="730250" y="327025"/>
            <a:ext cx="7705725" cy="16557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GB" altLang="x-none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GB" altLang="x-none"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6" descr="http://hstatic.net/418/1000070418/10/2016/3-31/school_boy_reading_book_ha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63700"/>
            <a:ext cx="2411413" cy="3925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3059113" y="136525"/>
            <a:ext cx="5473700" cy="2644775"/>
          </a:xfrm>
          <a:prstGeom prst="wedgeEllipseCallout">
            <a:avLst>
              <a:gd name="adj1" fmla="val -75563"/>
              <a:gd name="adj2" fmla="val 58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trả lời nhé! Cho biểu đồ hình quạt nói về số học sinh mỗi lớp 7 có. Hãy cho biết số học sinh lớp 7E chiếm trong khối 7</a:t>
            </a:r>
            <a:endParaRPr lang="en-GB" altLang="x-none" sz="25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9517" y="2929037"/>
            <a:ext cx="3799306" cy="263028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941763" y="5772150"/>
            <a:ext cx="3708400" cy="104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25%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hân trả lờ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5975350"/>
            <a:ext cx="884238" cy="88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1212850" y="5964238"/>
            <a:ext cx="839788" cy="784225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hần câu hỏ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5870575"/>
            <a:ext cx="942975" cy="94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8" descr="http://hstatic.net/418/1000070418/10/2016/3-31/school_girl_reading_b_a_ha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1941513"/>
            <a:ext cx="2413000" cy="3925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3624263" y="5746750"/>
            <a:ext cx="3662363" cy="104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GB" altLang="x-none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học sinh</a:t>
            </a:r>
            <a:endParaRPr lang="en-GB" altLang="x-none" sz="4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hân trả lờ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88" y="5922963"/>
            <a:ext cx="935037" cy="93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1331913" y="0"/>
            <a:ext cx="7375525" cy="3068638"/>
          </a:xfrm>
          <a:prstGeom prst="wedgeEllipseCallout">
            <a:avLst>
              <a:gd name="adj1" fmla="val -46443"/>
              <a:gd name="adj2" fmla="val 60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trả lời nhé! Cho biểu đồ hình quạt nói về số học sinh thích ăn cam,, quýt, nhãn v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của lớp 5B. Biết lớp 5B có 40 học sinh. Hãy cho biết có bao nhiêu số học sinh thích ăn nhãn?</a:t>
            </a:r>
            <a:endParaRPr lang="en-GB" altLang="x-none" sz="25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3"/>
          <a:srcRect t="5223" r="8166"/>
          <a:stretch>
            <a:fillRect/>
          </a:stretch>
        </p:blipFill>
        <p:spPr bwMode="auto">
          <a:xfrm>
            <a:off x="5940152" y="2564904"/>
            <a:ext cx="3030628" cy="29684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hần câu hỏ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8" y="6073775"/>
            <a:ext cx="784225" cy="78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1042988" y="6126163"/>
            <a:ext cx="757238" cy="67945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857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5" y="2217902"/>
            <a:ext cx="7022650" cy="196499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684" y="6325236"/>
            <a:ext cx="9144000" cy="571500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936" y="6475254"/>
            <a:ext cx="1980959" cy="421481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729" y="4293369"/>
            <a:ext cx="929528" cy="2317617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7815" y="6089492"/>
            <a:ext cx="1244539" cy="689542"/>
          </a:xfrm>
          <a:prstGeom prst="rect">
            <a:avLst/>
          </a:prstGeom>
        </p:spPr>
      </p:pic>
      <p:pic>
        <p:nvPicPr>
          <p:cNvPr id="17" name="Graphic 16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62751" y="5956096"/>
            <a:ext cx="1244539" cy="940640"/>
          </a:xfrm>
          <a:prstGeom prst="rect">
            <a:avLst/>
          </a:prstGeom>
        </p:spPr>
      </p:pic>
      <p:pic>
        <p:nvPicPr>
          <p:cNvPr id="19" name="Graphic 18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55436" y="5939575"/>
            <a:ext cx="3117546" cy="940639"/>
          </a:xfrm>
          <a:prstGeom prst="rect">
            <a:avLst/>
          </a:prstGeom>
        </p:spPr>
      </p:pic>
      <p:pic>
        <p:nvPicPr>
          <p:cNvPr id="21" name="Graphic 20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96424" y="5182235"/>
            <a:ext cx="1367260" cy="1714501"/>
          </a:xfrm>
          <a:prstGeom prst="rect">
            <a:avLst/>
          </a:prstGeom>
        </p:spPr>
      </p:pic>
      <p:pic>
        <p:nvPicPr>
          <p:cNvPr id="23" name="Graphic 22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03099" y="1418913"/>
            <a:ext cx="515111" cy="874128"/>
          </a:xfrm>
          <a:prstGeom prst="rect">
            <a:avLst/>
          </a:prstGeom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41520" y="1519613"/>
            <a:ext cx="801194" cy="671000"/>
          </a:xfrm>
          <a:prstGeom prst="rect">
            <a:avLst/>
          </a:prstGeom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35120" y="4971597"/>
            <a:ext cx="1443038" cy="79295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414145" y="2379980"/>
            <a:ext cx="70923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biểu đồ hình quạt.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Đọc, phân tích và xử lí số liệu ở mức độ đơn giản trên biểu đồ hình quạt.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93879" y="5038830"/>
            <a:ext cx="639319" cy="6393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31142" y="1320794"/>
            <a:ext cx="3063506" cy="120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1257980" y="548943"/>
            <a:ext cx="6336704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quạt</a:t>
            </a:r>
            <a:endParaRPr kumimoji="0" lang="en-US" sz="3600" b="0" i="0" u="none" strike="noStrike" kern="1200" cap="none" spc="0" normalizeH="0" baseline="0" noProof="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5290503" y="2132648"/>
            <a:ext cx="3240087" cy="3252787"/>
            <a:chOff x="5292081" y="1484785"/>
            <a:chExt cx="3240360" cy="3252108"/>
          </a:xfrm>
        </p:grpSpPr>
        <p:pic>
          <p:nvPicPr>
            <p:cNvPr id="4108" name="Picture 7"/>
            <p:cNvPicPr>
              <a:picLocks noChangeAspect="1"/>
            </p:cNvPicPr>
            <p:nvPr/>
          </p:nvPicPr>
          <p:blipFill>
            <a:blip r:embed="rId1"/>
            <a:srcRect r="3078" b="3822"/>
            <a:stretch>
              <a:fillRect/>
            </a:stretch>
          </p:blipFill>
          <p:spPr>
            <a:xfrm>
              <a:off x="5292081" y="1484785"/>
              <a:ext cx="3240360" cy="32521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9" name="TextBox 2"/>
            <p:cNvSpPr txBox="1"/>
            <p:nvPr/>
          </p:nvSpPr>
          <p:spPr>
            <a:xfrm>
              <a:off x="6876256" y="2217058"/>
              <a:ext cx="144016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 giáo</a:t>
              </a:r>
              <a:endPara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25%</a:t>
              </a:r>
              <a:endParaRPr lang="en-GB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10" name="TextBox 10"/>
            <p:cNvSpPr txBox="1"/>
            <p:nvPr/>
          </p:nvSpPr>
          <p:spPr>
            <a:xfrm>
              <a:off x="6876256" y="3212976"/>
              <a:ext cx="1440160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loại sách khác 25%</a:t>
              </a:r>
              <a:endParaRPr lang="en-GB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11" name="TextBox 11"/>
            <p:cNvSpPr txBox="1"/>
            <p:nvPr/>
          </p:nvSpPr>
          <p:spPr>
            <a:xfrm>
              <a:off x="5436096" y="2636912"/>
              <a:ext cx="1440160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thiếu nhi 50%</a:t>
              </a:r>
              <a:endParaRPr lang="en-GB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1965" y="2770823"/>
            <a:ext cx="35639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v</a:t>
            </a:r>
            <a:r>
              <a:rPr lang="en-GB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biểu đồ ta biết:</a:t>
            </a:r>
            <a:endParaRPr lang="en-GB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090" y="3255010"/>
            <a:ext cx="48244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50% số sách l</a:t>
            </a:r>
            <a:r>
              <a:rPr lang="en-GB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truyện thiếu nhi</a:t>
            </a:r>
            <a:endParaRPr lang="en-GB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040" y="3990023"/>
            <a:ext cx="48434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25% số sách l</a:t>
            </a:r>
            <a:r>
              <a:rPr lang="en-GB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sách giáo khoa</a:t>
            </a:r>
            <a:endParaRPr lang="en-GB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603" y="4839335"/>
            <a:ext cx="47879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25% số sách l</a:t>
            </a:r>
            <a:r>
              <a:rPr lang="en-GB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loại sách khác</a:t>
            </a:r>
            <a:endParaRPr lang="en-GB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8" name="Picture 8"/>
          <p:cNvPicPr>
            <a:picLocks noChangeAspect="1"/>
          </p:cNvPicPr>
          <p:nvPr/>
        </p:nvPicPr>
        <p:blipFill>
          <a:blip r:embed="rId2"/>
          <a:srcRect r="7825"/>
          <a:stretch>
            <a:fillRect/>
          </a:stretch>
        </p:blipFill>
        <p:spPr>
          <a:xfrm>
            <a:off x="6912928" y="2180273"/>
            <a:ext cx="154622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/>
          <p:cNvPicPr>
            <a:picLocks noChangeAspect="1"/>
          </p:cNvPicPr>
          <p:nvPr/>
        </p:nvPicPr>
        <p:blipFill>
          <a:blip r:embed="rId3"/>
          <a:srcRect r="11533"/>
          <a:stretch>
            <a:fillRect/>
          </a:stretch>
        </p:blipFill>
        <p:spPr>
          <a:xfrm>
            <a:off x="6874828" y="3804285"/>
            <a:ext cx="1584325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/>
          <p:cNvPicPr>
            <a:picLocks noChangeAspect="1"/>
          </p:cNvPicPr>
          <p:nvPr/>
        </p:nvPicPr>
        <p:blipFill>
          <a:blip r:embed="rId4"/>
          <a:srcRect b="3003"/>
          <a:stretch>
            <a:fillRect/>
          </a:stretch>
        </p:blipFill>
        <p:spPr>
          <a:xfrm>
            <a:off x="5290503" y="2132648"/>
            <a:ext cx="1609725" cy="3252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53" y="1124585"/>
            <a:ext cx="8099425" cy="1008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Kết quả hình ảnh cho hinh nen cho powerpoint về toá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2698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331640" y="-99392"/>
            <a:ext cx="6336704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thiêu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quạt</a:t>
            </a:r>
            <a:endParaRPr kumimoji="0" lang="en-US" sz="3600" b="0" i="0" u="none" strike="noStrike" kern="1200" cap="none" spc="0" normalizeH="0" baseline="0" noProof="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388" y="1598613"/>
            <a:ext cx="4519612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v</a:t>
            </a:r>
            <a:r>
              <a:rPr lang="en-GB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biểu đồ ta thấy 12,5% học sinh thâm gia môn Bơi:</a:t>
            </a:r>
            <a:endParaRPr lang="en-GB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750" y="2420938"/>
            <a:ext cx="45402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tìm tỉ số phần trăm của một số ta l</a:t>
            </a:r>
            <a:r>
              <a:rPr lang="en-GB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lang="en-GB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GB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76250"/>
            <a:ext cx="8135937" cy="1212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080000" y="1597025"/>
            <a:ext cx="3524250" cy="3419475"/>
            <a:chOff x="5080198" y="1596579"/>
            <a:chExt cx="3524250" cy="3419475"/>
          </a:xfrm>
        </p:grpSpPr>
        <p:pic>
          <p:nvPicPr>
            <p:cNvPr id="5129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198" y="1596579"/>
              <a:ext cx="3524250" cy="3419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0" name="TextBox 18"/>
            <p:cNvSpPr txBox="1"/>
            <p:nvPr/>
          </p:nvSpPr>
          <p:spPr>
            <a:xfrm>
              <a:off x="5364087" y="2289066"/>
              <a:ext cx="144016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 lông 25%</a:t>
              </a:r>
              <a:endParaRPr lang="en-GB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31" name="TextBox 19"/>
            <p:cNvSpPr txBox="1"/>
            <p:nvPr/>
          </p:nvSpPr>
          <p:spPr>
            <a:xfrm>
              <a:off x="6444208" y="1844824"/>
              <a:ext cx="144016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Bơi </a:t>
              </a:r>
              <a:endPara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12,5%</a:t>
              </a:r>
              <a:endParaRPr lang="en-GB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32" name="TextBox 20"/>
            <p:cNvSpPr txBox="1"/>
            <p:nvPr/>
          </p:nvSpPr>
          <p:spPr>
            <a:xfrm>
              <a:off x="7092280" y="2552710"/>
              <a:ext cx="144016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Cờ vua 12,5%</a:t>
              </a:r>
              <a:endParaRPr lang="en-GB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33" name="TextBox 21"/>
            <p:cNvSpPr txBox="1"/>
            <p:nvPr/>
          </p:nvSpPr>
          <p:spPr>
            <a:xfrm>
              <a:off x="5701414" y="3501008"/>
              <a:ext cx="2281817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 dây</a:t>
              </a:r>
              <a:endPara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GB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en-GB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0388" y="2420938"/>
            <a:ext cx="4540250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p>
            <a:pPr eaLnBrk="1" hangingPunct="1">
              <a:buNone/>
            </a:pPr>
            <a:r>
              <a:rPr lang="en-GB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số học sinh tham gia môn Bơi l</a:t>
            </a:r>
            <a:r>
              <a:rPr lang="en-GB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GB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x 12,5 : 100 = 4 (học sinh)</a:t>
            </a:r>
            <a:endParaRPr lang="en-GB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Kết quả hình ảnh cho hinh nen cho powerpoint về toá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0"/>
            <a:ext cx="9144000" cy="685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479550"/>
            <a:ext cx="8280400" cy="482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/>
          <a:srcRect r="7729" b="5511"/>
          <a:stretch>
            <a:fillRect/>
          </a:stretch>
        </p:blipFill>
        <p:spPr>
          <a:xfrm>
            <a:off x="5022850" y="3284538"/>
            <a:ext cx="3294063" cy="3240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Kết quả hình ảnh cho hinh nen cho powerpoint về bài tậ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13"/>
            <a:ext cx="9144000" cy="682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38263" y="765175"/>
            <a:ext cx="7121525" cy="5140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GB" alt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GB" altLang="en-US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a)Số học sinh thích m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xanh l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120 x 40 : 100 = 48 (học sinh)</a:t>
            </a:r>
            <a:endParaRPr lang="en-GB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b)Số học sinh thích m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đỏ l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120 x 25 : 100 = 30 (học sinh)</a:t>
            </a:r>
            <a:endParaRPr lang="en-GB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c)Số học sinh thích m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120 x 20 : 100 = 24 (học sinh)</a:t>
            </a:r>
            <a:endParaRPr lang="en-GB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d)Số học sinh thích m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120 x 15 : 100 = 18 (học sinh)</a:t>
            </a:r>
            <a:endParaRPr lang="en-GB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GB" alt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a)48 học sinh</a:t>
            </a:r>
            <a:endParaRPr lang="en-GB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b)30 học sinh</a:t>
            </a:r>
            <a:endParaRPr lang="en-GB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c)24 học sinh</a:t>
            </a:r>
            <a:endParaRPr lang="en-GB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d)18 học sinh </a:t>
            </a:r>
            <a:endParaRPr lang="en-GB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6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5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45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4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94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1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131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80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charRg st="180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20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charRg st="220" end="2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70" end="3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charRg st="270" end="3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09" end="3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charRg st="309" end="3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59" end="4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charRg st="359" end="4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12" end="4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charRg st="412" end="4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71" end="5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charRg st="471" end="5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30" end="5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charRg st="530" end="5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Kết quả hình ảnh cho hinh nen cho powerpoint về toá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0"/>
            <a:ext cx="9144000" cy="685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412875"/>
            <a:ext cx="8258175" cy="479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/>
          <p:cNvPicPr>
            <a:picLocks noChangeAspect="1"/>
          </p:cNvPicPr>
          <p:nvPr/>
        </p:nvPicPr>
        <p:blipFill>
          <a:blip r:embed="rId3"/>
          <a:srcRect l="6755" r="7610"/>
          <a:stretch>
            <a:fillRect/>
          </a:stretch>
        </p:blipFill>
        <p:spPr>
          <a:xfrm>
            <a:off x="431800" y="2527300"/>
            <a:ext cx="2555875" cy="4059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Kết quả hình ảnh cho hinh nen cho powerpoint về bài tậ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13"/>
            <a:ext cx="9144000" cy="68262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219" name="Table 9218"/>
          <p:cNvGraphicFramePr/>
          <p:nvPr/>
        </p:nvGraphicFramePr>
        <p:xfrm>
          <a:off x="2195513" y="1557338"/>
          <a:ext cx="6145212" cy="2735262"/>
        </p:xfrm>
        <a:graphic>
          <a:graphicData uri="http://schemas.openxmlformats.org/drawingml/2006/table">
            <a:tbl>
              <a:tblPr/>
              <a:tblGrid>
                <a:gridCol w="3073400"/>
                <a:gridCol w="3071813"/>
              </a:tblGrid>
              <a:tr h="1133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GB" altLang="x-none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</a:t>
                      </a:r>
                      <a:endParaRPr lang="en-GB" altLang="x-none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3" marR="91453" marT="45700" marB="457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GB" altLang="x-none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số phần trăm</a:t>
                      </a:r>
                      <a:endParaRPr lang="en-GB" altLang="x-none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3" marR="91453" marT="45700" marB="457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GB" alt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GB" alt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3" marR="91453" marT="45700" marB="457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GB" alt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17,5%</a:t>
                      </a:r>
                      <a:endParaRPr lang="en-GB" alt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3" marR="91453" marT="45700" marB="457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GB" alt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GB" alt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3" marR="91453" marT="45700" marB="457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GB" alt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22,5%</a:t>
                      </a:r>
                      <a:endParaRPr lang="en-GB" alt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3" marR="91453" marT="45700" marB="457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GB" alt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bình</a:t>
                      </a:r>
                      <a:endParaRPr lang="en-GB" alt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3" marR="91453" marT="45700" marB="457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GB" alt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GB" alt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3" marR="91453" marT="45700" marB="457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0" descr="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96912">
            <a:off x="4556125" y="582613"/>
            <a:ext cx="701675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1" descr="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513" y="681038"/>
            <a:ext cx="1073150" cy="1169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2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0" y="142875"/>
            <a:ext cx="1204913" cy="200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3" descr="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3" y="517525"/>
            <a:ext cx="1355725" cy="1471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4" descr="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8" y="517525"/>
            <a:ext cx="1374775" cy="1831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22"/>
          <p:cNvGrpSpPr/>
          <p:nvPr/>
        </p:nvGrpSpPr>
        <p:grpSpPr>
          <a:xfrm>
            <a:off x="6613525" y="409575"/>
            <a:ext cx="1195388" cy="1662113"/>
            <a:chOff x="3428" y="2496"/>
            <a:chExt cx="977" cy="1248"/>
          </a:xfrm>
        </p:grpSpPr>
        <p:pic>
          <p:nvPicPr>
            <p:cNvPr id="10267" name="Picture 15" descr="o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8" y="2594"/>
              <a:ext cx="977" cy="11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8" name="Picture 16" descr="o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-8904599" flipV="1">
              <a:off x="4090" y="2496"/>
              <a:ext cx="315" cy="37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" name="Picture 17" descr="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038" y="638175"/>
            <a:ext cx="777875" cy="91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8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54840">
            <a:off x="3470275" y="387350"/>
            <a:ext cx="304800" cy="509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10" descr="http://1.bp.blogspot.com/-R-FIRYiW5Mw/VS4gNb17fqI/AAAAAAAAB0M/xrKLuwPJsro/s1600/i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913" y="2406650"/>
            <a:ext cx="431800" cy="1420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6" descr="http://4.bp.blogspot.com/-ubbBu7xnkBQ/VS4gK1jPIXI/AAAAAAAABzk/dlJshmwi9x4/s1600/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688" y="2411413"/>
            <a:ext cx="1125537" cy="1449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24" descr="http://2.bp.blogspot.com/-pZ4gplVd6TI/VS4gMmI7YfI/AAAAAAAAB0A/725HSnvUKBU/s1600/g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1463" y="3484563"/>
            <a:ext cx="1089025" cy="147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0" descr="http://1.bp.blogspot.com/-R-FIRYiW5Mw/VS4gNb17fqI/AAAAAAAAB0M/xrKLuwPJsro/s1600/i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0488" y="3484563"/>
            <a:ext cx="43180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6" name="Picture 26" descr="http://3.bp.blogspot.com/-wrc1TLfn0-Q/VS4gQatsk8I/AAAAAAAAB1I/Glg67m2dd20/s1600/o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0700" y="3463925"/>
            <a:ext cx="11525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28" descr="http://2.bp.blogspot.com/-wPomTxOLk7E/VS4gNyGNkFI/AAAAAAAAB0U/5qZtrs5WJPw/s1600/j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0429826" flipH="1">
            <a:off x="4665663" y="2500313"/>
            <a:ext cx="527050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8" name="Picture 10" descr="http://1.bp.blogspot.com/-R-FIRYiW5Mw/VS4gNb17fqI/AAAAAAAAB0M/xrKLuwPJsro/s1600/i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225" y="3411538"/>
            <a:ext cx="43180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9" name="Picture 30" descr="http://4.bp.blogspot.com/-irXVoSQEOnU/VS4gSL9vVcI/AAAAAAAAB1o/vTdSjPk5ZQg/s1600/t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2363" y="5478463"/>
            <a:ext cx="1057275" cy="1398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Picture 21" descr="http://3.bp.blogspot.com/-60mzCL00zLI/VS4gNGQVFMI/AAAAAAAAB0I/jaoKqWnyW1s/s1600/h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0425" y="5535613"/>
            <a:ext cx="1041400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5" descr="http://1.bp.blogspot.com/-R-FIRYiW5Mw/VS4gNb17fqI/AAAAAAAAB0M/xrKLuwPJsro/s1600/i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91481">
            <a:off x="8050213" y="4191000"/>
            <a:ext cx="341312" cy="87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7019925" y="4797425"/>
            <a:ext cx="938213" cy="2085975"/>
            <a:chOff x="7020272" y="4797156"/>
            <a:chExt cx="938213" cy="2086326"/>
          </a:xfrm>
        </p:grpSpPr>
        <p:pic>
          <p:nvPicPr>
            <p:cNvPr id="10264" name="Picture 23" descr="http://3.bp.blogspot.com/-i5EJ1ApM3bc/VS4gL74JAxI/AAAAAAAABz0/Uy03xdNXROM/s1600/e.gi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20272" y="5513393"/>
              <a:ext cx="938213" cy="13700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5" name="Picture 25" descr="http://1.bp.blogspot.com/-R-FIRYiW5Mw/VS4gNb17fqI/AAAAAAAAB0M/xrKLuwPJsro/s1600/i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74566">
              <a:off x="7358228" y="4797156"/>
              <a:ext cx="249658" cy="4941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6" name="Picture 25" descr="http://1.bp.blogspot.com/-R-FIRYiW5Mw/VS4gNb17fqI/AAAAAAAAB0M/xrKLuwPJsro/s1600/i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725171" flipH="1">
              <a:off x="7596329" y="4836075"/>
              <a:ext cx="213958" cy="47716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8167688" y="5081588"/>
            <a:ext cx="755650" cy="1803400"/>
            <a:chOff x="8167527" y="5081188"/>
            <a:chExt cx="755898" cy="1804196"/>
          </a:xfrm>
        </p:grpSpPr>
        <p:pic>
          <p:nvPicPr>
            <p:cNvPr id="10262" name="Picture 28" descr="http://2.bp.blogspot.com/-wPomTxOLk7E/VS4gNyGNkFI/AAAAAAAAB0U/5qZtrs5WJPw/s1600/j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-10429826" flipH="1">
              <a:off x="8167527" y="5081188"/>
              <a:ext cx="755898" cy="12704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3" name="Picture 26" descr="http://3.bp.blogspot.com/-wrc1TLfn0-Q/VS4gQatsk8I/AAAAAAAAB1I/Glg67m2dd20/s1600/o.g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52007" y="6434890"/>
              <a:ext cx="360594" cy="45049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1925</Words>
  <Application>WPS Presentation</Application>
  <PresentationFormat>On-screen Show (4:3)</PresentationFormat>
  <Paragraphs>99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UVN Mang Tre</vt:lpstr>
      <vt:lpstr>Calibri</vt:lpstr>
      <vt:lpstr>字魂70号-灵悦黑体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 GIANG</cp:lastModifiedBy>
  <cp:revision>39</cp:revision>
  <dcterms:created xsi:type="dcterms:W3CDTF">2017-01-08T03:54:02Z</dcterms:created>
  <dcterms:modified xsi:type="dcterms:W3CDTF">2023-01-24T05:05:09Z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1A7ADE6213DC41FCB025D714CA4D09C2</vt:lpwstr>
  </property>
  <property fmtid="{D5CDD505-2E9C-101B-9397-08002B2CF9AE}" pid="3" name="KSOProductBuildVer">
    <vt:lpwstr>1033-11.2.0.11440</vt:lpwstr>
  </property>
</Properties>
</file>