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wmf" ContentType="image/x-wmf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15" r:id="rId3"/>
    <p:sldId id="283" r:id="rId5"/>
    <p:sldId id="299" r:id="rId6"/>
    <p:sldId id="300" r:id="rId7"/>
    <p:sldId id="301" r:id="rId8"/>
    <p:sldId id="272" r:id="rId9"/>
    <p:sldId id="260" r:id="rId10"/>
    <p:sldId id="296" r:id="rId11"/>
    <p:sldId id="295" r:id="rId12"/>
    <p:sldId id="293" r:id="rId13"/>
    <p:sldId id="292" r:id="rId14"/>
    <p:sldId id="305" r:id="rId15"/>
    <p:sldId id="306" r:id="rId16"/>
    <p:sldId id="304" r:id="rId17"/>
    <p:sldId id="302" r:id="rId18"/>
    <p:sldId id="303" r:id="rId19"/>
    <p:sldId id="284" r:id="rId20"/>
    <p:sldId id="282" r:id="rId21"/>
    <p:sldId id="316" r:id="rId22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  <a:srgbClr val="FF0000"/>
    <a:srgbClr val="23DDAC"/>
    <a:srgbClr val="66FF66"/>
    <a:srgbClr val="990000"/>
    <a:srgbClr val="FFFF66"/>
    <a:srgbClr val="EEFD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02"/>
    <p:restoredTop sz="94660"/>
  </p:normalViewPr>
  <p:slideViewPr>
    <p:cSldViewPr showGuides="1">
      <p:cViewPr varScale="1">
        <p:scale>
          <a:sx n="84" d="100"/>
          <a:sy n="84" d="100"/>
        </p:scale>
        <p:origin x="139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4A0099F-A928-4BC4-BAA3-5F4D7B9BEE7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ED35DD6-EE7C-40F9-92C6-D2921034487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438E91-AA06-4255-8A68-C512FBAC3F79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438E91-AA06-4255-8A68-C512FBAC3F79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438E91-AA06-4255-8A68-C512FBAC3F79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438E91-AA06-4255-8A68-C512FBAC3F79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438E91-AA06-4255-8A68-C512FBAC3F79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438E91-AA06-4255-8A68-C512FBAC3F79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438E91-AA06-4255-8A68-C512FBAC3F79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438E91-AA06-4255-8A68-C512FBAC3F79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438E91-AA06-4255-8A68-C512FBAC3F79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438E91-AA06-4255-8A68-C512FBAC3F79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438E91-AA06-4255-8A68-C512FBAC3F79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438E91-AA06-4255-8A68-C512FBAC3F79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438E91-AA06-4255-8A68-C512FBAC3F79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GIF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C:/Program Files/Inknoe ClassPoint/Images/multiple_choice_without result_default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1.xml"/><Relationship Id="rId1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3" Type="http://schemas.openxmlformats.org/officeDocument/2006/relationships/image" Target="C:/Program Files/Inknoe ClassPoint/Images/multiple_choice_without result_default_cm.png" TargetMode="External"/><Relationship Id="rId2" Type="http://schemas.openxmlformats.org/officeDocument/2006/relationships/image" Target="../media/image6.png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3" Type="http://schemas.openxmlformats.org/officeDocument/2006/relationships/image" Target="C:/Program Files/Inknoe ClassPoint/Images/multiple_choice_without result_default_cm.png" TargetMode="External"/><Relationship Id="rId2" Type="http://schemas.openxmlformats.org/officeDocument/2006/relationships/image" Target="../media/image6.png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11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5.bin"/><Relationship Id="rId3" Type="http://schemas.openxmlformats.org/officeDocument/2006/relationships/image" Target="../media/image13.wmf"/><Relationship Id="rId2" Type="http://schemas.openxmlformats.org/officeDocument/2006/relationships/oleObject" Target="../embeddings/oleObject4.bin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90 BACKGROUND ý tưởng | hình nền, hình ảnh, power point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40"/>
            <a:ext cx="9144000" cy="683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219717" y="1568406"/>
            <a:ext cx="6704330" cy="71437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b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endParaRPr lang="en-US" sz="2100" b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0" b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en-US" sz="2100" b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1122045" y="2702243"/>
            <a:ext cx="6899910" cy="1476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45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Mang Tre" panose="00000400000000000000" charset="0"/>
                <a:cs typeface="UVN Mang Tre" panose="00000400000000000000" charset="0"/>
              </a:rPr>
              <a:t>TOÁN 5</a:t>
            </a:r>
            <a:endParaRPr lang="en-US" altLang="zh-CN" sz="4500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Mang Tre" panose="00000400000000000000" charset="0"/>
              <a:cs typeface="UVN Mang Tre" panose="00000400000000000000" charset="0"/>
            </a:endParaRPr>
          </a:p>
          <a:p>
            <a:pPr algn="ctr"/>
            <a:r>
              <a:rPr lang="en-US" altLang="zh-CN" sz="45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Mang Tre" panose="00000400000000000000" charset="0"/>
                <a:cs typeface="UVN Mang Tre" panose="00000400000000000000" charset="0"/>
              </a:rPr>
              <a:t>Luyện tập chung (trang 95)</a:t>
            </a:r>
            <a:endParaRPr lang="en-US" altLang="zh-CN" sz="4500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Mang Tre" panose="00000400000000000000" charset="0"/>
              <a:cs typeface="UVN Mang Tre" panose="00000400000000000000" charset="0"/>
            </a:endParaRPr>
          </a:p>
        </p:txBody>
      </p:sp>
      <p:sp>
        <p:nvSpPr>
          <p:cNvPr id="3" name="Rectangle 14"/>
          <p:cNvSpPr/>
          <p:nvPr/>
        </p:nvSpPr>
        <p:spPr>
          <a:xfrm>
            <a:off x="3512702" y="5522710"/>
            <a:ext cx="2118360" cy="34544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p>
            <a:pPr algn="ctr"/>
            <a:r>
              <a:rPr lang="en-US" sz="1800" i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2022 - 2023</a:t>
            </a:r>
            <a:endParaRPr lang="en-US" sz="1800" i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en-US" altLang="en-US" dirty="0"/>
          </a:p>
        </p:txBody>
      </p:sp>
      <p:pic>
        <p:nvPicPr>
          <p:cNvPr id="13315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-23812"/>
            <a:ext cx="9144000" cy="6858000"/>
          </a:xfrm>
          <a:ln/>
        </p:spPr>
      </p:pic>
      <p:sp>
        <p:nvSpPr>
          <p:cNvPr id="13316" name="Rectangle 1"/>
          <p:cNvSpPr/>
          <p:nvPr/>
        </p:nvSpPr>
        <p:spPr>
          <a:xfrm>
            <a:off x="609600" y="1447800"/>
            <a:ext cx="8077200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diện tích hình thang ABED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-Tính diện tích hình tam giác BEC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-Thực hiện phép trừ số đo 2 diện tích hình vừa tìm được 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en-US" altLang="en-US" dirty="0"/>
          </a:p>
        </p:txBody>
      </p:sp>
      <p:pic>
        <p:nvPicPr>
          <p:cNvPr id="14339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30163"/>
            <a:ext cx="9144000" cy="6858000"/>
          </a:xfrm>
          <a:ln/>
        </p:spPr>
      </p:pic>
      <p:sp>
        <p:nvSpPr>
          <p:cNvPr id="14340" name="Rectangle 1"/>
          <p:cNvSpPr/>
          <p:nvPr/>
        </p:nvSpPr>
        <p:spPr>
          <a:xfrm>
            <a:off x="3906838" y="544513"/>
            <a:ext cx="665162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1" name="Rectangle 3"/>
          <p:cNvSpPr/>
          <p:nvPr/>
        </p:nvSpPr>
        <p:spPr>
          <a:xfrm>
            <a:off x="1600200" y="1093788"/>
            <a:ext cx="5410200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thang ABED l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(1,6 + 2,5 ) x 1,2 : 2 = 2,46 (dm</a:t>
            </a:r>
            <a:r>
              <a:rPr lang="en-US" altLang="en-US" sz="24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400" b="1" baseline="30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2" name="Rectangle 4"/>
          <p:cNvSpPr/>
          <p:nvPr/>
        </p:nvSpPr>
        <p:spPr>
          <a:xfrm>
            <a:off x="2209800" y="1924050"/>
            <a:ext cx="4953000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tam giác BEC l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1,2 x 1,3 : 2 = 0,78 (dm</a:t>
            </a:r>
            <a:r>
              <a:rPr lang="en-US" altLang="en-US" sz="24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400" b="1" baseline="30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3" name="Rectangle 5"/>
          <p:cNvSpPr/>
          <p:nvPr/>
        </p:nvSpPr>
        <p:spPr>
          <a:xfrm>
            <a:off x="1447800" y="2755900"/>
            <a:ext cx="716280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của hình thang ABED lớn hơn diện tích 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hình tam giác BEC l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2,46 – 0,78 = 1,68 (dm</a:t>
            </a:r>
            <a:r>
              <a:rPr lang="en-US" altLang="en-US" sz="24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400" b="1" baseline="30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Đáp số : 1,68 (dm</a:t>
            </a:r>
            <a:r>
              <a:rPr lang="en-US" altLang="en-US" sz="24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400" b="1" baseline="30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en-US" altLang="en-US" dirty="0"/>
          </a:p>
        </p:txBody>
      </p:sp>
      <p:pic>
        <p:nvPicPr>
          <p:cNvPr id="15363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52400" y="328613"/>
            <a:ext cx="9144000" cy="6858000"/>
          </a:xfrm>
          <a:ln/>
        </p:spPr>
      </p:pic>
      <p:sp>
        <p:nvSpPr>
          <p:cNvPr id="15364" name="Rectangle 1"/>
          <p:cNvSpPr/>
          <p:nvPr/>
        </p:nvSpPr>
        <p:spPr>
          <a:xfrm>
            <a:off x="628650" y="1600200"/>
            <a:ext cx="8372475" cy="3108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3: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Trên một mảnh vườn hình thang (như hình vẽ SGK). Người ta sử dụng 30% diện tích để trồng đu đủ v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25% diện tích để trồng chuối.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Hỏi người ta có thể trồng bao nhiêu cây đu đủ, biết rằng mỗi cây đu đủ cần 1,5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đất?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Hỏi số cây chuối trồng nhiều hơn số cây đu đủ l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nhiêu cây, biết rằng trồng mỗi cây chuối cần 1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baseline="30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5" name="Rectangle 3"/>
          <p:cNvSpPr/>
          <p:nvPr/>
        </p:nvSpPr>
        <p:spPr>
          <a:xfrm>
            <a:off x="1600200" y="1093788"/>
            <a:ext cx="5410200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sz="2400" b="1" baseline="30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sz="2400" b="1" baseline="30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6" name="Rectangle 4"/>
          <p:cNvSpPr/>
          <p:nvPr/>
        </p:nvSpPr>
        <p:spPr>
          <a:xfrm>
            <a:off x="2209800" y="1924050"/>
            <a:ext cx="49530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b="1" baseline="30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7" name="Rectangle 5"/>
          <p:cNvSpPr/>
          <p:nvPr/>
        </p:nvSpPr>
        <p:spPr>
          <a:xfrm flipV="1">
            <a:off x="1371600" y="4325938"/>
            <a:ext cx="72390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b="1" baseline="30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en-US" altLang="en-US" dirty="0"/>
          </a:p>
        </p:txBody>
      </p:sp>
      <p:pic>
        <p:nvPicPr>
          <p:cNvPr id="16387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30163"/>
            <a:ext cx="9144000" cy="6858000"/>
          </a:xfrm>
          <a:ln/>
        </p:spPr>
      </p:pic>
      <p:sp>
        <p:nvSpPr>
          <p:cNvPr id="16388" name="Rectangle 1"/>
          <p:cNvSpPr/>
          <p:nvPr/>
        </p:nvSpPr>
        <p:spPr>
          <a:xfrm>
            <a:off x="3789363" y="544513"/>
            <a:ext cx="900112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89" name="Rectangle 3"/>
          <p:cNvSpPr/>
          <p:nvPr/>
        </p:nvSpPr>
        <p:spPr>
          <a:xfrm>
            <a:off x="628650" y="1068388"/>
            <a:ext cx="7600950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của mảnh vườn hình thang l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(50 + 70 ) x 40 : 2 = 2400 (m</a:t>
            </a:r>
            <a:r>
              <a:rPr lang="en-US" altLang="en-US" sz="24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400" b="1" baseline="30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628650" y="1898650"/>
            <a:ext cx="7981950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trồng cây đu đủ l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    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2400 x 30 : 100  = 720 (m</a:t>
            </a:r>
            <a:r>
              <a:rPr lang="en-US" altLang="en-US" sz="24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cây đu đủ trồng được l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720 : 1,5 = 480 (cây)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b="1" baseline="30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91" name="Rectangle 5"/>
          <p:cNvSpPr/>
          <p:nvPr/>
        </p:nvSpPr>
        <p:spPr>
          <a:xfrm>
            <a:off x="628650" y="3429000"/>
            <a:ext cx="7981950" cy="36623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trồng chuối l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2400 x 25 : 100 = 600 (m</a:t>
            </a:r>
            <a:r>
              <a:rPr lang="en-US" altLang="en-US" sz="24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cây chuối trồng được l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600: 1 = 600 (cây)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cây chuối trồng nhiều hơn số cây đu đủ l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 – 480 = 120 (cây)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Đáp số: a, 480 cây ; b, 120 cây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b="1" baseline="30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altLang="en-US" sz="2400" b="1" baseline="30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9FCB">
                <a:alpha val="100000"/>
              </a:srgbClr>
            </a:gs>
            <a:gs pos="2000">
              <a:srgbClr val="C50849">
                <a:alpha val="100000"/>
              </a:srgbClr>
            </a:gs>
            <a:gs pos="13000">
              <a:srgbClr val="F8B049">
                <a:alpha val="100000"/>
              </a:srgbClr>
            </a:gs>
            <a:gs pos="21001">
              <a:srgbClr val="F8B049">
                <a:alpha val="100000"/>
              </a:srgbClr>
            </a:gs>
            <a:gs pos="63000">
              <a:srgbClr val="FEE7F2">
                <a:alpha val="100000"/>
              </a:srgbClr>
            </a:gs>
            <a:gs pos="67000">
              <a:srgbClr val="F952A0">
                <a:alpha val="100000"/>
              </a:srgbClr>
            </a:gs>
            <a:gs pos="82001">
              <a:srgbClr val="B43E85">
                <a:alpha val="100000"/>
              </a:srgbClr>
            </a:gs>
            <a:gs pos="100000">
              <a:srgbClr val="F8B049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7410" name="WordArt 5"/>
          <p:cNvSpPr>
            <a:spLocks noTextEdit="1"/>
          </p:cNvSpPr>
          <p:nvPr/>
        </p:nvSpPr>
        <p:spPr>
          <a:xfrm>
            <a:off x="190500" y="766763"/>
            <a:ext cx="2057400" cy="1828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>
                    <a:alpha val="34901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???</a:t>
            </a:r>
            <a:endParaRPr lang="en-US" sz="3600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>
                  <a:alpha val="34901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1" name="WordArt 7" descr="White marble"/>
          <p:cNvSpPr>
            <a:spLocks noTextEdit="1"/>
          </p:cNvSpPr>
          <p:nvPr/>
        </p:nvSpPr>
        <p:spPr>
          <a:xfrm>
            <a:off x="3505200" y="838200"/>
            <a:ext cx="2971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ObliqueRight">
                <a:rot lat="0" lon="0" rev="0"/>
              </a:camera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p>
            <a:pPr algn="ctr"/>
            <a:r>
              <a:rPr lang="en-US" sz="3600" b="1">
                <a:blipFill rotWithShape="0">
                  <a:blip r:embed="rId1"/>
                </a:blipFill>
                <a:latin typeface="+mj-lt" charset="0"/>
                <a:ea typeface="+mj-lt" charset="0"/>
              </a:rPr>
              <a:t>TRÒ CHƠI</a:t>
            </a:r>
            <a:endParaRPr lang="en-US" sz="3600" b="1">
              <a:blipFill rotWithShape="0">
                <a:blip r:embed="rId1"/>
              </a:blipFill>
              <a:latin typeface="+mj-lt" charset="0"/>
              <a:ea typeface="+mj-lt" charset="0"/>
            </a:endParaRPr>
          </a:p>
        </p:txBody>
      </p:sp>
      <p:sp>
        <p:nvSpPr>
          <p:cNvPr id="17412" name="WordArt 10"/>
          <p:cNvSpPr>
            <a:spLocks noTextEdit="1"/>
          </p:cNvSpPr>
          <p:nvPr/>
        </p:nvSpPr>
        <p:spPr>
          <a:xfrm>
            <a:off x="2590800" y="2362200"/>
            <a:ext cx="4953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i="1">
                <a:ln w="1905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Ai nhanh ai đúng</a:t>
            </a:r>
            <a:endParaRPr lang="en-US" sz="3600" i="1">
              <a:ln w="1905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32"/>
          <p:cNvSpPr/>
          <p:nvPr/>
        </p:nvSpPr>
        <p:spPr>
          <a:xfrm>
            <a:off x="-11112" y="-138112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eaLnBrk="1" hangingPunct="1"/>
            <a:endParaRPr lang="vi-VN" altLang="en-US" dirty="0">
              <a:latin typeface="Arial" panose="020B0604020202020204" pitchFamily="34" charset="0"/>
            </a:endParaRPr>
          </a:p>
        </p:txBody>
      </p:sp>
      <p:sp>
        <p:nvSpPr>
          <p:cNvPr id="18435" name="TextBox 14"/>
          <p:cNvSpPr txBox="1"/>
          <p:nvPr/>
        </p:nvSpPr>
        <p:spPr>
          <a:xfrm>
            <a:off x="369888" y="1462088"/>
            <a:ext cx="5934075" cy="1077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Tính diện tích hình thang?</a:t>
            </a:r>
            <a:endParaRPr lang="en-US" alt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a =  9 cm      b= 7cm      h= 2 cm</a:t>
            </a:r>
            <a:endParaRPr lang="en-US" alt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6" name="TextBox 2"/>
          <p:cNvSpPr txBox="1"/>
          <p:nvPr/>
        </p:nvSpPr>
        <p:spPr>
          <a:xfrm>
            <a:off x="1752600" y="381000"/>
            <a:ext cx="61722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AI NHANH – AI ĐÚNG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7" name="Rectangle 40"/>
          <p:cNvSpPr/>
          <p:nvPr/>
        </p:nvSpPr>
        <p:spPr>
          <a:xfrm>
            <a:off x="1219200" y="2689225"/>
            <a:ext cx="251936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5417CF"/>
                </a:solidFill>
                <a:latin typeface="Arial" panose="020B0604020202020204" pitchFamily="34" charset="0"/>
              </a:rPr>
              <a:t>A. 32    </a:t>
            </a:r>
            <a:r>
              <a:rPr lang="en-US" altLang="en-US" dirty="0">
                <a:solidFill>
                  <a:srgbClr val="5417CF"/>
                </a:solidFill>
                <a:latin typeface="Arial" panose="020B0604020202020204" pitchFamily="34" charset="0"/>
              </a:rPr>
              <a:t>cm</a:t>
            </a:r>
            <a:r>
              <a:rPr lang="en-US" altLang="en-US" baseline="30000" dirty="0">
                <a:solidFill>
                  <a:srgbClr val="5417CF"/>
                </a:solidFill>
                <a:latin typeface="Arial" panose="020B0604020202020204" pitchFamily="34" charset="0"/>
              </a:rPr>
              <a:t>2</a:t>
            </a:r>
            <a:r>
              <a:rPr lang="en-US" altLang="en-US" dirty="0">
                <a:solidFill>
                  <a:srgbClr val="5417CF"/>
                </a:solidFill>
                <a:latin typeface="Arial" panose="020B0604020202020204" pitchFamily="34" charset="0"/>
              </a:rPr>
              <a:t>.</a:t>
            </a:r>
            <a:endParaRPr lang="en-US" altLang="en-US" dirty="0">
              <a:solidFill>
                <a:srgbClr val="5417CF"/>
              </a:solidFill>
              <a:latin typeface="Arial" panose="020B0604020202020204" pitchFamily="34" charset="0"/>
            </a:endParaRPr>
          </a:p>
        </p:txBody>
      </p:sp>
      <p:sp>
        <p:nvSpPr>
          <p:cNvPr id="18438" name="Rectangle 40"/>
          <p:cNvSpPr/>
          <p:nvPr/>
        </p:nvSpPr>
        <p:spPr>
          <a:xfrm>
            <a:off x="1219200" y="3505200"/>
            <a:ext cx="251936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5417CF"/>
                </a:solidFill>
                <a:latin typeface="Arial" panose="020B0604020202020204" pitchFamily="34" charset="0"/>
              </a:rPr>
              <a:t>B. 16    </a:t>
            </a:r>
            <a:r>
              <a:rPr lang="en-US" altLang="en-US" dirty="0">
                <a:solidFill>
                  <a:srgbClr val="5417CF"/>
                </a:solidFill>
                <a:latin typeface="Arial" panose="020B0604020202020204" pitchFamily="34" charset="0"/>
              </a:rPr>
              <a:t>cm</a:t>
            </a:r>
            <a:r>
              <a:rPr lang="en-US" altLang="en-US" baseline="30000" dirty="0">
                <a:solidFill>
                  <a:srgbClr val="5417CF"/>
                </a:solidFill>
                <a:latin typeface="Arial" panose="020B0604020202020204" pitchFamily="34" charset="0"/>
              </a:rPr>
              <a:t>2</a:t>
            </a:r>
            <a:r>
              <a:rPr lang="en-US" altLang="en-US" dirty="0">
                <a:solidFill>
                  <a:srgbClr val="5417CF"/>
                </a:solidFill>
                <a:latin typeface="Arial" panose="020B0604020202020204" pitchFamily="34" charset="0"/>
              </a:rPr>
              <a:t>.</a:t>
            </a:r>
            <a:endParaRPr lang="en-US" altLang="en-US" dirty="0">
              <a:solidFill>
                <a:srgbClr val="5417CF"/>
              </a:solidFill>
              <a:latin typeface="Arial" panose="020B0604020202020204" pitchFamily="34" charset="0"/>
            </a:endParaRPr>
          </a:p>
        </p:txBody>
      </p:sp>
      <p:sp>
        <p:nvSpPr>
          <p:cNvPr id="18439" name="Rectangle 40"/>
          <p:cNvSpPr/>
          <p:nvPr/>
        </p:nvSpPr>
        <p:spPr>
          <a:xfrm>
            <a:off x="1219200" y="4321175"/>
            <a:ext cx="251936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5417CF"/>
                </a:solidFill>
                <a:latin typeface="Arial" panose="020B0604020202020204" pitchFamily="34" charset="0"/>
              </a:rPr>
              <a:t>A. 63    </a:t>
            </a:r>
            <a:r>
              <a:rPr lang="en-US" altLang="en-US" dirty="0">
                <a:solidFill>
                  <a:srgbClr val="5417CF"/>
                </a:solidFill>
                <a:latin typeface="Arial" panose="020B0604020202020204" pitchFamily="34" charset="0"/>
              </a:rPr>
              <a:t>cm</a:t>
            </a:r>
            <a:r>
              <a:rPr lang="en-US" altLang="en-US" baseline="30000" dirty="0">
                <a:solidFill>
                  <a:srgbClr val="5417CF"/>
                </a:solidFill>
                <a:latin typeface="Arial" panose="020B0604020202020204" pitchFamily="34" charset="0"/>
              </a:rPr>
              <a:t>2</a:t>
            </a:r>
            <a:r>
              <a:rPr lang="en-US" altLang="en-US" dirty="0">
                <a:solidFill>
                  <a:srgbClr val="5417CF"/>
                </a:solidFill>
                <a:latin typeface="Arial" panose="020B0604020202020204" pitchFamily="34" charset="0"/>
              </a:rPr>
              <a:t>.</a:t>
            </a:r>
            <a:endParaRPr lang="en-US" altLang="en-US" dirty="0">
              <a:solidFill>
                <a:srgbClr val="5417CF"/>
              </a:solidFill>
              <a:latin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66800" y="3505200"/>
            <a:ext cx="685800" cy="5191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Text Box 2"/>
          <p:cNvSpPr txBox="1"/>
          <p:nvPr/>
        </p:nvSpPr>
        <p:spPr>
          <a:xfrm>
            <a:off x="533400" y="2819400"/>
            <a:ext cx="3200400" cy="1609725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Đáy lớn 	= 9 cm</a:t>
            </a: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Đáy bé 	= 3 cm</a:t>
            </a: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Chiều  cao 	= 1 cm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9395" name="Text Box 3"/>
          <p:cNvSpPr txBox="1"/>
          <p:nvPr/>
        </p:nvSpPr>
        <p:spPr>
          <a:xfrm>
            <a:off x="533400" y="4876800"/>
            <a:ext cx="3200400" cy="1609725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Đáy lớn 	= 7 cm</a:t>
            </a: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Đáy bé 	= 9 cm</a:t>
            </a: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Chiều  cao 	= 1 cm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9396" name="Text Box 4"/>
          <p:cNvSpPr txBox="1"/>
          <p:nvPr/>
        </p:nvSpPr>
        <p:spPr>
          <a:xfrm>
            <a:off x="533400" y="838200"/>
            <a:ext cx="3200400" cy="1609725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Đáy lớn  	= 5 cm</a:t>
            </a: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Đáy bé     	= 8 cm</a:t>
            </a: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Chiều  cao 	= 2 cm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9397" name="Text Box 5"/>
          <p:cNvSpPr txBox="1"/>
          <p:nvPr/>
        </p:nvSpPr>
        <p:spPr>
          <a:xfrm>
            <a:off x="852488" y="152400"/>
            <a:ext cx="2438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chemeClr val="accent2"/>
                </a:solidFill>
                <a:latin typeface="Times New Roman" panose="02020603050405020304" pitchFamily="18" charset="0"/>
              </a:rPr>
              <a:t>Đề bài</a:t>
            </a:r>
            <a:endParaRPr lang="en-US" altLang="en-US" sz="3200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398" name="Text Box 6"/>
          <p:cNvSpPr txBox="1"/>
          <p:nvPr/>
        </p:nvSpPr>
        <p:spPr>
          <a:xfrm>
            <a:off x="5424488" y="228600"/>
            <a:ext cx="2438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chemeClr val="accent2"/>
                </a:solidFill>
                <a:latin typeface="Times New Roman" panose="02020603050405020304" pitchFamily="18" charset="0"/>
              </a:rPr>
              <a:t>Đáp số</a:t>
            </a:r>
            <a:endParaRPr lang="en-US" altLang="en-US" sz="3200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399" name="AutoShape 7"/>
          <p:cNvSpPr/>
          <p:nvPr/>
        </p:nvSpPr>
        <p:spPr>
          <a:xfrm>
            <a:off x="5181600" y="1030288"/>
            <a:ext cx="3048000" cy="1331912"/>
          </a:xfrm>
          <a:prstGeom prst="flowChartAlternateProcess">
            <a:avLst/>
          </a:prstGeom>
          <a:solidFill>
            <a:schemeClr val="bg1"/>
          </a:solidFill>
          <a:ln w="57150" cap="flat" cmpd="sng">
            <a:solidFill>
              <a:srgbClr val="FF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 eaLnBrk="1" hangingPunct="1"/>
            <a:r>
              <a:rPr lang="en-US" altLang="en-US" sz="3600" dirty="0">
                <a:solidFill>
                  <a:srgbClr val="0000FF"/>
                </a:solidFill>
                <a:latin typeface="VNI-Times" pitchFamily="2" charset="0"/>
              </a:rPr>
              <a:t>8 cm</a:t>
            </a:r>
            <a:r>
              <a:rPr lang="en-US" altLang="en-US" sz="3600" baseline="30000" dirty="0">
                <a:solidFill>
                  <a:srgbClr val="0000FF"/>
                </a:solidFill>
                <a:latin typeface="VNI-Times" pitchFamily="2" charset="0"/>
              </a:rPr>
              <a:t>2</a:t>
            </a:r>
            <a:endParaRPr lang="en-US" altLang="en-US" sz="3600" dirty="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59400" name="AutoShape 8"/>
          <p:cNvSpPr/>
          <p:nvPr/>
        </p:nvSpPr>
        <p:spPr>
          <a:xfrm>
            <a:off x="5181600" y="3087688"/>
            <a:ext cx="3048000" cy="1331912"/>
          </a:xfrm>
          <a:prstGeom prst="flowChartAlternateProcess">
            <a:avLst/>
          </a:prstGeom>
          <a:solidFill>
            <a:schemeClr val="bg1"/>
          </a:solidFill>
          <a:ln w="57150" cap="flat" cmpd="sng">
            <a:solidFill>
              <a:srgbClr val="FF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 eaLnBrk="1" hangingPunct="1"/>
            <a:r>
              <a:rPr lang="en-US" altLang="en-US" sz="3600" dirty="0">
                <a:solidFill>
                  <a:srgbClr val="0000FF"/>
                </a:solidFill>
                <a:latin typeface="VNI-Times" pitchFamily="2" charset="0"/>
              </a:rPr>
              <a:t> 13 cm</a:t>
            </a:r>
            <a:r>
              <a:rPr lang="en-US" altLang="en-US" sz="3600" baseline="30000" dirty="0">
                <a:solidFill>
                  <a:srgbClr val="0000FF"/>
                </a:solidFill>
                <a:latin typeface="VNI-Times" pitchFamily="2" charset="0"/>
              </a:rPr>
              <a:t>2</a:t>
            </a:r>
            <a:endParaRPr lang="en-US" altLang="en-US" sz="3600" dirty="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59401" name="AutoShape 9"/>
          <p:cNvSpPr/>
          <p:nvPr/>
        </p:nvSpPr>
        <p:spPr>
          <a:xfrm>
            <a:off x="5181600" y="5181600"/>
            <a:ext cx="3048000" cy="1331913"/>
          </a:xfrm>
          <a:prstGeom prst="flowChartAlternateProcess">
            <a:avLst/>
          </a:prstGeom>
          <a:solidFill>
            <a:schemeClr val="bg1"/>
          </a:solidFill>
          <a:ln w="57150" cap="flat" cmpd="sng">
            <a:solidFill>
              <a:srgbClr val="FF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 eaLnBrk="1" hangingPunct="1"/>
            <a:r>
              <a:rPr lang="en-US" altLang="en-US" sz="3600" dirty="0">
                <a:solidFill>
                  <a:srgbClr val="0000FF"/>
                </a:solidFill>
                <a:latin typeface="VNI-Times" pitchFamily="2" charset="0"/>
              </a:rPr>
              <a:t> 6 cm</a:t>
            </a:r>
            <a:r>
              <a:rPr lang="en-US" altLang="en-US" sz="3600" baseline="30000" dirty="0">
                <a:solidFill>
                  <a:srgbClr val="0000FF"/>
                </a:solidFill>
                <a:latin typeface="VNI-Times" pitchFamily="2" charset="0"/>
              </a:rPr>
              <a:t>2</a:t>
            </a:r>
            <a:endParaRPr lang="en-US" altLang="en-US" sz="3600" dirty="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59402" name="Freeform 10"/>
          <p:cNvSpPr/>
          <p:nvPr/>
        </p:nvSpPr>
        <p:spPr>
          <a:xfrm>
            <a:off x="3733800" y="1524000"/>
            <a:ext cx="1447800" cy="4343400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</a:cxnLst>
            <a:pathLst>
              <a:path w="912" h="2736">
                <a:moveTo>
                  <a:pt x="0" y="2736"/>
                </a:moveTo>
                <a:lnTo>
                  <a:pt x="384" y="2736"/>
                </a:lnTo>
                <a:lnTo>
                  <a:pt x="384" y="0"/>
                </a:lnTo>
                <a:lnTo>
                  <a:pt x="912" y="0"/>
                </a:lnTo>
              </a:path>
            </a:pathLst>
          </a:custGeom>
          <a:noFill/>
          <a:ln w="38100" cap="flat" cmpd="sng">
            <a:solidFill>
              <a:srgbClr val="FF0000">
                <a:alpha val="100000"/>
              </a:srgbClr>
            </a:solidFill>
            <a:prstDash val="solid"/>
            <a:round/>
            <a:headEnd type="diamond" w="med" len="med"/>
            <a:tailEnd type="triangle" w="med" len="med"/>
          </a:ln>
        </p:spPr>
        <p:txBody>
          <a:bodyPr/>
          <a:p>
            <a:endParaRPr lang="en-US"/>
          </a:p>
        </p:txBody>
      </p:sp>
      <p:sp>
        <p:nvSpPr>
          <p:cNvPr id="59403" name="Freeform 11"/>
          <p:cNvSpPr/>
          <p:nvPr/>
        </p:nvSpPr>
        <p:spPr>
          <a:xfrm>
            <a:off x="3733800" y="1905000"/>
            <a:ext cx="1447800" cy="1981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912" h="1248">
                <a:moveTo>
                  <a:pt x="0" y="0"/>
                </a:moveTo>
                <a:lnTo>
                  <a:pt x="480" y="0"/>
                </a:lnTo>
                <a:lnTo>
                  <a:pt x="480" y="1248"/>
                </a:lnTo>
                <a:lnTo>
                  <a:pt x="912" y="1248"/>
                </a:lnTo>
              </a:path>
            </a:pathLst>
          </a:custGeom>
          <a:noFill/>
          <a:ln w="38100" cap="flat" cmpd="sng">
            <a:solidFill>
              <a:schemeClr val="accent2">
                <a:alpha val="100000"/>
              </a:schemeClr>
            </a:solidFill>
            <a:prstDash val="solid"/>
            <a:round/>
            <a:headEnd type="diamond" w="med" len="med"/>
            <a:tailEnd type="triangle" w="med" len="med"/>
          </a:ln>
        </p:spPr>
        <p:txBody>
          <a:bodyPr/>
          <a:p>
            <a:endParaRPr lang="en-US"/>
          </a:p>
        </p:txBody>
      </p:sp>
      <p:sp>
        <p:nvSpPr>
          <p:cNvPr id="59404" name="Freeform 12"/>
          <p:cNvSpPr/>
          <p:nvPr/>
        </p:nvSpPr>
        <p:spPr>
          <a:xfrm>
            <a:off x="3733800" y="4038600"/>
            <a:ext cx="1447800" cy="1676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912" h="1056">
                <a:moveTo>
                  <a:pt x="0" y="0"/>
                </a:moveTo>
                <a:lnTo>
                  <a:pt x="336" y="0"/>
                </a:lnTo>
                <a:lnTo>
                  <a:pt x="336" y="1008"/>
                </a:lnTo>
                <a:lnTo>
                  <a:pt x="912" y="1008"/>
                </a:lnTo>
                <a:lnTo>
                  <a:pt x="912" y="1056"/>
                </a:lnTo>
              </a:path>
            </a:pathLst>
          </a:custGeom>
          <a:noFill/>
          <a:ln w="57150" cap="flat" cmpd="sng">
            <a:solidFill>
              <a:srgbClr val="FFFF00">
                <a:alpha val="100000"/>
              </a:srgbClr>
            </a:solidFill>
            <a:prstDash val="solid"/>
            <a:round/>
            <a:headEnd type="oval" w="med" len="med"/>
            <a:tailEnd type="triangle" w="med" len="med"/>
          </a:ln>
        </p:spPr>
        <p:txBody>
          <a:bodyPr/>
          <a:p>
            <a:endParaRPr lang="en-US"/>
          </a:p>
        </p:txBody>
      </p:sp>
      <p:sp>
        <p:nvSpPr>
          <p:cNvPr id="59405" name="Text Box 13"/>
          <p:cNvSpPr txBox="1"/>
          <p:nvPr/>
        </p:nvSpPr>
        <p:spPr>
          <a:xfrm>
            <a:off x="76200" y="1447800"/>
            <a:ext cx="533400" cy="60801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FF3399"/>
                </a:solidFill>
                <a:latin typeface="VNI-Times" pitchFamily="2" charset="0"/>
              </a:rPr>
              <a:t>1</a:t>
            </a:r>
            <a:endParaRPr lang="en-US" altLang="en-US" sz="3200" dirty="0">
              <a:solidFill>
                <a:srgbClr val="FF3399"/>
              </a:solidFill>
              <a:latin typeface="VNI-Times" pitchFamily="2" charset="0"/>
            </a:endParaRPr>
          </a:p>
        </p:txBody>
      </p:sp>
      <p:sp>
        <p:nvSpPr>
          <p:cNvPr id="59406" name="Text Box 14"/>
          <p:cNvSpPr txBox="1"/>
          <p:nvPr/>
        </p:nvSpPr>
        <p:spPr>
          <a:xfrm>
            <a:off x="76200" y="3505200"/>
            <a:ext cx="533400" cy="60801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FF3399"/>
                </a:solidFill>
                <a:latin typeface="VNI-Times" pitchFamily="2" charset="0"/>
              </a:rPr>
              <a:t>2</a:t>
            </a:r>
            <a:endParaRPr lang="en-US" altLang="en-US" sz="3200" dirty="0">
              <a:solidFill>
                <a:srgbClr val="FF3399"/>
              </a:solidFill>
              <a:latin typeface="VNI-Times" pitchFamily="2" charset="0"/>
            </a:endParaRPr>
          </a:p>
        </p:txBody>
      </p:sp>
      <p:sp>
        <p:nvSpPr>
          <p:cNvPr id="59407" name="Text Box 15"/>
          <p:cNvSpPr txBox="1"/>
          <p:nvPr/>
        </p:nvSpPr>
        <p:spPr>
          <a:xfrm>
            <a:off x="76200" y="5410200"/>
            <a:ext cx="533400" cy="60801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FF3399"/>
                </a:solidFill>
                <a:latin typeface="VNI-Times" pitchFamily="2" charset="0"/>
              </a:rPr>
              <a:t>3</a:t>
            </a:r>
            <a:endParaRPr lang="en-US" altLang="en-US" sz="3200" dirty="0">
              <a:solidFill>
                <a:srgbClr val="FF3399"/>
              </a:solidFill>
              <a:latin typeface="VNI-Times" pitchFamily="2" charset="0"/>
            </a:endParaRPr>
          </a:p>
        </p:txBody>
      </p:sp>
      <p:sp>
        <p:nvSpPr>
          <p:cNvPr id="59408" name="Text Box 16"/>
          <p:cNvSpPr txBox="1"/>
          <p:nvPr/>
        </p:nvSpPr>
        <p:spPr>
          <a:xfrm>
            <a:off x="4648200" y="1676400"/>
            <a:ext cx="533400" cy="60801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FF3399"/>
                </a:solidFill>
                <a:latin typeface="VNI-Times" pitchFamily="2" charset="0"/>
              </a:rPr>
              <a:t>A</a:t>
            </a:r>
            <a:endParaRPr lang="en-US" altLang="en-US" sz="3200" dirty="0">
              <a:solidFill>
                <a:srgbClr val="FF3399"/>
              </a:solidFill>
              <a:latin typeface="VNI-Times" pitchFamily="2" charset="0"/>
            </a:endParaRPr>
          </a:p>
        </p:txBody>
      </p:sp>
      <p:sp>
        <p:nvSpPr>
          <p:cNvPr id="59409" name="Text Box 17"/>
          <p:cNvSpPr txBox="1"/>
          <p:nvPr/>
        </p:nvSpPr>
        <p:spPr>
          <a:xfrm>
            <a:off x="4572000" y="3200400"/>
            <a:ext cx="533400" cy="60801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FF3399"/>
                </a:solidFill>
                <a:latin typeface="VNI-Times" pitchFamily="2" charset="0"/>
              </a:rPr>
              <a:t>B</a:t>
            </a:r>
            <a:endParaRPr lang="en-US" altLang="en-US" sz="3200" dirty="0">
              <a:solidFill>
                <a:srgbClr val="FF3399"/>
              </a:solidFill>
              <a:latin typeface="VNI-Times" pitchFamily="2" charset="0"/>
            </a:endParaRPr>
          </a:p>
        </p:txBody>
      </p:sp>
      <p:sp>
        <p:nvSpPr>
          <p:cNvPr id="59410" name="Text Box 18"/>
          <p:cNvSpPr txBox="1"/>
          <p:nvPr/>
        </p:nvSpPr>
        <p:spPr>
          <a:xfrm>
            <a:off x="4572000" y="5791200"/>
            <a:ext cx="533400" cy="60801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FF3399"/>
                </a:solidFill>
                <a:latin typeface="VNI-Times" pitchFamily="2" charset="0"/>
              </a:rPr>
              <a:t>C</a:t>
            </a:r>
            <a:endParaRPr lang="en-US" altLang="en-US" sz="3200" dirty="0">
              <a:solidFill>
                <a:srgbClr val="FF3399"/>
              </a:solidFill>
              <a:latin typeface="VNI-Times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  <p:bldP spid="59395" grpId="0" animBg="1"/>
      <p:bldP spid="59396" grpId="0" animBg="1"/>
      <p:bldP spid="59397" grpId="0"/>
      <p:bldP spid="59398" grpId="0"/>
      <p:bldP spid="59399" grpId="0" animBg="1"/>
      <p:bldP spid="59400" grpId="0" animBg="1"/>
      <p:bldP spid="59401" grpId="0" animBg="1"/>
      <p:bldP spid="59405" grpId="0" animBg="1"/>
      <p:bldP spid="59406" grpId="0" animBg="1"/>
      <p:bldP spid="59407" grpId="0" animBg="1"/>
      <p:bldP spid="59408" grpId="0" animBg="1"/>
      <p:bldP spid="59409" grpId="0" animBg="1"/>
      <p:bldP spid="594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85800" y="2895600"/>
            <a:ext cx="7886700" cy="1325563"/>
          </a:xfrm>
          <a:ln/>
        </p:spPr>
        <p:txBody>
          <a:bodyPr vert="horz" wrap="square" lIns="91440" tIns="45720" rIns="91440" bIns="45720" anchor="ctr" anchorCtr="0"/>
          <a:p>
            <a:pPr algn="ctr"/>
            <a:r>
              <a:rPr lang="vi-VN" altLang="en-US" sz="5400" dirty="0">
                <a:solidFill>
                  <a:srgbClr val="C00000"/>
                </a:solidFill>
                <a:latin typeface="Times New Roman" panose="02020603050405020304" pitchFamily="18" charset="0"/>
              </a:rPr>
              <a:t>Tiết học kết thúc.</a:t>
            </a:r>
            <a:br>
              <a:rPr lang="vi-VN" altLang="en-US" sz="4400" dirty="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r>
              <a:rPr lang="vi-VN" altLang="en-US" sz="4400" dirty="0">
                <a:solidFill>
                  <a:srgbClr val="C00000"/>
                </a:solidFill>
                <a:latin typeface="Times New Roman" panose="02020603050405020304" pitchFamily="18" charset="0"/>
              </a:rPr>
              <a:t>Kính chúc thầy, cô mạnh khỏe.</a:t>
            </a:r>
            <a:br>
              <a:rPr lang="vi-VN" altLang="en-US" sz="4400" dirty="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r>
              <a:rPr lang="vi-VN" altLang="en-US" sz="4400" dirty="0">
                <a:solidFill>
                  <a:srgbClr val="C00000"/>
                </a:solidFill>
                <a:latin typeface="Times New Roman" panose="02020603050405020304" pitchFamily="18" charset="0"/>
              </a:rPr>
              <a:t>Chúc các em học tốt!</a:t>
            </a:r>
            <a:endParaRPr lang="en-US" altLang="en-US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Hình ảnh 2" descr="Ảnh có chứa văn bản, ảnh chụp màn hình&#10;&#10;Mô tả được tạo tự động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4" t="33558" r="14396" b="45268"/>
          <a:stretch>
            <a:fillRect/>
          </a:stretch>
        </p:blipFill>
        <p:spPr>
          <a:xfrm>
            <a:off x="-152400" y="381000"/>
            <a:ext cx="405691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62600"/>
            <a:ext cx="96139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88"/>
          <p:cNvPicPr>
            <a:picLocks noChangeAspect="1"/>
          </p:cNvPicPr>
          <p:nvPr/>
        </p:nvPicPr>
        <p:blipFill>
          <a:blip r:embed="rId3"/>
          <a:srcRect l="30888" t="27748" r="21866"/>
          <a:stretch>
            <a:fillRect/>
          </a:stretch>
        </p:blipFill>
        <p:spPr>
          <a:xfrm>
            <a:off x="6599238" y="14288"/>
            <a:ext cx="2544762" cy="2463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9" name="TextBox 1"/>
          <p:cNvSpPr txBox="1"/>
          <p:nvPr/>
        </p:nvSpPr>
        <p:spPr>
          <a:xfrm>
            <a:off x="2971800" y="1827213"/>
            <a:ext cx="6034088" cy="20605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diện tích hình thang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Đáy lớn, đáy nhỏ ta mang cộng v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Rồi đem nhân với chiều cao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đôi lấy nửa thế n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cũng ra.</a:t>
            </a:r>
            <a:endPara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20200" cy="68573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675" y="2217902"/>
            <a:ext cx="7022650" cy="1964995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椭圆 6"/>
          <p:cNvSpPr/>
          <p:nvPr/>
        </p:nvSpPr>
        <p:spPr bwMode="auto">
          <a:xfrm>
            <a:off x="0" y="1065213"/>
            <a:ext cx="9144000" cy="4097338"/>
          </a:xfrm>
          <a:prstGeom prst="ellipse">
            <a:avLst/>
          </a:prstGeom>
          <a:solidFill>
            <a:srgbClr val="23D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endParaRPr lang="en-US" altLang="en-US" sz="7200" b="1" dirty="0">
              <a:latin typeface="Calibri" panose="020F0502020204030204" pitchFamily="34" charset="0"/>
            </a:endParaRPr>
          </a:p>
          <a:p>
            <a:pPr lvl="0" algn="ctr">
              <a:buNone/>
            </a:pPr>
            <a:r>
              <a:rPr lang="en-US" alt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  <a:endParaRPr lang="en-US" alt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None/>
            </a:pP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</a:t>
            </a: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lang="en-US" altLang="en-US" sz="6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None/>
            </a:pPr>
            <a:endParaRPr lang="zh-CN" altLang="en-US" sz="7200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pic>
        <p:nvPicPr>
          <p:cNvPr id="5123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91100"/>
            <a:ext cx="2895600" cy="18716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2"/>
          <p:cNvSpPr/>
          <p:nvPr/>
        </p:nvSpPr>
        <p:spPr>
          <a:xfrm>
            <a:off x="38100" y="0"/>
            <a:ext cx="9067800" cy="6858000"/>
          </a:xfrm>
          <a:prstGeom prst="rect">
            <a:avLst/>
          </a:prstGeom>
          <a:solidFill>
            <a:srgbClr val="FFFFCC"/>
          </a:solidFill>
          <a:ln w="76200" cap="flat" cmpd="sng">
            <a:pattFill prst="sphere">
              <a:fgClr>
                <a:srgbClr val="FF33CC"/>
              </a:fgClr>
              <a:bgClr>
                <a:schemeClr val="tx1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en-US" dirty="0">
              <a:latin typeface="Arial" panose="020B0604020202020204" pitchFamily="34" charset="0"/>
            </a:endParaRPr>
          </a:p>
        </p:txBody>
      </p:sp>
      <p:sp>
        <p:nvSpPr>
          <p:cNvPr id="6147" name="Rectangle 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eaLnBrk="1" hangingPunct="1"/>
            <a:endParaRPr lang="vi-VN" altLang="en-US" dirty="0">
              <a:latin typeface="Arial" panose="020B0604020202020204" pitchFamily="34" charset="0"/>
            </a:endParaRPr>
          </a:p>
        </p:txBody>
      </p:sp>
      <p:sp>
        <p:nvSpPr>
          <p:cNvPr id="91151" name="Text Box 15"/>
          <p:cNvSpPr txBox="1"/>
          <p:nvPr/>
        </p:nvSpPr>
        <p:spPr>
          <a:xfrm>
            <a:off x="7912100" y="152400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66"/>
                </a:solidFill>
                <a:latin typeface="Times New Roman" panose="02020603050405020304" pitchFamily="18" charset="0"/>
              </a:rPr>
              <a:t>Bắt đầu</a:t>
            </a:r>
            <a:endParaRPr lang="en-US" altLang="en-US" sz="1400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91153" name="Text Box 17"/>
          <p:cNvSpPr txBox="1">
            <a:spLocks noChangeArrowheads="1"/>
          </p:cNvSpPr>
          <p:nvPr/>
        </p:nvSpPr>
        <p:spPr bwMode="auto">
          <a:xfrm>
            <a:off x="495300" y="2741613"/>
            <a:ext cx="3657600" cy="531813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thang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vi-VN" sz="1800" b="1" i="0" u="none" strike="noStrike" kern="120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1155" name="Oval 19"/>
          <p:cNvSpPr/>
          <p:nvPr/>
        </p:nvSpPr>
        <p:spPr>
          <a:xfrm>
            <a:off x="809625" y="3581400"/>
            <a:ext cx="533400" cy="442913"/>
          </a:xfrm>
          <a:prstGeom prst="ellipse">
            <a:avLst/>
          </a:pr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endParaRPr lang="vi-VN" altLang="en-US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91156" name="Text Box 20"/>
          <p:cNvSpPr txBox="1"/>
          <p:nvPr/>
        </p:nvSpPr>
        <p:spPr>
          <a:xfrm>
            <a:off x="849313" y="3532188"/>
            <a:ext cx="7913687" cy="24431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Một cặp cạnh đối diện song song.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Hai cặp cạnh đối diện song song với nhau.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Bốn cạnh bằng nhau v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bốn góc vuông.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Bốn cạnh bằng nhau. </a:t>
            </a:r>
            <a:endParaRPr lang="vi-VN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2" name="Text Box 24"/>
          <p:cNvSpPr txBox="1"/>
          <p:nvPr/>
        </p:nvSpPr>
        <p:spPr>
          <a:xfrm>
            <a:off x="2209800" y="1990725"/>
            <a:ext cx="3886200" cy="519113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Hãy chọn đáp án đúng:</a:t>
            </a:r>
            <a:endParaRPr lang="vi-V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3" name="Oval 9"/>
          <p:cNvSpPr/>
          <p:nvPr/>
        </p:nvSpPr>
        <p:spPr>
          <a:xfrm>
            <a:off x="8001000" y="546100"/>
            <a:ext cx="685800" cy="749300"/>
          </a:xfrm>
          <a:prstGeom prst="ellipse">
            <a:avLst/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pattFill prst="lgCheck">
              <a:fgClr>
                <a:srgbClr val="FF0066"/>
              </a:fgClr>
              <a:bgClr>
                <a:schemeClr val="folHlink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sz="5400" dirty="0">
                <a:latin typeface="Arial" panose="020B0604020202020204" pitchFamily="34" charset="0"/>
              </a:rPr>
              <a:t>5</a:t>
            </a:r>
            <a:endParaRPr lang="en-US" altLang="en-US" sz="5400" dirty="0">
              <a:latin typeface="Arial" panose="020B0604020202020204" pitchFamily="34" charset="0"/>
            </a:endParaRPr>
          </a:p>
        </p:txBody>
      </p:sp>
      <p:sp>
        <p:nvSpPr>
          <p:cNvPr id="6154" name="Oval 10"/>
          <p:cNvSpPr/>
          <p:nvPr/>
        </p:nvSpPr>
        <p:spPr>
          <a:xfrm>
            <a:off x="8001000" y="546100"/>
            <a:ext cx="685800" cy="749300"/>
          </a:xfrm>
          <a:prstGeom prst="ellipse">
            <a:avLst/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pattFill prst="lgCheck">
              <a:fgClr>
                <a:srgbClr val="FF0066"/>
              </a:fgClr>
              <a:bgClr>
                <a:schemeClr val="folHlink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sz="5400" dirty="0">
                <a:latin typeface="Arial" panose="020B0604020202020204" pitchFamily="34" charset="0"/>
              </a:rPr>
              <a:t>4</a:t>
            </a:r>
            <a:endParaRPr lang="en-US" altLang="en-US" sz="5400" dirty="0">
              <a:latin typeface="Arial" panose="020B0604020202020204" pitchFamily="34" charset="0"/>
            </a:endParaRPr>
          </a:p>
        </p:txBody>
      </p:sp>
      <p:sp>
        <p:nvSpPr>
          <p:cNvPr id="6155" name="Oval 11"/>
          <p:cNvSpPr/>
          <p:nvPr/>
        </p:nvSpPr>
        <p:spPr>
          <a:xfrm>
            <a:off x="8001000" y="546100"/>
            <a:ext cx="685800" cy="749300"/>
          </a:xfrm>
          <a:prstGeom prst="ellipse">
            <a:avLst/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pattFill prst="lgCheck">
              <a:fgClr>
                <a:srgbClr val="FF0066"/>
              </a:fgClr>
              <a:bgClr>
                <a:schemeClr val="folHlink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sz="5400" dirty="0">
                <a:latin typeface="Arial" panose="020B0604020202020204" pitchFamily="34" charset="0"/>
              </a:rPr>
              <a:t>3</a:t>
            </a:r>
            <a:endParaRPr lang="en-US" altLang="en-US" sz="5400" dirty="0">
              <a:latin typeface="Arial" panose="020B0604020202020204" pitchFamily="34" charset="0"/>
            </a:endParaRPr>
          </a:p>
        </p:txBody>
      </p:sp>
      <p:sp>
        <p:nvSpPr>
          <p:cNvPr id="6156" name="Oval 12"/>
          <p:cNvSpPr/>
          <p:nvPr/>
        </p:nvSpPr>
        <p:spPr>
          <a:xfrm>
            <a:off x="8001000" y="546100"/>
            <a:ext cx="685800" cy="749300"/>
          </a:xfrm>
          <a:prstGeom prst="ellipse">
            <a:avLst/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pattFill prst="lgCheck">
              <a:fgClr>
                <a:srgbClr val="FF0066"/>
              </a:fgClr>
              <a:bgClr>
                <a:schemeClr val="folHlink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sz="5400" dirty="0">
                <a:latin typeface="Arial" panose="020B0604020202020204" pitchFamily="34" charset="0"/>
              </a:rPr>
              <a:t>2</a:t>
            </a:r>
            <a:endParaRPr lang="en-US" altLang="en-US" sz="5400" dirty="0">
              <a:latin typeface="Arial" panose="020B0604020202020204" pitchFamily="34" charset="0"/>
            </a:endParaRPr>
          </a:p>
        </p:txBody>
      </p:sp>
      <p:sp>
        <p:nvSpPr>
          <p:cNvPr id="6157" name="Oval 13"/>
          <p:cNvSpPr/>
          <p:nvPr/>
        </p:nvSpPr>
        <p:spPr>
          <a:xfrm>
            <a:off x="8001000" y="533400"/>
            <a:ext cx="685800" cy="749300"/>
          </a:xfrm>
          <a:prstGeom prst="ellipse">
            <a:avLst/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pattFill prst="lgCheck">
              <a:fgClr>
                <a:srgbClr val="FF0066"/>
              </a:fgClr>
              <a:bgClr>
                <a:schemeClr val="folHlink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sz="5400" dirty="0">
                <a:latin typeface="Arial" panose="020B0604020202020204" pitchFamily="34" charset="0"/>
              </a:rPr>
              <a:t>1</a:t>
            </a:r>
            <a:endParaRPr lang="en-US" altLang="en-US" sz="5400" dirty="0">
              <a:latin typeface="Arial" panose="020B0604020202020204" pitchFamily="34" charset="0"/>
            </a:endParaRPr>
          </a:p>
        </p:txBody>
      </p:sp>
      <p:sp>
        <p:nvSpPr>
          <p:cNvPr id="6158" name="Oval 14"/>
          <p:cNvSpPr/>
          <p:nvPr/>
        </p:nvSpPr>
        <p:spPr>
          <a:xfrm>
            <a:off x="8001000" y="546100"/>
            <a:ext cx="685800" cy="749300"/>
          </a:xfrm>
          <a:prstGeom prst="ellipse">
            <a:avLst/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pattFill prst="lgCheck">
              <a:fgClr>
                <a:srgbClr val="FF0066"/>
              </a:fgClr>
              <a:bgClr>
                <a:schemeClr val="folHlink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sz="5400" dirty="0">
                <a:latin typeface="Arial" panose="020B0604020202020204" pitchFamily="34" charset="0"/>
              </a:rPr>
              <a:t>0</a:t>
            </a:r>
            <a:endParaRPr lang="en-US" altLang="en-US" sz="5400" dirty="0">
              <a:latin typeface="Arial" panose="020B0604020202020204" pitchFamily="34" charset="0"/>
            </a:endParaRPr>
          </a:p>
        </p:txBody>
      </p:sp>
      <p:pic>
        <p:nvPicPr>
          <p:cNvPr id="6159" name="Picture 10" descr="an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0"/>
            <a:ext cx="2133600" cy="1838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60" name="Oval 23"/>
          <p:cNvSpPr/>
          <p:nvPr/>
        </p:nvSpPr>
        <p:spPr>
          <a:xfrm>
            <a:off x="1066800" y="304800"/>
            <a:ext cx="6705600" cy="137160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pattFill prst="sphere">
              <a:fgClr>
                <a:schemeClr val="tx1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Trò chơi: Rung chuông v</a:t>
            </a:r>
            <a:r>
              <a:rPr lang="en-US" altLang="en-US" sz="36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ng</a:t>
            </a:r>
            <a:endParaRPr lang="en-US" altLang="en-US" sz="3600" b="1" i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161" name="btnInknoeActivity" descr="C:\Program Files\Inknoe ClassPoint\Images\multiple_choice_without result_default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6802438" y="1806575"/>
            <a:ext cx="2219325" cy="571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1156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>
                                            <p:txEl>
                                              <p:charRg st="36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1156">
                                            <p:txEl>
                                              <p:charRg st="36" end="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>
                                            <p:txEl>
                                              <p:charRg st="81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1156">
                                            <p:txEl>
                                              <p:charRg st="81" end="1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>
                                            <p:txEl>
                                              <p:charRg st="121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1156">
                                            <p:txEl>
                                              <p:charRg st="121" end="1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9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7" presetClass="emph" presetSubtype="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0" fill="hold"/>
                                        <p:tgtEl>
                                          <p:spTgt spid="91156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1" grpId="0" animBg="1"/>
      <p:bldP spid="91153" grpId="0" animBg="1"/>
      <p:bldP spid="91155" grpId="0" animBg="1"/>
      <p:bldP spid="91156" grpId="0" build="allAtOnce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2"/>
          <p:cNvSpPr/>
          <p:nvPr/>
        </p:nvSpPr>
        <p:spPr>
          <a:xfrm>
            <a:off x="0" y="0"/>
            <a:ext cx="9067800" cy="6858000"/>
          </a:xfrm>
          <a:prstGeom prst="rect">
            <a:avLst/>
          </a:prstGeom>
          <a:solidFill>
            <a:srgbClr val="FFFFCC"/>
          </a:solidFill>
          <a:ln w="76200" cap="flat" cmpd="sng">
            <a:pattFill prst="sphere">
              <a:fgClr>
                <a:srgbClr val="FF33CC"/>
              </a:fgClr>
              <a:bgClr>
                <a:schemeClr val="tx1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endParaRPr lang="vi-VN" altLang="en-US" b="1" dirty="0">
              <a:latin typeface="VNI-Auchon" pitchFamily="2" charset="0"/>
            </a:endParaRPr>
          </a:p>
        </p:txBody>
      </p:sp>
      <p:sp>
        <p:nvSpPr>
          <p:cNvPr id="7171" name="Rectangle 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eaLnBrk="1" hangingPunct="1"/>
            <a:endParaRPr lang="vi-VN" altLang="en-US" dirty="0">
              <a:latin typeface="Arial" panose="020B0604020202020204" pitchFamily="34" charset="0"/>
            </a:endParaRPr>
          </a:p>
        </p:txBody>
      </p:sp>
      <p:sp>
        <p:nvSpPr>
          <p:cNvPr id="93199" name="Text Box 15"/>
          <p:cNvSpPr txBox="1"/>
          <p:nvPr/>
        </p:nvSpPr>
        <p:spPr>
          <a:xfrm>
            <a:off x="7924800" y="152400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66"/>
                </a:solidFill>
                <a:latin typeface="Times New Roman" panose="02020603050405020304" pitchFamily="18" charset="0"/>
              </a:rPr>
              <a:t>Bắt đầu</a:t>
            </a:r>
            <a:endParaRPr lang="en-US" altLang="en-US" sz="1400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3" name="Oval 16"/>
          <p:cNvSpPr/>
          <p:nvPr/>
        </p:nvSpPr>
        <p:spPr>
          <a:xfrm>
            <a:off x="762000" y="457200"/>
            <a:ext cx="6705600" cy="137160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pattFill prst="sphere">
              <a:fgClr>
                <a:schemeClr val="tx1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Trò chơi: Rung chuông v</a:t>
            </a:r>
            <a:r>
              <a:rPr lang="en-US" altLang="en-US" sz="36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ng</a:t>
            </a:r>
            <a:endParaRPr lang="en-US" altLang="en-US" sz="3600" b="1" i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3202" name="Oval 18"/>
          <p:cNvSpPr/>
          <p:nvPr/>
        </p:nvSpPr>
        <p:spPr>
          <a:xfrm>
            <a:off x="457200" y="4114800"/>
            <a:ext cx="533400" cy="476250"/>
          </a:xfrm>
          <a:prstGeom prst="ellipse">
            <a:avLst/>
          </a:prstGeom>
          <a:noFill/>
          <a:ln w="2857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endParaRPr lang="vi-VN" altLang="en-US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93204" name="Text Box 20"/>
          <p:cNvSpPr txBox="1"/>
          <p:nvPr/>
        </p:nvSpPr>
        <p:spPr>
          <a:xfrm>
            <a:off x="533400" y="3462338"/>
            <a:ext cx="8686800" cy="2462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Có bốn góc vuông.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Có một cạnh bên vuông góc với hai đáy. 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Có hai cặp cạnh đối diện song song.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Có một cặp cạnh đối diện song song.</a:t>
            </a:r>
            <a:endParaRPr lang="vi-VN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205" name="Text Box 21"/>
          <p:cNvSpPr txBox="1"/>
          <p:nvPr/>
        </p:nvSpPr>
        <p:spPr>
          <a:xfrm>
            <a:off x="152400" y="2735263"/>
            <a:ext cx="7620000" cy="585787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thang vuông l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như thế n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vi-VN" altLang="en-US" sz="32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7" name="Text Box 24"/>
          <p:cNvSpPr txBox="1"/>
          <p:nvPr/>
        </p:nvSpPr>
        <p:spPr>
          <a:xfrm>
            <a:off x="2438400" y="1990725"/>
            <a:ext cx="3886200" cy="519113"/>
          </a:xfrm>
          <a:prstGeom prst="rect">
            <a:avLst/>
          </a:prstGeom>
          <a:solidFill>
            <a:srgbClr val="FF99FF"/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Hãy chọn đáp án đúng:</a:t>
            </a:r>
            <a:endParaRPr lang="vi-V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8" name="Oval 9"/>
          <p:cNvSpPr/>
          <p:nvPr/>
        </p:nvSpPr>
        <p:spPr>
          <a:xfrm>
            <a:off x="7937500" y="546100"/>
            <a:ext cx="685800" cy="749300"/>
          </a:xfrm>
          <a:prstGeom prst="ellipse">
            <a:avLst/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pattFill prst="lgCheck">
              <a:fgClr>
                <a:srgbClr val="FF0066"/>
              </a:fgClr>
              <a:bgClr>
                <a:schemeClr val="folHlink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sz="5400" dirty="0">
                <a:latin typeface="Arial" panose="020B0604020202020204" pitchFamily="34" charset="0"/>
              </a:rPr>
              <a:t>5</a:t>
            </a:r>
            <a:endParaRPr lang="en-US" altLang="en-US" sz="5400" dirty="0">
              <a:latin typeface="Arial" panose="020B0604020202020204" pitchFamily="34" charset="0"/>
            </a:endParaRPr>
          </a:p>
        </p:txBody>
      </p:sp>
      <p:sp>
        <p:nvSpPr>
          <p:cNvPr id="7179" name="Oval 10"/>
          <p:cNvSpPr/>
          <p:nvPr/>
        </p:nvSpPr>
        <p:spPr>
          <a:xfrm>
            <a:off x="7937500" y="546100"/>
            <a:ext cx="685800" cy="749300"/>
          </a:xfrm>
          <a:prstGeom prst="ellipse">
            <a:avLst/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pattFill prst="lgCheck">
              <a:fgClr>
                <a:srgbClr val="FF0066"/>
              </a:fgClr>
              <a:bgClr>
                <a:schemeClr val="folHlink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sz="5400" dirty="0">
                <a:latin typeface="Arial" panose="020B0604020202020204" pitchFamily="34" charset="0"/>
              </a:rPr>
              <a:t>4</a:t>
            </a:r>
            <a:endParaRPr lang="en-US" altLang="en-US" sz="5400" dirty="0">
              <a:latin typeface="Arial" panose="020B0604020202020204" pitchFamily="34" charset="0"/>
            </a:endParaRPr>
          </a:p>
        </p:txBody>
      </p:sp>
      <p:sp>
        <p:nvSpPr>
          <p:cNvPr id="7180" name="Oval 11"/>
          <p:cNvSpPr/>
          <p:nvPr/>
        </p:nvSpPr>
        <p:spPr>
          <a:xfrm>
            <a:off x="7937500" y="546100"/>
            <a:ext cx="685800" cy="749300"/>
          </a:xfrm>
          <a:prstGeom prst="ellipse">
            <a:avLst/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pattFill prst="lgCheck">
              <a:fgClr>
                <a:srgbClr val="FF0066"/>
              </a:fgClr>
              <a:bgClr>
                <a:schemeClr val="folHlink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sz="5400" dirty="0">
                <a:latin typeface="Arial" panose="020B0604020202020204" pitchFamily="34" charset="0"/>
              </a:rPr>
              <a:t>3</a:t>
            </a:r>
            <a:endParaRPr lang="en-US" altLang="en-US" sz="5400" dirty="0">
              <a:latin typeface="Arial" panose="020B0604020202020204" pitchFamily="34" charset="0"/>
            </a:endParaRPr>
          </a:p>
        </p:txBody>
      </p:sp>
      <p:sp>
        <p:nvSpPr>
          <p:cNvPr id="7181" name="Oval 12"/>
          <p:cNvSpPr/>
          <p:nvPr/>
        </p:nvSpPr>
        <p:spPr>
          <a:xfrm>
            <a:off x="7937500" y="546100"/>
            <a:ext cx="685800" cy="749300"/>
          </a:xfrm>
          <a:prstGeom prst="ellipse">
            <a:avLst/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pattFill prst="lgCheck">
              <a:fgClr>
                <a:srgbClr val="FF0066"/>
              </a:fgClr>
              <a:bgClr>
                <a:schemeClr val="folHlink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sz="5400" dirty="0">
                <a:latin typeface="Arial" panose="020B0604020202020204" pitchFamily="34" charset="0"/>
              </a:rPr>
              <a:t>2</a:t>
            </a:r>
            <a:endParaRPr lang="en-US" altLang="en-US" sz="5400" dirty="0">
              <a:latin typeface="Arial" panose="020B0604020202020204" pitchFamily="34" charset="0"/>
            </a:endParaRPr>
          </a:p>
        </p:txBody>
      </p:sp>
      <p:sp>
        <p:nvSpPr>
          <p:cNvPr id="7182" name="Oval 13"/>
          <p:cNvSpPr/>
          <p:nvPr/>
        </p:nvSpPr>
        <p:spPr>
          <a:xfrm>
            <a:off x="7937500" y="533400"/>
            <a:ext cx="685800" cy="749300"/>
          </a:xfrm>
          <a:prstGeom prst="ellipse">
            <a:avLst/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pattFill prst="lgCheck">
              <a:fgClr>
                <a:srgbClr val="FF0066"/>
              </a:fgClr>
              <a:bgClr>
                <a:schemeClr val="folHlink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sz="5400" dirty="0">
                <a:latin typeface="Arial" panose="020B0604020202020204" pitchFamily="34" charset="0"/>
              </a:rPr>
              <a:t>1</a:t>
            </a:r>
            <a:endParaRPr lang="en-US" altLang="en-US" sz="5400" dirty="0">
              <a:latin typeface="Arial" panose="020B0604020202020204" pitchFamily="34" charset="0"/>
            </a:endParaRPr>
          </a:p>
        </p:txBody>
      </p:sp>
      <p:sp>
        <p:nvSpPr>
          <p:cNvPr id="7183" name="Oval 14"/>
          <p:cNvSpPr/>
          <p:nvPr/>
        </p:nvSpPr>
        <p:spPr>
          <a:xfrm>
            <a:off x="7937500" y="546100"/>
            <a:ext cx="685800" cy="749300"/>
          </a:xfrm>
          <a:prstGeom prst="ellipse">
            <a:avLst/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pattFill prst="lgCheck">
              <a:fgClr>
                <a:srgbClr val="FF0066"/>
              </a:fgClr>
              <a:bgClr>
                <a:schemeClr val="folHlink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sz="5400" dirty="0">
                <a:latin typeface="Arial" panose="020B0604020202020204" pitchFamily="34" charset="0"/>
              </a:rPr>
              <a:t>0</a:t>
            </a:r>
            <a:endParaRPr lang="en-US" altLang="en-US" sz="5400" dirty="0">
              <a:latin typeface="Arial" panose="020B0604020202020204" pitchFamily="34" charset="0"/>
            </a:endParaRPr>
          </a:p>
        </p:txBody>
      </p:sp>
      <p:pic>
        <p:nvPicPr>
          <p:cNvPr id="7184" name="btnInknoeActivity" descr="C:\Program Files\Inknoe ClassPoint\Images\multiple_choice_without result_default_cm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r:link="rId3"/>
          <a:stretch>
            <a:fillRect/>
          </a:stretch>
        </p:blipFill>
        <p:spPr>
          <a:xfrm>
            <a:off x="6619875" y="1674813"/>
            <a:ext cx="2219325" cy="571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3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3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3204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>
                                            <p:txEl>
                                              <p:charRg st="21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3204">
                                            <p:txEl>
                                              <p:charRg st="21" end="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>
                                            <p:txEl>
                                              <p:charRg st="64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3204">
                                            <p:txEl>
                                              <p:charRg st="64" end="10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>
                                            <p:txEl>
                                              <p:charRg st="103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3204">
                                            <p:txEl>
                                              <p:charRg st="103" end="1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3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500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7" presetClass="emph" presetSubtype="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0" fill="hold"/>
                                        <p:tgtEl>
                                          <p:spTgt spid="93204">
                                            <p:txEl>
                                              <p:charRg st="21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9" grpId="0" animBg="1"/>
      <p:bldP spid="93202" grpId="0" animBg="1"/>
      <p:bldP spid="93204" grpId="0" build="allAtOnce"/>
      <p:bldP spid="93205" grpId="0"/>
      <p:bldP spid="7178" grpId="0" animBg="1"/>
      <p:bldP spid="7179" grpId="0" animBg="1"/>
      <p:bldP spid="7180" grpId="0" animBg="1"/>
      <p:bldP spid="7181" grpId="0" animBg="1"/>
      <p:bldP spid="7182" grpId="0" animBg="1"/>
      <p:bldP spid="71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2"/>
          <p:cNvSpPr/>
          <p:nvPr/>
        </p:nvSpPr>
        <p:spPr>
          <a:xfrm>
            <a:off x="0" y="0"/>
            <a:ext cx="9067800" cy="6858000"/>
          </a:xfrm>
          <a:prstGeom prst="rect">
            <a:avLst/>
          </a:prstGeom>
          <a:solidFill>
            <a:srgbClr val="FFFFCC"/>
          </a:solidFill>
          <a:ln w="76200" cap="flat" cmpd="sng">
            <a:pattFill prst="sphere">
              <a:fgClr>
                <a:srgbClr val="FF33CC"/>
              </a:fgClr>
              <a:bgClr>
                <a:schemeClr val="tx1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endParaRPr lang="vi-VN" altLang="en-US" b="1" dirty="0">
              <a:latin typeface="VNI-Auchon" pitchFamily="2" charset="0"/>
            </a:endParaRPr>
          </a:p>
        </p:txBody>
      </p:sp>
      <p:sp>
        <p:nvSpPr>
          <p:cNvPr id="8195" name="Rectangle 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eaLnBrk="1" hangingPunct="1"/>
            <a:endParaRPr lang="vi-VN" altLang="en-US" dirty="0">
              <a:latin typeface="Arial" panose="020B0604020202020204" pitchFamily="34" charset="0"/>
            </a:endParaRPr>
          </a:p>
        </p:txBody>
      </p:sp>
      <p:sp>
        <p:nvSpPr>
          <p:cNvPr id="93199" name="Text Box 15"/>
          <p:cNvSpPr txBox="1"/>
          <p:nvPr/>
        </p:nvSpPr>
        <p:spPr>
          <a:xfrm>
            <a:off x="8001000" y="152400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66"/>
                </a:solidFill>
                <a:latin typeface="Times New Roman" panose="02020603050405020304" pitchFamily="18" charset="0"/>
              </a:rPr>
              <a:t>Bắt đầu</a:t>
            </a:r>
            <a:endParaRPr lang="en-US" altLang="en-US" sz="1400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7" name="Oval 16"/>
          <p:cNvSpPr/>
          <p:nvPr/>
        </p:nvSpPr>
        <p:spPr>
          <a:xfrm>
            <a:off x="762000" y="152400"/>
            <a:ext cx="6705600" cy="137160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pattFill prst="sphere">
              <a:fgClr>
                <a:schemeClr val="tx1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sz="3600" b="1" i="1" dirty="0">
                <a:solidFill>
                  <a:srgbClr val="FF0000"/>
                </a:solidFill>
                <a:latin typeface="VNI-Bandit" pitchFamily="2" charset="0"/>
              </a:rPr>
              <a:t> </a:t>
            </a:r>
            <a:r>
              <a:rPr lang="en-US" alt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Trò chơi: Rung chuông v</a:t>
            </a:r>
            <a:r>
              <a:rPr lang="en-US" altLang="en-US" sz="36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ng</a:t>
            </a:r>
            <a:endParaRPr lang="en-US" altLang="en-US" sz="3600" b="1" i="1" dirty="0">
              <a:solidFill>
                <a:srgbClr val="FF0000"/>
              </a:solidFill>
              <a:latin typeface="VNI-Bandit" pitchFamily="2" charset="0"/>
            </a:endParaRPr>
          </a:p>
        </p:txBody>
      </p:sp>
      <p:sp>
        <p:nvSpPr>
          <p:cNvPr id="93202" name="Oval 18"/>
          <p:cNvSpPr/>
          <p:nvPr/>
        </p:nvSpPr>
        <p:spPr>
          <a:xfrm>
            <a:off x="4343400" y="4419600"/>
            <a:ext cx="533400" cy="457200"/>
          </a:xfrm>
          <a:prstGeom prst="ellipse">
            <a:avLst/>
          </a:prstGeom>
          <a:noFill/>
          <a:ln w="2857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endParaRPr lang="vi-VN" altLang="en-US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93204" name="Text Box 20"/>
          <p:cNvSpPr txBox="1"/>
          <p:nvPr/>
        </p:nvSpPr>
        <p:spPr>
          <a:xfrm>
            <a:off x="4419600" y="3124200"/>
            <a:ext cx="2743200" cy="2462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AD v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AB v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AB v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DC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D.AD v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DC</a:t>
            </a:r>
            <a:endParaRPr lang="vi-VN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00" name="Text Box 24"/>
          <p:cNvSpPr txBox="1"/>
          <p:nvPr/>
        </p:nvSpPr>
        <p:spPr>
          <a:xfrm>
            <a:off x="2209800" y="1676400"/>
            <a:ext cx="3886200" cy="519113"/>
          </a:xfrm>
          <a:prstGeom prst="rect">
            <a:avLst/>
          </a:prstGeom>
          <a:solidFill>
            <a:srgbClr val="FF99FF"/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Hãy chọn đáp án đúng:</a:t>
            </a:r>
            <a:endParaRPr lang="vi-V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1371600" y="3505200"/>
            <a:ext cx="1981200" cy="990600"/>
            <a:chOff x="288" y="1248"/>
            <a:chExt cx="1248" cy="624"/>
          </a:xfrm>
        </p:grpSpPr>
        <p:sp>
          <p:nvSpPr>
            <p:cNvPr id="8214" name="Line 22"/>
            <p:cNvSpPr/>
            <p:nvPr/>
          </p:nvSpPr>
          <p:spPr>
            <a:xfrm>
              <a:off x="720" y="1248"/>
              <a:ext cx="672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15" name="Line 23"/>
            <p:cNvSpPr/>
            <p:nvPr/>
          </p:nvSpPr>
          <p:spPr>
            <a:xfrm>
              <a:off x="1392" y="1248"/>
              <a:ext cx="144" cy="624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16" name="Line 24"/>
            <p:cNvSpPr/>
            <p:nvPr/>
          </p:nvSpPr>
          <p:spPr>
            <a:xfrm flipH="1">
              <a:off x="288" y="1872"/>
              <a:ext cx="1248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17" name="Line 25"/>
            <p:cNvSpPr/>
            <p:nvPr/>
          </p:nvSpPr>
          <p:spPr>
            <a:xfrm flipH="1">
              <a:off x="288" y="1248"/>
              <a:ext cx="432" cy="624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43034" name="Text Box 26"/>
          <p:cNvSpPr txBox="1"/>
          <p:nvPr/>
        </p:nvSpPr>
        <p:spPr>
          <a:xfrm>
            <a:off x="3200400" y="4251325"/>
            <a:ext cx="685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en-US" sz="2000" dirty="0">
                <a:latin typeface="Times New Roman" panose="02020603050405020304" pitchFamily="18" charset="0"/>
              </a:rPr>
              <a:t>C</a:t>
            </a: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43035" name="Text Box 27"/>
          <p:cNvSpPr txBox="1"/>
          <p:nvPr/>
        </p:nvSpPr>
        <p:spPr>
          <a:xfrm>
            <a:off x="2971800" y="3184525"/>
            <a:ext cx="685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en-US" sz="2000" dirty="0">
                <a:latin typeface="Times New Roman" panose="02020603050405020304" pitchFamily="18" charset="0"/>
              </a:rPr>
              <a:t>B</a:t>
            </a: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43038" name="Text Box 30"/>
          <p:cNvSpPr txBox="1"/>
          <p:nvPr/>
        </p:nvSpPr>
        <p:spPr>
          <a:xfrm>
            <a:off x="838200" y="4251325"/>
            <a:ext cx="685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en-US" sz="2000" dirty="0">
                <a:latin typeface="Times New Roman" panose="02020603050405020304" pitchFamily="18" charset="0"/>
              </a:rPr>
              <a:t>D</a:t>
            </a: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93205" name="Text Box 21"/>
          <p:cNvSpPr txBox="1"/>
          <p:nvPr/>
        </p:nvSpPr>
        <p:spPr>
          <a:xfrm>
            <a:off x="609600" y="2376488"/>
            <a:ext cx="7772400" cy="58420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Hình thang ABCD có hai cạnh đáy là:</a:t>
            </a:r>
            <a:endParaRPr lang="vi-VN" altLang="en-US" sz="32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45" name="Text Box 37"/>
          <p:cNvSpPr txBox="1"/>
          <p:nvPr/>
        </p:nvSpPr>
        <p:spPr>
          <a:xfrm>
            <a:off x="1524000" y="3184525"/>
            <a:ext cx="685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en-US" sz="2000" dirty="0">
                <a:latin typeface="Times New Roman" panose="02020603050405020304" pitchFamily="18" charset="0"/>
              </a:rPr>
              <a:t>A</a:t>
            </a: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8207" name="Oval 9"/>
          <p:cNvSpPr/>
          <p:nvPr/>
        </p:nvSpPr>
        <p:spPr>
          <a:xfrm>
            <a:off x="8013700" y="546100"/>
            <a:ext cx="685800" cy="749300"/>
          </a:xfrm>
          <a:prstGeom prst="ellipse">
            <a:avLst/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pattFill prst="lgCheck">
              <a:fgClr>
                <a:srgbClr val="FF0066"/>
              </a:fgClr>
              <a:bgClr>
                <a:schemeClr val="folHlink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sz="5400" dirty="0">
                <a:latin typeface="Arial" panose="020B0604020202020204" pitchFamily="34" charset="0"/>
              </a:rPr>
              <a:t>5</a:t>
            </a:r>
            <a:endParaRPr lang="en-US" altLang="en-US" sz="5400" dirty="0">
              <a:latin typeface="Arial" panose="020B0604020202020204" pitchFamily="34" charset="0"/>
            </a:endParaRPr>
          </a:p>
        </p:txBody>
      </p:sp>
      <p:sp>
        <p:nvSpPr>
          <p:cNvPr id="8208" name="Oval 10"/>
          <p:cNvSpPr/>
          <p:nvPr/>
        </p:nvSpPr>
        <p:spPr>
          <a:xfrm>
            <a:off x="8013700" y="546100"/>
            <a:ext cx="685800" cy="749300"/>
          </a:xfrm>
          <a:prstGeom prst="ellipse">
            <a:avLst/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pattFill prst="lgCheck">
              <a:fgClr>
                <a:srgbClr val="FF0066"/>
              </a:fgClr>
              <a:bgClr>
                <a:schemeClr val="folHlink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sz="5400" dirty="0">
                <a:latin typeface="Arial" panose="020B0604020202020204" pitchFamily="34" charset="0"/>
              </a:rPr>
              <a:t>4</a:t>
            </a:r>
            <a:endParaRPr lang="en-US" altLang="en-US" sz="5400" dirty="0">
              <a:latin typeface="Arial" panose="020B0604020202020204" pitchFamily="34" charset="0"/>
            </a:endParaRPr>
          </a:p>
        </p:txBody>
      </p:sp>
      <p:sp>
        <p:nvSpPr>
          <p:cNvPr id="8209" name="Oval 11"/>
          <p:cNvSpPr/>
          <p:nvPr/>
        </p:nvSpPr>
        <p:spPr>
          <a:xfrm>
            <a:off x="8013700" y="546100"/>
            <a:ext cx="685800" cy="749300"/>
          </a:xfrm>
          <a:prstGeom prst="ellipse">
            <a:avLst/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pattFill prst="lgCheck">
              <a:fgClr>
                <a:srgbClr val="FF0066"/>
              </a:fgClr>
              <a:bgClr>
                <a:schemeClr val="folHlink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sz="5400" dirty="0">
                <a:latin typeface="Arial" panose="020B0604020202020204" pitchFamily="34" charset="0"/>
              </a:rPr>
              <a:t>3</a:t>
            </a:r>
            <a:endParaRPr lang="en-US" altLang="en-US" sz="5400" dirty="0">
              <a:latin typeface="Arial" panose="020B0604020202020204" pitchFamily="34" charset="0"/>
            </a:endParaRPr>
          </a:p>
        </p:txBody>
      </p:sp>
      <p:sp>
        <p:nvSpPr>
          <p:cNvPr id="8210" name="Oval 12"/>
          <p:cNvSpPr/>
          <p:nvPr/>
        </p:nvSpPr>
        <p:spPr>
          <a:xfrm>
            <a:off x="8013700" y="546100"/>
            <a:ext cx="685800" cy="749300"/>
          </a:xfrm>
          <a:prstGeom prst="ellipse">
            <a:avLst/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pattFill prst="lgCheck">
              <a:fgClr>
                <a:srgbClr val="FF0066"/>
              </a:fgClr>
              <a:bgClr>
                <a:schemeClr val="folHlink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sz="5400" dirty="0">
                <a:latin typeface="Arial" panose="020B0604020202020204" pitchFamily="34" charset="0"/>
              </a:rPr>
              <a:t>2</a:t>
            </a:r>
            <a:endParaRPr lang="en-US" altLang="en-US" sz="5400" dirty="0">
              <a:latin typeface="Arial" panose="020B0604020202020204" pitchFamily="34" charset="0"/>
            </a:endParaRPr>
          </a:p>
        </p:txBody>
      </p:sp>
      <p:sp>
        <p:nvSpPr>
          <p:cNvPr id="8211" name="Oval 13"/>
          <p:cNvSpPr/>
          <p:nvPr/>
        </p:nvSpPr>
        <p:spPr>
          <a:xfrm>
            <a:off x="8013700" y="533400"/>
            <a:ext cx="685800" cy="749300"/>
          </a:xfrm>
          <a:prstGeom prst="ellipse">
            <a:avLst/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pattFill prst="lgCheck">
              <a:fgClr>
                <a:srgbClr val="FF0066"/>
              </a:fgClr>
              <a:bgClr>
                <a:schemeClr val="folHlink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sz="5400" dirty="0">
                <a:latin typeface="Arial" panose="020B0604020202020204" pitchFamily="34" charset="0"/>
              </a:rPr>
              <a:t>1</a:t>
            </a:r>
            <a:endParaRPr lang="en-US" altLang="en-US" sz="5400" dirty="0">
              <a:latin typeface="Arial" panose="020B0604020202020204" pitchFamily="34" charset="0"/>
            </a:endParaRPr>
          </a:p>
        </p:txBody>
      </p:sp>
      <p:sp>
        <p:nvSpPr>
          <p:cNvPr id="8212" name="Oval 14"/>
          <p:cNvSpPr/>
          <p:nvPr/>
        </p:nvSpPr>
        <p:spPr>
          <a:xfrm>
            <a:off x="8013700" y="546100"/>
            <a:ext cx="685800" cy="749300"/>
          </a:xfrm>
          <a:prstGeom prst="ellipse">
            <a:avLst/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pattFill prst="lgCheck">
              <a:fgClr>
                <a:srgbClr val="FF0066"/>
              </a:fgClr>
              <a:bgClr>
                <a:schemeClr val="folHlink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sz="5400" dirty="0">
                <a:latin typeface="Arial" panose="020B0604020202020204" pitchFamily="34" charset="0"/>
              </a:rPr>
              <a:t>0</a:t>
            </a:r>
            <a:endParaRPr lang="en-US" altLang="en-US" sz="5400" dirty="0">
              <a:latin typeface="Arial" panose="020B0604020202020204" pitchFamily="34" charset="0"/>
            </a:endParaRPr>
          </a:p>
        </p:txBody>
      </p:sp>
      <p:pic>
        <p:nvPicPr>
          <p:cNvPr id="8213" name="btnInknoeActivity" descr="C:\Program Files\Inknoe ClassPoint\Images\multiple_choice_without result_default_cm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r:link="rId3"/>
          <a:stretch>
            <a:fillRect/>
          </a:stretch>
        </p:blipFill>
        <p:spPr>
          <a:xfrm>
            <a:off x="6705600" y="1563688"/>
            <a:ext cx="2219325" cy="571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3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4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4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4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43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93204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>
                                            <p:txEl>
                                              <p:charRg st="12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93204">
                                            <p:txEl>
                                              <p:charRg st="12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>
                                            <p:txEl>
                                              <p:charRg st="24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93204">
                                            <p:txEl>
                                              <p:charRg st="24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>
                                            <p:txEl>
                                              <p:charRg st="36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93204">
                                            <p:txEl>
                                              <p:charRg st="36" end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1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7" presetClass="emph" presetSubtype="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1000" fill="hold"/>
                                        <p:tgtEl>
                                          <p:spTgt spid="93204">
                                            <p:txEl>
                                              <p:charRg st="24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9" grpId="0" animBg="1"/>
      <p:bldP spid="93202" grpId="0" animBg="1"/>
      <p:bldP spid="93204" grpId="0" build="allAtOnce"/>
      <p:bldP spid="43034" grpId="0"/>
      <p:bldP spid="43035" grpId="0"/>
      <p:bldP spid="43038" grpId="0"/>
      <p:bldP spid="93205" grpId="0"/>
      <p:bldP spid="43045" grpId="0"/>
      <p:bldP spid="8207" grpId="0" animBg="1"/>
      <p:bldP spid="8208" grpId="0" animBg="1"/>
      <p:bldP spid="8209" grpId="0" animBg="1"/>
      <p:bldP spid="8210" grpId="0" animBg="1"/>
      <p:bldP spid="8211" grpId="0" animBg="1"/>
      <p:bldP spid="82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1000" y="-6350"/>
            <a:ext cx="9372600" cy="7339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WordArt 11"/>
          <p:cNvSpPr>
            <a:spLocks noTextEdit="1"/>
          </p:cNvSpPr>
          <p:nvPr/>
        </p:nvSpPr>
        <p:spPr>
          <a:xfrm>
            <a:off x="2362200" y="3582988"/>
            <a:ext cx="4876800" cy="1674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l"/>
            <a:r>
              <a:rPr lang="en-US" sz="3600">
                <a:ln w="9525" cap="flat" cmpd="sng">
                  <a:solidFill>
                    <a:srgbClr val="99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LUYỆN TẬP</a:t>
            </a:r>
            <a:endParaRPr lang="en-US" sz="3600">
              <a:ln w="9525" cap="flat" cmpd="sng">
                <a:solidFill>
                  <a:srgbClr val="99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10242" name="Object 1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419350" y="258603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2" imgW="114300" imgH="215900" progId="Equation.3">
                  <p:embed/>
                </p:oleObj>
              </mc:Choice>
              <mc:Fallback>
                <p:oleObj name="" r:id="rId2" imgW="114300" imgH="215900" progId="Equation.3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>
                      <a:xfrm>
                        <a:off x="2419350" y="2586038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1"/>
          <p:cNvSpPr txBox="1"/>
          <p:nvPr/>
        </p:nvSpPr>
        <p:spPr>
          <a:xfrm>
            <a:off x="0" y="1843088"/>
            <a:ext cx="9144000" cy="1077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>
              <a:spcBef>
                <a:spcPct val="50000"/>
              </a:spcBef>
            </a:pP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diện tích hình tam giác vuông có độ d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hai cạnh góc vuông l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 Box 12"/>
          <p:cNvSpPr txBox="1"/>
          <p:nvPr/>
        </p:nvSpPr>
        <p:spPr>
          <a:xfrm>
            <a:off x="1262063" y="3167063"/>
            <a:ext cx="3810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3cm v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cm</a:t>
            </a:r>
            <a:endParaRPr lang="en-US" alt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 Box 14"/>
          <p:cNvSpPr txBox="1"/>
          <p:nvPr/>
        </p:nvSpPr>
        <p:spPr>
          <a:xfrm>
            <a:off x="1235075" y="3886200"/>
            <a:ext cx="3336925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 2,5m v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1,6m</a:t>
            </a:r>
            <a:endParaRPr lang="en-US" alt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7" name="Rectangle 1"/>
          <p:cNvSpPr/>
          <p:nvPr/>
        </p:nvSpPr>
        <p:spPr>
          <a:xfrm>
            <a:off x="1235075" y="4572000"/>
            <a:ext cx="2862263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          v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alt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793875" y="4471988"/>
          <a:ext cx="9842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4" imgW="393700" imgH="393700" progId="Equation.3">
                  <p:embed/>
                </p:oleObj>
              </mc:Choice>
              <mc:Fallback>
                <p:oleObj name="" r:id="rId4" imgW="393700" imgH="393700" progId="Equation.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3875" y="4471988"/>
                        <a:ext cx="984250" cy="9080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394075" y="4433888"/>
          <a:ext cx="9842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6" imgW="393700" imgH="393700" progId="Equation.3">
                  <p:embed/>
                </p:oleObj>
              </mc:Choice>
              <mc:Fallback>
                <p:oleObj name="" r:id="rId6" imgW="393700" imgH="393700" progId="Equation.3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94075" y="4433888"/>
                        <a:ext cx="984250" cy="9080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en-US" altLang="en-US" dirty="0"/>
          </a:p>
        </p:txBody>
      </p:sp>
      <p:pic>
        <p:nvPicPr>
          <p:cNvPr id="11267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-104775" y="0"/>
            <a:ext cx="9144000" cy="6858000"/>
          </a:xfrm>
          <a:ln/>
        </p:spPr>
      </p:pic>
      <p:sp>
        <p:nvSpPr>
          <p:cNvPr id="2" name="Rectangle 1"/>
          <p:cNvSpPr/>
          <p:nvPr/>
        </p:nvSpPr>
        <p:spPr>
          <a:xfrm>
            <a:off x="885825" y="704850"/>
            <a:ext cx="71628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Diện tích hình tam giác vuông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3 x 4 : 2 =  6 (cm</a:t>
            </a:r>
            <a:r>
              <a:rPr lang="en-US" alt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6463" y="1720850"/>
            <a:ext cx="58674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Diện tích hình tam giác vuông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2,5 x 1,6 : 2 =  2 (m</a:t>
            </a:r>
            <a:r>
              <a:rPr lang="en-US" alt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2819400"/>
            <a:ext cx="54102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Diện tích hình tam giác vuông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x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048000" y="3327400"/>
          <a:ext cx="3810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2" imgW="152400" imgH="393700" progId="Equation.3">
                  <p:embed/>
                </p:oleObj>
              </mc:Choice>
              <mc:Fallback>
                <p:oleObj name="" r:id="rId2" imgW="152400" imgH="393700" progId="Equation.3">
                  <p:embed/>
                  <p:pic>
                    <p:nvPicPr>
                      <p:cNvPr id="0" name="Picture 307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48000" y="3327400"/>
                        <a:ext cx="381000" cy="8445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133600" y="3255963"/>
          <a:ext cx="3810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4" imgW="152400" imgH="393700" progId="Equation.3">
                  <p:embed/>
                </p:oleObj>
              </mc:Choice>
              <mc:Fallback>
                <p:oleObj name="" r:id="rId4" imgW="152400" imgH="393700" progId="Equation.3">
                  <p:embed/>
                  <p:pic>
                    <p:nvPicPr>
                      <p:cNvPr id="0" name="Picture 307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3600" y="3255963"/>
                        <a:ext cx="381000" cy="9080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Rectangle 1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205204" y="3429000"/>
            <a:ext cx="2093843" cy="1145570"/>
          </a:xfrm>
          <a:prstGeom prst="rect">
            <a:avLst/>
          </a:prstGeom>
          <a:blipFill>
            <a:blip r:embed="rId6"/>
            <a:stretch>
              <a:fillRect l="-1749" r="-3499"/>
            </a:stretch>
          </a:blip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noFill/>
              </a:rPr>
              <a:t> </a:t>
            </a:r>
            <a:endParaRPr lang="en-US">
              <a:noFill/>
            </a:endParaRPr>
          </a:p>
        </p:txBody>
      </p:sp>
      <p:sp>
        <p:nvSpPr>
          <p:cNvPr id="11274" name="Rectangle 11"/>
          <p:cNvSpPr/>
          <p:nvPr/>
        </p:nvSpPr>
        <p:spPr>
          <a:xfrm>
            <a:off x="3429000" y="304800"/>
            <a:ext cx="608013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8" name="Rectangle 1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921125" y="4495800"/>
            <a:ext cx="2478564" cy="2390398"/>
          </a:xfrm>
          <a:prstGeom prst="rect">
            <a:avLst/>
          </a:prstGeom>
          <a:blipFill>
            <a:blip r:embed="rId7"/>
            <a:stretch>
              <a:fillRect l="-3686" t="-2041"/>
            </a:stretch>
          </a:blip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noFill/>
              </a:rPr>
              <a:t> </a:t>
            </a:r>
            <a:endParaRPr lang="en-US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en-US" altLang="en-US" dirty="0"/>
          </a:p>
        </p:txBody>
      </p:sp>
      <p:pic>
        <p:nvPicPr>
          <p:cNvPr id="12291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pic>
        <p:nvPicPr>
          <p:cNvPr id="12292" name="Picture 4" descr="C:\Users\Hien Thao\Desktop\c3434d36b0117d4f24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447800"/>
            <a:ext cx="4572000" cy="3581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3" name="Rectangle 1"/>
          <p:cNvSpPr/>
          <p:nvPr/>
        </p:nvSpPr>
        <p:spPr>
          <a:xfrm>
            <a:off x="828675" y="533400"/>
            <a:ext cx="6267450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2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của hình thang ABED lớn hơn diện tích 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hình tam giác BEC bao nhiêu đề -xi- mét vuông ?</a:t>
            </a:r>
            <a:endParaRPr lang="vi-VN" altLang="en-US" sz="20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ANSWERS" val="false"/>
  <p:tag name="INKNOEBUTTONMODEL" val="{&quot;ActivityType&quot;:1,&quot;OptionCount&quot;:4,&quot;WcOptionCount&quot;:10,&quot;HasMultipleSubmission&quot;:false,&quot;HasAutoStop&quot;:true,&quot;HasMinimizeMode&quot;:true,&quot;TimerValue&quot;:&quot;00:30&quot;,&quot;HasAutoStart&quot;:false,&quot;HasCorrectAnswers&quot;:true,&quot;McqAnswers&quot;:[&quot;A&quot;],&quot;ActivityId&quot;:&quot;&quot;,&quot;IaMcqCompetition&quot;:false,&quot;IsAnonymous&quot;:false,&quot;AutoAdvance&quot;:false,&quot;IsCompetitionMode&quot;:false}"/>
</p:tagLst>
</file>

<file path=ppt/tags/tag2.xml><?xml version="1.0" encoding="utf-8"?>
<p:tagLst xmlns:p="http://schemas.openxmlformats.org/presentationml/2006/main">
  <p:tag name="ANSWERS" val="false"/>
  <p:tag name="INKNOEBUTTONMODEL" val="{&quot;ActivityType&quot;:1,&quot;OptionCount&quot;:4,&quot;WcOptionCount&quot;:10,&quot;HasMultipleSubmission&quot;:false,&quot;HasAutoStop&quot;:true,&quot;HasMinimizeMode&quot;:true,&quot;TimerValue&quot;:&quot;00:30&quot;,&quot;HasAutoStart&quot;:false,&quot;HasCorrectAnswers&quot;:true,&quot;McqAnswers&quot;:[&quot;B&quot;],&quot;ActivityId&quot;:&quot;&quot;,&quot;IaMcqCompetition&quot;:true,&quot;IsAnonymous&quot;:false,&quot;AutoAdvance&quot;:false,&quot;IsCompetitionMode&quot;:true}"/>
</p:tagLst>
</file>

<file path=ppt/tags/tag3.xml><?xml version="1.0" encoding="utf-8"?>
<p:tagLst xmlns:p="http://schemas.openxmlformats.org/presentationml/2006/main">
  <p:tag name="ANSWERS" val="false"/>
  <p:tag name="INKNOEBUTTONMODEL" val="{&quot;ActivityType&quot;:1,&quot;OptionCount&quot;:4,&quot;WcOptionCount&quot;:10,&quot;HasMultipleSubmission&quot;:false,&quot;HasAutoStop&quot;:true,&quot;HasMinimizeMode&quot;:true,&quot;TimerValue&quot;:&quot;00:30&quot;,&quot;HasAutoStart&quot;:false,&quot;HasCorrectAnswers&quot;:true,&quot;McqAnswers&quot;:[&quot;C&quot;],&quot;ActivityId&quot;:&quot;&quot;,&quot;IaMcqCompetition&quot;:true,&quot;IsAnonymous&quot;:false,&quot;AutoAdvance&quot;:false,&quot;IsCompetitionMode&quot;:tru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2921</Words>
  <Application>WPS Presentation</Application>
  <PresentationFormat/>
  <Paragraphs>234</Paragraphs>
  <Slides>19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19</vt:i4>
      </vt:variant>
    </vt:vector>
  </HeadingPairs>
  <TitlesOfParts>
    <vt:vector size="41" baseType="lpstr">
      <vt:lpstr>Arial</vt:lpstr>
      <vt:lpstr>SimSun</vt:lpstr>
      <vt:lpstr>Wingdings</vt:lpstr>
      <vt:lpstr>Calibri Light</vt:lpstr>
      <vt:lpstr>Calibri</vt:lpstr>
      <vt:lpstr>Times New Roman</vt:lpstr>
      <vt:lpstr>VNI-Auchon</vt:lpstr>
      <vt:lpstr>UTM Scriptina KT</vt:lpstr>
      <vt:lpstr>VNI-Bandit</vt:lpstr>
      <vt:lpstr>VNI-Times</vt:lpstr>
      <vt:lpstr>+mj-lt</vt:lpstr>
      <vt:lpstr>Microsoft YaHei</vt:lpstr>
      <vt:lpstr>Arial Unicode MS</vt:lpstr>
      <vt:lpstr>UVN Mang Tre</vt:lpstr>
      <vt:lpstr>Calibri</vt:lpstr>
      <vt:lpstr>字魂70号-灵悦黑体</vt:lpstr>
      <vt:lpstr>Office Theme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HUONG GIANG</cp:lastModifiedBy>
  <cp:revision>155</cp:revision>
  <dcterms:created xsi:type="dcterms:W3CDTF">2008-12-30T05:50:42Z</dcterms:created>
  <dcterms:modified xsi:type="dcterms:W3CDTF">2023-01-05T06:08:07Z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9E84197E5E294BB8AF4194B91D1E3B91</vt:lpwstr>
  </property>
  <property fmtid="{D5CDD505-2E9C-101B-9397-08002B2CF9AE}" pid="3" name="KSOProductBuildVer">
    <vt:lpwstr>1033-11.2.0.11440</vt:lpwstr>
  </property>
</Properties>
</file>