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60" r:id="rId3"/>
    <p:sldId id="335" r:id="rId5"/>
    <p:sldId id="289" r:id="rId6"/>
    <p:sldId id="291" r:id="rId7"/>
    <p:sldId id="313" r:id="rId8"/>
    <p:sldId id="298" r:id="rId9"/>
    <p:sldId id="336" r:id="rId10"/>
    <p:sldId id="325" r:id="rId11"/>
    <p:sldId id="264" r:id="rId12"/>
    <p:sldId id="268" r:id="rId13"/>
    <p:sldId id="326" r:id="rId14"/>
    <p:sldId id="300" r:id="rId15"/>
    <p:sldId id="269" r:id="rId16"/>
    <p:sldId id="314" r:id="rId17"/>
    <p:sldId id="306" r:id="rId18"/>
    <p:sldId id="277" r:id="rId19"/>
    <p:sldId id="308" r:id="rId20"/>
    <p:sldId id="292" r:id="rId21"/>
    <p:sldId id="316" r:id="rId22"/>
    <p:sldId id="304" r:id="rId23"/>
    <p:sldId id="328" r:id="rId24"/>
    <p:sldId id="302" r:id="rId25"/>
    <p:sldId id="319" r:id="rId26"/>
    <p:sldId id="320" r:id="rId27"/>
    <p:sldId id="359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FFECB7"/>
    <a:srgbClr val="FF5050"/>
    <a:srgbClr val="FFCC99"/>
    <a:srgbClr val="FF66FF"/>
    <a:srgbClr val="CCFF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969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17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379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419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717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921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126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53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94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标题幻灯片"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vi-VN" altLang="en-US" dirty="0"/>
              <a:t>Bấm để sửa kiểu tiêu đề Bản cái</a:t>
            </a:r>
            <a:endParaRPr lang="en-US" altLang="en-US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vi-VN" altLang="x-none" dirty="0"/>
              <a:t>Bấm để chỉnh sửa kiểu văn bản của Bản cái</a:t>
            </a:r>
            <a:endParaRPr lang="vi-VN" altLang="x-none" dirty="0"/>
          </a:p>
          <a:p>
            <a:pPr lvl="1"/>
            <a:r>
              <a:rPr lang="vi-VN" altLang="x-none" dirty="0"/>
              <a:t>Mức hai</a:t>
            </a:r>
            <a:endParaRPr lang="vi-VN" altLang="x-none" dirty="0"/>
          </a:p>
          <a:p>
            <a:pPr lvl="2"/>
            <a:r>
              <a:rPr lang="vi-VN" altLang="x-none" dirty="0"/>
              <a:t>Mức ba</a:t>
            </a:r>
            <a:endParaRPr lang="vi-VN" altLang="x-none" dirty="0"/>
          </a:p>
          <a:p>
            <a:pPr lvl="3"/>
            <a:r>
              <a:rPr lang="vi-VN" altLang="x-none" dirty="0"/>
              <a:t>Mức bốn</a:t>
            </a:r>
            <a:endParaRPr lang="vi-VN" altLang="x-none" dirty="0"/>
          </a:p>
          <a:p>
            <a:pPr lvl="4"/>
            <a:r>
              <a:rPr lang="vi-VN" altLang="x-none" dirty="0"/>
              <a:t>Mức năm</a:t>
            </a:r>
            <a:endParaRPr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6" Type="http://schemas.openxmlformats.org/officeDocument/2006/relationships/notesSlide" Target="../notesSlides/notesSlide9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8.wav"/><Relationship Id="rId12" Type="http://schemas.openxmlformats.org/officeDocument/2006/relationships/audio" Target="../media/audio2.wav"/><Relationship Id="rId11" Type="http://schemas.openxmlformats.org/officeDocument/2006/relationships/audio" Target="../media/audio7.wav"/><Relationship Id="rId10" Type="http://schemas.openxmlformats.org/officeDocument/2006/relationships/audio" Target="../media/audio4.wav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0.wav"/><Relationship Id="rId3" Type="http://schemas.openxmlformats.org/officeDocument/2006/relationships/audio" Target="../media/audio9.wav"/><Relationship Id="rId2" Type="http://schemas.openxmlformats.org/officeDocument/2006/relationships/image" Target="../media/image8.wmf"/><Relationship Id="rId1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55"/>
            <a:ext cx="9144000" cy="69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19717" y="1568406"/>
            <a:ext cx="6704330" cy="71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1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093595" y="2702243"/>
            <a:ext cx="4956810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TOÁN 5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45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Diện tích hình thang</a:t>
            </a:r>
            <a:endParaRPr lang="en-US" altLang="zh-CN" sz="45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3512702" y="5522710"/>
            <a:ext cx="2118360" cy="3454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en-US" sz="18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18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857250" y="3300413"/>
            <a:ext cx="4781550" cy="2357437"/>
            <a:chOff x="581" y="2324"/>
            <a:chExt cx="3012" cy="1485"/>
          </a:xfrm>
        </p:grpSpPr>
        <p:sp>
          <p:nvSpPr>
            <p:cNvPr id="18458" name="Line 3"/>
            <p:cNvSpPr/>
            <p:nvPr/>
          </p:nvSpPr>
          <p:spPr>
            <a:xfrm>
              <a:off x="582" y="3799"/>
              <a:ext cx="3011" cy="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9" name="Line 4"/>
            <p:cNvSpPr/>
            <p:nvPr/>
          </p:nvSpPr>
          <p:spPr>
            <a:xfrm flipH="1">
              <a:off x="581" y="2324"/>
              <a:ext cx="390" cy="147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0" name="Line 5"/>
            <p:cNvSpPr/>
            <p:nvPr/>
          </p:nvSpPr>
          <p:spPr>
            <a:xfrm>
              <a:off x="971" y="2342"/>
              <a:ext cx="10" cy="144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1" name="Line 6"/>
            <p:cNvSpPr/>
            <p:nvPr/>
          </p:nvSpPr>
          <p:spPr>
            <a:xfrm rot="-5400000">
              <a:off x="1112" y="3685"/>
              <a:ext cx="22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2" name="Line 7"/>
            <p:cNvSpPr/>
            <p:nvPr/>
          </p:nvSpPr>
          <p:spPr>
            <a:xfrm flipV="1">
              <a:off x="981" y="3571"/>
              <a:ext cx="24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3" name="Line 8"/>
            <p:cNvSpPr/>
            <p:nvPr/>
          </p:nvSpPr>
          <p:spPr>
            <a:xfrm>
              <a:off x="971" y="2325"/>
              <a:ext cx="2104" cy="7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64" name="Line 9"/>
            <p:cNvSpPr/>
            <p:nvPr/>
          </p:nvSpPr>
          <p:spPr>
            <a:xfrm>
              <a:off x="3077" y="3077"/>
              <a:ext cx="509" cy="72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394" name="Group 10"/>
          <p:cNvGrpSpPr/>
          <p:nvPr/>
        </p:nvGrpSpPr>
        <p:grpSpPr>
          <a:xfrm>
            <a:off x="3810000" y="3232150"/>
            <a:ext cx="3341688" cy="1206500"/>
            <a:chOff x="2400" y="2304"/>
            <a:chExt cx="2105" cy="760"/>
          </a:xfrm>
        </p:grpSpPr>
        <p:sp>
          <p:nvSpPr>
            <p:cNvPr id="18455" name="Line 11"/>
            <p:cNvSpPr/>
            <p:nvPr/>
          </p:nvSpPr>
          <p:spPr>
            <a:xfrm>
              <a:off x="2409" y="2311"/>
              <a:ext cx="1567" cy="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6" name="Line 12"/>
            <p:cNvSpPr/>
            <p:nvPr/>
          </p:nvSpPr>
          <p:spPr>
            <a:xfrm>
              <a:off x="3976" y="2320"/>
              <a:ext cx="529" cy="7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57" name="Line 13"/>
            <p:cNvSpPr/>
            <p:nvPr/>
          </p:nvSpPr>
          <p:spPr>
            <a:xfrm>
              <a:off x="2400" y="2304"/>
              <a:ext cx="2105" cy="755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459413" y="55959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7200" y="55959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45013" y="38433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360488" y="56086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848600" y="5580063"/>
            <a:ext cx="3810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1" name="AutoShape 19"/>
          <p:cNvSpPr/>
          <p:nvPr/>
        </p:nvSpPr>
        <p:spPr>
          <a:xfrm>
            <a:off x="4767263" y="4438650"/>
            <a:ext cx="109537" cy="127000"/>
          </a:xfrm>
          <a:prstGeom prst="flowChartConnector">
            <a:avLst/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404" name="Group 20"/>
          <p:cNvGrpSpPr/>
          <p:nvPr/>
        </p:nvGrpSpPr>
        <p:grpSpPr>
          <a:xfrm>
            <a:off x="1476375" y="3305175"/>
            <a:ext cx="3340100" cy="1181100"/>
            <a:chOff x="930" y="2358"/>
            <a:chExt cx="2104" cy="744"/>
          </a:xfrm>
        </p:grpSpPr>
        <p:sp>
          <p:nvSpPr>
            <p:cNvPr id="18453" name="Line 21"/>
            <p:cNvSpPr/>
            <p:nvPr/>
          </p:nvSpPr>
          <p:spPr>
            <a:xfrm>
              <a:off x="930" y="2358"/>
              <a:ext cx="1549" cy="0"/>
            </a:xfrm>
            <a:prstGeom prst="line">
              <a:avLst/>
            </a:prstGeom>
            <a:ln w="3810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8454" name="Line 22"/>
            <p:cNvSpPr/>
            <p:nvPr/>
          </p:nvSpPr>
          <p:spPr>
            <a:xfrm>
              <a:off x="2505" y="2358"/>
              <a:ext cx="529" cy="744"/>
            </a:xfrm>
            <a:prstGeom prst="line">
              <a:avLst/>
            </a:prstGeom>
            <a:ln w="3810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600450" y="2713038"/>
            <a:ext cx="18097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4" name="Text Box 24"/>
          <p:cNvSpPr txBox="1"/>
          <p:nvPr/>
        </p:nvSpPr>
        <p:spPr>
          <a:xfrm>
            <a:off x="6311900" y="5915025"/>
            <a:ext cx="8397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/>
          <p:nvPr/>
        </p:nvSpPr>
        <p:spPr>
          <a:xfrm>
            <a:off x="5029200" y="5900738"/>
            <a:ext cx="839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0" name="Text Box 26"/>
          <p:cNvSpPr txBox="1"/>
          <p:nvPr/>
        </p:nvSpPr>
        <p:spPr>
          <a:xfrm>
            <a:off x="5562600" y="5900738"/>
            <a:ext cx="6969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1117600" y="2743200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12" name="Text Box 28"/>
          <p:cNvSpPr txBox="1"/>
          <p:nvPr/>
        </p:nvSpPr>
        <p:spPr>
          <a:xfrm>
            <a:off x="8001000" y="5900738"/>
            <a:ext cx="6969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3" name="Text Box 29"/>
          <p:cNvSpPr txBox="1"/>
          <p:nvPr/>
        </p:nvSpPr>
        <p:spPr>
          <a:xfrm>
            <a:off x="7467600" y="5900738"/>
            <a:ext cx="839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450" name="Group 30"/>
          <p:cNvGrpSpPr/>
          <p:nvPr/>
        </p:nvGrpSpPr>
        <p:grpSpPr>
          <a:xfrm>
            <a:off x="38100" y="19050"/>
            <a:ext cx="9124950" cy="3211513"/>
            <a:chOff x="24" y="12"/>
            <a:chExt cx="5748" cy="1527"/>
          </a:xfrm>
        </p:grpSpPr>
        <p:sp>
          <p:nvSpPr>
            <p:cNvPr id="18451" name="AutoShape 31"/>
            <p:cNvSpPr/>
            <p:nvPr/>
          </p:nvSpPr>
          <p:spPr>
            <a:xfrm>
              <a:off x="24" y="12"/>
              <a:ext cx="5712" cy="138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lin ang="5400000" scaled="1"/>
              <a:tileRect/>
            </a:gradFill>
            <a:ln w="4445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452" name="Rectangle 32"/>
            <p:cNvSpPr/>
            <p:nvPr/>
          </p:nvSpPr>
          <p:spPr>
            <a:xfrm>
              <a:off x="182" y="240"/>
              <a:ext cx="5590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thang ABCD v</a:t>
              </a:r>
              <a:r>
                <a:rPr lang="vi-VN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điểm M l</a:t>
              </a:r>
              <a:r>
                <a:rPr lang="vi-VN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trung điểm của cạnh BC. Cắt hình tam giác ABM rồi ghép với hình tứ giác AMCD  (như hình vẽ) ta được tam giác ADK.</a:t>
              </a:r>
              <a:endPara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02 -0.15463 L 0.10902 0.178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222 L 1.66667E-6 0.469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46945 L 0.20625 0.46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1.85185E-6 L 0.71146 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57 1.85185E-6 L 0.72657 0.462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7" grpId="0"/>
      <p:bldP spid="16407" grpId="1"/>
      <p:bldP spid="16407" grpId="2"/>
      <p:bldP spid="16409" grpId="0"/>
      <p:bldP spid="16410" grpId="0"/>
      <p:bldP spid="16411" grpId="0"/>
      <p:bldP spid="16411" grpId="1"/>
      <p:bldP spid="16411" grpId="2"/>
      <p:bldP spid="16412" grpId="0"/>
      <p:bldP spid="16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6"/>
          <p:cNvSpPr txBox="1"/>
          <p:nvPr/>
        </p:nvSpPr>
        <p:spPr>
          <a:xfrm>
            <a:off x="685800" y="2209800"/>
            <a:ext cx="5562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Cắt, ghép hình :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7"/>
          <p:cNvSpPr txBox="1"/>
          <p:nvPr/>
        </p:nvSpPr>
        <p:spPr>
          <a:xfrm>
            <a:off x="685800" y="3124200"/>
            <a:ext cx="5562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sánh hình :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/>
          <p:nvPr/>
        </p:nvSpPr>
        <p:spPr>
          <a:xfrm>
            <a:off x="1365250" y="2786063"/>
            <a:ext cx="6286500" cy="928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ABCD 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ADK.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Line 3"/>
          <p:cNvSpPr/>
          <p:nvPr/>
        </p:nvSpPr>
        <p:spPr>
          <a:xfrm>
            <a:off x="3933825" y="2005013"/>
            <a:ext cx="3276600" cy="9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2" name="Line 4"/>
          <p:cNvSpPr/>
          <p:nvPr/>
        </p:nvSpPr>
        <p:spPr>
          <a:xfrm>
            <a:off x="6615113" y="1268413"/>
            <a:ext cx="554037" cy="739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3" name="Line 5"/>
          <p:cNvSpPr/>
          <p:nvPr/>
        </p:nvSpPr>
        <p:spPr>
          <a:xfrm flipH="1">
            <a:off x="3932238" y="500063"/>
            <a:ext cx="423862" cy="15081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4" name="Line 6"/>
          <p:cNvSpPr/>
          <p:nvPr/>
        </p:nvSpPr>
        <p:spPr>
          <a:xfrm>
            <a:off x="4356100" y="517525"/>
            <a:ext cx="11113" cy="14795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5" name="Line 7"/>
          <p:cNvSpPr/>
          <p:nvPr/>
        </p:nvSpPr>
        <p:spPr>
          <a:xfrm rot="-5400000">
            <a:off x="4516438" y="1887538"/>
            <a:ext cx="2333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6" name="Line 8"/>
          <p:cNvSpPr/>
          <p:nvPr/>
        </p:nvSpPr>
        <p:spPr>
          <a:xfrm flipV="1">
            <a:off x="4367213" y="1771650"/>
            <a:ext cx="266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Line 9"/>
          <p:cNvSpPr/>
          <p:nvPr/>
        </p:nvSpPr>
        <p:spPr>
          <a:xfrm>
            <a:off x="4356100" y="500063"/>
            <a:ext cx="2290763" cy="7699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8" name="Line 10"/>
          <p:cNvSpPr/>
          <p:nvPr/>
        </p:nvSpPr>
        <p:spPr>
          <a:xfrm rot="10800000">
            <a:off x="6610350" y="1255713"/>
            <a:ext cx="576263" cy="758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9" name="Line 11"/>
          <p:cNvSpPr/>
          <p:nvPr/>
        </p:nvSpPr>
        <p:spPr>
          <a:xfrm rot="10800000">
            <a:off x="6610350" y="1252538"/>
            <a:ext cx="2290763" cy="7683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Text Box 12"/>
          <p:cNvSpPr txBox="1"/>
          <p:nvPr/>
        </p:nvSpPr>
        <p:spPr>
          <a:xfrm>
            <a:off x="4054475" y="185738"/>
            <a:ext cx="3333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81825" y="2006600"/>
            <a:ext cx="3317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503988" y="889000"/>
            <a:ext cx="3317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43" name="Text Box 15"/>
          <p:cNvSpPr txBox="1"/>
          <p:nvPr/>
        </p:nvSpPr>
        <p:spPr>
          <a:xfrm>
            <a:off x="4176713" y="2016125"/>
            <a:ext cx="3317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AutoShape 16"/>
          <p:cNvSpPr/>
          <p:nvPr/>
        </p:nvSpPr>
        <p:spPr>
          <a:xfrm>
            <a:off x="6591300" y="1227138"/>
            <a:ext cx="47625" cy="41275"/>
          </a:xfrm>
          <a:prstGeom prst="flowChartConnector">
            <a:avLst/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Line 17"/>
          <p:cNvSpPr/>
          <p:nvPr/>
        </p:nvSpPr>
        <p:spPr>
          <a:xfrm>
            <a:off x="500063" y="500063"/>
            <a:ext cx="2290762" cy="7699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6" name="Line 18"/>
          <p:cNvSpPr/>
          <p:nvPr/>
        </p:nvSpPr>
        <p:spPr>
          <a:xfrm>
            <a:off x="77788" y="2005013"/>
            <a:ext cx="3276600" cy="9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7" name="Line 19"/>
          <p:cNvSpPr/>
          <p:nvPr/>
        </p:nvSpPr>
        <p:spPr>
          <a:xfrm flipH="1">
            <a:off x="76200" y="500063"/>
            <a:ext cx="423863" cy="15081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8" name="Line 20"/>
          <p:cNvSpPr/>
          <p:nvPr/>
        </p:nvSpPr>
        <p:spPr>
          <a:xfrm>
            <a:off x="501650" y="476250"/>
            <a:ext cx="26988" cy="1520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9" name="Line 21"/>
          <p:cNvSpPr/>
          <p:nvPr/>
        </p:nvSpPr>
        <p:spPr>
          <a:xfrm rot="-5400000">
            <a:off x="704850" y="1887538"/>
            <a:ext cx="2333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0" name="Line 22"/>
          <p:cNvSpPr/>
          <p:nvPr/>
        </p:nvSpPr>
        <p:spPr>
          <a:xfrm flipV="1">
            <a:off x="533400" y="1771650"/>
            <a:ext cx="266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1" name="Line 23"/>
          <p:cNvSpPr/>
          <p:nvPr/>
        </p:nvSpPr>
        <p:spPr>
          <a:xfrm>
            <a:off x="2200275" y="509588"/>
            <a:ext cx="576263" cy="758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2" name="Line 24"/>
          <p:cNvSpPr/>
          <p:nvPr/>
        </p:nvSpPr>
        <p:spPr>
          <a:xfrm>
            <a:off x="2776538" y="1268413"/>
            <a:ext cx="554037" cy="7397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3" name="Line 25"/>
          <p:cNvSpPr/>
          <p:nvPr/>
        </p:nvSpPr>
        <p:spPr>
          <a:xfrm>
            <a:off x="501650" y="503238"/>
            <a:ext cx="2290763" cy="7683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675" y="106363"/>
            <a:ext cx="3333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081213" y="122238"/>
            <a:ext cx="3333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124200" y="1997075"/>
            <a:ext cx="3317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792413" y="1023938"/>
            <a:ext cx="3317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76238" y="2016125"/>
            <a:ext cx="3317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59" name="AutoShape 31"/>
          <p:cNvSpPr/>
          <p:nvPr/>
        </p:nvSpPr>
        <p:spPr>
          <a:xfrm>
            <a:off x="2767013" y="1230313"/>
            <a:ext cx="47625" cy="41275"/>
          </a:xfrm>
          <a:prstGeom prst="flowChartConnector">
            <a:avLst/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0" y="2014538"/>
            <a:ext cx="7461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719513" y="2014538"/>
            <a:ext cx="7461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8682038" y="2014538"/>
            <a:ext cx="9191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endParaRPr kumimoji="0" lang="en-US" sz="2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858000" y="2243138"/>
            <a:ext cx="7096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(B)</a:t>
            </a:r>
            <a:endParaRPr kumimoji="0" lang="en-US" sz="20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634413" y="2243138"/>
            <a:ext cx="8905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(A)</a:t>
            </a:r>
            <a:endParaRPr kumimoji="0" lang="en-US" sz="20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65" name="Line 37"/>
          <p:cNvSpPr/>
          <p:nvPr/>
        </p:nvSpPr>
        <p:spPr>
          <a:xfrm rot="10800000">
            <a:off x="501650" y="506413"/>
            <a:ext cx="1704975" cy="95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94" name="Line 38"/>
          <p:cNvSpPr/>
          <p:nvPr/>
        </p:nvSpPr>
        <p:spPr>
          <a:xfrm>
            <a:off x="7148513" y="2005013"/>
            <a:ext cx="1704975" cy="95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95" name="Text Box 39"/>
          <p:cNvSpPr txBox="1"/>
          <p:nvPr/>
        </p:nvSpPr>
        <p:spPr>
          <a:xfrm>
            <a:off x="935038" y="2000250"/>
            <a:ext cx="14271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lớn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6" name="Text Box 40"/>
          <p:cNvSpPr txBox="1"/>
          <p:nvPr/>
        </p:nvSpPr>
        <p:spPr>
          <a:xfrm>
            <a:off x="746125" y="33338"/>
            <a:ext cx="14271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bé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455613" y="873125"/>
            <a:ext cx="1147763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0066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  <a:endParaRPr sz="2400" b="1" dirty="0">
              <a:solidFill>
                <a:srgbClr val="0066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98" name="Line 42"/>
          <p:cNvSpPr/>
          <p:nvPr/>
        </p:nvSpPr>
        <p:spPr>
          <a:xfrm>
            <a:off x="4332288" y="520700"/>
            <a:ext cx="11112" cy="1479550"/>
          </a:xfrm>
          <a:prstGeom prst="line">
            <a:avLst/>
          </a:prstGeom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99" name="Line 43"/>
          <p:cNvSpPr/>
          <p:nvPr/>
        </p:nvSpPr>
        <p:spPr>
          <a:xfrm>
            <a:off x="511175" y="504825"/>
            <a:ext cx="11113" cy="1479550"/>
          </a:xfrm>
          <a:prstGeom prst="line">
            <a:avLst/>
          </a:prstGeom>
          <a:ln w="349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054475" y="185738"/>
            <a:ext cx="33337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4176713" y="2014538"/>
            <a:ext cx="3317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en-US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2" name="Line 46"/>
          <p:cNvSpPr/>
          <p:nvPr/>
        </p:nvSpPr>
        <p:spPr>
          <a:xfrm>
            <a:off x="76200" y="2000250"/>
            <a:ext cx="3276600" cy="9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03" name="Line 47"/>
          <p:cNvSpPr/>
          <p:nvPr/>
        </p:nvSpPr>
        <p:spPr>
          <a:xfrm rot="10800000">
            <a:off x="495300" y="498475"/>
            <a:ext cx="1704975" cy="9525"/>
          </a:xfrm>
          <a:prstGeom prst="line">
            <a:avLst/>
          </a:prstGeom>
          <a:ln w="38100" cap="flat" cmpd="sng">
            <a:solidFill>
              <a:srgbClr val="9933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04" name="Text Box 48"/>
          <p:cNvSpPr txBox="1"/>
          <p:nvPr/>
        </p:nvSpPr>
        <p:spPr>
          <a:xfrm>
            <a:off x="223838" y="3889375"/>
            <a:ext cx="60245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ADK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77" name="Text Box 49"/>
          <p:cNvSpPr txBox="1"/>
          <p:nvPr/>
        </p:nvSpPr>
        <p:spPr>
          <a:xfrm>
            <a:off x="4246563" y="4106863"/>
            <a:ext cx="23590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506" name="Object 50"/>
          <p:cNvGraphicFramePr>
            <a:graphicFrameLocks noChangeAspect="1"/>
          </p:cNvGraphicFramePr>
          <p:nvPr/>
        </p:nvGraphicFramePr>
        <p:xfrm>
          <a:off x="6248400" y="3863975"/>
          <a:ext cx="16160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60400" imgH="393700" progId="Equation.DSMT4">
                  <p:embed/>
                </p:oleObj>
              </mc:Choice>
              <mc:Fallback>
                <p:oleObj name="" r:id="rId1" imgW="660400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48400" y="3863975"/>
                        <a:ext cx="1616075" cy="963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7" name="Text Box 51"/>
          <p:cNvSpPr txBox="1"/>
          <p:nvPr/>
        </p:nvSpPr>
        <p:spPr>
          <a:xfrm>
            <a:off x="46038" y="4953000"/>
            <a:ext cx="10509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508" name="Object 52"/>
          <p:cNvGraphicFramePr>
            <a:graphicFrameLocks noChangeAspect="1"/>
          </p:cNvGraphicFramePr>
          <p:nvPr/>
        </p:nvGraphicFramePr>
        <p:xfrm>
          <a:off x="914400" y="4827588"/>
          <a:ext cx="16160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660400" imgH="393700" progId="Equation.DSMT4">
                  <p:embed/>
                </p:oleObj>
              </mc:Choice>
              <mc:Fallback>
                <p:oleObj name="" r:id="rId3" imgW="660400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4827588"/>
                        <a:ext cx="1616075" cy="963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9" name="Text Box 53"/>
          <p:cNvSpPr txBox="1"/>
          <p:nvPr/>
        </p:nvSpPr>
        <p:spPr>
          <a:xfrm>
            <a:off x="2438400" y="5029200"/>
            <a:ext cx="309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510" name="Object 54"/>
          <p:cNvGraphicFramePr>
            <a:graphicFrameLocks noChangeAspect="1"/>
          </p:cNvGraphicFramePr>
          <p:nvPr/>
        </p:nvGraphicFramePr>
        <p:xfrm>
          <a:off x="2819400" y="4808538"/>
          <a:ext cx="35401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104900" imgH="393700" progId="Equation.DSMT4">
                  <p:embed/>
                </p:oleObj>
              </mc:Choice>
              <mc:Fallback>
                <p:oleObj name="" r:id="rId4" imgW="1104900" imgH="393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4808538"/>
                        <a:ext cx="3540125" cy="982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1" name="Text Box 55"/>
          <p:cNvSpPr txBox="1"/>
          <p:nvPr/>
        </p:nvSpPr>
        <p:spPr>
          <a:xfrm>
            <a:off x="6248400" y="5029200"/>
            <a:ext cx="309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512" name="Object 56"/>
          <p:cNvGraphicFramePr>
            <a:graphicFrameLocks noChangeAspect="1"/>
          </p:cNvGraphicFramePr>
          <p:nvPr/>
        </p:nvGraphicFramePr>
        <p:xfrm>
          <a:off x="6553200" y="4860925"/>
          <a:ext cx="25844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1091565" imgH="393700" progId="Equation.DSMT4">
                  <p:embed/>
                </p:oleObj>
              </mc:Choice>
              <mc:Fallback>
                <p:oleObj name="" r:id="rId6" imgW="1091565" imgH="3937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00" y="4860925"/>
                        <a:ext cx="2584450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3" name="Text Box 57"/>
          <p:cNvSpPr txBox="1"/>
          <p:nvPr/>
        </p:nvSpPr>
        <p:spPr>
          <a:xfrm>
            <a:off x="180975" y="5957888"/>
            <a:ext cx="665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hình thang ABCD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514" name="Object 58"/>
          <p:cNvGraphicFramePr>
            <a:graphicFrameLocks noChangeAspect="1"/>
          </p:cNvGraphicFramePr>
          <p:nvPr/>
        </p:nvGraphicFramePr>
        <p:xfrm>
          <a:off x="6477000" y="5867400"/>
          <a:ext cx="25844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1091565" imgH="393700" progId="Equation.DSMT4">
                  <p:embed/>
                </p:oleObj>
              </mc:Choice>
              <mc:Fallback>
                <p:oleObj name="" r:id="rId8" imgW="10915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5867400"/>
                        <a:ext cx="2584450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09132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7708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9184 -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324 L 0.3257 0.00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0.00417 0.09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9931 L 0.42083 0.099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09861 L 0.42083 -0.000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32153 L 0.74167 0.3229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25 0.32292 L 0.73125 0.217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95" grpId="0"/>
      <p:bldP spid="19496" grpId="0"/>
      <p:bldP spid="19500" grpId="0"/>
      <p:bldP spid="19501" grpId="0"/>
      <p:bldP spid="19504" grpId="0"/>
      <p:bldP spid="19511" grpId="0"/>
      <p:bldP spid="195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457200" y="2514600"/>
            <a:ext cx="8077200" cy="2800350"/>
          </a:xfrm>
          <a:prstGeom prst="rect">
            <a:avLst/>
          </a:prstGeom>
          <a:solidFill>
            <a:srgbClr val="FFCC99"/>
          </a:solidFill>
          <a:ln w="66675" cap="flat" cmpd="thinThick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tổng độ d</a:t>
            </a:r>
            <a:r>
              <a:rPr lang="vi-VN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hai đáy nhân với chiều cao (cùng một đơn vị đo) rồi chia cho 2.</a:t>
            </a:r>
            <a:endParaRPr lang="vi-VN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533400" y="1371600"/>
            <a:ext cx="2514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tắc: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Line 4"/>
          <p:cNvSpPr/>
          <p:nvPr/>
        </p:nvSpPr>
        <p:spPr>
          <a:xfrm>
            <a:off x="228600" y="4291013"/>
            <a:ext cx="1828800" cy="0"/>
          </a:xfrm>
          <a:prstGeom prst="line">
            <a:avLst/>
          </a:prstGeom>
          <a:ln w="9525">
            <a:noFill/>
          </a:ln>
        </p:spPr>
      </p:sp>
      <p:sp>
        <p:nvSpPr>
          <p:cNvPr id="24581" name="AutoShape 5">
            <a:hlinkClick r:id="" action="ppaction://noaction"/>
          </p:cNvPr>
          <p:cNvSpPr/>
          <p:nvPr/>
        </p:nvSpPr>
        <p:spPr>
          <a:xfrm>
            <a:off x="8534400" y="6248400"/>
            <a:ext cx="609600" cy="609600"/>
          </a:xfrm>
          <a:prstGeom prst="actionButtonHome">
            <a:avLst/>
          </a:prstGeom>
          <a:solidFill>
            <a:srgbClr val="CCCCFF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514600" y="3287713"/>
          <a:ext cx="4343400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914400" imgH="393700" progId="Equation.DSMT4">
                  <p:embed/>
                </p:oleObj>
              </mc:Choice>
              <mc:Fallback>
                <p:oleObj name="" r:id="rId1" imgW="914400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0" y="3287713"/>
                        <a:ext cx="4343400" cy="1873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/>
          <p:nvPr/>
        </p:nvSpPr>
        <p:spPr>
          <a:xfrm>
            <a:off x="3467100" y="1254125"/>
            <a:ext cx="6210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 :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3429000" y="1839913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a, b : l</a:t>
            </a:r>
            <a:r>
              <a: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</a:t>
            </a:r>
            <a:r>
              <a: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đáy.</a:t>
            </a:r>
            <a:endParaRPr lang="vi-V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3486150" y="2473325"/>
            <a:ext cx="4591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 : l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Line 6"/>
          <p:cNvSpPr/>
          <p:nvPr/>
        </p:nvSpPr>
        <p:spPr>
          <a:xfrm>
            <a:off x="2286000" y="3332163"/>
            <a:ext cx="480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9" name="Line 7"/>
          <p:cNvSpPr/>
          <p:nvPr/>
        </p:nvSpPr>
        <p:spPr>
          <a:xfrm>
            <a:off x="7086600" y="3332163"/>
            <a:ext cx="0" cy="1828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0" name="Line 8"/>
          <p:cNvSpPr/>
          <p:nvPr/>
        </p:nvSpPr>
        <p:spPr>
          <a:xfrm flipH="1">
            <a:off x="2286000" y="5160963"/>
            <a:ext cx="480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1" name="Line 9"/>
          <p:cNvSpPr/>
          <p:nvPr/>
        </p:nvSpPr>
        <p:spPr>
          <a:xfrm>
            <a:off x="2286000" y="3332163"/>
            <a:ext cx="0" cy="1828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4" name="Line 10"/>
          <p:cNvSpPr/>
          <p:nvPr/>
        </p:nvSpPr>
        <p:spPr>
          <a:xfrm>
            <a:off x="228600" y="2930525"/>
            <a:ext cx="1828800" cy="0"/>
          </a:xfrm>
          <a:prstGeom prst="line">
            <a:avLst/>
          </a:prstGeom>
          <a:ln w="9525">
            <a:noFill/>
          </a:ln>
        </p:spPr>
      </p:sp>
      <p:sp>
        <p:nvSpPr>
          <p:cNvPr id="23563" name="Line 11"/>
          <p:cNvSpPr/>
          <p:nvPr/>
        </p:nvSpPr>
        <p:spPr>
          <a:xfrm>
            <a:off x="685800" y="1512888"/>
            <a:ext cx="1828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4" name="Line 12"/>
          <p:cNvSpPr/>
          <p:nvPr/>
        </p:nvSpPr>
        <p:spPr>
          <a:xfrm>
            <a:off x="212725" y="2884488"/>
            <a:ext cx="2911475" cy="4603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5" name="Line 13"/>
          <p:cNvSpPr/>
          <p:nvPr/>
        </p:nvSpPr>
        <p:spPr>
          <a:xfrm flipH="1">
            <a:off x="212725" y="1512888"/>
            <a:ext cx="473075" cy="1371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6" name="Line 14"/>
          <p:cNvSpPr/>
          <p:nvPr/>
        </p:nvSpPr>
        <p:spPr>
          <a:xfrm>
            <a:off x="2514600" y="1512888"/>
            <a:ext cx="609600" cy="141763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7" name="Line 15"/>
          <p:cNvSpPr/>
          <p:nvPr/>
        </p:nvSpPr>
        <p:spPr>
          <a:xfrm>
            <a:off x="685800" y="1512888"/>
            <a:ext cx="0" cy="1371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8" name="Line 16"/>
          <p:cNvSpPr/>
          <p:nvPr/>
        </p:nvSpPr>
        <p:spPr>
          <a:xfrm>
            <a:off x="685800" y="2732088"/>
            <a:ext cx="1524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9" name="Line 17"/>
          <p:cNvSpPr/>
          <p:nvPr/>
        </p:nvSpPr>
        <p:spPr>
          <a:xfrm>
            <a:off x="838200" y="2732088"/>
            <a:ext cx="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952500" y="2746375"/>
            <a:ext cx="5334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47725" y="990600"/>
            <a:ext cx="7429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85800" y="2046288"/>
            <a:ext cx="457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en-US" sz="3200" b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5" name="AutoShape 21">
            <a:hlinkClick r:id="" action="ppaction://noaction"/>
          </p:cNvPr>
          <p:cNvSpPr/>
          <p:nvPr/>
        </p:nvSpPr>
        <p:spPr>
          <a:xfrm>
            <a:off x="8458200" y="6172200"/>
            <a:ext cx="609600" cy="609600"/>
          </a:xfrm>
          <a:prstGeom prst="actionButtonHome">
            <a:avLst/>
          </a:prstGeom>
          <a:solidFill>
            <a:srgbClr val="CCCCFF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6" name="Rectangle 22"/>
          <p:cNvSpPr/>
          <p:nvPr/>
        </p:nvSpPr>
        <p:spPr>
          <a:xfrm>
            <a:off x="1600200" y="152400"/>
            <a:ext cx="3429000" cy="838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75" name="Text Box 23"/>
          <p:cNvSpPr txBox="1"/>
          <p:nvPr/>
        </p:nvSpPr>
        <p:spPr>
          <a:xfrm>
            <a:off x="457200" y="5638800"/>
            <a:ext cx="7924800" cy="8302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:  S = 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+ b )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 : 2</a:t>
            </a:r>
            <a:endParaRPr lang="en-US" altLang="en-US" sz="4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 animBg="1"/>
      <p:bldP spid="23559" grpId="0" animBg="1"/>
      <p:bldP spid="23560" grpId="0" animBg="1"/>
      <p:bldP spid="23561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/>
      <p:bldP spid="23571" grpId="0"/>
      <p:bldP spid="235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 hasCustomPrompt="1"/>
          </p:nvPr>
        </p:nvSpPr>
        <p:spPr>
          <a:xfrm>
            <a:off x="628650" y="2438400"/>
            <a:ext cx="7886700" cy="1325563"/>
          </a:xfrm>
          <a:solidFill>
            <a:srgbClr val="FF5050">
              <a:alpha val="100000"/>
            </a:srgbClr>
          </a:solidFill>
          <a:ln>
            <a:solidFill>
              <a:schemeClr val="accent2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8" name="Rectangle 4"/>
          <p:cNvSpPr/>
          <p:nvPr/>
        </p:nvSpPr>
        <p:spPr>
          <a:xfrm>
            <a:off x="106363" y="1684338"/>
            <a:ext cx="8388350" cy="1069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Độ d</a:t>
            </a:r>
            <a:r>
              <a:rPr lang="vi-VN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hai đáy lần lượt l</a:t>
            </a:r>
            <a:r>
              <a:rPr lang="vi-VN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cm v</a:t>
            </a:r>
            <a:r>
              <a:rPr lang="vi-VN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cm; chiều cao l</a:t>
            </a:r>
            <a:r>
              <a:rPr lang="vi-VN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cm. </a:t>
            </a:r>
            <a:endParaRPr lang="vi-VN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-14287" y="609600"/>
            <a:ext cx="82772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1.Tính diện tích hình thang, biết 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Rectangle 7"/>
          <p:cNvSpPr/>
          <p:nvPr/>
        </p:nvSpPr>
        <p:spPr>
          <a:xfrm>
            <a:off x="-14287" y="3581400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0, 5cm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4,9cm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50cm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0, 5cm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4,9cm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50cm</a:t>
            </a:r>
            <a:r>
              <a:rPr lang="en-US" alt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Text Box 3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7086600" cy="4419600"/>
          </a:xfrm>
          <a:ln/>
        </p:spPr>
        <p:txBody>
          <a:bodyPr vert="horz" wrap="square" lIns="91440" tIns="45720" rIns="91440" bIns="45720" anchor="t" anchorCtr="0"/>
          <a:p>
            <a:pPr marL="0" indent="0" algn="ctr" eaLnBrk="1" hangingPunct="1">
              <a:buClrTx/>
              <a:buSzTx/>
              <a:buFontTx/>
              <a:buNone/>
            </a:pP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Tx/>
              <a:buSzTx/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Tx/>
              <a:buSzTx/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( 12 + 8 ) x 5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Tx/>
              <a:buSzTx/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eaLnBrk="1" hangingPunct="1">
              <a:buClrTx/>
              <a:buSzTx/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50cm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Oval 4"/>
          <p:cNvSpPr/>
          <p:nvPr/>
        </p:nvSpPr>
        <p:spPr>
          <a:xfrm>
            <a:off x="3962400" y="533400"/>
            <a:ext cx="792163" cy="792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Line 5"/>
          <p:cNvSpPr/>
          <p:nvPr/>
        </p:nvSpPr>
        <p:spPr>
          <a:xfrm>
            <a:off x="3124200" y="3505200"/>
            <a:ext cx="2743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8" name="Rectangle 6"/>
          <p:cNvSpPr/>
          <p:nvPr/>
        </p:nvSpPr>
        <p:spPr>
          <a:xfrm>
            <a:off x="6019800" y="30861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 (cm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charRg st="1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charRg st="1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charRg st="4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675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animBg="1"/>
      <p:bldP spid="28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685800" y="3152775"/>
            <a:ext cx="80184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hai đáy lần lượt l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9,4m v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6,6m; chiều cao l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10,5m.</a:t>
            </a:r>
            <a:endParaRPr lang="vi-V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Rectangle 3"/>
          <p:cNvSpPr/>
          <p:nvPr/>
        </p:nvSpPr>
        <p:spPr>
          <a:xfrm>
            <a:off x="795338" y="2117725"/>
            <a:ext cx="774223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diện tích hình thang, biết :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9" name="Text Box 5"/>
          <p:cNvSpPr txBox="1"/>
          <p:nvPr/>
        </p:nvSpPr>
        <p:spPr>
          <a:xfrm>
            <a:off x="457200" y="914400"/>
            <a:ext cx="8305800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Diện tích hình thang 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( 9,4 + 6,6 ) x 10,5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84m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Line 6"/>
          <p:cNvSpPr/>
          <p:nvPr/>
        </p:nvSpPr>
        <p:spPr>
          <a:xfrm flipV="1">
            <a:off x="990600" y="3048000"/>
            <a:ext cx="3505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751" name="Text Box 7"/>
          <p:cNvSpPr txBox="1"/>
          <p:nvPr/>
        </p:nvSpPr>
        <p:spPr>
          <a:xfrm>
            <a:off x="4953000" y="2590800"/>
            <a:ext cx="358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84 (m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9">
                                            <p:txEl>
                                              <p:char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49">
                                            <p:txEl>
                                              <p:charRg st="36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9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9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69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749">
                                            <p:txEl>
                                              <p:charRg st="69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749">
                                            <p:txEl>
                                              <p:charRg st="69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  <p:bldP spid="317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387" y="152400"/>
            <a:ext cx="9196387" cy="67056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79999"/>
              </a:scheme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4" name="Group 2"/>
          <p:cNvGrpSpPr/>
          <p:nvPr/>
        </p:nvGrpSpPr>
        <p:grpSpPr>
          <a:xfrm>
            <a:off x="4038600" y="2590800"/>
            <a:ext cx="4800600" cy="3155950"/>
            <a:chOff x="2640" y="1872"/>
            <a:chExt cx="3024" cy="1988"/>
          </a:xfrm>
        </p:grpSpPr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2640" y="187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b)</a:t>
              </a:r>
              <a:endParaRPr kumimoji="0" 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930" name="Line 4"/>
            <p:cNvSpPr/>
            <p:nvPr/>
          </p:nvSpPr>
          <p:spPr>
            <a:xfrm>
              <a:off x="3504" y="2343"/>
              <a:ext cx="86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1" name="Line 5"/>
            <p:cNvSpPr/>
            <p:nvPr/>
          </p:nvSpPr>
          <p:spPr>
            <a:xfrm rot="-5400000">
              <a:off x="2904" y="2943"/>
              <a:ext cx="12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2" name="Line 6"/>
            <p:cNvSpPr/>
            <p:nvPr/>
          </p:nvSpPr>
          <p:spPr>
            <a:xfrm>
              <a:off x="3504" y="3543"/>
              <a:ext cx="21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3" name="Line 7"/>
            <p:cNvSpPr/>
            <p:nvPr/>
          </p:nvSpPr>
          <p:spPr>
            <a:xfrm>
              <a:off x="4368" y="2343"/>
              <a:ext cx="1296" cy="12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784" y="2775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cm</a:t>
              </a:r>
              <a:endPara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3408" y="1959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cm</a:t>
              </a:r>
              <a:endPara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3504" y="3495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 cm</a:t>
              </a:r>
              <a:endParaRPr kumimoji="0" 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937" name="Line 11"/>
            <p:cNvSpPr/>
            <p:nvPr/>
          </p:nvSpPr>
          <p:spPr>
            <a:xfrm>
              <a:off x="3504" y="3399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8" name="Line 12"/>
            <p:cNvSpPr/>
            <p:nvPr/>
          </p:nvSpPr>
          <p:spPr>
            <a:xfrm>
              <a:off x="3648" y="3399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9" name="Line 13"/>
            <p:cNvSpPr/>
            <p:nvPr/>
          </p:nvSpPr>
          <p:spPr>
            <a:xfrm>
              <a:off x="3504" y="2487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40" name="Line 14"/>
            <p:cNvSpPr/>
            <p:nvPr/>
          </p:nvSpPr>
          <p:spPr>
            <a:xfrm flipV="1">
              <a:off x="3648" y="2343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8915" name="Rectangle 16"/>
          <p:cNvSpPr/>
          <p:nvPr/>
        </p:nvSpPr>
        <p:spPr>
          <a:xfrm>
            <a:off x="304800" y="228600"/>
            <a:ext cx="3124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Text Box 18"/>
          <p:cNvSpPr txBox="1"/>
          <p:nvPr/>
        </p:nvSpPr>
        <p:spPr>
          <a:xfrm>
            <a:off x="304800" y="1371600"/>
            <a:ext cx="777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sau :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7" name="Line 10"/>
          <p:cNvSpPr/>
          <p:nvPr/>
        </p:nvSpPr>
        <p:spPr>
          <a:xfrm>
            <a:off x="1049338" y="4789488"/>
            <a:ext cx="1828800" cy="0"/>
          </a:xfrm>
          <a:prstGeom prst="line">
            <a:avLst/>
          </a:prstGeom>
          <a:ln w="9525">
            <a:noFill/>
          </a:ln>
        </p:spPr>
      </p:sp>
      <p:sp>
        <p:nvSpPr>
          <p:cNvPr id="38918" name="Line 11"/>
          <p:cNvSpPr/>
          <p:nvPr/>
        </p:nvSpPr>
        <p:spPr>
          <a:xfrm>
            <a:off x="1506538" y="3371850"/>
            <a:ext cx="1828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9" name="Line 12"/>
          <p:cNvSpPr/>
          <p:nvPr/>
        </p:nvSpPr>
        <p:spPr>
          <a:xfrm>
            <a:off x="1033463" y="4743450"/>
            <a:ext cx="2911475" cy="46038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0" name="Line 13"/>
          <p:cNvSpPr/>
          <p:nvPr/>
        </p:nvSpPr>
        <p:spPr>
          <a:xfrm flipH="1">
            <a:off x="1033463" y="3371850"/>
            <a:ext cx="473075" cy="1371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1" name="Line 14"/>
          <p:cNvSpPr/>
          <p:nvPr/>
        </p:nvSpPr>
        <p:spPr>
          <a:xfrm>
            <a:off x="3335338" y="3371850"/>
            <a:ext cx="609600" cy="1417638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2" name="Line 15"/>
          <p:cNvSpPr/>
          <p:nvPr/>
        </p:nvSpPr>
        <p:spPr>
          <a:xfrm>
            <a:off x="1506538" y="3371850"/>
            <a:ext cx="0" cy="1371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3" name="Line 16"/>
          <p:cNvSpPr/>
          <p:nvPr/>
        </p:nvSpPr>
        <p:spPr>
          <a:xfrm>
            <a:off x="1506538" y="4591050"/>
            <a:ext cx="1524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24" name="Line 17"/>
          <p:cNvSpPr/>
          <p:nvPr/>
        </p:nvSpPr>
        <p:spPr>
          <a:xfrm>
            <a:off x="1658938" y="4591050"/>
            <a:ext cx="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963738" y="4941888"/>
            <a:ext cx="17145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9cm</a:t>
            </a:r>
            <a:endParaRPr kumimoji="0" 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860550" y="2862263"/>
            <a:ext cx="1152525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4cm</a:t>
            </a:r>
            <a:endParaRPr kumimoji="0" lang="en-US" sz="32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506538" y="3905250"/>
            <a:ext cx="10287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5cm</a:t>
            </a:r>
            <a:endParaRPr kumimoji="0" lang="en-US" sz="3200" b="1" kern="1200" cap="none" spc="0" normalizeH="0" baseline="0" noProof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65150" y="2536825"/>
            <a:ext cx="13716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endParaRPr kumimoji="0" lang="en-US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9" name="Text Box 5"/>
          <p:cNvSpPr txBox="1"/>
          <p:nvPr/>
        </p:nvSpPr>
        <p:spPr>
          <a:xfrm>
            <a:off x="1143000" y="495300"/>
            <a:ext cx="7086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+ 9 ) x 5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32,5cm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30" name="Line 6"/>
          <p:cNvSpPr/>
          <p:nvPr/>
        </p:nvSpPr>
        <p:spPr>
          <a:xfrm flipV="1">
            <a:off x="1295400" y="5410200"/>
            <a:ext cx="3505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1" name="Text Box 7"/>
          <p:cNvSpPr txBox="1"/>
          <p:nvPr/>
        </p:nvSpPr>
        <p:spPr>
          <a:xfrm>
            <a:off x="4800600" y="4970463"/>
            <a:ext cx="358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 (cm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1447800" y="3865563"/>
            <a:ext cx="70866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( 7 + 3 ) x 4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20cm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ine 6"/>
          <p:cNvSpPr/>
          <p:nvPr/>
        </p:nvSpPr>
        <p:spPr>
          <a:xfrm flipV="1">
            <a:off x="990600" y="1905000"/>
            <a:ext cx="3505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Text Box 7"/>
          <p:cNvSpPr txBox="1"/>
          <p:nvPr/>
        </p:nvSpPr>
        <p:spPr>
          <a:xfrm>
            <a:off x="4749800" y="1506538"/>
            <a:ext cx="358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32,5 (cm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1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Group 2"/>
          <p:cNvGrpSpPr/>
          <p:nvPr/>
        </p:nvGrpSpPr>
        <p:grpSpPr>
          <a:xfrm>
            <a:off x="723900" y="3581400"/>
            <a:ext cx="7816850" cy="2209800"/>
            <a:chOff x="456" y="2400"/>
            <a:chExt cx="4924" cy="1344"/>
          </a:xfrm>
        </p:grpSpPr>
        <p:sp>
          <p:nvSpPr>
            <p:cNvPr id="43015" name="AutoShape 3" descr="White marble"/>
            <p:cNvSpPr/>
            <p:nvPr/>
          </p:nvSpPr>
          <p:spPr>
            <a:xfrm>
              <a:off x="456" y="2400"/>
              <a:ext cx="4924" cy="1344"/>
            </a:xfrm>
            <a:prstGeom prst="plaque">
              <a:avLst>
                <a:gd name="adj" fmla="val 16667"/>
              </a:avLst>
            </a:prstGeom>
            <a:blipFill rotWithShape="1">
              <a:blip r:embed="rId1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eaLnBrk="1" hangingPunct="1"/>
              <a:endParaRPr lang="vi-V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43016" name="Object 4" descr="White marble"/>
            <p:cNvGraphicFramePr>
              <a:graphicFrameLocks noChangeAspect="1"/>
            </p:cNvGraphicFramePr>
            <p:nvPr/>
          </p:nvGraphicFramePr>
          <p:xfrm>
            <a:off x="1152" y="2731"/>
            <a:ext cx="4050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2" imgW="914400" imgH="393700" progId="Equation.DSMT4">
                    <p:embed/>
                  </p:oleObj>
                </mc:Choice>
                <mc:Fallback>
                  <p:oleObj name="" r:id="rId2" imgW="914400" imgH="393700" progId="Equation.DSMT4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52" y="2731"/>
                          <a:ext cx="4050" cy="960"/>
                        </a:xfrm>
                        <a:prstGeom prst="rect">
                          <a:avLst/>
                        </a:prstGeom>
                        <a:blipFill rotWithShape="1">
                          <a:blip r:embed="rId1"/>
                        </a:blip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5" name="Rectangle 5"/>
          <p:cNvSpPr/>
          <p:nvPr/>
        </p:nvSpPr>
        <p:spPr>
          <a:xfrm>
            <a:off x="0" y="0"/>
            <a:ext cx="36957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4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Text Box 16"/>
          <p:cNvSpPr txBox="1"/>
          <p:nvPr/>
        </p:nvSpPr>
        <p:spPr>
          <a:xfrm>
            <a:off x="1828800" y="42957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3" name="AutoShape 19"/>
          <p:cNvSpPr/>
          <p:nvPr/>
        </p:nvSpPr>
        <p:spPr>
          <a:xfrm>
            <a:off x="8534400" y="6248400"/>
            <a:ext cx="609600" cy="609600"/>
          </a:xfrm>
          <a:prstGeom prst="actionButtonHome">
            <a:avLst/>
          </a:prstGeom>
          <a:solidFill>
            <a:srgbClr val="FFCC99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574675" y="101600"/>
            <a:ext cx="8115300" cy="1930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thửa ruộng hình thang có độ d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hai đáy lần lượt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110m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90,2m. Chiều cao bằng trung bình cộng  của hai đáy. Tính diện tích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thửa ruộng đó.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3" name="AutoShape 5"/>
          <p:cNvSpPr/>
          <p:nvPr/>
        </p:nvSpPr>
        <p:spPr>
          <a:xfrm>
            <a:off x="685800" y="2514600"/>
            <a:ext cx="6583363" cy="8667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thửa ruộng hình thang: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533400" y="1219200"/>
            <a:ext cx="73628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thửa ruộng hình thang: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Text Box 7"/>
          <p:cNvSpPr txBox="1"/>
          <p:nvPr/>
        </p:nvSpPr>
        <p:spPr>
          <a:xfrm>
            <a:off x="3200400" y="152400"/>
            <a:ext cx="1752600" cy="646113"/>
          </a:xfrm>
          <a:prstGeom prst="rect">
            <a:avLst/>
          </a:prstGeom>
          <a:solidFill>
            <a:srgbClr val="CC66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6" name="Text Box 8"/>
          <p:cNvSpPr txBox="1"/>
          <p:nvPr/>
        </p:nvSpPr>
        <p:spPr>
          <a:xfrm>
            <a:off x="152400" y="1905000"/>
            <a:ext cx="6858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( 110 + 90,2 ) : 2 = 100,1 (m)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152400" y="3255963"/>
            <a:ext cx="8001000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( 110 + 90,2 ) x 100,1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Đáp số : 10020,01 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8" name="Line 10"/>
          <p:cNvSpPr/>
          <p:nvPr/>
        </p:nvSpPr>
        <p:spPr>
          <a:xfrm>
            <a:off x="457200" y="3886200"/>
            <a:ext cx="3657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9" name="Text Box 11"/>
          <p:cNvSpPr txBox="1"/>
          <p:nvPr/>
        </p:nvSpPr>
        <p:spPr>
          <a:xfrm>
            <a:off x="4572000" y="3563938"/>
            <a:ext cx="35052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10020,01 (m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89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89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897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897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4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897">
                                            <p:txEl>
                                              <p:charRg st="4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897">
                                            <p:txEl>
                                              <p:charRg st="4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 animBg="1"/>
      <p:bldP spid="37896" grpId="0"/>
      <p:bldP spid="37897" grpId="0" build="p"/>
      <p:bldP spid="378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9" name="Text Box 7"/>
          <p:cNvSpPr txBox="1"/>
          <p:nvPr/>
        </p:nvSpPr>
        <p:spPr>
          <a:xfrm>
            <a:off x="211138" y="1828800"/>
            <a:ext cx="8839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Muốn tính diện tích hình thang ta l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58738" y="3905250"/>
            <a:ext cx="8839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Hãy nêu công thức tính diện tích hình thang?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05"/>
            <a:ext cx="9220200" cy="6817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5" y="2217902"/>
            <a:ext cx="7022650" cy="196499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2438400" y="-228600"/>
            <a:ext cx="4953000" cy="1295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1752600" y="609600"/>
            <a:ext cx="5562600" cy="685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1" hangingPunct="1"/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 </a:t>
            </a:r>
            <a:endParaRPr lang="vi-VN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4"/>
          <p:cNvSpPr/>
          <p:nvPr/>
        </p:nvSpPr>
        <p:spPr>
          <a:xfrm>
            <a:off x="1295400" y="1828800"/>
            <a:ext cx="6248400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Line 5"/>
          <p:cNvSpPr/>
          <p:nvPr/>
        </p:nvSpPr>
        <p:spPr>
          <a:xfrm flipV="1">
            <a:off x="5029200" y="2133600"/>
            <a:ext cx="609600" cy="609600"/>
          </a:xfrm>
          <a:prstGeom prst="line">
            <a:avLst/>
          </a:prstGeom>
          <a:ln w="9525">
            <a:noFill/>
          </a:ln>
        </p:spPr>
      </p:sp>
      <p:sp>
        <p:nvSpPr>
          <p:cNvPr id="6150" name="Line 6"/>
          <p:cNvSpPr/>
          <p:nvPr/>
        </p:nvSpPr>
        <p:spPr>
          <a:xfrm flipV="1">
            <a:off x="5181600" y="1828800"/>
            <a:ext cx="1371600" cy="914400"/>
          </a:xfrm>
          <a:prstGeom prst="line">
            <a:avLst/>
          </a:prstGeom>
          <a:ln w="9525">
            <a:noFill/>
          </a:ln>
        </p:spPr>
      </p:sp>
      <p:pic>
        <p:nvPicPr>
          <p:cNvPr id="6151" name="Picture 7" descr="Tviet1-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1905000" y="4127500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5" name="Group 3"/>
          <p:cNvGrpSpPr/>
          <p:nvPr/>
        </p:nvGrpSpPr>
        <p:grpSpPr>
          <a:xfrm>
            <a:off x="228600" y="2300288"/>
            <a:ext cx="2590800" cy="1604962"/>
            <a:chOff x="192" y="2736"/>
            <a:chExt cx="2064" cy="1104"/>
          </a:xfrm>
        </p:grpSpPr>
        <p:sp>
          <p:nvSpPr>
            <p:cNvPr id="8239" name="Line 4"/>
            <p:cNvSpPr/>
            <p:nvPr/>
          </p:nvSpPr>
          <p:spPr>
            <a:xfrm>
              <a:off x="576" y="2736"/>
              <a:ext cx="1248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0" name="Line 5"/>
            <p:cNvSpPr/>
            <p:nvPr/>
          </p:nvSpPr>
          <p:spPr>
            <a:xfrm flipH="1">
              <a:off x="192" y="2736"/>
              <a:ext cx="384" cy="110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1" name="Line 6"/>
            <p:cNvSpPr/>
            <p:nvPr/>
          </p:nvSpPr>
          <p:spPr>
            <a:xfrm>
              <a:off x="192" y="3840"/>
              <a:ext cx="20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2" name="Line 7"/>
            <p:cNvSpPr/>
            <p:nvPr/>
          </p:nvSpPr>
          <p:spPr>
            <a:xfrm>
              <a:off x="1824" y="2976"/>
              <a:ext cx="432" cy="8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0" name="Group 8"/>
          <p:cNvGrpSpPr/>
          <p:nvPr/>
        </p:nvGrpSpPr>
        <p:grpSpPr>
          <a:xfrm rot="2649695">
            <a:off x="4005263" y="2058988"/>
            <a:ext cx="1339850" cy="1827212"/>
            <a:chOff x="2472" y="2391"/>
            <a:chExt cx="984" cy="1449"/>
          </a:xfrm>
        </p:grpSpPr>
        <p:sp>
          <p:nvSpPr>
            <p:cNvPr id="8235" name="Line 9"/>
            <p:cNvSpPr/>
            <p:nvPr/>
          </p:nvSpPr>
          <p:spPr>
            <a:xfrm flipV="1">
              <a:off x="2472" y="2391"/>
              <a:ext cx="984" cy="58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6" name="Line 10"/>
            <p:cNvSpPr/>
            <p:nvPr/>
          </p:nvSpPr>
          <p:spPr>
            <a:xfrm>
              <a:off x="2472" y="2976"/>
              <a:ext cx="0" cy="8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7" name="Line 11"/>
            <p:cNvSpPr/>
            <p:nvPr/>
          </p:nvSpPr>
          <p:spPr>
            <a:xfrm>
              <a:off x="2472" y="3840"/>
              <a:ext cx="98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8" name="Line 12"/>
            <p:cNvSpPr/>
            <p:nvPr/>
          </p:nvSpPr>
          <p:spPr>
            <a:xfrm>
              <a:off x="3456" y="2391"/>
              <a:ext cx="0" cy="144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5" name="Group 13"/>
          <p:cNvGrpSpPr/>
          <p:nvPr/>
        </p:nvGrpSpPr>
        <p:grpSpPr>
          <a:xfrm rot="5400000">
            <a:off x="6834188" y="2300288"/>
            <a:ext cx="1455737" cy="1485900"/>
            <a:chOff x="1632" y="2640"/>
            <a:chExt cx="1116" cy="1296"/>
          </a:xfrm>
        </p:grpSpPr>
        <p:sp>
          <p:nvSpPr>
            <p:cNvPr id="8231" name="Line 14"/>
            <p:cNvSpPr/>
            <p:nvPr/>
          </p:nvSpPr>
          <p:spPr>
            <a:xfrm>
              <a:off x="1632" y="2640"/>
              <a:ext cx="1116" cy="28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2" name="Line 15"/>
            <p:cNvSpPr/>
            <p:nvPr/>
          </p:nvSpPr>
          <p:spPr>
            <a:xfrm>
              <a:off x="2748" y="2928"/>
              <a:ext cx="0" cy="6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3" name="Line 16"/>
            <p:cNvSpPr/>
            <p:nvPr/>
          </p:nvSpPr>
          <p:spPr>
            <a:xfrm flipH="1">
              <a:off x="1632" y="3600"/>
              <a:ext cx="1116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4" name="Line 17"/>
            <p:cNvSpPr/>
            <p:nvPr/>
          </p:nvSpPr>
          <p:spPr>
            <a:xfrm flipV="1">
              <a:off x="1632" y="2640"/>
              <a:ext cx="0" cy="12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10" name="Group 18"/>
          <p:cNvGrpSpPr/>
          <p:nvPr/>
        </p:nvGrpSpPr>
        <p:grpSpPr>
          <a:xfrm>
            <a:off x="457200" y="4705350"/>
            <a:ext cx="1819275" cy="1485900"/>
            <a:chOff x="576" y="2640"/>
            <a:chExt cx="1248" cy="1200"/>
          </a:xfrm>
        </p:grpSpPr>
        <p:sp>
          <p:nvSpPr>
            <p:cNvPr id="8227" name="Line 19"/>
            <p:cNvSpPr/>
            <p:nvPr/>
          </p:nvSpPr>
          <p:spPr>
            <a:xfrm>
              <a:off x="576" y="3120"/>
              <a:ext cx="0" cy="7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8" name="Line 20"/>
            <p:cNvSpPr/>
            <p:nvPr/>
          </p:nvSpPr>
          <p:spPr>
            <a:xfrm flipV="1">
              <a:off x="576" y="2640"/>
              <a:ext cx="1248" cy="4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9" name="Line 21"/>
            <p:cNvSpPr/>
            <p:nvPr/>
          </p:nvSpPr>
          <p:spPr>
            <a:xfrm>
              <a:off x="576" y="3840"/>
              <a:ext cx="124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0" name="Line 22"/>
            <p:cNvSpPr/>
            <p:nvPr/>
          </p:nvSpPr>
          <p:spPr>
            <a:xfrm>
              <a:off x="1824" y="2640"/>
              <a:ext cx="0" cy="12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15" name="Group 23"/>
          <p:cNvGrpSpPr/>
          <p:nvPr/>
        </p:nvGrpSpPr>
        <p:grpSpPr>
          <a:xfrm>
            <a:off x="3810000" y="4648200"/>
            <a:ext cx="1785938" cy="1485900"/>
            <a:chOff x="2304" y="2880"/>
            <a:chExt cx="1440" cy="936"/>
          </a:xfrm>
        </p:grpSpPr>
        <p:sp>
          <p:nvSpPr>
            <p:cNvPr id="8223" name="Line 24"/>
            <p:cNvSpPr/>
            <p:nvPr/>
          </p:nvSpPr>
          <p:spPr>
            <a:xfrm>
              <a:off x="2304" y="2880"/>
              <a:ext cx="0" cy="9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4" name="Line 25"/>
            <p:cNvSpPr/>
            <p:nvPr/>
          </p:nvSpPr>
          <p:spPr>
            <a:xfrm>
              <a:off x="2304" y="3816"/>
              <a:ext cx="144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5" name="Line 26"/>
            <p:cNvSpPr/>
            <p:nvPr/>
          </p:nvSpPr>
          <p:spPr>
            <a:xfrm>
              <a:off x="2304" y="2880"/>
              <a:ext cx="78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6" name="Line 27"/>
            <p:cNvSpPr/>
            <p:nvPr/>
          </p:nvSpPr>
          <p:spPr>
            <a:xfrm>
              <a:off x="3087" y="2880"/>
              <a:ext cx="657" cy="9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20" name="Group 28"/>
          <p:cNvGrpSpPr/>
          <p:nvPr/>
        </p:nvGrpSpPr>
        <p:grpSpPr>
          <a:xfrm>
            <a:off x="6400800" y="4705350"/>
            <a:ext cx="2476500" cy="1485900"/>
            <a:chOff x="3744" y="2616"/>
            <a:chExt cx="1560" cy="936"/>
          </a:xfrm>
        </p:grpSpPr>
        <p:sp>
          <p:nvSpPr>
            <p:cNvPr id="8219" name="Line 29"/>
            <p:cNvSpPr/>
            <p:nvPr/>
          </p:nvSpPr>
          <p:spPr>
            <a:xfrm>
              <a:off x="4128" y="2616"/>
              <a:ext cx="11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" name="Line 30"/>
            <p:cNvSpPr/>
            <p:nvPr/>
          </p:nvSpPr>
          <p:spPr>
            <a:xfrm>
              <a:off x="3744" y="3552"/>
              <a:ext cx="120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1" name="Line 31"/>
            <p:cNvSpPr/>
            <p:nvPr/>
          </p:nvSpPr>
          <p:spPr>
            <a:xfrm flipH="1">
              <a:off x="3744" y="2616"/>
              <a:ext cx="384" cy="9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2" name="Line 32"/>
            <p:cNvSpPr/>
            <p:nvPr/>
          </p:nvSpPr>
          <p:spPr>
            <a:xfrm flipH="1">
              <a:off x="4944" y="2616"/>
              <a:ext cx="360" cy="9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" name="Text Box 33"/>
          <p:cNvSpPr txBox="1"/>
          <p:nvPr/>
        </p:nvSpPr>
        <p:spPr>
          <a:xfrm>
            <a:off x="698500" y="403383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19050" y="-41275"/>
            <a:ext cx="9083675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36"/>
          <p:cNvSpPr/>
          <p:nvPr/>
        </p:nvSpPr>
        <p:spPr>
          <a:xfrm>
            <a:off x="77788" y="538163"/>
            <a:ext cx="9371012" cy="646112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dưới, hình n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thang? </a:t>
            </a:r>
            <a:endParaRPr lang="vi-V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5230813" y="4221163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8"/>
          <p:cNvSpPr txBox="1"/>
          <p:nvPr/>
        </p:nvSpPr>
        <p:spPr>
          <a:xfrm>
            <a:off x="4024313" y="4127500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39"/>
          <p:cNvSpPr/>
          <p:nvPr/>
        </p:nvSpPr>
        <p:spPr>
          <a:xfrm>
            <a:off x="8382000" y="4187825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0"/>
          <p:cNvSpPr txBox="1"/>
          <p:nvPr/>
        </p:nvSpPr>
        <p:spPr>
          <a:xfrm>
            <a:off x="7010400" y="4094163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41"/>
          <p:cNvSpPr/>
          <p:nvPr/>
        </p:nvSpPr>
        <p:spPr>
          <a:xfrm>
            <a:off x="1981200" y="6350000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42"/>
          <p:cNvSpPr txBox="1"/>
          <p:nvPr/>
        </p:nvSpPr>
        <p:spPr>
          <a:xfrm>
            <a:off x="609600" y="625633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43"/>
          <p:cNvSpPr/>
          <p:nvPr/>
        </p:nvSpPr>
        <p:spPr>
          <a:xfrm>
            <a:off x="5148263" y="6350000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4"/>
          <p:cNvSpPr txBox="1"/>
          <p:nvPr/>
        </p:nvSpPr>
        <p:spPr>
          <a:xfrm>
            <a:off x="3776663" y="625633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45"/>
          <p:cNvSpPr/>
          <p:nvPr/>
        </p:nvSpPr>
        <p:spPr>
          <a:xfrm>
            <a:off x="7905750" y="6350000"/>
            <a:ext cx="381000" cy="3333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6"/>
          <p:cNvSpPr txBox="1"/>
          <p:nvPr/>
        </p:nvSpPr>
        <p:spPr>
          <a:xfrm>
            <a:off x="6534150" y="625633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7"/>
          <p:cNvSpPr txBox="1"/>
          <p:nvPr/>
        </p:nvSpPr>
        <p:spPr>
          <a:xfrm>
            <a:off x="5246688" y="4186238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8"/>
          <p:cNvSpPr txBox="1"/>
          <p:nvPr/>
        </p:nvSpPr>
        <p:spPr>
          <a:xfrm>
            <a:off x="8401050" y="4148138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9"/>
          <p:cNvSpPr txBox="1"/>
          <p:nvPr/>
        </p:nvSpPr>
        <p:spPr>
          <a:xfrm>
            <a:off x="2000250" y="630555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50"/>
          <p:cNvSpPr txBox="1"/>
          <p:nvPr/>
        </p:nvSpPr>
        <p:spPr>
          <a:xfrm>
            <a:off x="5170488" y="6316663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b="1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8" name="AutoShape 51">
            <a:hlinkClick r:id="" action="ppaction://noaction"/>
          </p:cNvPr>
          <p:cNvSpPr/>
          <p:nvPr/>
        </p:nvSpPr>
        <p:spPr>
          <a:xfrm>
            <a:off x="8534400" y="6248400"/>
            <a:ext cx="609600" cy="609600"/>
          </a:xfrm>
          <a:prstGeom prst="actionButtonHome">
            <a:avLst/>
          </a:prstGeom>
          <a:solidFill>
            <a:schemeClr val="hlink"/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Text Box 5"/>
          <p:cNvSpPr txBox="1"/>
          <p:nvPr/>
        </p:nvSpPr>
        <p:spPr>
          <a:xfrm>
            <a:off x="1752600" y="2057400"/>
            <a:ext cx="6172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1428750" cy="33940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2"/>
          </p:nvPr>
        </p:nvSpPr>
        <p:spPr>
          <a:xfrm>
            <a:off x="3352800" y="2609850"/>
            <a:ext cx="4114800" cy="1638300"/>
          </a:xfrm>
        </p:spPr>
        <p:txBody>
          <a:bodyPr vert="horz" lIns="91440" tIns="45720" rIns="91440" bIns="45720" rtlCol="0">
            <a:noAutofit/>
          </a:bodyPr>
          <a:p>
            <a:pPr marL="342900" indent="-342900" algn="just" eaLnBrk="1" hangingPunct="1">
              <a:buClrTx/>
              <a:buSzTx/>
              <a:buFontTx/>
              <a:buAutoNum type="arabicPeriod"/>
            </a:pPr>
            <a:r>
              <a:rPr lang="en-US" altLang="en-US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</a:t>
            </a:r>
            <a:endParaRPr lang="en-US" altLang="en-US" sz="1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ClrTx/>
              <a:buSzTx/>
              <a:buFontTx/>
              <a:buAutoNum type="arabicPeriod"/>
            </a:pPr>
            <a:r>
              <a:rPr lang="en-US" altLang="en-US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</a:t>
            </a:r>
            <a:r>
              <a:rPr lang="en-US" altLang="en-US" sz="1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giải toán có lời văn</a:t>
            </a:r>
            <a:endParaRPr lang="en-US" altLang="en-US" sz="1800" dirty="0">
              <a:solidFill>
                <a:srgbClr val="2626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3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3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charRg st="2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5"/>
          <p:cNvSpPr/>
          <p:nvPr/>
        </p:nvSpPr>
        <p:spPr>
          <a:xfrm rot="740345">
            <a:off x="2578100" y="2760663"/>
            <a:ext cx="6169025" cy="3402012"/>
          </a:xfrm>
          <a:prstGeom prst="irregularSeal2">
            <a:avLst/>
          </a:prstGeom>
          <a:gradFill rotWithShape="1">
            <a:gsLst>
              <a:gs pos="0">
                <a:srgbClr val="FFFF00">
                  <a:alpha val="49001"/>
                </a:srgbClr>
              </a:gs>
              <a:gs pos="100000">
                <a:schemeClr val="folHlink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0"/>
            <a:ext cx="9109075" cy="67818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79999"/>
              </a:scheme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Text Box 5"/>
          <p:cNvSpPr txBox="1"/>
          <p:nvPr/>
        </p:nvSpPr>
        <p:spPr>
          <a:xfrm>
            <a:off x="1600200" y="1447800"/>
            <a:ext cx="6172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Text Box 6"/>
          <p:cNvSpPr txBox="1"/>
          <p:nvPr/>
        </p:nvSpPr>
        <p:spPr>
          <a:xfrm>
            <a:off x="685800" y="2209800"/>
            <a:ext cx="5562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Cắt, ghép hình :</a:t>
            </a:r>
            <a:endParaRPr lang="en-US" altLang="en-US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Line 2"/>
          <p:cNvSpPr/>
          <p:nvPr/>
        </p:nvSpPr>
        <p:spPr>
          <a:xfrm>
            <a:off x="1306513" y="3175000"/>
            <a:ext cx="2487612" cy="142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39" name="Line 3"/>
          <p:cNvSpPr/>
          <p:nvPr/>
        </p:nvSpPr>
        <p:spPr>
          <a:xfrm>
            <a:off x="673100" y="5516563"/>
            <a:ext cx="4779963" cy="15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Line 4"/>
          <p:cNvSpPr/>
          <p:nvPr/>
        </p:nvSpPr>
        <p:spPr>
          <a:xfrm flipH="1">
            <a:off x="671513" y="3175000"/>
            <a:ext cx="619125" cy="23463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1" name="Line 5"/>
          <p:cNvSpPr/>
          <p:nvPr/>
        </p:nvSpPr>
        <p:spPr>
          <a:xfrm>
            <a:off x="1290638" y="3203575"/>
            <a:ext cx="15875" cy="23002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Line 6"/>
          <p:cNvSpPr/>
          <p:nvPr/>
        </p:nvSpPr>
        <p:spPr>
          <a:xfrm rot="-5400000">
            <a:off x="1514475" y="5335588"/>
            <a:ext cx="3619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3" name="Line 7"/>
          <p:cNvSpPr/>
          <p:nvPr/>
        </p:nvSpPr>
        <p:spPr>
          <a:xfrm flipV="1">
            <a:off x="1306513" y="5154613"/>
            <a:ext cx="38893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Line 8"/>
          <p:cNvSpPr/>
          <p:nvPr/>
        </p:nvSpPr>
        <p:spPr>
          <a:xfrm>
            <a:off x="1290638" y="3176588"/>
            <a:ext cx="3340100" cy="11969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5" name="Line 9"/>
          <p:cNvSpPr/>
          <p:nvPr/>
        </p:nvSpPr>
        <p:spPr>
          <a:xfrm>
            <a:off x="3794125" y="3189288"/>
            <a:ext cx="839788" cy="11811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6" name="Line 10"/>
          <p:cNvSpPr/>
          <p:nvPr/>
        </p:nvSpPr>
        <p:spPr>
          <a:xfrm>
            <a:off x="4633913" y="4370388"/>
            <a:ext cx="808037" cy="11509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7" name="Line 11"/>
          <p:cNvSpPr/>
          <p:nvPr/>
        </p:nvSpPr>
        <p:spPr>
          <a:xfrm>
            <a:off x="1292225" y="3163888"/>
            <a:ext cx="3341688" cy="11985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028700" y="2622550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598863" y="2622550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105400" y="5638800"/>
            <a:ext cx="484188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76250" y="55324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724400" y="4029075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109663" y="5532438"/>
            <a:ext cx="48418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en-US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4" name="AutoShape 18"/>
          <p:cNvSpPr/>
          <p:nvPr/>
        </p:nvSpPr>
        <p:spPr>
          <a:xfrm>
            <a:off x="4591050" y="4311650"/>
            <a:ext cx="109538" cy="127000"/>
          </a:xfrm>
          <a:prstGeom prst="flowChartConnector">
            <a:avLst/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355" name="Group 19"/>
          <p:cNvGrpSpPr/>
          <p:nvPr/>
        </p:nvGrpSpPr>
        <p:grpSpPr>
          <a:xfrm>
            <a:off x="38100" y="19050"/>
            <a:ext cx="9124950" cy="3228975"/>
            <a:chOff x="24" y="12"/>
            <a:chExt cx="5748" cy="1527"/>
          </a:xfrm>
        </p:grpSpPr>
        <p:sp>
          <p:nvSpPr>
            <p:cNvPr id="16404" name="AutoShape 20"/>
            <p:cNvSpPr/>
            <p:nvPr/>
          </p:nvSpPr>
          <p:spPr>
            <a:xfrm>
              <a:off x="24" y="12"/>
              <a:ext cx="5712" cy="138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lin ang="5400000" scaled="1"/>
              <a:tileRect/>
            </a:gradFill>
            <a:ln w="4445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405" name="Rectangle 21"/>
            <p:cNvSpPr/>
            <p:nvPr/>
          </p:nvSpPr>
          <p:spPr>
            <a:xfrm>
              <a:off x="182" y="240"/>
              <a:ext cx="5590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thang ABCD v</a:t>
              </a:r>
              <a:r>
                <a:rPr lang="vi-VN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điểm M l</a:t>
              </a:r>
              <a:r>
                <a:rPr lang="vi-VN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trung điểm của cạnh BC. Cắt hình tam giác ABM rồi ghép với hình tứ giác AMCD  (như hình vẽ) ta được tam giác ADK.</a:t>
              </a:r>
              <a:endParaRPr lang="vi-VN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rAng="0" ptsTypes="">
                                      <p:cBhvr>
                                        <p:cTn id="8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rAng="0" ptsTypes="">
                                      <p:cBhvr>
                                        <p:cTn id="8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rAng="0" ptsTypes="">
                                      <p:cBhvr>
                                        <p:cTn id="84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52" grpId="0"/>
      <p:bldP spid="1435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WPS Presentation</Application>
  <PresentationFormat/>
  <Paragraphs>251</Paragraphs>
  <Slides>25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Calibri Light</vt:lpstr>
      <vt:lpstr>Times New Roman</vt:lpstr>
      <vt:lpstr>Microsoft YaHei</vt:lpstr>
      <vt:lpstr>Arial Unicode MS</vt:lpstr>
      <vt:lpstr>Arial</vt:lpstr>
      <vt:lpstr>UVN Mang Tre</vt:lpstr>
      <vt:lpstr>Calibri</vt:lpstr>
      <vt:lpstr>字魂70号-灵悦黑体</vt:lpstr>
      <vt:lpstr>Chủ đề Office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19 Dien tich hinh thang Lop 5.ppt</dc:title>
  <dc:creator>Anh Quan</dc:creator>
  <cp:lastModifiedBy>HUONG GIANG</cp:lastModifiedBy>
  <cp:revision>515</cp:revision>
  <dcterms:created xsi:type="dcterms:W3CDTF">2007-12-18T14:55:18Z</dcterms:created>
  <dcterms:modified xsi:type="dcterms:W3CDTF">2023-01-05T05:58:04Z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BD579F16980F4DD3B143A6497149ED32</vt:lpwstr>
  </property>
  <property fmtid="{D5CDD505-2E9C-101B-9397-08002B2CF9AE}" pid="3" name="KSOProductBuildVer">
    <vt:lpwstr>1033-11.2.0.11440</vt:lpwstr>
  </property>
</Properties>
</file>