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71" r:id="rId3"/>
    <p:sldId id="350" r:id="rId5"/>
    <p:sldId id="345" r:id="rId6"/>
    <p:sldId id="352" r:id="rId7"/>
    <p:sldId id="351" r:id="rId8"/>
    <p:sldId id="353" r:id="rId9"/>
    <p:sldId id="359" r:id="rId10"/>
    <p:sldId id="360" r:id="rId11"/>
    <p:sldId id="361" r:id="rId12"/>
    <p:sldId id="365" r:id="rId13"/>
    <p:sldId id="363" r:id="rId14"/>
    <p:sldId id="364" r:id="rId15"/>
    <p:sldId id="366" r:id="rId16"/>
    <p:sldId id="357" r:id="rId17"/>
    <p:sldId id="372" r:id="rId18"/>
  </p:sldIdLst>
  <p:sldSz cx="12192000" cy="6858000"/>
  <p:notesSz cx="6858000" cy="9144000"/>
  <p:defaultTextStyle>
    <a:defPPr>
      <a:defRPr lang="fr-BE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FFFFCC"/>
    <a:srgbClr val="660066"/>
    <a:srgbClr val="FF00FF"/>
    <a:srgbClr val="CC99FF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744"/>
    <p:restoredTop sz="94660"/>
  </p:normalViewPr>
  <p:slideViewPr>
    <p:cSldViewPr showGuides="1">
      <p:cViewPr varScale="1">
        <p:scale>
          <a:sx n="68" d="100"/>
          <a:sy n="68" d="100"/>
        </p:scale>
        <p:origin x="114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7"/>
          <p:cNvGrpSpPr/>
          <p:nvPr/>
        </p:nvGrpSpPr>
        <p:grpSpPr>
          <a:xfrm>
            <a:off x="0" y="-7937"/>
            <a:ext cx="12192000" cy="6865937"/>
            <a:chOff x="0" y="-8467"/>
            <a:chExt cx="12192000" cy="6866467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Isosceles Triangle 36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Isosceles Triangle 37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9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4EDA42-E422-4B1E-B2CE-3B1328E322FE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“</a:t>
            </a:r>
            <a:endParaRPr kumimoji="0" lang="en-US" sz="8000" b="1" i="0" u="none" strike="noStrike" kern="1200" cap="none" spc="0" normalizeH="0" baseline="0" noProof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" name="TextBox 29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”</a:t>
            </a:r>
            <a:endParaRPr kumimoji="0" lang="en-US" sz="8000" b="1" i="0" u="none" strike="noStrike" kern="1200" cap="none" spc="0" normalizeH="0" baseline="0" noProof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0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DB4A788-0A64-4534-9732-00F2CD95EB1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“</a:t>
            </a:r>
            <a:endParaRPr kumimoji="0" lang="en-US" sz="8000" b="1" i="0" u="none" strike="noStrike" kern="1200" cap="none" spc="0" normalizeH="0" baseline="0" noProof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" name="TextBox 29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”</a:t>
            </a:r>
            <a:endParaRPr kumimoji="0" lang="en-US" sz="8000" b="1" i="0" u="none" strike="noStrike" kern="1200" cap="none" spc="0" normalizeH="0" baseline="0" noProof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0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4C0EB94-02E6-40C1-AF11-8E80FD34D6FD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8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" name="Rectangle 5"/>
          <p:cNvSpPr>
            <a:spLocks noGrp="1" noChangeArrowheads="1"/>
          </p:cNvSpPr>
          <p:nvPr>
            <p:ph type="ftr" sz="quarter" idx="13"/>
          </p:nvPr>
        </p:nvSpPr>
        <p:spPr>
          <a:xfrm>
            <a:off x="677863" y="6042025"/>
            <a:ext cx="6297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8589963" y="6042025"/>
            <a:ext cx="684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D29C50B-8B62-4166-813D-EF144CFDA374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1" i="0" u="none" strike="noStrike" kern="1200" cap="none" spc="0" normalizeH="0" baseline="0" noProof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5000">
        <p:fade/>
      </p:transition>
    </mc:Choice>
    <mc:Fallback>
      <p:transition spd="med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None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grpSp>
        <p:nvGrpSpPr>
          <p:cNvPr id="1026" name="Group 28"/>
          <p:cNvGrpSpPr/>
          <p:nvPr/>
        </p:nvGrpSpPr>
        <p:grpSpPr>
          <a:xfrm>
            <a:off x="0" y="-7937"/>
            <a:ext cx="12192000" cy="686593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x-none" dirty="0"/>
              <a:t>Click to edit Master title style</a:t>
            </a:r>
            <a:endParaRPr lang="en-US" altLang="x-none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x-none" dirty="0"/>
              <a:t>Click to edit Master text styles</a:t>
            </a:r>
            <a:endParaRPr lang="en-US" altLang="x-none" dirty="0"/>
          </a:p>
          <a:p>
            <a:pPr lvl="1"/>
            <a:r>
              <a:rPr lang="en-US" altLang="x-none" dirty="0"/>
              <a:t>Second level</a:t>
            </a:r>
            <a:endParaRPr lang="en-US" altLang="x-none" dirty="0"/>
          </a:p>
          <a:p>
            <a:pPr lvl="2"/>
            <a:r>
              <a:rPr lang="en-US" altLang="x-none" dirty="0"/>
              <a:t>Third level</a:t>
            </a:r>
            <a:endParaRPr lang="en-US" altLang="x-none" dirty="0"/>
          </a:p>
          <a:p>
            <a:pPr lvl="3"/>
            <a:r>
              <a:rPr lang="en-US" altLang="x-none" dirty="0"/>
              <a:t>Fourth level</a:t>
            </a:r>
            <a:endParaRPr lang="en-US" altLang="x-none" dirty="0"/>
          </a:p>
          <a:p>
            <a:pPr lvl="4"/>
            <a:r>
              <a:rPr lang="en-US" altLang="x-none" dirty="0"/>
              <a:t>Fifth level</a:t>
            </a:r>
            <a:endParaRPr lang="en-US" altLang="x-non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 smtClean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7914F0-3E38-483D-B652-E79B99748C34}" type="slidenum">
              <a:rPr kumimoji="0" lang="fr-BE" sz="9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>
    <p:zoom dir="in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EF9C69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EF9C69"/>
          </a:solidFill>
          <a:latin typeface="Trebuchet MS" panose="020B0603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EF9C69"/>
          </a:solidFill>
          <a:latin typeface="Trebuchet MS" panose="020B0603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EF9C69"/>
          </a:solidFill>
          <a:latin typeface="Trebuchet MS" panose="020B0603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EF9C69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rgbClr val="EF9C69"/>
        </a:buClr>
        <a:buSzPct val="80000"/>
        <a:buFont typeface="Wingdings 3" panose="05040102010807070707" pitchFamily="18" charset="2"/>
        <a:buChar char=""/>
        <a:defRPr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rgbClr val="EF9C69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rgbClr val="EF9C69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rgbClr val="EF9C69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rgbClr val="EF9C69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7.xml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8.png"/><Relationship Id="rId1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625443" y="948208"/>
            <a:ext cx="8940800" cy="95313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endParaRPr lang="en-US" sz="2800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  <a:endParaRPr lang="en-US" sz="2800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2764790" y="2459990"/>
            <a:ext cx="6662420" cy="28613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TẬP LÀM VĂN 5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Luyện tập tả người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(dựng đoạn kết bài)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  <p:sp>
        <p:nvSpPr>
          <p:cNvPr id="3" name="Rectangle 14"/>
          <p:cNvSpPr/>
          <p:nvPr/>
        </p:nvSpPr>
        <p:spPr>
          <a:xfrm>
            <a:off x="4683603" y="6220613"/>
            <a:ext cx="2824480" cy="4603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p>
            <a:pPr algn="ctr"/>
            <a:r>
              <a:rPr lang="en-US" sz="2400" i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2022 - 2023</a:t>
            </a:r>
            <a:endParaRPr lang="en-US" sz="2400" i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4414792" y="2953353"/>
            <a:ext cx="3572757" cy="859416"/>
          </a:xfrm>
          <a:prstGeom prst="rect">
            <a:avLst/>
          </a:prstGeom>
          <a:noFill/>
        </p:spPr>
        <p:txBody>
          <a:bodyPr wrap="none" lIns="51435" tIns="25718" rIns="51435" bIns="25718" numCol="1">
            <a:prstTxWarp prst="textChevron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715" b="1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THỰC HÀNH</a:t>
            </a:r>
            <a:endParaRPr kumimoji="0" lang="en-US" sz="3715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23813" y="22225"/>
            <a:ext cx="12168188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algn="just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2: Hãy viết hai đoạn kết b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theo hai cách đã biết cho một trong</a:t>
            </a:r>
            <a:r>
              <a:rPr lang="en-US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 đề văn ở b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tập 2, tiết luyện tập tả người (dựng đoạn mở b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i)</a:t>
            </a:r>
            <a:endParaRPr lang="vi-VN" altLang="x-none" sz="3200" b="1" u="sng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vi-VN" altLang="x-none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 một người thân trong gia đình em.</a:t>
            </a:r>
            <a:endParaRPr lang="en-US" altLang="x-none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vi-VN" altLang="x-none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 một người bạn cùng lớp hoặc người bạn ở gần nh</a:t>
            </a:r>
            <a:r>
              <a:rPr lang="vi-VN" altLang="x-none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em.</a:t>
            </a:r>
            <a:endParaRPr lang="en-US" altLang="x-none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altLang="x-none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 một ca sĩ đang biểu diễn.</a:t>
            </a:r>
            <a:endParaRPr lang="en-US" altLang="x-none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altLang="x-none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 một nghệ sĩ h</a:t>
            </a:r>
            <a:r>
              <a:rPr lang="en-US" altLang="x-none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m</a:t>
            </a:r>
            <a:r>
              <a:rPr lang="en-US" altLang="x-none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yêu thích.</a:t>
            </a:r>
            <a:endParaRPr lang="en-US" altLang="x-none" sz="32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9394" name="Picture 2" descr="CAI38DA7"/>
          <p:cNvPicPr>
            <a:picLocks noChangeAspect="1"/>
          </p:cNvPicPr>
          <p:nvPr>
            <p:ph sz="quarter" idx="2"/>
          </p:nvPr>
        </p:nvPicPr>
        <p:blipFill>
          <a:blip r:embed="rId1"/>
          <a:srcRect/>
          <a:stretch>
            <a:fillRect/>
          </a:stretch>
        </p:blipFill>
        <p:spPr>
          <a:xfrm>
            <a:off x="6456363" y="0"/>
            <a:ext cx="3600450" cy="2708275"/>
          </a:xfrm>
          <a:ln/>
        </p:spPr>
      </p:pic>
      <p:pic>
        <p:nvPicPr>
          <p:cNvPr id="59395" name="Picture 3" descr="CAEWPN91"/>
          <p:cNvPicPr>
            <a:picLocks noChangeAspect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2208213" y="3284538"/>
            <a:ext cx="3527425" cy="2952750"/>
          </a:xfrm>
          <a:ln/>
        </p:spPr>
      </p:pic>
      <p:pic>
        <p:nvPicPr>
          <p:cNvPr id="59396" name="Picture 4" descr="CA9JVA9H"/>
          <p:cNvPicPr>
            <a:picLocks noChangeAspect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6456363" y="3357563"/>
            <a:ext cx="3671887" cy="2879725"/>
          </a:xfrm>
          <a:ln/>
        </p:spPr>
      </p:pic>
      <p:pic>
        <p:nvPicPr>
          <p:cNvPr id="59397" name="Picture 5" descr="images[14]"/>
          <p:cNvPicPr>
            <a:picLocks noChangeAspect="1"/>
          </p:cNvPicPr>
          <p:nvPr>
            <p:ph sz="quarter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2208213" y="0"/>
            <a:ext cx="3600450" cy="2592388"/>
          </a:xfrm>
          <a:ln/>
        </p:spPr>
      </p:pic>
      <p:sp>
        <p:nvSpPr>
          <p:cNvPr id="59398" name="Text Box 6"/>
          <p:cNvSpPr txBox="1"/>
          <p:nvPr/>
        </p:nvSpPr>
        <p:spPr>
          <a:xfrm>
            <a:off x="2579688" y="2652713"/>
            <a:ext cx="2547937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THÂN</a:t>
            </a:r>
            <a:endParaRPr lang="en-US" altLang="x-none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399" name="Text Box 7"/>
          <p:cNvSpPr txBox="1"/>
          <p:nvPr/>
        </p:nvSpPr>
        <p:spPr>
          <a:xfrm>
            <a:off x="7608888" y="2708275"/>
            <a:ext cx="160020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BÈ </a:t>
            </a:r>
            <a:endParaRPr lang="en-US" altLang="x-none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400" name="Text Box 8"/>
          <p:cNvSpPr txBox="1"/>
          <p:nvPr/>
        </p:nvSpPr>
        <p:spPr>
          <a:xfrm>
            <a:off x="3556000" y="6256338"/>
            <a:ext cx="111442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SĨ</a:t>
            </a:r>
            <a:endParaRPr lang="en-US" altLang="x-none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401" name="Text Box 9"/>
          <p:cNvSpPr txBox="1"/>
          <p:nvPr/>
        </p:nvSpPr>
        <p:spPr>
          <a:xfrm>
            <a:off x="6945313" y="6256338"/>
            <a:ext cx="243840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 SĨ HÀI</a:t>
            </a:r>
            <a:endParaRPr lang="en-US" altLang="x-none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8" grpId="0"/>
      <p:bldP spid="59399" grpId="0"/>
      <p:bldP spid="59400" grpId="0"/>
      <p:bldP spid="5940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4414792" y="2953353"/>
            <a:ext cx="3572757" cy="859416"/>
          </a:xfrm>
          <a:prstGeom prst="rect">
            <a:avLst/>
          </a:prstGeom>
          <a:noFill/>
        </p:spPr>
        <p:txBody>
          <a:bodyPr wrap="none" lIns="51435" tIns="25718" rIns="51435" bIns="25718" numCol="1">
            <a:prstTxWarp prst="textChevron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715" b="1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VẬN DỤNG</a:t>
            </a:r>
            <a:endParaRPr kumimoji="0" lang="en-US" sz="3715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" name="文本框 11"/>
          <p:cNvSpPr txBox="1"/>
          <p:nvPr/>
        </p:nvSpPr>
        <p:spPr>
          <a:xfrm>
            <a:off x="3543300" y="1690688"/>
            <a:ext cx="4548188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zh-CN" sz="3200" b="1" dirty="0">
                <a:solidFill>
                  <a:srgbClr val="EB6C89"/>
                </a:solidFill>
                <a:latin typeface="Tahoma" panose="020B0604030504040204" pitchFamily="34" charset="0"/>
                <a:ea typeface="华文新魏"/>
              </a:rPr>
              <a:t>DẶN DÒ</a:t>
            </a:r>
            <a:endParaRPr lang="en-US" altLang="zh-CN" sz="3200" b="1" dirty="0">
              <a:solidFill>
                <a:srgbClr val="EB6C89"/>
              </a:solidFill>
              <a:latin typeface="Tahoma" panose="020B0604030504040204" pitchFamily="34" charset="0"/>
              <a:ea typeface="SimSun" panose="02010600030101010101" pitchFamily="2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724150"/>
            <a:ext cx="12192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+ Về nh</a:t>
            </a: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à</a:t>
            </a: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ho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à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 th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à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nh phần kết b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à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cho những đề còn lại.</a:t>
            </a:r>
            <a:endParaRPr lang="vi-VN" altLang="x-none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3302000"/>
            <a:ext cx="12192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+ Chuẩn bị b</a:t>
            </a: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à</a:t>
            </a: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sau: 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Tả người (kiểm tra viết)</a:t>
            </a:r>
            <a:endParaRPr lang="vi-VN" altLang="x-none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" grpId="0"/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62176"/>
            <a:ext cx="12293428" cy="691505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233" y="1814203"/>
            <a:ext cx="9363533" cy="2619993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4414792" y="2953353"/>
            <a:ext cx="3572757" cy="859416"/>
          </a:xfrm>
          <a:prstGeom prst="rect">
            <a:avLst/>
          </a:prstGeom>
          <a:noFill/>
        </p:spPr>
        <p:txBody>
          <a:bodyPr wrap="none" lIns="51435" tIns="25718" rIns="51435" bIns="25718" numCol="1">
            <a:prstTxWarp prst="textChevron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3715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KHỞI ĐỘNG</a:t>
            </a:r>
            <a:endParaRPr kumimoji="0" lang="en-US" sz="3715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2" name="Text Box 6"/>
          <p:cNvSpPr txBox="1"/>
          <p:nvPr/>
        </p:nvSpPr>
        <p:spPr>
          <a:xfrm>
            <a:off x="388938" y="1557338"/>
            <a:ext cx="11593512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Đọc lại phần mở b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em đã viết ở tiết học trước.</a:t>
            </a:r>
            <a:endParaRPr lang="fr-FR" altLang="x-none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 Box 6"/>
          <p:cNvSpPr txBox="1"/>
          <p:nvPr/>
        </p:nvSpPr>
        <p:spPr>
          <a:xfrm>
            <a:off x="388938" y="2708275"/>
            <a:ext cx="11593512" cy="647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Có mấy kiểu kết b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i? Đó l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những kiểu kết b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o?</a:t>
            </a:r>
            <a:endParaRPr lang="fr-FR" altLang="x-none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WordArt 4"/>
          <p:cNvSpPr/>
          <p:nvPr/>
        </p:nvSpPr>
        <p:spPr>
          <a:xfrm>
            <a:off x="2566988" y="2060575"/>
            <a:ext cx="7510462" cy="214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2700" b="1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760000"/>
                    </a:gs>
                    <a:gs pos="50000">
                      <a:srgbClr val="FF0000"/>
                    </a:gs>
                    <a:gs pos="100000">
                      <a:srgbClr val="760000"/>
                    </a:gs>
                  </a:gsLst>
                  <a:lin ang="5400000" scaled="1"/>
                  <a:tileRect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Tập làm văn</a:t>
            </a:r>
            <a:endParaRPr lang="en-US" sz="2700" b="1">
              <a:ln w="127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760000"/>
                  </a:gs>
                  <a:gs pos="50000">
                    <a:srgbClr val="FF0000"/>
                  </a:gs>
                  <a:gs pos="100000">
                    <a:srgbClr val="760000"/>
                  </a:gs>
                </a:gsLst>
                <a:lin ang="5400000" scaled="1"/>
                <a:tileRect/>
              </a:gra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700" b="1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760000"/>
                    </a:gs>
                    <a:gs pos="50000">
                      <a:srgbClr val="FF0000"/>
                    </a:gs>
                    <a:gs pos="100000">
                      <a:srgbClr val="760000"/>
                    </a:gs>
                  </a:gsLst>
                  <a:lin ang="5400000" scaled="1"/>
                  <a:tileRect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 tập tả người (dựng đoạn kết bài)</a:t>
            </a:r>
            <a:endParaRPr lang="en-US" sz="2700" b="1">
              <a:ln w="127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760000"/>
                  </a:gs>
                  <a:gs pos="50000">
                    <a:srgbClr val="FF0000"/>
                  </a:gs>
                  <a:gs pos="100000">
                    <a:srgbClr val="760000"/>
                  </a:gs>
                </a:gsLst>
                <a:lin ang="5400000" scaled="1"/>
                <a:tileRect/>
              </a:gra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700" b="1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760000"/>
                    </a:gs>
                    <a:gs pos="50000">
                      <a:srgbClr val="FF0000"/>
                    </a:gs>
                    <a:gs pos="100000">
                      <a:srgbClr val="760000"/>
                    </a:gs>
                  </a:gsLst>
                  <a:lin ang="5400000" scaled="1"/>
                  <a:tileRect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(trang 14)</a:t>
            </a:r>
            <a:endParaRPr lang="en-US" sz="2700" b="1">
              <a:ln w="127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760000"/>
                  </a:gs>
                  <a:gs pos="50000">
                    <a:srgbClr val="FF0000"/>
                  </a:gs>
                  <a:gs pos="100000">
                    <a:srgbClr val="760000"/>
                  </a:gs>
                </a:gsLst>
                <a:lin ang="5400000" scaled="1"/>
                <a:tileRect/>
              </a:gra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6" name="Picture 3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2388" y="2095500"/>
            <a:ext cx="2955925" cy="2955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7" name="Flowchart: Connector 36"/>
          <p:cNvSpPr/>
          <p:nvPr/>
        </p:nvSpPr>
        <p:spPr>
          <a:xfrm>
            <a:off x="2030413" y="2786063"/>
            <a:ext cx="1539875" cy="1508125"/>
          </a:xfrm>
          <a:prstGeom prst="flowChartConnector">
            <a:avLst/>
          </a:prstGeom>
          <a:solidFill>
            <a:srgbClr val="2C1E73"/>
          </a:solidFill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defTabSz="684530" eaLnBrk="1" hangingPunct="1">
              <a:buNone/>
            </a:pPr>
            <a:r>
              <a:rPr lang="en-US" altLang="x-none" sz="2600" dirty="0">
                <a:solidFill>
                  <a:srgbClr val="FFFF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 CẦU</a:t>
            </a:r>
            <a:endParaRPr lang="vi-VN" altLang="x-none" sz="2600" dirty="0">
              <a:solidFill>
                <a:srgbClr val="FFFFFF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Flowchart: Connector 37"/>
          <p:cNvSpPr/>
          <p:nvPr/>
        </p:nvSpPr>
        <p:spPr>
          <a:xfrm>
            <a:off x="3243263" y="2459038"/>
            <a:ext cx="185738" cy="184150"/>
          </a:xfrm>
          <a:prstGeom prst="flowChartConnector">
            <a:avLst/>
          </a:prstGeom>
          <a:solidFill>
            <a:srgbClr val="FF375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35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9" name="Freeform: Shape 38"/>
          <p:cNvSpPr/>
          <p:nvPr/>
        </p:nvSpPr>
        <p:spPr>
          <a:xfrm>
            <a:off x="3382963" y="1655763"/>
            <a:ext cx="1690688" cy="862013"/>
          </a:xfrm>
          <a:custGeom>
            <a:avLst/>
            <a:gdLst>
              <a:gd name="connsiteX0" fmla="*/ 0 w 2743200"/>
              <a:gd name="connsiteY0" fmla="*/ 857250 h 857250"/>
              <a:gd name="connsiteX1" fmla="*/ 895350 w 2743200"/>
              <a:gd name="connsiteY1" fmla="*/ 0 h 857250"/>
              <a:gd name="connsiteX2" fmla="*/ 2209800 w 2743200"/>
              <a:gd name="connsiteY2" fmla="*/ 0 h 857250"/>
              <a:gd name="connsiteX3" fmla="*/ 2743200 w 2743200"/>
              <a:gd name="connsiteY3" fmla="*/ 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3200" h="857250">
                <a:moveTo>
                  <a:pt x="0" y="857250"/>
                </a:moveTo>
                <a:lnTo>
                  <a:pt x="895350" y="0"/>
                </a:lnTo>
                <a:lnTo>
                  <a:pt x="2209800" y="0"/>
                </a:lnTo>
                <a:lnTo>
                  <a:pt x="2743200" y="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461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5073650" y="1219200"/>
            <a:ext cx="5368925" cy="893763"/>
            <a:chOff x="5862048" y="676275"/>
            <a:chExt cx="6539502" cy="1695450"/>
          </a:xfrm>
        </p:grpSpPr>
        <p:sp>
          <p:nvSpPr>
            <p:cNvPr id="41" name="Rectangle: Rounded Corners 40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FE36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135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2" name="Flowchart: Connector 41"/>
            <p:cNvSpPr/>
            <p:nvPr/>
          </p:nvSpPr>
          <p:spPr>
            <a:xfrm>
              <a:off x="6094082" y="1064754"/>
              <a:ext cx="599422" cy="957643"/>
            </a:xfrm>
            <a:prstGeom prst="flowChartConnector">
              <a:avLst/>
            </a:prstGeom>
            <a:solidFill>
              <a:srgbClr val="FE36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1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43" name="Flowchart: Connector 42"/>
          <p:cNvSpPr/>
          <p:nvPr/>
        </p:nvSpPr>
        <p:spPr>
          <a:xfrm>
            <a:off x="3878263" y="3268663"/>
            <a:ext cx="187325" cy="187325"/>
          </a:xfrm>
          <a:prstGeom prst="flowChartConnector">
            <a:avLst/>
          </a:prstGeom>
          <a:solidFill>
            <a:srgbClr val="FF9B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35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44" name="Straight Connector 43"/>
          <p:cNvCxnSpPr>
            <a:stCxn id="43" idx="6"/>
            <a:endCxn id="46" idx="1"/>
          </p:cNvCxnSpPr>
          <p:nvPr/>
        </p:nvCxnSpPr>
        <p:spPr>
          <a:xfrm>
            <a:off x="4065588" y="3362325"/>
            <a:ext cx="133191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5397500" y="2876550"/>
            <a:ext cx="5045075" cy="971550"/>
            <a:chOff x="5862048" y="676275"/>
            <a:chExt cx="6539502" cy="1695450"/>
          </a:xfrm>
        </p:grpSpPr>
        <p:sp>
          <p:nvSpPr>
            <p:cNvPr id="46" name="Rectangle: Rounded Corners 45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FF9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13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7" name="Flowchart: Connector 46"/>
            <p:cNvSpPr/>
            <p:nvPr/>
          </p:nvSpPr>
          <p:spPr>
            <a:xfrm>
              <a:off x="6051360" y="1089057"/>
              <a:ext cx="625553" cy="745221"/>
            </a:xfrm>
            <a:prstGeom prst="flowChartConnector">
              <a:avLst/>
            </a:prstGeom>
            <a:solidFill>
              <a:srgbClr val="FF9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48" name="Freeform: Shape 47"/>
          <p:cNvSpPr/>
          <p:nvPr/>
        </p:nvSpPr>
        <p:spPr>
          <a:xfrm>
            <a:off x="3586163" y="4384675"/>
            <a:ext cx="1905000" cy="714375"/>
          </a:xfrm>
          <a:custGeom>
            <a:avLst/>
            <a:gdLst>
              <a:gd name="connsiteX0" fmla="*/ 0 w 2381250"/>
              <a:gd name="connsiteY0" fmla="*/ 0 h 933450"/>
              <a:gd name="connsiteX1" fmla="*/ 781050 w 2381250"/>
              <a:gd name="connsiteY1" fmla="*/ 933450 h 933450"/>
              <a:gd name="connsiteX2" fmla="*/ 2381250 w 2381250"/>
              <a:gd name="connsiteY2" fmla="*/ 933450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1250" h="933450">
                <a:moveTo>
                  <a:pt x="0" y="0"/>
                </a:moveTo>
                <a:lnTo>
                  <a:pt x="781050" y="933450"/>
                </a:lnTo>
                <a:lnTo>
                  <a:pt x="2381250" y="93345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35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5491163" y="4654550"/>
            <a:ext cx="5043487" cy="860425"/>
            <a:chOff x="5352199" y="5302267"/>
            <a:chExt cx="6538737" cy="1148246"/>
          </a:xfrm>
        </p:grpSpPr>
        <p:sp>
          <p:nvSpPr>
            <p:cNvPr id="50" name="Rectangle: Rounded Corners 49"/>
            <p:cNvSpPr/>
            <p:nvPr/>
          </p:nvSpPr>
          <p:spPr bwMode="auto">
            <a:xfrm>
              <a:off x="5352199" y="5302267"/>
              <a:ext cx="6538737" cy="1148246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13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1" name="Flowchart: Connector 50"/>
            <p:cNvSpPr/>
            <p:nvPr/>
          </p:nvSpPr>
          <p:spPr bwMode="auto">
            <a:xfrm>
              <a:off x="5640340" y="5550136"/>
              <a:ext cx="693595" cy="650390"/>
            </a:xfrm>
            <a:prstGeom prst="flowChartConnector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52" name="Flowchart: Connector 51"/>
          <p:cNvSpPr/>
          <p:nvPr/>
        </p:nvSpPr>
        <p:spPr>
          <a:xfrm>
            <a:off x="3513138" y="4324350"/>
            <a:ext cx="184150" cy="185738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35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11825" y="1484313"/>
            <a:ext cx="4548188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ko-KR" b="1" dirty="0">
                <a:solidFill>
                  <a:srgbClr val="0000FF"/>
                </a:solidFill>
                <a:latin typeface="Times New Roman" panose="02020603050405020304" pitchFamily="18" charset="0"/>
                <a:ea typeface="HY그래픽M"/>
              </a:rPr>
              <a:t>Nắm được các cách kết bài.</a:t>
            </a:r>
            <a:endParaRPr lang="en-US" altLang="ko-KR" b="1" dirty="0">
              <a:solidFill>
                <a:srgbClr val="0000FF"/>
              </a:solidFill>
              <a:latin typeface="Times New Roman" panose="02020603050405020304" pitchFamily="18" charset="0"/>
              <a:ea typeface="HY그래픽M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311900" y="4868863"/>
            <a:ext cx="3732213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ko-KR" b="1" dirty="0">
                <a:solidFill>
                  <a:srgbClr val="0000FF"/>
                </a:solidFill>
                <a:latin typeface="Times New Roman" panose="02020603050405020304" pitchFamily="18" charset="0"/>
                <a:ea typeface="HY그래픽M"/>
              </a:rPr>
              <a:t>HS có kĩ năng viết văn miêu tả.</a:t>
            </a:r>
            <a:endParaRPr lang="en-US" altLang="ko-KR" b="1" dirty="0">
              <a:solidFill>
                <a:srgbClr val="0000FF"/>
              </a:solidFill>
              <a:latin typeface="Times New Roman" panose="02020603050405020304" pitchFamily="18" charset="0"/>
              <a:ea typeface="HY그래픽M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951538" y="2924175"/>
            <a:ext cx="4445000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có kĩ năng viết đư­ợc đoạn kết b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cho b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văn tả ngư­ời theo kiểu mở rộng v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không mở rộng.</a:t>
            </a:r>
            <a:endParaRPr lang="en-US" altLang="ko-KR" b="1" dirty="0">
              <a:solidFill>
                <a:srgbClr val="0000FF"/>
              </a:solidFill>
              <a:latin typeface="Times New Roman" panose="02020603050405020304" pitchFamily="18" charset="0"/>
              <a:ea typeface="HY그래픽M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3" grpId="0" animBg="1"/>
      <p:bldP spid="52" grpId="0" animBg="1"/>
      <p:bldP spid="53" grpId="0"/>
      <p:bldP spid="54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4414792" y="2953353"/>
            <a:ext cx="3572757" cy="859415"/>
          </a:xfrm>
          <a:prstGeom prst="rect">
            <a:avLst/>
          </a:prstGeom>
          <a:noFill/>
        </p:spPr>
        <p:txBody>
          <a:bodyPr wrap="none" lIns="51435" tIns="25718" rIns="51435" bIns="25718" numCol="1">
            <a:prstTxWarp prst="textChevron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715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KHÁM PHÁ</a:t>
            </a:r>
            <a:endParaRPr kumimoji="0" lang="en-US" sz="3715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334963" y="476250"/>
            <a:ext cx="11377613" cy="424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hai cách kết b</a:t>
            </a:r>
            <a:r>
              <a:rPr lang="en-US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altLang="x-none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vi-VN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b</a:t>
            </a:r>
            <a:r>
              <a:rPr lang="vi-VN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không mở rộng</a:t>
            </a:r>
            <a:r>
              <a:rPr lang="en-US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nhận xét chung hoặc nói lên tình cảm của em với người được tả.</a:t>
            </a:r>
            <a:endParaRPr lang="en-US" altLang="x-none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vi-VN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mở rộng: </a:t>
            </a:r>
            <a:r>
              <a:rPr lang="vi-VN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hình ảnh, hoạt động của người được tả, suy rộng ra các vấn đề khác.</a:t>
            </a:r>
            <a:endParaRPr lang="vi-VN" altLang="x-none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8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8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charRg st="20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8">
                                            <p:txEl>
                                              <p:charRg st="20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8">
                                            <p:txEl>
                                              <p:charRg st="20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charRg st="110" end="1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8">
                                            <p:txEl>
                                              <p:charRg st="110" end="19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38">
                                            <p:txEl>
                                              <p:charRg st="110" end="19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0" y="379413"/>
            <a:ext cx="12192000" cy="600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1:</a:t>
            </a:r>
            <a:r>
              <a:rPr lang="vi-VN" altLang="x-none" sz="3200" b="1" i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hai đoạn kết b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dưới đây:</a:t>
            </a:r>
            <a:endParaRPr lang="vi-VN" altLang="x-none" sz="3200" b="1" i="1" u="sng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vi-VN" altLang="x-none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Đến nay, b</a:t>
            </a:r>
            <a:r>
              <a:rPr lang="vi-VN" altLang="x-none" sz="32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đã đi xa nhưng những kỉ niệm về b</a:t>
            </a:r>
            <a:r>
              <a:rPr lang="vi-VN" altLang="x-none" sz="32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vẫn đọng mãi trong tâm trí tôi. </a:t>
            </a:r>
            <a:r>
              <a:rPr lang="vi-VN" altLang="x-none" sz="3200" b="1" i="1" dirty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(Đề b</a:t>
            </a:r>
            <a:r>
              <a:rPr lang="vi-VN" altLang="x-none" sz="3200" b="1" i="1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i="1" dirty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Tả một người thân trong gia đình em.)</a:t>
            </a:r>
            <a:endParaRPr lang="vi-VN" altLang="x-none" sz="3200" b="1" i="1" dirty="0">
              <a:solidFill>
                <a:srgbClr val="1818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vi-VN" altLang="x-none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Nhìn bác Tư cần mẫn c</a:t>
            </a:r>
            <a:r>
              <a:rPr lang="vi-VN" altLang="x-none" sz="32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ruộng giữa buổi trưa hè nắng gắt, em rất cảm phục bác. Em cũng hiểu thêm điầu n</a:t>
            </a:r>
            <a:r>
              <a:rPr lang="vi-VN" altLang="x-none" sz="32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: có được hạt gạo nuôi tất cả chúng ta l</a:t>
            </a:r>
            <a:r>
              <a:rPr lang="vi-VN" altLang="x-none" sz="32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nhờ có công sức lao động vất vả của những người nông dân như bác Tư. </a:t>
            </a:r>
            <a:r>
              <a:rPr lang="vi-VN" altLang="x-none" sz="3200" b="1" i="1" dirty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(Đề b</a:t>
            </a:r>
            <a:r>
              <a:rPr lang="vi-VN" altLang="x-none" sz="3200" b="1" i="1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i="1" dirty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Tả một bác nông dân đang c</a:t>
            </a:r>
            <a:r>
              <a:rPr lang="vi-VN" altLang="x-none" sz="3200" b="1" i="1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b="1" i="1" dirty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ruộng)</a:t>
            </a:r>
            <a:endParaRPr lang="vi-VN" altLang="x-none" sz="3200" b="1" i="1" dirty="0">
              <a:solidFill>
                <a:srgbClr val="1818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91440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biết cách kết b</a:t>
            </a:r>
            <a:r>
              <a:rPr lang="en-US" altLang="x-none" sz="32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ở hai đoạn n</a:t>
            </a:r>
            <a:r>
              <a:rPr lang="en-US" altLang="x-none" sz="32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có gì khác nhau?</a:t>
            </a:r>
            <a:endParaRPr lang="en-US" altLang="x-none" sz="3200" b="1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Line 15"/>
          <p:cNvSpPr/>
          <p:nvPr/>
        </p:nvSpPr>
        <p:spPr>
          <a:xfrm>
            <a:off x="6858000" y="1371600"/>
            <a:ext cx="0" cy="5486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39" name="Text Box 16"/>
          <p:cNvSpPr txBox="1"/>
          <p:nvPr/>
        </p:nvSpPr>
        <p:spPr>
          <a:xfrm>
            <a:off x="1544638" y="44450"/>
            <a:ext cx="16002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b</a:t>
            </a:r>
            <a:r>
              <a:rPr lang="en-US" altLang="x-none" sz="32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altLang="x-none" sz="32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0" name="Text Box 17"/>
          <p:cNvSpPr txBox="1"/>
          <p:nvPr/>
        </p:nvSpPr>
        <p:spPr>
          <a:xfrm>
            <a:off x="6383338" y="44450"/>
            <a:ext cx="518477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 khác nhau</a:t>
            </a:r>
            <a:endParaRPr lang="en-US" altLang="x-none" sz="32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51" name="Text Box 18"/>
          <p:cNvSpPr txBox="1">
            <a:spLocks noChangeArrowheads="1"/>
          </p:cNvSpPr>
          <p:nvPr/>
        </p:nvSpPr>
        <p:spPr bwMode="auto">
          <a:xfrm>
            <a:off x="15875" y="760413"/>
            <a:ext cx="5181600" cy="569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vi-VN" altLang="x-none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nay, b</a:t>
            </a:r>
            <a:r>
              <a:rPr lang="vi-VN" altLang="x-none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đã đi xa nhưng những kỉ niệm về b</a:t>
            </a:r>
            <a:r>
              <a:rPr lang="vi-VN" altLang="x-none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vẫn đọng mãi trong tâm trí tôi. </a:t>
            </a:r>
            <a:endParaRPr lang="en-US" altLang="x-none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spcBef>
                <a:spcPct val="0"/>
              </a:spcBef>
              <a:buClrTx/>
              <a:buSzTx/>
              <a:buFontTx/>
              <a:buAutoNum type="alphaLcParenR"/>
            </a:pPr>
            <a:endParaRPr lang="en-US" altLang="x-none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spcBef>
                <a:spcPct val="0"/>
              </a:spcBef>
              <a:buClrTx/>
              <a:buSzTx/>
              <a:buFontTx/>
              <a:buAutoNum type="alphaLcParenR"/>
            </a:pPr>
            <a:endParaRPr lang="vi-VN" altLang="x-none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vi-VN" altLang="x-none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Nhìn bác Tư cần mẫn c</a:t>
            </a:r>
            <a:r>
              <a:rPr lang="vi-VN" altLang="x-none" sz="28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ruộng giữa buổi trưa hè nắng gắt, em rất cảm phục bác. Em cũng hiểu thêm điầu n</a:t>
            </a:r>
            <a:r>
              <a:rPr lang="vi-VN" altLang="x-none" sz="28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: có được hạt gạo nuôi tất cả chúng ta l</a:t>
            </a:r>
            <a:r>
              <a:rPr lang="vi-VN" altLang="x-none" sz="28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nhờ có công sức lao động vất vả của những người nông dân như bác Tư. </a:t>
            </a:r>
            <a:endParaRPr lang="vi-VN" altLang="x-none" sz="28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7124" name="Text Box 20"/>
          <p:cNvSpPr txBox="1"/>
          <p:nvPr/>
        </p:nvSpPr>
        <p:spPr>
          <a:xfrm>
            <a:off x="6672263" y="781050"/>
            <a:ext cx="5519737" cy="1385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vi-VN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Kết b</a:t>
            </a:r>
            <a:r>
              <a:rPr lang="vi-VN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à</a:t>
            </a:r>
            <a:r>
              <a:rPr lang="vi-VN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 không mở rộng: tiếp nối lời tả về b</a:t>
            </a:r>
            <a:r>
              <a:rPr lang="vi-VN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à</a:t>
            </a:r>
            <a:r>
              <a:rPr lang="vi-VN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nhấn mạnh tình cảm với người được tả.</a:t>
            </a:r>
            <a:endParaRPr lang="vi-VN" altLang="x-none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47125" name="Text Box 21"/>
          <p:cNvSpPr txBox="1"/>
          <p:nvPr/>
        </p:nvSpPr>
        <p:spPr>
          <a:xfrm>
            <a:off x="6672263" y="2914650"/>
            <a:ext cx="5519737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rgbClr val="EF9C69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vi-VN" altLang="x-none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Kết b</a:t>
            </a:r>
            <a:r>
              <a:rPr lang="vi-VN" altLang="x-none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à</a:t>
            </a:r>
            <a:r>
              <a:rPr lang="vi-VN" altLang="x-none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 mở rộng: sau khi tả bác nông dân, nói lên tình cảm với bác, bình luận về vai trò của những người nông dân trong xã hội.</a:t>
            </a:r>
            <a:endParaRPr lang="vi-VN" altLang="x-none" sz="28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>
                                            <p:txEl>
                                              <p:charRg st="0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25">
                                            <p:txEl>
                                              <p:charRg st="0" end="1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4" grpId="0"/>
    </p:bldLst>
  </p:timing>
</p:sld>
</file>

<file path=ppt/theme/theme1.xml><?xml version="1.0" encoding="utf-8"?>
<a:theme xmlns:a="http://schemas.openxmlformats.org/drawingml/2006/main" name="Facet">
  <a:themeElements>
    <a:clrScheme name="Custom 1">
      <a:dk1>
        <a:srgbClr val="FFFFFF"/>
      </a:dk1>
      <a:lt1>
        <a:sysClr val="window" lastClr="FFFFFF"/>
      </a:lt1>
      <a:dk2>
        <a:srgbClr val="F8D1CC"/>
      </a:dk2>
      <a:lt2>
        <a:srgbClr val="EBEBEB"/>
      </a:lt2>
      <a:accent1>
        <a:srgbClr val="FAE0D0"/>
      </a:accent1>
      <a:accent2>
        <a:srgbClr val="F1F5E5"/>
      </a:accent2>
      <a:accent3>
        <a:srgbClr val="F9F1D2"/>
      </a:accent3>
      <a:accent4>
        <a:srgbClr val="FAE0D0"/>
      </a:accent4>
      <a:accent5>
        <a:srgbClr val="F8D1CC"/>
      </a:accent5>
      <a:accent6>
        <a:srgbClr val="EAE7DB"/>
      </a:accent6>
      <a:hlink>
        <a:srgbClr val="EAF4D8"/>
      </a:hlink>
      <a:folHlink>
        <a:srgbClr val="D5E3B3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2127</Words>
  <Application>WPS Presentation</Application>
  <PresentationFormat/>
  <Paragraphs>81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2" baseType="lpstr">
      <vt:lpstr>Arial</vt:lpstr>
      <vt:lpstr>SimSun</vt:lpstr>
      <vt:lpstr>Wingdings</vt:lpstr>
      <vt:lpstr>Trebuchet MS</vt:lpstr>
      <vt:lpstr>Wingdings 3</vt:lpstr>
      <vt:lpstr>Calibri</vt:lpstr>
      <vt:lpstr>Times New Roman</vt:lpstr>
      <vt:lpstr>HY그래픽M</vt:lpstr>
      <vt:lpstr>UTM Scriptina KT</vt:lpstr>
      <vt:lpstr>Tahoma</vt:lpstr>
      <vt:lpstr>华文新魏</vt:lpstr>
      <vt:lpstr>Microsoft YaHei</vt:lpstr>
      <vt:lpstr>Arial Unicode MS</vt:lpstr>
      <vt:lpstr>UVN Mang Tre</vt:lpstr>
      <vt:lpstr>Calibri</vt:lpstr>
      <vt:lpstr>字魂70号-灵悦黑体</vt:lpstr>
      <vt:lpstr>Facet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HUONG GIANG</cp:lastModifiedBy>
  <cp:revision>210</cp:revision>
  <dcterms:created xsi:type="dcterms:W3CDTF">2005-10-19T12:22:29Z</dcterms:created>
  <dcterms:modified xsi:type="dcterms:W3CDTF">2023-01-05T05:56:26Z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34E05D1761E340C2BAB62EA0A7269DCF</vt:lpwstr>
  </property>
  <property fmtid="{D5CDD505-2E9C-101B-9397-08002B2CF9AE}" pid="3" name="KSOProductBuildVer">
    <vt:lpwstr>1033-11.2.0.11440</vt:lpwstr>
  </property>
</Properties>
</file>