
<file path=[Content_Types].xml><?xml version="1.0" encoding="utf-8"?>
<Types xmlns="http://schemas.openxmlformats.org/package/2006/content-types">
  <Default Extension="wav" ContentType="audio/x-wav"/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67" r:id="rId3"/>
    <p:sldId id="350" r:id="rId5"/>
    <p:sldId id="345" r:id="rId6"/>
    <p:sldId id="346" r:id="rId7"/>
    <p:sldId id="352" r:id="rId8"/>
    <p:sldId id="351" r:id="rId9"/>
    <p:sldId id="353" r:id="rId10"/>
    <p:sldId id="324" r:id="rId11"/>
    <p:sldId id="336" r:id="rId12"/>
    <p:sldId id="354" r:id="rId13"/>
    <p:sldId id="355" r:id="rId14"/>
    <p:sldId id="337" r:id="rId15"/>
    <p:sldId id="331" r:id="rId16"/>
    <p:sldId id="340" r:id="rId17"/>
    <p:sldId id="344" r:id="rId18"/>
    <p:sldId id="356" r:id="rId19"/>
    <p:sldId id="357" r:id="rId20"/>
    <p:sldId id="368" r:id="rId21"/>
  </p:sldIdLst>
  <p:sldSz cx="12192000" cy="6858000"/>
  <p:notesSz cx="6858000" cy="9144000"/>
  <p:defaultTextStyle>
    <a:defPPr>
      <a:defRPr lang="fr-BE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200" b="1" i="0" u="none" kern="1200" baseline="0">
        <a:solidFill>
          <a:srgbClr val="0000FF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200" b="1" i="0" u="none" kern="1200" baseline="0">
        <a:solidFill>
          <a:srgbClr val="0000FF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200" b="1" i="0" u="none" kern="1200" baseline="0">
        <a:solidFill>
          <a:srgbClr val="0000FF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200" b="1" i="0" u="none" kern="1200" baseline="0">
        <a:solidFill>
          <a:srgbClr val="0000FF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200" b="1" i="0" u="none" kern="1200" baseline="0">
        <a:solidFill>
          <a:srgbClr val="0000FF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200" b="1" i="0" u="none" kern="1200" baseline="0">
        <a:solidFill>
          <a:srgbClr val="0000FF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200" b="1" i="0" u="none" kern="1200" baseline="0">
        <a:solidFill>
          <a:srgbClr val="0000FF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200" b="1" i="0" u="none" kern="1200" baseline="0">
        <a:solidFill>
          <a:srgbClr val="0000FF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200" b="1" i="0" u="none" kern="1200" baseline="0">
        <a:solidFill>
          <a:srgbClr val="0000FF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CC"/>
    <a:srgbClr val="FFFFCC"/>
    <a:srgbClr val="660066"/>
    <a:srgbClr val="FF00FF"/>
    <a:srgbClr val="CC99FF"/>
    <a:srgbClr val="FF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9744"/>
    <p:restoredTop sz="94660"/>
  </p:normalViewPr>
  <p:slideViewPr>
    <p:cSldViewPr showGuides="1">
      <p:cViewPr>
        <p:scale>
          <a:sx n="66" d="100"/>
          <a:sy n="66" d="100"/>
        </p:scale>
        <p:origin x="174" y="1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5772490-676B-4287-AD1F-63873F1EA64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字魂70号-灵悦黑体" panose="00000500000000000000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字魂70号-灵悦黑体" panose="00000500000000000000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7"/>
          <p:cNvGrpSpPr/>
          <p:nvPr/>
        </p:nvGrpSpPr>
        <p:grpSpPr>
          <a:xfrm>
            <a:off x="0" y="-7937"/>
            <a:ext cx="12192000" cy="6865937"/>
            <a:chOff x="0" y="-8467"/>
            <a:chExt cx="12192000" cy="6866467"/>
          </a:xfrm>
        </p:grpSpPr>
        <p:cxnSp>
          <p:nvCxnSpPr>
            <p:cNvPr id="30" name="Straight Connector 2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Isosceles Triangle 3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Isosceles Triangle 3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Isosceles Triangle 3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0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2A902A-1E36-4D2F-A2FD-78EEA39D1436}" type="slidenum">
              <a:rPr kumimoji="0" lang="fr-BE" sz="9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1FE260-195C-4809-938A-450967B653E0}" type="slidenum">
              <a:rPr kumimoji="0" lang="fr-BE" sz="9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Box 17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 eaLnBrk="1" hangingPunct="1">
              <a:buNone/>
            </a:pPr>
            <a:r>
              <a:rPr lang="en-US" altLang="x-none" sz="8000" dirty="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  <a:endParaRPr lang="en-US" altLang="x-none" sz="8000" dirty="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Box 29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 eaLnBrk="1" hangingPunct="1">
              <a:buNone/>
            </a:pPr>
            <a:r>
              <a:rPr lang="en-US" altLang="x-none" sz="8000" dirty="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  <a:endParaRPr lang="en-US" altLang="x-none" sz="8000" dirty="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1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1FE260-195C-4809-938A-450967B653E0}" type="slidenum">
              <a:rPr kumimoji="0" lang="fr-BE" sz="9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1FE260-195C-4809-938A-450967B653E0}" type="slidenum">
              <a:rPr kumimoji="0" lang="fr-BE" sz="9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17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 eaLnBrk="1" hangingPunct="1">
              <a:buNone/>
            </a:pPr>
            <a:r>
              <a:rPr lang="en-US" altLang="x-none" sz="8000" dirty="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  <a:endParaRPr lang="en-US" altLang="x-none" sz="8000" dirty="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4100" name="TextBox 29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 eaLnBrk="1" hangingPunct="1">
              <a:buNone/>
            </a:pPr>
            <a:r>
              <a:rPr lang="en-US" altLang="x-none" sz="8000" dirty="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  <a:endParaRPr lang="en-US" altLang="x-none" sz="8000" dirty="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1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1FE260-195C-4809-938A-450967B653E0}" type="slidenum">
              <a:rPr kumimoji="0" lang="fr-BE" sz="9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1FE260-195C-4809-938A-450967B653E0}" type="slidenum">
              <a:rPr kumimoji="0" lang="fr-BE" sz="9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1FE260-195C-4809-938A-450967B653E0}" type="slidenum">
              <a:rPr kumimoji="0" lang="fr-BE" sz="9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1FE260-195C-4809-938A-450967B653E0}" type="slidenum">
              <a:rPr kumimoji="0" lang="fr-BE" sz="9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5000">
        <p:fade/>
      </p:transition>
    </mc:Choice>
    <mc:Fallback>
      <p:transition spd="med" advClick="0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1FE260-195C-4809-938A-450967B653E0}" type="slidenum">
              <a:rPr kumimoji="0" lang="fr-BE" sz="9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1FE260-195C-4809-938A-450967B653E0}" type="slidenum">
              <a:rPr kumimoji="0" lang="fr-BE" sz="9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1FE260-195C-4809-938A-450967B653E0}" type="slidenum">
              <a:rPr kumimoji="0" lang="fr-BE" sz="9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1FE260-195C-4809-938A-450967B653E0}" type="slidenum">
              <a:rPr kumimoji="0" lang="fr-BE" sz="9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1FE260-195C-4809-938A-450967B653E0}" type="slidenum">
              <a:rPr kumimoji="0" lang="fr-BE" sz="9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1FE260-195C-4809-938A-450967B653E0}" type="slidenum">
              <a:rPr kumimoji="0" lang="fr-BE" sz="9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1FE260-195C-4809-938A-450967B653E0}" type="slidenum">
              <a:rPr kumimoji="0" lang="fr-BE" sz="9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None/>
              <a:defRPr/>
            </a:pP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1FE260-195C-4809-938A-450967B653E0}" type="slidenum">
              <a:rPr kumimoji="0" lang="fr-BE" sz="9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grpSp>
        <p:nvGrpSpPr>
          <p:cNvPr id="1026" name="Group 28"/>
          <p:cNvGrpSpPr/>
          <p:nvPr/>
        </p:nvGrpSpPr>
        <p:grpSpPr>
          <a:xfrm>
            <a:off x="0" y="-7937"/>
            <a:ext cx="12192000" cy="686593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1320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x-none" dirty="0"/>
              <a:t>Click to edit Master title style</a:t>
            </a:r>
            <a:endParaRPr lang="en-US" altLang="x-none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>
          <a:xfrm>
            <a:off x="677863" y="2160588"/>
            <a:ext cx="8596312" cy="388143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x-none" dirty="0"/>
              <a:t>Click to edit Master text styles</a:t>
            </a:r>
            <a:endParaRPr lang="en-US" altLang="x-none" dirty="0"/>
          </a:p>
          <a:p>
            <a:pPr lvl="1"/>
            <a:r>
              <a:rPr lang="en-US" altLang="x-none" dirty="0"/>
              <a:t>Second level</a:t>
            </a:r>
            <a:endParaRPr lang="en-US" altLang="x-none" dirty="0"/>
          </a:p>
          <a:p>
            <a:pPr lvl="2"/>
            <a:r>
              <a:rPr lang="en-US" altLang="x-none" dirty="0"/>
              <a:t>Third level</a:t>
            </a:r>
            <a:endParaRPr lang="en-US" altLang="x-none" dirty="0"/>
          </a:p>
          <a:p>
            <a:pPr lvl="3"/>
            <a:r>
              <a:rPr lang="en-US" altLang="x-none" dirty="0"/>
              <a:t>Fourth level</a:t>
            </a:r>
            <a:endParaRPr lang="en-US" altLang="x-none" dirty="0"/>
          </a:p>
          <a:p>
            <a:pPr lvl="4"/>
            <a:r>
              <a:rPr lang="en-US" altLang="x-none" dirty="0"/>
              <a:t>Fifth level</a:t>
            </a:r>
            <a:endParaRPr lang="en-US" altLang="x-non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1FE260-195C-4809-938A-450967B653E0}" type="slidenum">
              <a:rPr kumimoji="0" lang="fr-BE" sz="9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fr-BE" sz="900" b="1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>
    <p:zoom dir="in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pitchFamily="18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pitchFamily="18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pitchFamily="18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pitchFamily="18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pitchFamily="18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pitchFamily="18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pitchFamily="18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pitchFamily="18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pitchFamily="18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90 BACKGROUND ý tưởng | hình nền, hình ảnh, power points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1625443" y="948208"/>
            <a:ext cx="8940800" cy="95313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  <a:endParaRPr lang="en-US" sz="2800" b="1" cap="none" spc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cap="none" spc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Phúc Lợi</a:t>
            </a:r>
            <a:endParaRPr lang="en-US" sz="2800" b="1" cap="none" spc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s 1"/>
          <p:cNvSpPr/>
          <p:nvPr/>
        </p:nvSpPr>
        <p:spPr>
          <a:xfrm>
            <a:off x="2790190" y="2459990"/>
            <a:ext cx="6611620" cy="286131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en-US" altLang="zh-CN" sz="60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VN Mang Tre" panose="00000400000000000000" charset="0"/>
                <a:cs typeface="UVN Mang Tre" panose="00000400000000000000" charset="0"/>
              </a:rPr>
              <a:t>TẬP LÀM VĂN 5</a:t>
            </a:r>
            <a:endParaRPr lang="en-US" altLang="zh-CN" sz="60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VN Mang Tre" panose="00000400000000000000" charset="0"/>
              <a:cs typeface="UVN Mang Tre" panose="00000400000000000000" charset="0"/>
            </a:endParaRPr>
          </a:p>
          <a:p>
            <a:pPr algn="ctr"/>
            <a:r>
              <a:rPr lang="en-US" altLang="zh-CN" sz="60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VN Mang Tre" panose="00000400000000000000" charset="0"/>
                <a:cs typeface="UVN Mang Tre" panose="00000400000000000000" charset="0"/>
              </a:rPr>
              <a:t>Luyện tập tả người</a:t>
            </a:r>
            <a:endParaRPr lang="en-US" altLang="zh-CN" sz="60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VN Mang Tre" panose="00000400000000000000" charset="0"/>
              <a:cs typeface="UVN Mang Tre" panose="00000400000000000000" charset="0"/>
            </a:endParaRPr>
          </a:p>
          <a:p>
            <a:pPr algn="ctr"/>
            <a:r>
              <a:rPr lang="en-US" altLang="zh-CN" sz="60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VN Mang Tre" panose="00000400000000000000" charset="0"/>
                <a:cs typeface="UVN Mang Tre" panose="00000400000000000000" charset="0"/>
              </a:rPr>
              <a:t>(dựng đoạn mở bài)</a:t>
            </a:r>
            <a:endParaRPr lang="en-US" altLang="zh-CN" sz="60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VN Mang Tre" panose="00000400000000000000" charset="0"/>
              <a:cs typeface="UVN Mang Tre" panose="00000400000000000000" charset="0"/>
            </a:endParaRPr>
          </a:p>
        </p:txBody>
      </p:sp>
      <p:sp>
        <p:nvSpPr>
          <p:cNvPr id="3" name="Rectangle 14"/>
          <p:cNvSpPr/>
          <p:nvPr/>
        </p:nvSpPr>
        <p:spPr>
          <a:xfrm>
            <a:off x="4683603" y="6220613"/>
            <a:ext cx="2824480" cy="4603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p>
            <a:pPr algn="ctr"/>
            <a:r>
              <a:rPr lang="en-US" sz="2400" i="1" cap="none" spc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 học 2022 - 2023</a:t>
            </a:r>
            <a:endParaRPr lang="en-US" sz="2400" i="1" cap="none" spc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-14287" y="-22225"/>
            <a:ext cx="12206288" cy="243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x-none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Nếu có ai hỏi rằng: “Em yêu ai nhất? thì không cần suy nghĩ, em có thể trả lời ngay: “Em yêu b</a:t>
            </a:r>
            <a:r>
              <a:rPr lang="en-US" altLang="x-none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nhất.” </a:t>
            </a:r>
            <a:endParaRPr lang="en-US" altLang="x-none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b</a:t>
            </a:r>
            <a:r>
              <a:rPr lang="fr-FR" altLang="x-none" sz="44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trực tiếp</a:t>
            </a:r>
            <a:r>
              <a:rPr lang="fr-FR" altLang="x-none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fr-FR" altLang="x-none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trực tiếp người định tả.</a:t>
            </a:r>
            <a:endParaRPr lang="fr-FR" altLang="x-none" sz="4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39" name="Text Box 6"/>
          <p:cNvSpPr txBox="1"/>
          <p:nvPr/>
        </p:nvSpPr>
        <p:spPr>
          <a:xfrm>
            <a:off x="0" y="2300288"/>
            <a:ext cx="12192000" cy="4584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algn="just" defTabSz="91440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x-none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Lần về quê nội vừa qua, một buổi sáng, em chạy ra cánh đồng l</a:t>
            </a:r>
            <a:r>
              <a:rPr lang="en-US" altLang="x-none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ng. Nơi ấy vòm trời cao vời vợi, không khí thoáng đãng, mùi lúa chín vẫn còn thoang thoảng, những chú trâu đang thong thả gặm cỏ; tất cả đều hấp dẫn em đến kì lạ. Phía trước, em thấy một bác nông dân đang c</a:t>
            </a:r>
            <a:r>
              <a:rPr lang="en-US" altLang="x-none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ruộng. Em chợt nhận ra đó l</a:t>
            </a:r>
            <a:r>
              <a:rPr lang="en-US" altLang="x-none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bác Tư, người lối xóm nội em. </a:t>
            </a:r>
            <a:endParaRPr lang="en-US" altLang="x-none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b</a:t>
            </a:r>
            <a:r>
              <a:rPr lang="fr-FR" altLang="x-none" sz="44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gián tiếp</a:t>
            </a:r>
            <a:r>
              <a:rPr lang="fr-FR" altLang="x-none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fr-FR" altLang="x-none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ho</a:t>
            </a:r>
            <a:r>
              <a:rPr lang="fr-FR" altLang="x-none" sz="4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cảnh, sau đó mới giới thiệu người được tả.</a:t>
            </a:r>
            <a:endParaRPr lang="fr-FR" altLang="x-none" sz="4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  <p:sndAc>
      <p:endSnd/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4414792" y="2953353"/>
            <a:ext cx="3572757" cy="859416"/>
          </a:xfrm>
          <a:prstGeom prst="rect">
            <a:avLst/>
          </a:prstGeom>
          <a:noFill/>
        </p:spPr>
        <p:txBody>
          <a:bodyPr wrap="none" lIns="51435" tIns="25718" rIns="51435" bIns="25718" numCol="1">
            <a:prstTxWarp prst="textChevron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715" b="1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THỰC HÀNH</a:t>
            </a:r>
            <a:endParaRPr kumimoji="0" lang="en-US" sz="3715" b="1" i="0" u="none" strike="noStrike" kern="1200" cap="none" spc="0" normalizeH="0" baseline="0" noProof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4214" name="Text Box 6"/>
          <p:cNvSpPr txBox="1"/>
          <p:nvPr/>
        </p:nvSpPr>
        <p:spPr>
          <a:xfrm>
            <a:off x="0" y="1082675"/>
            <a:ext cx="12192000" cy="3881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Tả một </a:t>
            </a:r>
            <a:r>
              <a:rPr lang="fr-FR" altLang="x-none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thân trong gia đình</a:t>
            </a:r>
            <a:r>
              <a:rPr lang="fr-FR" altLang="x-none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em.</a:t>
            </a:r>
            <a:endParaRPr lang="fr-FR" altLang="x-none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Tả một người </a:t>
            </a:r>
            <a:r>
              <a:rPr lang="fr-FR" altLang="x-none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 cùng lớp</a:t>
            </a:r>
            <a:r>
              <a:rPr lang="fr-FR" altLang="x-none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hoặc người </a:t>
            </a:r>
            <a:r>
              <a:rPr lang="fr-FR" altLang="x-none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 ở gần nh</a:t>
            </a:r>
            <a:r>
              <a:rPr lang="fr-FR" altLang="x-none" sz="3200" b="1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em.</a:t>
            </a:r>
            <a:endParaRPr lang="fr-FR" altLang="x-none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Tả một </a:t>
            </a:r>
            <a:r>
              <a:rPr lang="fr-FR" altLang="x-none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 sĩ đang biểu diễn</a:t>
            </a:r>
            <a:r>
              <a:rPr lang="fr-FR" altLang="x-none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altLang="x-none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Tả một </a:t>
            </a:r>
            <a:r>
              <a:rPr lang="fr-FR" altLang="x-none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 sĩ h</a:t>
            </a:r>
            <a:r>
              <a:rPr lang="fr-FR" altLang="x-none" sz="3200" b="1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fr-FR" altLang="x-none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fr-FR" altLang="x-none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x-none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yêu thích</a:t>
            </a:r>
            <a:r>
              <a:rPr lang="fr-FR" altLang="x-none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altLang="x-none" sz="32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387" name="Rectangle 7"/>
          <p:cNvSpPr/>
          <p:nvPr/>
        </p:nvSpPr>
        <p:spPr>
          <a:xfrm>
            <a:off x="0" y="1588"/>
            <a:ext cx="12192000" cy="10779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Hãy viết hai đoạn mở b</a:t>
            </a:r>
            <a:r>
              <a:rPr lang="fr-FR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theo hai cách đã biết cho một trong bốn đề văn dưới đây:</a:t>
            </a:r>
            <a:endParaRPr lang="fr-FR" altLang="x-none" sz="3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42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7410" name="Text Box 25"/>
          <p:cNvSpPr txBox="1"/>
          <p:nvPr/>
        </p:nvSpPr>
        <p:spPr>
          <a:xfrm>
            <a:off x="461963" y="333375"/>
            <a:ext cx="277177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x-none" sz="36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cầu:</a:t>
            </a:r>
            <a:endParaRPr lang="en-US" altLang="x-none" sz="3600" b="1" u="sng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411" name="Text Box 26"/>
          <p:cNvSpPr txBox="1"/>
          <p:nvPr/>
        </p:nvSpPr>
        <p:spPr>
          <a:xfrm>
            <a:off x="7938" y="1052513"/>
            <a:ext cx="12184062" cy="49291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>
              <a:lnSpc>
                <a:spcPct val="1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x-none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</a:t>
            </a:r>
            <a:r>
              <a:rPr lang="en-US" altLang="x-none" sz="3200" b="1" u="sng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1 đề</a:t>
            </a:r>
            <a:r>
              <a:rPr lang="en-US" altLang="x-none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văn để </a:t>
            </a:r>
            <a:r>
              <a:rPr lang="en-US" altLang="x-none" sz="3200" b="1" u="sng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đoạn mở b</a:t>
            </a:r>
            <a:r>
              <a:rPr lang="en-US" altLang="x-none" sz="3200" b="1" u="sng" dirty="0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b="1" u="sng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x-none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Nên </a:t>
            </a:r>
            <a:r>
              <a:rPr lang="en-US" altLang="x-none" sz="3200" b="1" u="sng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đối tượng</a:t>
            </a:r>
            <a:r>
              <a:rPr lang="en-US" altLang="x-none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US" altLang="x-none" sz="3200" b="1" dirty="0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x-none" sz="3200" b="1" u="sng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yêu thích</a:t>
            </a:r>
            <a:r>
              <a:rPr lang="en-US" altLang="x-none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em </a:t>
            </a:r>
            <a:r>
              <a:rPr lang="en-US" altLang="x-none" sz="3200" b="1" u="sng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tình cảm, hiểu biết</a:t>
            </a:r>
            <a:r>
              <a:rPr lang="en-US" altLang="x-none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về người đó. </a:t>
            </a:r>
            <a:endParaRPr lang="en-US" altLang="x-none" sz="32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>
              <a:lnSpc>
                <a:spcPct val="1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x-none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Suy nghĩ để </a:t>
            </a:r>
            <a:r>
              <a:rPr lang="en-US" altLang="x-none" sz="3200" b="1" u="sng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th</a:t>
            </a:r>
            <a:r>
              <a:rPr lang="en-US" altLang="x-none" sz="3200" b="1" u="sng" dirty="0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b="1" u="sng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ý</a:t>
            </a:r>
            <a:r>
              <a:rPr lang="en-US" altLang="x-none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cho đoạn mở b</a:t>
            </a:r>
            <a:r>
              <a:rPr lang="en-US" altLang="x-none" sz="3200" b="1" dirty="0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(Tả ai ? Tên gì ? Quan hệ với người đó ra sao? Gặp gỡ, quen biết, nhìn thấy trong dịp n</a:t>
            </a:r>
            <a:r>
              <a:rPr lang="en-US" altLang="x-none" sz="3200" b="1" dirty="0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, ở đâu? Kính trọng, yêu quý, ngưỡng mộ</a:t>
            </a:r>
            <a:r>
              <a:rPr lang="en-US" altLang="x-none" sz="3200" b="1" dirty="0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r>
              <a:rPr lang="en-US" altLang="x-none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endParaRPr lang="en-US" altLang="x-none" sz="32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>
              <a:lnSpc>
                <a:spcPct val="1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x-none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x-none" sz="3200" b="1" u="sng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2 đoạn mở b</a:t>
            </a:r>
            <a:r>
              <a:rPr lang="en-US" altLang="x-none" sz="3200" b="1" u="sng" dirty="0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b="1" u="sng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x-none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thời gian</a:t>
            </a:r>
            <a:r>
              <a:rPr lang="en-US" altLang="x-none" sz="3200" b="1" u="sng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phút.</a:t>
            </a:r>
            <a:r>
              <a:rPr lang="en-US" altLang="x-none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x-none" sz="3200" b="1" dirty="0">
              <a:solidFill>
                <a:srgbClr val="CC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  <p:sndAc>
      <p:endSnd/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8308" name="Text Box 4"/>
          <p:cNvSpPr txBox="1"/>
          <p:nvPr/>
        </p:nvSpPr>
        <p:spPr>
          <a:xfrm>
            <a:off x="407988" y="692150"/>
            <a:ext cx="11520487" cy="120015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3600" b="1" u="sng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b</a:t>
            </a:r>
            <a:r>
              <a:rPr lang="fr-FR" altLang="x-none" sz="3600" b="1" u="sng" dirty="0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600" b="1" u="sng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trực tiếp</a:t>
            </a:r>
            <a:r>
              <a:rPr lang="fr-FR" altLang="x-none" sz="36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altLang="x-none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luôn tên, quan hệ tình cảm của em với người định tả.</a:t>
            </a:r>
            <a:endParaRPr lang="fr-FR" altLang="x-none" sz="36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8310" name="Text Box 6"/>
          <p:cNvSpPr txBox="1"/>
          <p:nvPr/>
        </p:nvSpPr>
        <p:spPr>
          <a:xfrm>
            <a:off x="407988" y="2781300"/>
            <a:ext cx="11520487" cy="120015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3600" b="1" u="sng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b</a:t>
            </a:r>
            <a:r>
              <a:rPr lang="fr-FR" altLang="x-none" sz="3600" b="1" u="sng" dirty="0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600" b="1" u="sng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gián tiếp</a:t>
            </a:r>
            <a:r>
              <a:rPr lang="fr-FR" altLang="x-none" sz="36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altLang="x-none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ho</a:t>
            </a:r>
            <a:r>
              <a:rPr lang="fr-FR" altLang="x-none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cảnh xuất hiện hoặc những mối liên hệ của em với người ấy.</a:t>
            </a:r>
            <a:endParaRPr lang="fr-FR" altLang="x-none" sz="36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83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983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8" grpId="0" animBg="1"/>
      <p:bldP spid="983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9458" name="Text Box 6"/>
          <p:cNvSpPr txBox="1"/>
          <p:nvPr/>
        </p:nvSpPr>
        <p:spPr>
          <a:xfrm>
            <a:off x="30163" y="1196975"/>
            <a:ext cx="12161837" cy="2862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>
              <a:spcBef>
                <a:spcPct val="50000"/>
              </a:spcBef>
              <a:buClrTx/>
              <a:buSzTx/>
              <a:buFontTx/>
              <a:buChar char="-"/>
            </a:pPr>
            <a:r>
              <a:rPr lang="en-US" altLang="x-none" sz="36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Đoạn mở b</a:t>
            </a:r>
            <a:r>
              <a:rPr lang="en-US" altLang="x-none" sz="3600" b="1" dirty="0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6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có đúng yêu cầu không?</a:t>
            </a:r>
            <a:endParaRPr lang="en-US" altLang="x-none" sz="36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x-none" sz="36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Ngôn ngữ trong đoạn viết thế n</a:t>
            </a:r>
            <a:r>
              <a:rPr lang="en-US" altLang="x-none" sz="3600" b="1" dirty="0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6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– có thể hiện cảm xúc không?</a:t>
            </a:r>
            <a:endParaRPr lang="en-US" altLang="x-none" sz="36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x-none" sz="36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Trong đoạn viết của bạn, mình thích ý tưởng  n</a:t>
            </a:r>
            <a:r>
              <a:rPr lang="en-US" altLang="x-none" sz="3600" b="1" dirty="0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6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?</a:t>
            </a:r>
            <a:endParaRPr lang="en-US" altLang="x-none" sz="3600" b="1" dirty="0">
              <a:solidFill>
                <a:srgbClr val="CC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59" name="Text Box 7"/>
          <p:cNvSpPr txBox="1"/>
          <p:nvPr/>
        </p:nvSpPr>
        <p:spPr>
          <a:xfrm>
            <a:off x="263525" y="260350"/>
            <a:ext cx="56896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x-none" sz="36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 ý nhận xét</a:t>
            </a:r>
            <a:r>
              <a:rPr lang="en-US" altLang="x-none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x-none" sz="36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  <p:sndAc>
      <p:endSnd/>
    </p:sndAc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3714162" y="2741536"/>
            <a:ext cx="4763676" cy="1145887"/>
          </a:xfrm>
          <a:prstGeom prst="rect">
            <a:avLst/>
          </a:prstGeom>
          <a:noFill/>
        </p:spPr>
        <p:txBody>
          <a:bodyPr wrap="none" lIns="68580" tIns="34290" rIns="68580" bIns="34290" numCol="1">
            <a:prstTxWarp prst="textChevron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950" b="1" i="0" u="none" strike="noStrike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VẬN DỤNG</a:t>
            </a:r>
            <a:endParaRPr kumimoji="0" lang="en-US" sz="4950" b="1" i="0" u="none" strike="noStrike" kern="1200" cap="none" spc="0" normalizeH="0" baseline="0" noProof="0" dirty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" name="文本框 11"/>
          <p:cNvSpPr txBox="1"/>
          <p:nvPr/>
        </p:nvSpPr>
        <p:spPr>
          <a:xfrm>
            <a:off x="3543300" y="1690688"/>
            <a:ext cx="4548188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vi-VN" altLang="zh-CN" sz="3200" b="1" dirty="0">
                <a:solidFill>
                  <a:srgbClr val="EB6C89"/>
                </a:solidFill>
                <a:latin typeface="Tahoma" panose="020B0604030504040204" pitchFamily="34" charset="0"/>
                <a:ea typeface="华文新魏"/>
              </a:rPr>
              <a:t>DẶN DÒ</a:t>
            </a:r>
            <a:endParaRPr lang="en-US" altLang="zh-CN" sz="3200" b="1" dirty="0">
              <a:solidFill>
                <a:srgbClr val="EB6C89"/>
              </a:solidFill>
              <a:latin typeface="Tahoma" panose="020B0604030504040204" pitchFamily="34" charset="0"/>
              <a:ea typeface="SimSun" panose="02010600030101010101" pitchFamily="2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724150"/>
            <a:ext cx="12192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vi-VN" altLang="x-none" sz="32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+ Về nh</a:t>
            </a:r>
            <a:r>
              <a:rPr lang="vi-VN" altLang="x-none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à</a:t>
            </a:r>
            <a:r>
              <a:rPr lang="vi-VN" altLang="x-none" sz="32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x-none" sz="32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ho</a:t>
            </a:r>
            <a:r>
              <a:rPr lang="en-US" altLang="x-none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à</a:t>
            </a:r>
            <a:r>
              <a:rPr lang="en-US" altLang="x-none" sz="32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 th</a:t>
            </a:r>
            <a:r>
              <a:rPr lang="en-US" altLang="x-none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à</a:t>
            </a:r>
            <a:r>
              <a:rPr lang="en-US" altLang="x-none" sz="32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nh phần mở b</a:t>
            </a:r>
            <a:r>
              <a:rPr lang="en-US" altLang="x-none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à</a:t>
            </a:r>
            <a:r>
              <a:rPr lang="en-US" altLang="x-none" sz="32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 cho những đề còn lại.</a:t>
            </a:r>
            <a:endParaRPr lang="vi-VN" altLang="x-none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0" y="3302000"/>
            <a:ext cx="12192000" cy="1077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vi-VN" altLang="x-none" sz="32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+ Chuẩn bị b</a:t>
            </a:r>
            <a:r>
              <a:rPr lang="vi-VN" altLang="x-none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à</a:t>
            </a:r>
            <a:r>
              <a:rPr lang="vi-VN" altLang="x-none" sz="32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 sau: </a:t>
            </a:r>
            <a:r>
              <a:rPr lang="en-US" altLang="x-none" sz="32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Luyện tập tả người (dựng đoạn kết b</a:t>
            </a:r>
            <a:r>
              <a:rPr lang="en-US" altLang="x-none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à</a:t>
            </a:r>
            <a:r>
              <a:rPr lang="en-US" altLang="x-none" sz="32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i) – trang 14</a:t>
            </a:r>
            <a:endParaRPr lang="vi-VN" altLang="x-none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" grpId="0"/>
      <p:bldP spid="3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62176"/>
            <a:ext cx="12293428" cy="691505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4233" y="1814203"/>
            <a:ext cx="9363533" cy="2619993"/>
          </a:xfrm>
          <a:prstGeom prst="rect">
            <a:avLst/>
          </a:prstGeom>
        </p:spPr>
      </p:pic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4414792" y="2953353"/>
            <a:ext cx="3572757" cy="859416"/>
          </a:xfrm>
          <a:prstGeom prst="rect">
            <a:avLst/>
          </a:prstGeom>
          <a:noFill/>
        </p:spPr>
        <p:txBody>
          <a:bodyPr wrap="none" lIns="51435" tIns="25718" rIns="51435" bIns="25718" numCol="1">
            <a:prstTxWarp prst="textChevron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3715" b="1" i="0" u="none" strike="noStrike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KHỞI ĐỘNG</a:t>
            </a:r>
            <a:endParaRPr kumimoji="0" lang="en-US" sz="3715" b="1" i="0" u="none" strike="noStrike" kern="1200" cap="none" spc="0" normalizeH="0" baseline="0" noProof="0" dirty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9578" name="Oval 10"/>
          <p:cNvSpPr/>
          <p:nvPr/>
        </p:nvSpPr>
        <p:spPr>
          <a:xfrm>
            <a:off x="1955800" y="4868863"/>
            <a:ext cx="827088" cy="8636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0"/>
              </a:spcBef>
              <a:buClrTx/>
              <a:buSzTx/>
              <a:buFontTx/>
              <a:buNone/>
            </a:pPr>
            <a:endParaRPr lang="en-US" altLang="x-none" sz="32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71" name="Text Box 5"/>
          <p:cNvSpPr txBox="1"/>
          <p:nvPr/>
        </p:nvSpPr>
        <p:spPr>
          <a:xfrm>
            <a:off x="2855913" y="906463"/>
            <a:ext cx="4284662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36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chọn ý đúng:</a:t>
            </a:r>
            <a:endParaRPr lang="fr-FR" altLang="x-none" sz="3600" b="1" u="sng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72" name="Text Box 6"/>
          <p:cNvSpPr txBox="1"/>
          <p:nvPr/>
        </p:nvSpPr>
        <p:spPr>
          <a:xfrm>
            <a:off x="1919288" y="1770063"/>
            <a:ext cx="8280400" cy="11906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fr-FR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văn miêu</a:t>
            </a:r>
            <a:r>
              <a:rPr lang="fr-FR" altLang="x-none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 có mấy phần?</a:t>
            </a:r>
            <a:endParaRPr lang="fr-FR" altLang="x-none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Đó l</a:t>
            </a:r>
            <a:r>
              <a:rPr lang="fr-FR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những phần n</a:t>
            </a:r>
            <a:r>
              <a:rPr lang="fr-FR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o?</a:t>
            </a:r>
            <a:endParaRPr lang="fr-FR" altLang="x-none" sz="3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1631950" y="3138488"/>
            <a:ext cx="8820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fr-FR" altLang="x-none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x-none" sz="3200" b="1" dirty="0">
                <a:solidFill>
                  <a:srgbClr val="1818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phần: mở đoạn, thân đoạn v</a:t>
            </a:r>
            <a:r>
              <a:rPr lang="fr-FR" altLang="x-none" sz="3200" b="1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200" b="1" dirty="0">
                <a:solidFill>
                  <a:srgbClr val="1818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kết đoạn.</a:t>
            </a:r>
            <a:endParaRPr lang="fr-FR" altLang="x-none" sz="3200" b="1" dirty="0">
              <a:solidFill>
                <a:srgbClr val="181818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9" name="Text Box 8"/>
          <p:cNvSpPr txBox="1">
            <a:spLocks noChangeArrowheads="1"/>
          </p:cNvSpPr>
          <p:nvPr/>
        </p:nvSpPr>
        <p:spPr bwMode="auto">
          <a:xfrm>
            <a:off x="1703388" y="4076700"/>
            <a:ext cx="83169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fr-FR" altLang="x-none" sz="3200" b="1" dirty="0">
                <a:solidFill>
                  <a:srgbClr val="1D1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phần: giới thiệu b</a:t>
            </a:r>
            <a:r>
              <a:rPr lang="fr-FR" altLang="x-none" sz="3200" b="1" dirty="0">
                <a:solidFill>
                  <a:srgbClr val="1D1A1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200" b="1" dirty="0">
                <a:solidFill>
                  <a:srgbClr val="1D1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, thân b</a:t>
            </a:r>
            <a:r>
              <a:rPr lang="fr-FR" altLang="x-none" sz="3200" b="1" dirty="0">
                <a:solidFill>
                  <a:srgbClr val="1D1A1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200" b="1" dirty="0">
                <a:solidFill>
                  <a:srgbClr val="1D1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i, kết b</a:t>
            </a:r>
            <a:r>
              <a:rPr lang="fr-FR" altLang="x-none" sz="3200" b="1" dirty="0">
                <a:solidFill>
                  <a:srgbClr val="1D1A1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200" b="1" dirty="0">
                <a:solidFill>
                  <a:srgbClr val="1D1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</a:t>
            </a:r>
            <a:endParaRPr lang="fr-FR" altLang="x-none" sz="3200" b="1" dirty="0">
              <a:solidFill>
                <a:srgbClr val="1D1A1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75" name="Text Box 9"/>
          <p:cNvSpPr txBox="1"/>
          <p:nvPr/>
        </p:nvSpPr>
        <p:spPr>
          <a:xfrm>
            <a:off x="1812925" y="5010150"/>
            <a:ext cx="7596188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32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fr-FR" altLang="x-none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phần: mở b</a:t>
            </a:r>
            <a:r>
              <a:rPr lang="fr-FR" altLang="x-none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, thân b</a:t>
            </a:r>
            <a:r>
              <a:rPr lang="fr-FR" altLang="x-none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v</a:t>
            </a:r>
            <a:r>
              <a:rPr lang="fr-FR" altLang="x-none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kết b</a:t>
            </a:r>
            <a:r>
              <a:rPr lang="fr-FR" altLang="x-none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</a:t>
            </a:r>
            <a:endParaRPr lang="fr-FR" altLang="x-none" sz="32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0594" name="Oval 2"/>
          <p:cNvSpPr/>
          <p:nvPr/>
        </p:nvSpPr>
        <p:spPr>
          <a:xfrm>
            <a:off x="2693988" y="4292600"/>
            <a:ext cx="522287" cy="71755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0"/>
              </a:spcBef>
              <a:buClrTx/>
              <a:buSzTx/>
              <a:buFontTx/>
              <a:buNone/>
            </a:pPr>
            <a:endParaRPr lang="en-US" altLang="x-none" sz="32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195" name="Text Box 5"/>
          <p:cNvSpPr txBox="1"/>
          <p:nvPr/>
        </p:nvSpPr>
        <p:spPr>
          <a:xfrm>
            <a:off x="1919288" y="1412875"/>
            <a:ext cx="82804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những kiểu mở b</a:t>
            </a:r>
            <a:r>
              <a:rPr lang="fr-FR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</a:t>
            </a:r>
            <a:r>
              <a:rPr lang="fr-FR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altLang="x-none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fr-FR" altLang="x-none"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196" name="Text Box 6"/>
          <p:cNvSpPr txBox="1"/>
          <p:nvPr/>
        </p:nvSpPr>
        <p:spPr>
          <a:xfrm>
            <a:off x="1847850" y="2516188"/>
            <a:ext cx="80645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36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fr-FR" altLang="x-none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x-none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 v</a:t>
            </a:r>
            <a:r>
              <a:rPr lang="fr-FR" altLang="x-none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không mở rộng.</a:t>
            </a:r>
            <a:endParaRPr lang="fr-FR" altLang="x-none" sz="36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197" name="Text Box 7"/>
          <p:cNvSpPr txBox="1"/>
          <p:nvPr/>
        </p:nvSpPr>
        <p:spPr>
          <a:xfrm>
            <a:off x="1847850" y="3524250"/>
            <a:ext cx="774065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36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fr-FR" altLang="x-none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altLang="x-none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 tiếp,  không mở rộng.</a:t>
            </a:r>
            <a:endParaRPr lang="fr-FR" altLang="x-none" sz="36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198" name="Text Box 8"/>
          <p:cNvSpPr txBox="1"/>
          <p:nvPr/>
        </p:nvSpPr>
        <p:spPr>
          <a:xfrm>
            <a:off x="1847850" y="4321175"/>
            <a:ext cx="648017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36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fr-FR" altLang="x-none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fr-FR" altLang="x-none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 tiếp , gián tiếp.</a:t>
            </a:r>
            <a:endParaRPr lang="fr-FR" altLang="x-none" sz="36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199" name="Text Box 9"/>
          <p:cNvSpPr txBox="1"/>
          <p:nvPr/>
        </p:nvSpPr>
        <p:spPr>
          <a:xfrm>
            <a:off x="1920875" y="5300663"/>
            <a:ext cx="6119813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36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fr-FR" altLang="x-none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altLang="x-none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Gián tiếp, mở rộng.</a:t>
            </a:r>
            <a:endParaRPr lang="fr-FR" altLang="x-none" sz="36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WordArt 4"/>
          <p:cNvSpPr/>
          <p:nvPr/>
        </p:nvSpPr>
        <p:spPr>
          <a:xfrm>
            <a:off x="2566988" y="2060575"/>
            <a:ext cx="7510462" cy="2146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2700" b="1">
                <a:ln w="1270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760000"/>
                    </a:gs>
                    <a:gs pos="50000">
                      <a:srgbClr val="FF0000"/>
                    </a:gs>
                    <a:gs pos="100000">
                      <a:srgbClr val="760000"/>
                    </a:gs>
                  </a:gsLst>
                  <a:lin ang="5400000" scaled="1"/>
                  <a:tileRect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Tập làm văn</a:t>
            </a:r>
            <a:endParaRPr lang="en-US" sz="2700" b="1">
              <a:ln w="12700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760000"/>
                  </a:gs>
                  <a:gs pos="50000">
                    <a:srgbClr val="FF0000"/>
                  </a:gs>
                  <a:gs pos="100000">
                    <a:srgbClr val="760000"/>
                  </a:gs>
                </a:gsLst>
                <a:lin ang="5400000" scaled="1"/>
                <a:tileRect/>
              </a:gradFill>
              <a:effectLst>
                <a:outerShdw dist="45791" dir="2021404" algn="ctr" rotWithShape="0">
                  <a:srgbClr val="9999FF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2700" b="1">
                <a:ln w="1270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760000"/>
                    </a:gs>
                    <a:gs pos="50000">
                      <a:srgbClr val="FF0000"/>
                    </a:gs>
                    <a:gs pos="100000">
                      <a:srgbClr val="760000"/>
                    </a:gs>
                  </a:gsLst>
                  <a:lin ang="5400000" scaled="1"/>
                  <a:tileRect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Luyện tập tả người (dựng đoạn mở bài)</a:t>
            </a:r>
            <a:endParaRPr lang="en-US" sz="2700" b="1">
              <a:ln w="12700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760000"/>
                  </a:gs>
                  <a:gs pos="50000">
                    <a:srgbClr val="FF0000"/>
                  </a:gs>
                  <a:gs pos="100000">
                    <a:srgbClr val="760000"/>
                  </a:gs>
                </a:gsLst>
                <a:lin ang="5400000" scaled="1"/>
                <a:tileRect/>
              </a:gradFill>
              <a:effectLst>
                <a:outerShdw dist="45791" dir="2021404" algn="ctr" rotWithShape="0">
                  <a:srgbClr val="9999FF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2700" b="1">
                <a:ln w="1270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760000"/>
                    </a:gs>
                    <a:gs pos="50000">
                      <a:srgbClr val="FF0000"/>
                    </a:gs>
                    <a:gs pos="100000">
                      <a:srgbClr val="760000"/>
                    </a:gs>
                  </a:gsLst>
                  <a:lin ang="5400000" scaled="1"/>
                  <a:tileRect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(trang 12)</a:t>
            </a:r>
            <a:endParaRPr lang="en-US" sz="2700" b="1">
              <a:ln w="12700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760000"/>
                  </a:gs>
                  <a:gs pos="50000">
                    <a:srgbClr val="FF0000"/>
                  </a:gs>
                  <a:gs pos="100000">
                    <a:srgbClr val="760000"/>
                  </a:gs>
                </a:gsLst>
                <a:lin ang="5400000" scaled="1"/>
                <a:tileRect/>
              </a:gradFill>
              <a:effectLst>
                <a:outerShdw dist="45791" dir="2021404" algn="ctr" rotWithShape="0">
                  <a:srgbClr val="9999FF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6" name="Picture 3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2388" y="2095500"/>
            <a:ext cx="2955925" cy="29559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7" name="Flowchart: Connector 36"/>
          <p:cNvSpPr/>
          <p:nvPr/>
        </p:nvSpPr>
        <p:spPr>
          <a:xfrm>
            <a:off x="2030413" y="2786063"/>
            <a:ext cx="1539875" cy="1508125"/>
          </a:xfrm>
          <a:prstGeom prst="flowChartConnector">
            <a:avLst/>
          </a:prstGeom>
          <a:solidFill>
            <a:srgbClr val="2C1E73"/>
          </a:solidFill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rgbClr val="0000FF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rgbClr val="0000FF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rgbClr val="0000FF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rgbClr val="0000FF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rgbClr val="0000FF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defTabSz="684530" eaLnBrk="1" hangingPunct="1">
              <a:buNone/>
            </a:pPr>
            <a:r>
              <a:rPr lang="en-US" altLang="x-none" sz="2600" dirty="0">
                <a:solidFill>
                  <a:srgbClr val="FFFF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 CẦU</a:t>
            </a:r>
            <a:endParaRPr lang="vi-VN" altLang="x-none" sz="2600" dirty="0">
              <a:solidFill>
                <a:srgbClr val="FFFFFF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8" name="Flowchart: Connector 37"/>
          <p:cNvSpPr/>
          <p:nvPr/>
        </p:nvSpPr>
        <p:spPr>
          <a:xfrm>
            <a:off x="3243263" y="2459038"/>
            <a:ext cx="185738" cy="184150"/>
          </a:xfrm>
          <a:prstGeom prst="flowChartConnector">
            <a:avLst/>
          </a:prstGeom>
          <a:solidFill>
            <a:srgbClr val="FF375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35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9" name="Freeform: Shape 38"/>
          <p:cNvSpPr/>
          <p:nvPr/>
        </p:nvSpPr>
        <p:spPr>
          <a:xfrm>
            <a:off x="3382963" y="1655763"/>
            <a:ext cx="1690688" cy="862013"/>
          </a:xfrm>
          <a:custGeom>
            <a:avLst/>
            <a:gdLst>
              <a:gd name="connsiteX0" fmla="*/ 0 w 2743200"/>
              <a:gd name="connsiteY0" fmla="*/ 857250 h 857250"/>
              <a:gd name="connsiteX1" fmla="*/ 895350 w 2743200"/>
              <a:gd name="connsiteY1" fmla="*/ 0 h 857250"/>
              <a:gd name="connsiteX2" fmla="*/ 2209800 w 2743200"/>
              <a:gd name="connsiteY2" fmla="*/ 0 h 857250"/>
              <a:gd name="connsiteX3" fmla="*/ 2743200 w 2743200"/>
              <a:gd name="connsiteY3" fmla="*/ 0 h 857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43200" h="857250">
                <a:moveTo>
                  <a:pt x="0" y="857250"/>
                </a:moveTo>
                <a:lnTo>
                  <a:pt x="895350" y="0"/>
                </a:lnTo>
                <a:lnTo>
                  <a:pt x="2209800" y="0"/>
                </a:lnTo>
                <a:lnTo>
                  <a:pt x="2743200" y="0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4615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5073650" y="1219200"/>
            <a:ext cx="5368925" cy="893763"/>
            <a:chOff x="5862048" y="676275"/>
            <a:chExt cx="6539502" cy="1695450"/>
          </a:xfrm>
        </p:grpSpPr>
        <p:sp>
          <p:nvSpPr>
            <p:cNvPr id="41" name="Rectangle: Rounded Corners 40"/>
            <p:cNvSpPr/>
            <p:nvPr/>
          </p:nvSpPr>
          <p:spPr>
            <a:xfrm>
              <a:off x="5862048" y="676275"/>
              <a:ext cx="6539502" cy="1695450"/>
            </a:xfrm>
            <a:prstGeom prst="roundRect">
              <a:avLst>
                <a:gd name="adj" fmla="val 50000"/>
              </a:avLst>
            </a:prstGeom>
            <a:noFill/>
            <a:ln w="76200">
              <a:solidFill>
                <a:srgbClr val="FE365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135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42" name="Flowchart: Connector 41"/>
            <p:cNvSpPr/>
            <p:nvPr/>
          </p:nvSpPr>
          <p:spPr>
            <a:xfrm>
              <a:off x="6094082" y="1064754"/>
              <a:ext cx="599422" cy="957643"/>
            </a:xfrm>
            <a:prstGeom prst="flowChartConnector">
              <a:avLst/>
            </a:prstGeom>
            <a:solidFill>
              <a:srgbClr val="FE365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3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1</a:t>
              </a:r>
              <a:endPara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43" name="Flowchart: Connector 42"/>
          <p:cNvSpPr/>
          <p:nvPr/>
        </p:nvSpPr>
        <p:spPr>
          <a:xfrm>
            <a:off x="3878263" y="3268663"/>
            <a:ext cx="187325" cy="187325"/>
          </a:xfrm>
          <a:prstGeom prst="flowChartConnector">
            <a:avLst/>
          </a:prstGeom>
          <a:solidFill>
            <a:srgbClr val="FF9B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35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44" name="Straight Connector 43"/>
          <p:cNvCxnSpPr>
            <a:stCxn id="43" idx="6"/>
            <a:endCxn id="46" idx="1"/>
          </p:cNvCxnSpPr>
          <p:nvPr/>
        </p:nvCxnSpPr>
        <p:spPr>
          <a:xfrm>
            <a:off x="4065588" y="3362325"/>
            <a:ext cx="133191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5397500" y="2876550"/>
            <a:ext cx="5045075" cy="971550"/>
            <a:chOff x="5862048" y="676275"/>
            <a:chExt cx="6539502" cy="1695450"/>
          </a:xfrm>
        </p:grpSpPr>
        <p:sp>
          <p:nvSpPr>
            <p:cNvPr id="46" name="Rectangle: Rounded Corners 45"/>
            <p:cNvSpPr/>
            <p:nvPr/>
          </p:nvSpPr>
          <p:spPr>
            <a:xfrm>
              <a:off x="5862048" y="676275"/>
              <a:ext cx="6539502" cy="1695450"/>
            </a:xfrm>
            <a:prstGeom prst="roundRect">
              <a:avLst>
                <a:gd name="adj" fmla="val 50000"/>
              </a:avLst>
            </a:prstGeom>
            <a:noFill/>
            <a:ln w="76200">
              <a:solidFill>
                <a:srgbClr val="FF9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13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47" name="Flowchart: Connector 46"/>
            <p:cNvSpPr/>
            <p:nvPr/>
          </p:nvSpPr>
          <p:spPr>
            <a:xfrm>
              <a:off x="6051360" y="1089057"/>
              <a:ext cx="625553" cy="745221"/>
            </a:xfrm>
            <a:prstGeom prst="flowChartConnector">
              <a:avLst/>
            </a:prstGeom>
            <a:solidFill>
              <a:srgbClr val="FF9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3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2</a:t>
              </a:r>
              <a:endPara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48" name="Freeform: Shape 47"/>
          <p:cNvSpPr/>
          <p:nvPr/>
        </p:nvSpPr>
        <p:spPr>
          <a:xfrm>
            <a:off x="3586163" y="4384675"/>
            <a:ext cx="1905000" cy="714375"/>
          </a:xfrm>
          <a:custGeom>
            <a:avLst/>
            <a:gdLst>
              <a:gd name="connsiteX0" fmla="*/ 0 w 2381250"/>
              <a:gd name="connsiteY0" fmla="*/ 0 h 933450"/>
              <a:gd name="connsiteX1" fmla="*/ 781050 w 2381250"/>
              <a:gd name="connsiteY1" fmla="*/ 933450 h 933450"/>
              <a:gd name="connsiteX2" fmla="*/ 2381250 w 2381250"/>
              <a:gd name="connsiteY2" fmla="*/ 933450 h 93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81250" h="933450">
                <a:moveTo>
                  <a:pt x="0" y="0"/>
                </a:moveTo>
                <a:lnTo>
                  <a:pt x="781050" y="933450"/>
                </a:lnTo>
                <a:lnTo>
                  <a:pt x="2381250" y="933450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35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5491163" y="4654550"/>
            <a:ext cx="5043487" cy="860425"/>
            <a:chOff x="5352199" y="5302267"/>
            <a:chExt cx="6538737" cy="1148246"/>
          </a:xfrm>
        </p:grpSpPr>
        <p:sp>
          <p:nvSpPr>
            <p:cNvPr id="50" name="Rectangle: Rounded Corners 49"/>
            <p:cNvSpPr/>
            <p:nvPr/>
          </p:nvSpPr>
          <p:spPr bwMode="auto">
            <a:xfrm>
              <a:off x="5352199" y="5302267"/>
              <a:ext cx="6538737" cy="1148246"/>
            </a:xfrm>
            <a:prstGeom prst="roundRect">
              <a:avLst>
                <a:gd name="adj" fmla="val 50000"/>
              </a:avLst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13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51" name="Flowchart: Connector 50"/>
            <p:cNvSpPr/>
            <p:nvPr/>
          </p:nvSpPr>
          <p:spPr bwMode="auto">
            <a:xfrm>
              <a:off x="5640340" y="5550136"/>
              <a:ext cx="693595" cy="650390"/>
            </a:xfrm>
            <a:prstGeom prst="flowChartConnector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sz="3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3</a:t>
              </a:r>
              <a:endPara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52" name="Flowchart: Connector 51"/>
          <p:cNvSpPr/>
          <p:nvPr/>
        </p:nvSpPr>
        <p:spPr>
          <a:xfrm>
            <a:off x="3513138" y="4324350"/>
            <a:ext cx="184150" cy="185738"/>
          </a:xfrm>
          <a:prstGeom prst="flowChartConnecto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35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711825" y="1484313"/>
            <a:ext cx="4548188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ko-KR" b="1" dirty="0">
                <a:solidFill>
                  <a:srgbClr val="0000FF"/>
                </a:solidFill>
                <a:latin typeface="Times New Roman" panose="02020603050405020304" pitchFamily="18" charset="0"/>
                <a:ea typeface="HY그래픽M"/>
              </a:rPr>
              <a:t>Nắm được các cách mở bài.</a:t>
            </a:r>
            <a:endParaRPr lang="en-US" altLang="ko-KR" b="1" dirty="0">
              <a:solidFill>
                <a:srgbClr val="0000FF"/>
              </a:solidFill>
              <a:latin typeface="Times New Roman" panose="02020603050405020304" pitchFamily="18" charset="0"/>
              <a:ea typeface="HY그래픽M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311900" y="4868863"/>
            <a:ext cx="3732213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ko-KR" b="1" dirty="0">
                <a:solidFill>
                  <a:srgbClr val="0000FF"/>
                </a:solidFill>
                <a:latin typeface="Times New Roman" panose="02020603050405020304" pitchFamily="18" charset="0"/>
                <a:ea typeface="HY그래픽M"/>
              </a:rPr>
              <a:t>HS có kĩ năng viết văn miêu tả.</a:t>
            </a:r>
            <a:endParaRPr lang="en-US" altLang="ko-KR" b="1" dirty="0">
              <a:solidFill>
                <a:srgbClr val="0000FF"/>
              </a:solidFill>
              <a:latin typeface="Times New Roman" panose="02020603050405020304" pitchFamily="18" charset="0"/>
              <a:ea typeface="HY그래픽M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997575" y="3070225"/>
            <a:ext cx="4562475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pt-BR" altLang="x-none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 có kĩ năng viết đư­ợc đoạn mở b</a:t>
            </a:r>
            <a:r>
              <a:rPr lang="pt-BR" altLang="x-none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pt-BR" altLang="x-none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cho b</a:t>
            </a:r>
            <a:r>
              <a:rPr lang="pt-BR" altLang="x-none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pt-BR" altLang="x-none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văn tả ngư­ời theo kiểu trực tiếp v</a:t>
            </a:r>
            <a:r>
              <a:rPr lang="pt-BR" altLang="x-none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pt-BR" altLang="x-none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gián tiếp.</a:t>
            </a:r>
            <a:endParaRPr lang="en-US" altLang="ko-KR" b="1" dirty="0">
              <a:solidFill>
                <a:srgbClr val="0000FF"/>
              </a:solidFill>
              <a:latin typeface="Times New Roman" panose="02020603050405020304" pitchFamily="18" charset="0"/>
              <a:ea typeface="HY그래픽M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43" grpId="0" animBg="1"/>
      <p:bldP spid="52" grpId="0" animBg="1"/>
      <p:bldP spid="53" grpId="0"/>
      <p:bldP spid="54" grpId="0"/>
      <p:bldP spid="5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4414792" y="2953353"/>
            <a:ext cx="3572757" cy="859415"/>
          </a:xfrm>
          <a:prstGeom prst="rect">
            <a:avLst/>
          </a:prstGeom>
          <a:noFill/>
        </p:spPr>
        <p:txBody>
          <a:bodyPr wrap="none" lIns="51435" tIns="25718" rIns="51435" bIns="25718" numCol="1">
            <a:prstTxWarp prst="textChevron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715" b="1" i="0" u="none" strike="noStrike" kern="1200" cap="none" spc="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KHÁM PHÁ</a:t>
            </a:r>
            <a:endParaRPr kumimoji="0" lang="en-US" sz="3715" b="1" i="0" u="none" strike="noStrike" kern="1200" cap="none" spc="0" normalizeH="0" baseline="0" noProof="0" dirty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2756" name="Text Box 52"/>
          <p:cNvSpPr txBox="1"/>
          <p:nvPr/>
        </p:nvSpPr>
        <p:spPr>
          <a:xfrm>
            <a:off x="119063" y="0"/>
            <a:ext cx="12072937" cy="1077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Dưới đây l</a:t>
            </a:r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hai đoạn mở đầu b</a:t>
            </a:r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văn tả người. Theo em, cách mở b</a:t>
            </a:r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ở hai đoạn n</a:t>
            </a:r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có gì khác nhau?</a:t>
            </a:r>
            <a:endParaRPr lang="en-US" altLang="x-none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291" name="Text Box 3"/>
          <p:cNvSpPr txBox="1"/>
          <p:nvPr/>
        </p:nvSpPr>
        <p:spPr>
          <a:xfrm>
            <a:off x="119063" y="1341438"/>
            <a:ext cx="11880850" cy="18145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x-none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Nếu có ai hỏi rằng: “Em yêu ai nhất? thì không cần suy nghĩ, em có thể trả lời ngay: “Em yêu b</a:t>
            </a:r>
            <a:r>
              <a:rPr lang="en-US" altLang="x-none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nhất.” </a:t>
            </a:r>
            <a:endParaRPr lang="en-US" altLang="x-none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defTabSz="91440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x-none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(Đề b</a:t>
            </a:r>
            <a:r>
              <a:rPr lang="en-US" altLang="x-none" sz="32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i: Tả một người thân trong gia đình em.)</a:t>
            </a:r>
            <a:endParaRPr lang="en-US" altLang="x-none" sz="3200" i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292" name="Text Box 6"/>
          <p:cNvSpPr txBox="1"/>
          <p:nvPr/>
        </p:nvSpPr>
        <p:spPr>
          <a:xfrm>
            <a:off x="119063" y="3549650"/>
            <a:ext cx="11880850" cy="32940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algn="just" defTabSz="91440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x-none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Lần về quê nội vừa qua, một buổi sáng, em chạy ra cánh đồng l</a:t>
            </a:r>
            <a:r>
              <a:rPr lang="en-US" altLang="x-none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ng. Nơi ấy vòm trời cao vời vợi, không khí thoáng đãng, mùi lúa chín vẫn còn thoang thoảng, những chú trâu đang thong thả gặm cỏ; tất cả đều hấp dẫn em đến kì lạ. Phía trước, em thấy một bác nông dân đang c</a:t>
            </a:r>
            <a:r>
              <a:rPr lang="en-US" altLang="x-none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ruộng. Em chợt nhận ra đó l</a:t>
            </a:r>
            <a:r>
              <a:rPr lang="en-US" altLang="x-none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bác Tư, người lối xóm nội em. </a:t>
            </a:r>
            <a:endParaRPr lang="en-US" altLang="x-none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91440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x-none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(Đề b</a:t>
            </a:r>
            <a:r>
              <a:rPr lang="en-US" altLang="x-none" sz="32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i: Tả một bác nông dân đang c</a:t>
            </a:r>
            <a:r>
              <a:rPr lang="en-US" altLang="x-none" sz="32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ruộng.)</a:t>
            </a:r>
            <a:endParaRPr lang="en-US" altLang="x-none" sz="3200" i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2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3190" name="Text Box 6"/>
          <p:cNvSpPr txBox="1"/>
          <p:nvPr/>
        </p:nvSpPr>
        <p:spPr>
          <a:xfrm>
            <a:off x="2927350" y="3175"/>
            <a:ext cx="72009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 ý so sánh sự khác nhau:</a:t>
            </a:r>
            <a:endParaRPr lang="fr-FR" altLang="x-none" sz="2800" b="1" u="sng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3191" name="Text Box 7"/>
          <p:cNvSpPr txBox="1"/>
          <p:nvPr/>
        </p:nvSpPr>
        <p:spPr>
          <a:xfrm>
            <a:off x="-15875" y="404813"/>
            <a:ext cx="12207875" cy="18161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Người định tả l</a:t>
            </a:r>
            <a:r>
              <a:rPr lang="fr-FR" altLang="x-none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fr-FR" altLang="x-none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Người định tả được giới thiệu như thế n</a:t>
            </a:r>
            <a:r>
              <a:rPr lang="fr-FR" altLang="x-none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o?</a:t>
            </a:r>
            <a:endParaRPr lang="fr-FR" altLang="x-none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Người định tả xuất hiện như thế n</a:t>
            </a:r>
            <a:r>
              <a:rPr lang="fr-FR" altLang="x-none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o?</a:t>
            </a:r>
            <a:endParaRPr lang="fr-FR" altLang="x-none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defTabSz="914400">
              <a:spcBef>
                <a:spcPct val="0"/>
              </a:spcBef>
              <a:buClrTx/>
              <a:buSzTx/>
              <a:buFontTx/>
              <a:buNone/>
            </a:pPr>
            <a:r>
              <a:rPr lang="fr-FR" altLang="x-none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Đó l</a:t>
            </a:r>
            <a:r>
              <a:rPr lang="fr-FR" altLang="x-none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kiểu mở b</a:t>
            </a:r>
            <a:r>
              <a:rPr lang="fr-FR" altLang="x-none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</a:t>
            </a:r>
            <a:r>
              <a:rPr lang="fr-FR" altLang="x-none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fr-FR" altLang="x-none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o?</a:t>
            </a:r>
            <a:endParaRPr lang="fr-FR" altLang="x-none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16" name="Text Box 3"/>
          <p:cNvSpPr txBox="1"/>
          <p:nvPr/>
        </p:nvSpPr>
        <p:spPr>
          <a:xfrm>
            <a:off x="0" y="2225675"/>
            <a:ext cx="12192000" cy="1600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defTabSz="91440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x-none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Nếu có ai hỏi rằng: “Em yêu ai nhất? thì không cần suy nghĩ, em có thể trả lời ngay: “Em yêu b</a:t>
            </a:r>
            <a:r>
              <a:rPr lang="en-US" altLang="x-none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nhất.” </a:t>
            </a:r>
            <a:endParaRPr lang="en-US" altLang="x-none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defTabSz="91440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x-none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(Đề b</a:t>
            </a:r>
            <a:r>
              <a:rPr lang="en-US" altLang="x-none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i: Tả một người thân trong gia đình em.)</a:t>
            </a:r>
            <a:endParaRPr lang="en-US" altLang="x-none" sz="2800" i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17" name="Text Box 6"/>
          <p:cNvSpPr txBox="1"/>
          <p:nvPr/>
        </p:nvSpPr>
        <p:spPr>
          <a:xfrm>
            <a:off x="0" y="3897313"/>
            <a:ext cx="12196763" cy="29860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algn="just" defTabSz="91440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x-none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Lần về quê nội vừa qua, một buổi sáng, em chạy ra cánh đồng l</a:t>
            </a:r>
            <a:r>
              <a:rPr lang="en-US" altLang="x-none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ng. Nơi ấy vòm trời cao vời vợi, không khí thoáng đãng, mùi lúa chín vẫn còn thoang thoảng, những chú trâu đang thong thả gặm cỏ; tất cả đều hấp dẫn em đến kì lạ. Phía trước, em thấy một bác nông dân đang c</a:t>
            </a:r>
            <a:r>
              <a:rPr lang="en-US" altLang="x-none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ruộng. Em chợt nhận ra đó l</a:t>
            </a:r>
            <a:r>
              <a:rPr lang="en-US" altLang="x-none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bác Tư, người lối xóm nội em. </a:t>
            </a:r>
            <a:endParaRPr lang="en-US" altLang="x-none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914400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x-none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(Đề b</a:t>
            </a:r>
            <a:r>
              <a:rPr lang="en-US" altLang="x-none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i: Tả một bác nông dân đang c</a:t>
            </a:r>
            <a:r>
              <a:rPr lang="en-US" altLang="x-none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ruộng.)</a:t>
            </a:r>
            <a:endParaRPr lang="en-US" altLang="x-none" sz="2800" i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31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31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0" grpId="0"/>
      <p:bldP spid="93191" grpId="0"/>
    </p:bldLst>
  </p:timing>
</p:sld>
</file>

<file path=ppt/theme/theme1.xml><?xml version="1.0" encoding="utf-8"?>
<a:theme xmlns:a="http://schemas.openxmlformats.org/drawingml/2006/main" name="Facet">
  <a:themeElements>
    <a:clrScheme name="Custom 1">
      <a:dk1>
        <a:srgbClr val="FFFFFF"/>
      </a:dk1>
      <a:lt1>
        <a:sysClr val="window" lastClr="FFFFFF"/>
      </a:lt1>
      <a:dk2>
        <a:srgbClr val="F8D1CC"/>
      </a:dk2>
      <a:lt2>
        <a:srgbClr val="EBEBEB"/>
      </a:lt2>
      <a:accent1>
        <a:srgbClr val="FAE0D0"/>
      </a:accent1>
      <a:accent2>
        <a:srgbClr val="F1F5E5"/>
      </a:accent2>
      <a:accent3>
        <a:srgbClr val="F9F1D2"/>
      </a:accent3>
      <a:accent4>
        <a:srgbClr val="FAE0D0"/>
      </a:accent4>
      <a:accent5>
        <a:srgbClr val="F8D1CC"/>
      </a:accent5>
      <a:accent6>
        <a:srgbClr val="EAE7DB"/>
      </a:accent6>
      <a:hlink>
        <a:srgbClr val="EAF4D8"/>
      </a:hlink>
      <a:folHlink>
        <a:srgbClr val="D5E3B3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3656</Words>
  <Application>WPS Presentation</Application>
  <PresentationFormat/>
  <Paragraphs>114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35" baseType="lpstr">
      <vt:lpstr>Arial</vt:lpstr>
      <vt:lpstr>SimSun</vt:lpstr>
      <vt:lpstr>Wingdings</vt:lpstr>
      <vt:lpstr>Trebuchet MS</vt:lpstr>
      <vt:lpstr>Wingdings 3</vt:lpstr>
      <vt:lpstr>Calibri</vt:lpstr>
      <vt:lpstr>Times New Roman</vt:lpstr>
      <vt:lpstr>HY그래픽M</vt:lpstr>
      <vt:lpstr>UTM Scriptina KT</vt:lpstr>
      <vt:lpstr>Tahoma</vt:lpstr>
      <vt:lpstr>华文新魏</vt:lpstr>
      <vt:lpstr>Microsoft YaHei</vt:lpstr>
      <vt:lpstr>Arial Unicode MS</vt:lpstr>
      <vt:lpstr>UVN Mang Tre</vt:lpstr>
      <vt:lpstr>Calibri</vt:lpstr>
      <vt:lpstr>字魂70号-灵悦黑体</vt:lpstr>
      <vt:lpstr>Facet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HUONG GIANG</cp:lastModifiedBy>
  <cp:revision>207</cp:revision>
  <dcterms:created xsi:type="dcterms:W3CDTF">2005-10-19T12:22:29Z</dcterms:created>
  <dcterms:modified xsi:type="dcterms:W3CDTF">2023-01-05T05:56:18Z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4250D011C91C4E838F1EC6483F332DC5</vt:lpwstr>
  </property>
  <property fmtid="{D5CDD505-2E9C-101B-9397-08002B2CF9AE}" pid="3" name="KSOProductBuildVer">
    <vt:lpwstr>1033-11.2.0.11440</vt:lpwstr>
  </property>
</Properties>
</file>