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415" r:id="rId3"/>
    <p:sldId id="352" r:id="rId5"/>
    <p:sldId id="381" r:id="rId6"/>
    <p:sldId id="353" r:id="rId7"/>
    <p:sldId id="360" r:id="rId8"/>
    <p:sldId id="361" r:id="rId9"/>
    <p:sldId id="354" r:id="rId10"/>
    <p:sldId id="363" r:id="rId11"/>
    <p:sldId id="386" r:id="rId12"/>
    <p:sldId id="387" r:id="rId13"/>
    <p:sldId id="388" r:id="rId14"/>
    <p:sldId id="389" r:id="rId15"/>
    <p:sldId id="391" r:id="rId16"/>
    <p:sldId id="392" r:id="rId17"/>
    <p:sldId id="383" r:id="rId18"/>
    <p:sldId id="384" r:id="rId19"/>
    <p:sldId id="385" r:id="rId20"/>
    <p:sldId id="355" r:id="rId21"/>
    <p:sldId id="370" r:id="rId22"/>
    <p:sldId id="371" r:id="rId23"/>
    <p:sldId id="393" r:id="rId24"/>
    <p:sldId id="394" r:id="rId25"/>
    <p:sldId id="395" r:id="rId26"/>
    <p:sldId id="396" r:id="rId27"/>
    <p:sldId id="397" r:id="rId28"/>
    <p:sldId id="398" r:id="rId29"/>
    <p:sldId id="399" r:id="rId30"/>
    <p:sldId id="373" r:id="rId31"/>
    <p:sldId id="356" r:id="rId32"/>
    <p:sldId id="374" r:id="rId33"/>
    <p:sldId id="401" r:id="rId34"/>
    <p:sldId id="402" r:id="rId35"/>
    <p:sldId id="380" r:id="rId36"/>
    <p:sldId id="358" r:id="rId37"/>
    <p:sldId id="414" r:id="rId38"/>
  </p:sldIdLst>
  <p:sldSz cx="12192000" cy="6858000"/>
  <p:notesSz cx="6858000" cy="9144000"/>
  <p:embeddedFontLst>
    <p:embeddedFont>
      <p:font typeface="Trebuchet MS" panose="020B0603020202020204" pitchFamily="34" charset="0"/>
      <p:regular r:id="rId42"/>
      <p:bold r:id="rId43"/>
      <p:italic r:id="rId44"/>
      <p:boldItalic r:id="rId45"/>
    </p:embeddedFont>
    <p:embeddedFont>
      <p:font typeface="Wingdings 3" panose="05040102010807070707" pitchFamily="18" charset="2"/>
      <p:regular r:id="rId46"/>
    </p:embeddedFont>
    <p:embeddedFont>
      <p:font typeface="Calibri" panose="020F0502020204030204" pitchFamily="34" charset="0"/>
      <p:regular r:id="rId47"/>
      <p:bold r:id="rId48"/>
      <p:italic r:id="rId49"/>
      <p:boldItalic r:id="rId50"/>
    </p:embeddedFont>
    <p:embeddedFont>
      <p:font typeface="Tahoma" panose="020B0604030504040204" pitchFamily="34" charset="0"/>
      <p:regular r:id="rId51"/>
      <p:bold r:id="rId52"/>
    </p:embeddedFont>
    <p:embeddedFont>
      <p:font typeface="UVN Mang Tre" panose="00000400000000000000" charset="0"/>
      <p:italic r:id="rId53"/>
    </p:embeddedFont>
    <p:embeddedFont>
      <p:font typeface="Calibri" panose="020F0502020204030204"/>
      <p:regular r:id="rId54"/>
      <p:bold r:id="rId55"/>
      <p:italic r:id="rId56"/>
      <p:boldItalic r:id="rId57"/>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a:srgbClr val="0000FF"/>
    <a:srgbClr val="0033CC"/>
    <a:srgbClr val="0066FF"/>
    <a:srgbClr val="66FF33"/>
    <a:srgbClr val="FF99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0811"/>
  </p:normalViewPr>
  <p:slideViewPr>
    <p:cSldViewPr showGuides="1">
      <p:cViewPr>
        <p:scale>
          <a:sx n="66" d="100"/>
          <a:sy n="66" d="100"/>
        </p:scale>
        <p:origin x="336" y="2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font" Target="fonts/font16.fntdata"/><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9F9CCEC-ADAD-48F5-A773-3CE7391CAA2B}"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A87EE93-2BC3-412E-9E49-70EE3A6D6FBA}"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12291" name="Rectangle 2"/>
          <p:cNvSpPr>
            <a:spLocks noGrp="1" noRot="1" noChangeAspect="1" noTextEdit="1"/>
          </p:cNvSpPr>
          <p:nvPr>
            <p:ph type="sldImg"/>
          </p:nvPr>
        </p:nvSpPr>
        <p:spPr>
          <a:ln>
            <a:solidFill>
              <a:srgbClr val="000000">
                <a:alpha val="100000"/>
              </a:srgbClr>
            </a:solidFill>
            <a:miter lim="800000"/>
          </a:ln>
        </p:spPr>
      </p:sp>
      <p:sp>
        <p:nvSpPr>
          <p:cNvPr id="122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26627" name="Rectangle 2"/>
          <p:cNvSpPr>
            <a:spLocks noGrp="1" noRot="1" noChangeAspect="1" noTextEdit="1"/>
          </p:cNvSpPr>
          <p:nvPr>
            <p:ph type="sldImg"/>
          </p:nvPr>
        </p:nvSpPr>
        <p:spPr>
          <a:ln>
            <a:solidFill>
              <a:srgbClr val="000000">
                <a:alpha val="100000"/>
              </a:srgbClr>
            </a:solidFill>
            <a:miter lim="800000"/>
          </a:ln>
        </p:spPr>
      </p:sp>
      <p:sp>
        <p:nvSpPr>
          <p:cNvPr id="266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28675" name="Rectangle 2"/>
          <p:cNvSpPr>
            <a:spLocks noGrp="1" noRot="1" noChangeAspect="1" noTextEdit="1"/>
          </p:cNvSpPr>
          <p:nvPr>
            <p:ph type="sldImg"/>
          </p:nvPr>
        </p:nvSpPr>
        <p:spPr>
          <a:ln>
            <a:solidFill>
              <a:srgbClr val="000000">
                <a:alpha val="100000"/>
              </a:srgbClr>
            </a:solidFill>
            <a:miter lim="800000"/>
          </a:ln>
        </p:spPr>
      </p:sp>
      <p:sp>
        <p:nvSpPr>
          <p:cNvPr id="286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3795" name="Rectangle 2"/>
          <p:cNvSpPr>
            <a:spLocks noGrp="1" noRot="1" noChangeAspect="1" noTextEdit="1"/>
          </p:cNvSpPr>
          <p:nvPr>
            <p:ph type="sldImg"/>
          </p:nvPr>
        </p:nvSpPr>
        <p:spPr>
          <a:ln>
            <a:solidFill>
              <a:srgbClr val="000000">
                <a:alpha val="100000"/>
              </a:srgbClr>
            </a:solidFill>
            <a:miter lim="800000"/>
          </a:ln>
        </p:spPr>
      </p:sp>
      <p:sp>
        <p:nvSpPr>
          <p:cNvPr id="337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8915" name="Rectangle 2"/>
          <p:cNvSpPr>
            <a:spLocks noGrp="1" noRot="1" noChangeAspec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050" name="Group 17"/>
          <p:cNvGrpSpPr/>
          <p:nvPr/>
        </p:nvGrpSpPr>
        <p:grpSpPr>
          <a:xfrm>
            <a:off x="0" y="-7937"/>
            <a:ext cx="12192000" cy="6865937"/>
            <a:chOff x="0" y="-8467"/>
            <a:chExt cx="12192000" cy="6866467"/>
          </a:xfrm>
        </p:grpSpPr>
        <p:cxnSp>
          <p:nvCxnSpPr>
            <p:cNvPr id="19" name="Straight Connector 18"/>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9"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0"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1"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4F4B24E4-B685-443D-9F10-FA9005F41F1F}"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075" name="TextBox 17"/>
          <p:cNvSpPr txBox="1"/>
          <p:nvPr/>
        </p:nvSpPr>
        <p:spPr>
          <a:xfrm>
            <a:off x="541338" y="790575"/>
            <a:ext cx="609600" cy="584200"/>
          </a:xfrm>
          <a:prstGeom prst="rect">
            <a:avLst/>
          </a:prstGeom>
          <a:noFill/>
          <a:ln w="9525">
            <a:noFill/>
          </a:ln>
        </p:spPr>
        <p:txBody>
          <a:bodyPr anchor="ctr" anchorCtr="0"/>
          <a:p>
            <a:pPr lvl="0">
              <a:buNone/>
            </a:pPr>
            <a:r>
              <a:rPr sz="8000" dirty="0">
                <a:solidFill>
                  <a:srgbClr val="FCECE3"/>
                </a:solidFill>
                <a:latin typeface="Arial" panose="020B0604020202020204" pitchFamily="34" charset="0"/>
              </a:rPr>
              <a:t>“</a:t>
            </a:r>
            <a:endParaRPr sz="8000" dirty="0">
              <a:solidFill>
                <a:srgbClr val="FCECE3"/>
              </a:solidFill>
              <a:latin typeface="Arial" panose="020B0604020202020204" pitchFamily="34" charset="0"/>
            </a:endParaRPr>
          </a:p>
        </p:txBody>
      </p:sp>
      <p:sp>
        <p:nvSpPr>
          <p:cNvPr id="3076" name="TextBox 18"/>
          <p:cNvSpPr txBox="1"/>
          <p:nvPr/>
        </p:nvSpPr>
        <p:spPr>
          <a:xfrm>
            <a:off x="8893175" y="2886075"/>
            <a:ext cx="609600" cy="585788"/>
          </a:xfrm>
          <a:prstGeom prst="rect">
            <a:avLst/>
          </a:prstGeom>
          <a:noFill/>
          <a:ln w="9525">
            <a:noFill/>
          </a:ln>
        </p:spPr>
        <p:txBody>
          <a:bodyPr anchor="ctr" anchorCtr="0"/>
          <a:p>
            <a:pPr lvl="0">
              <a:buNone/>
            </a:pPr>
            <a:r>
              <a:rPr sz="8000" dirty="0">
                <a:solidFill>
                  <a:srgbClr val="FCECE3"/>
                </a:solidFill>
                <a:latin typeface="Arial" panose="020B0604020202020204" pitchFamily="34" charset="0"/>
              </a:rPr>
              <a:t>”</a:t>
            </a:r>
            <a:endParaRPr dirty="0">
              <a:solidFill>
                <a:srgbClr val="FCECE3"/>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1"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2"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099" name="TextBox 17"/>
          <p:cNvSpPr txBox="1"/>
          <p:nvPr/>
        </p:nvSpPr>
        <p:spPr>
          <a:xfrm>
            <a:off x="541338" y="790575"/>
            <a:ext cx="609600" cy="584200"/>
          </a:xfrm>
          <a:prstGeom prst="rect">
            <a:avLst/>
          </a:prstGeom>
          <a:noFill/>
          <a:ln w="9525">
            <a:noFill/>
          </a:ln>
        </p:spPr>
        <p:txBody>
          <a:bodyPr anchor="ctr" anchorCtr="0"/>
          <a:p>
            <a:pPr lvl="0">
              <a:buNone/>
            </a:pPr>
            <a:r>
              <a:rPr sz="8000" dirty="0">
                <a:solidFill>
                  <a:srgbClr val="FCECE3"/>
                </a:solidFill>
                <a:latin typeface="Arial" panose="020B0604020202020204" pitchFamily="34" charset="0"/>
              </a:rPr>
              <a:t>“</a:t>
            </a:r>
            <a:endParaRPr sz="8000" dirty="0">
              <a:solidFill>
                <a:srgbClr val="FCECE3"/>
              </a:solidFill>
              <a:latin typeface="Arial" panose="020B0604020202020204" pitchFamily="34" charset="0"/>
            </a:endParaRPr>
          </a:p>
        </p:txBody>
      </p:sp>
      <p:sp>
        <p:nvSpPr>
          <p:cNvPr id="4100" name="TextBox 18"/>
          <p:cNvSpPr txBox="1"/>
          <p:nvPr/>
        </p:nvSpPr>
        <p:spPr>
          <a:xfrm>
            <a:off x="8893175" y="2886075"/>
            <a:ext cx="609600" cy="585788"/>
          </a:xfrm>
          <a:prstGeom prst="rect">
            <a:avLst/>
          </a:prstGeom>
          <a:noFill/>
          <a:ln w="9525">
            <a:noFill/>
          </a:ln>
        </p:spPr>
        <p:txBody>
          <a:bodyPr anchor="ctr" anchorCtr="0"/>
          <a:p>
            <a:pPr lvl="0">
              <a:buNone/>
            </a:pPr>
            <a:r>
              <a:rPr sz="8000" dirty="0">
                <a:solidFill>
                  <a:srgbClr val="FCECE3"/>
                </a:solidFill>
                <a:latin typeface="Arial" panose="020B0604020202020204" pitchFamily="34" charset="0"/>
              </a:rPr>
              <a:t>”</a:t>
            </a:r>
            <a:endParaRPr sz="8000" dirty="0">
              <a:solidFill>
                <a:srgbClr val="FCECE3"/>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1"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2"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5"/>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grpSp>
        <p:nvGrpSpPr>
          <p:cNvPr id="1026" name="Group 6"/>
          <p:cNvGrpSpPr/>
          <p:nvPr/>
        </p:nvGrpSpPr>
        <p:grpSpPr>
          <a:xfrm>
            <a:off x="0" y="-7937"/>
            <a:ext cx="12192000" cy="686593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77863" y="609600"/>
            <a:ext cx="8596312" cy="1320800"/>
          </a:xfrm>
          <a:prstGeom prst="rect">
            <a:avLst/>
          </a:prstGeom>
          <a:noFill/>
          <a:ln w="9525">
            <a:noFill/>
          </a:ln>
        </p:spPr>
        <p:txBody>
          <a:bodyPr/>
          <a:p>
            <a:pPr lvl="0"/>
            <a:r>
              <a:rPr dirty="0"/>
              <a:t>Click to edit Master title style</a:t>
            </a:r>
            <a:endParaRPr dirty="0"/>
          </a:p>
        </p:txBody>
      </p:sp>
      <p:sp>
        <p:nvSpPr>
          <p:cNvPr id="1028" name="Text Placeholder 2"/>
          <p:cNvSpPr>
            <a:spLocks noGrp="1"/>
          </p:cNvSpPr>
          <p:nvPr>
            <p:ph type="body" idx="1"/>
          </p:nvPr>
        </p:nvSpPr>
        <p:spPr>
          <a:xfrm>
            <a:off x="677863" y="2160588"/>
            <a:ext cx="8596312" cy="3881437"/>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AE22646-188B-404B-9F80-EF2864122D0E}" type="slidenum">
              <a:rPr kumimoji="0" 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8.pn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625443" y="948208"/>
            <a:ext cx="8940800" cy="953135"/>
          </a:xfrm>
          <a:prstGeom prst="rect">
            <a:avLst/>
          </a:prstGeom>
          <a:noFill/>
        </p:spPr>
        <p:txBody>
          <a:bodyPr wrap="none" lIns="91440" tIns="45720" rIns="91440" bIns="45720">
            <a:spAutoFit/>
          </a:bodyPr>
          <a:lstStyle/>
          <a:p>
            <a:pPr algn="ctr"/>
            <a:r>
              <a:rPr lang="en-US" sz="28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8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8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2429828" y="2459990"/>
            <a:ext cx="7332345" cy="2861310"/>
          </a:xfrm>
          <a:prstGeom prst="rect">
            <a:avLst/>
          </a:prstGeom>
          <a:noFill/>
          <a:ln>
            <a:noFill/>
          </a:ln>
        </p:spPr>
        <p:txBody>
          <a:bodyPr wrap="none" rtlCol="0" anchor="t">
            <a:spAutoFit/>
            <a:scene3d>
              <a:camera prst="orthographicFront"/>
              <a:lightRig rig="threePt" dir="t"/>
            </a:scene3d>
          </a:bodyPr>
          <a:p>
            <a:pPr algn="ctr"/>
            <a:r>
              <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TẬP ĐỌC 5</a:t>
            </a:r>
            <a:endPar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Người công dân số Một</a:t>
            </a:r>
            <a:endPar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(tiếp theo)</a:t>
            </a:r>
            <a:endParaRPr lang="en-US" altLang="zh-CN" sz="6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4683603" y="6220613"/>
            <a:ext cx="2824480" cy="460375"/>
          </a:xfrm>
          <a:prstGeom prst="rect">
            <a:avLst/>
          </a:prstGeom>
          <a:noFill/>
        </p:spPr>
        <p:txBody>
          <a:bodyPr wrap="none" lIns="91440" tIns="45720" rIns="91440" bIns="45720">
            <a:spAutoFit/>
          </a:bodyPr>
          <a:p>
            <a:pPr algn="ctr"/>
            <a:r>
              <a:rPr lang="en-US" sz="24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24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a:spLocks noChangeArrowheads="1"/>
          </p:cNvSpPr>
          <p:nvPr/>
        </p:nvSpPr>
        <p:spPr bwMode="auto">
          <a:xfrm>
            <a:off x="9525" y="-28575"/>
            <a:ext cx="12182475"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eaLnBrk="0" hangingPunct="0">
              <a:spcBef>
                <a:spcPct val="0"/>
              </a:spcBef>
              <a:buNone/>
            </a:pPr>
            <a:r>
              <a:rPr lang="vi-VN" altLang="x-none" b="1" dirty="0">
                <a:solidFill>
                  <a:srgbClr val="FF0000"/>
                </a:solidFill>
                <a:latin typeface="Arial" panose="020B0604020202020204" pitchFamily="34" charset="0"/>
                <a:cs typeface="Times New Roman" panose="02020603050405020304" pitchFamily="18" charset="0"/>
              </a:rPr>
              <a:t>Người công dân số </a:t>
            </a:r>
            <a:r>
              <a:rPr lang="vi-VN" altLang="x-none" b="1" dirty="0">
                <a:solidFill>
                  <a:srgbClr val="FF0000"/>
                </a:solidFill>
                <a:latin typeface="Arial" panose="020B0604020202020204" pitchFamily="34" charset="0"/>
                <a:cs typeface="Times New Roman" panose="02020603050405020304" pitchFamily="18" charset="0"/>
              </a:rPr>
              <a:t>Một</a:t>
            </a:r>
            <a:r>
              <a:rPr b="1" dirty="0">
                <a:solidFill>
                  <a:srgbClr val="FF0000"/>
                </a:solidFill>
                <a:cs typeface="Times New Roman" panose="02020603050405020304" pitchFamily="18" charset="0"/>
              </a:rPr>
              <a:t> </a:t>
            </a:r>
            <a:r>
              <a:rPr lang="vi-VN" altLang="x-none" dirty="0">
                <a:solidFill>
                  <a:srgbClr val="FF0000"/>
                </a:solidFill>
                <a:latin typeface="Arial" panose="020B0604020202020204" pitchFamily="34" charset="0"/>
                <a:cs typeface="Times New Roman" panose="02020603050405020304" pitchFamily="18" charset="0"/>
              </a:rPr>
              <a:t>(tiếp </a:t>
            </a:r>
            <a:r>
              <a:rPr lang="vi-VN" altLang="x-none" dirty="0">
                <a:solidFill>
                  <a:srgbClr val="FF0000"/>
                </a:solidFill>
                <a:latin typeface="Arial" panose="020B0604020202020204" pitchFamily="34" charset="0"/>
                <a:cs typeface="Times New Roman" panose="02020603050405020304" pitchFamily="18" charset="0"/>
              </a:rPr>
              <a:t>theo)</a:t>
            </a:r>
            <a:endParaRPr lang="vi-VN" altLang="x-none" dirty="0">
              <a:solidFill>
                <a:srgbClr val="FF000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0000CC"/>
                </a:solidFill>
                <a:latin typeface="Arial" panose="020B0604020202020204" pitchFamily="34" charset="0"/>
                <a:cs typeface="Times New Roman" panose="02020603050405020304" pitchFamily="18" charset="0"/>
              </a:rPr>
              <a:t>Lê: - Phải, chúng ta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 con dân nước Việt. Nhưng chúng ta sẽ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m được cái gì n</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o? cái gì n</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o? Súng kíp của ta mới bắn được một phát thì sung của họ đã bắn được năm, sáu mươi phát. Quan ta lạy súng thần công bốn lạy rồi mới bắn, trong khi ấy đại bác của họ đã bắn được hai mươi viên. Những công dân yếu ớt như anh với tôi thì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m được </a:t>
            </a:r>
            <a:r>
              <a:rPr lang="vi-VN" altLang="x-none" dirty="0">
                <a:solidFill>
                  <a:srgbClr val="0000CC"/>
                </a:solidFill>
                <a:latin typeface="Arial" panose="020B0604020202020204" pitchFamily="34" charset="0"/>
                <a:cs typeface="Times New Roman" panose="02020603050405020304" pitchFamily="18" charset="0"/>
              </a:rPr>
              <a:t>gì?</a:t>
            </a:r>
            <a:endParaRPr dirty="0">
              <a:solidFill>
                <a:srgbClr val="0000CC"/>
              </a:solidFill>
              <a:cs typeface="Times New Roman" panose="02020603050405020304" pitchFamily="18" charset="0"/>
            </a:endParaRPr>
          </a:p>
          <a:p>
            <a:pPr marL="0" lvl="0" indent="0" algn="just" defTabSz="914400" eaLnBrk="0" hangingPunct="0">
              <a:spcBef>
                <a:spcPct val="0"/>
              </a:spcBef>
              <a:buNone/>
            </a:pPr>
            <a:r>
              <a:rPr lang="vi-VN" altLang="x-none" dirty="0">
                <a:solidFill>
                  <a:srgbClr val="0000CC"/>
                </a:solidFill>
                <a:latin typeface="Arial" panose="020B0604020202020204" pitchFamily="34" charset="0"/>
                <a:cs typeface="Times New Roman" panose="02020603050405020304" pitchFamily="18" charset="0"/>
              </a:rPr>
              <a:t>Th</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nh</a:t>
            </a:r>
            <a:r>
              <a:rPr lang="vi-VN" altLang="x-none" dirty="0">
                <a:solidFill>
                  <a:srgbClr val="0000CC"/>
                </a:solidFill>
                <a:latin typeface="Arial" panose="020B0604020202020204" pitchFamily="34" charset="0"/>
                <a:cs typeface="Times New Roman" panose="02020603050405020304" pitchFamily="18" charset="0"/>
              </a:rPr>
              <a:t>: - Tôi muốn đi sang nước họ. Để gi</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nh lại non sông, chỉ có hùng tâm tráng khí chưa đủ, phải có trí, có lực</a:t>
            </a:r>
            <a:r>
              <a:rPr lang="vi-VN" altLang="x-none" dirty="0">
                <a:solidFill>
                  <a:srgbClr val="0000CC"/>
                </a:solidFill>
                <a:latin typeface="Arial" panose="020B0604020202020204" pitchFamily="34" charset="0"/>
                <a:ea typeface="Times New Roman" panose="02020603050405020304" pitchFamily="18" charset="0"/>
              </a:rPr>
              <a:t>…</a:t>
            </a:r>
            <a:r>
              <a:rPr lang="vi-VN" altLang="x-none" dirty="0">
                <a:solidFill>
                  <a:srgbClr val="0000CC"/>
                </a:solidFill>
                <a:latin typeface="Arial" panose="020B0604020202020204" pitchFamily="34" charset="0"/>
                <a:cs typeface="Times New Roman" panose="02020603050405020304" pitchFamily="18" charset="0"/>
              </a:rPr>
              <a:t> Tôi muốn sang nước họ, xem cách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m ăn của họ, học cái trí khôn của họ để về cứu dân mình</a:t>
            </a:r>
            <a:r>
              <a:rPr lang="vi-VN" altLang="x-none" dirty="0">
                <a:solidFill>
                  <a:srgbClr val="0000CC"/>
                </a:solidFill>
                <a:latin typeface="Arial" panose="020B0604020202020204" pitchFamily="34" charset="0"/>
                <a:ea typeface="Times New Roman" panose="02020603050405020304" pitchFamily="18" charset="0"/>
              </a:rPr>
              <a:t>…</a:t>
            </a:r>
            <a:endParaRPr lang="vi-VN" altLang="x-none" dirty="0">
              <a:solidFill>
                <a:srgbClr val="0000CC"/>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0000CC"/>
                </a:solidFill>
                <a:latin typeface="Arial" panose="020B0604020202020204" pitchFamily="34" charset="0"/>
                <a:cs typeface="Times New Roman" panose="02020603050405020304" pitchFamily="18" charset="0"/>
              </a:rPr>
              <a:t>Lê: - Anh ơi, Phú Lãng Sa ở xa lắm đấy. T</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u biển chạy h</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ng tháng mới tới nơi. Một suất vé h</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ng ng</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 đồng. Lấy tiền đâu m</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 đi?</a:t>
            </a:r>
            <a:endParaRPr lang="vi-VN" altLang="x-none" dirty="0">
              <a:solidFill>
                <a:srgbClr val="0000CC"/>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0000CC"/>
                </a:solidFill>
                <a:latin typeface="Arial" panose="020B0604020202020204" pitchFamily="34" charset="0"/>
                <a:cs typeface="Times New Roman" panose="02020603050405020304" pitchFamily="18" charset="0"/>
              </a:rPr>
              <a:t>Th</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nh: - Tiền đây chứ đâu? (Xoè hai b</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n tay ra) Tôi có anh bạn tên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 Mai, quê Hải Phòng. Anh ấy l</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m bếp dưới t</a:t>
            </a:r>
            <a:r>
              <a:rPr lang="vi-VN" altLang="x-none" dirty="0">
                <a:solidFill>
                  <a:srgbClr val="0000CC"/>
                </a:solidFill>
                <a:latin typeface="Arial" panose="020B0604020202020204" pitchFamily="34" charset="0"/>
                <a:ea typeface="Times New Roman" panose="02020603050405020304" pitchFamily="18" charset="0"/>
              </a:rPr>
              <a:t>à</a:t>
            </a:r>
            <a:r>
              <a:rPr lang="vi-VN" altLang="x-none" dirty="0">
                <a:solidFill>
                  <a:srgbClr val="0000CC"/>
                </a:solidFill>
                <a:latin typeface="Arial" panose="020B0604020202020204" pitchFamily="34" charset="0"/>
                <a:cs typeface="Times New Roman" panose="02020603050405020304" pitchFamily="18" charset="0"/>
              </a:rPr>
              <a:t>u La-tút-sơ Tơ-rê-vin. Tôi đang nhờ anh ấy xin cho một chân gì đó</a:t>
            </a:r>
            <a:r>
              <a:rPr lang="vi-VN" altLang="x-none" dirty="0">
                <a:solidFill>
                  <a:srgbClr val="0000CC"/>
                </a:solidFill>
                <a:latin typeface="Arial" panose="020B0604020202020204" pitchFamily="34" charset="0"/>
                <a:ea typeface="Times New Roman" panose="02020603050405020304" pitchFamily="18" charset="0"/>
              </a:rPr>
              <a:t>…</a:t>
            </a:r>
            <a:r>
              <a:rPr lang="vi-VN" altLang="x-none" dirty="0">
                <a:solidFill>
                  <a:srgbClr val="0000CC"/>
                </a:solidFill>
                <a:latin typeface="Arial" panose="020B0604020202020204" pitchFamily="34" charset="0"/>
                <a:cs typeface="Times New Roman" panose="02020603050405020304" pitchFamily="18" charset="0"/>
              </a:rPr>
              <a:t>.</a:t>
            </a:r>
            <a:endParaRPr lang="vi-VN" altLang="x-none" dirty="0">
              <a:solidFill>
                <a:srgbClr val="0000CC"/>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0000CC"/>
                </a:solidFill>
                <a:latin typeface="Arial" panose="020B0604020202020204" pitchFamily="34" charset="0"/>
                <a:cs typeface="Times New Roman" panose="02020603050405020304" pitchFamily="18" charset="0"/>
              </a:rPr>
              <a:t>Lê: - Vất vả lắm. Lại còn say sóng nữa</a:t>
            </a:r>
            <a:r>
              <a:rPr lang="vi-VN" altLang="x-none" dirty="0">
                <a:solidFill>
                  <a:srgbClr val="0000CC"/>
                </a:solidFill>
                <a:latin typeface="Arial" panose="020B0604020202020204" pitchFamily="34" charset="0"/>
                <a:ea typeface="Times New Roman" panose="02020603050405020304" pitchFamily="18" charset="0"/>
              </a:rPr>
              <a:t>…</a:t>
            </a:r>
            <a:endParaRPr lang="vi-VN" altLang="x-none" dirty="0">
              <a:solidFill>
                <a:srgbClr val="0000CC"/>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(Có tiếng gõ cửa. Anh Mai v</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Mai: - (Với anh Lê) Ch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 ông. (Quay sang anh 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Anh 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ạ, tôi đã xin được cho anh một chân phụ bếp.</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 Cảm ơn anh. Bao giờ phải trình diện?</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Mai: - C</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ng sớm c</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ng tốt. Nhưng đêm nay anh hãy nghĩ kĩ đi đã. Vất vả, khó nhọc lắm đấy. Sóng Biển Đỏ rất dữ dội, có thể chết được. M</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 chết thì người ta bỏ v</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 áo quan, bắn một loạt súng ch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 rồi “A-lê hấp!”, cho phăng xuống biển l</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 rồi đời.</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 Tôi nghĩ kĩ lắm rồi. L</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m thân nô lệ m</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 muốn xoá bỏ kiếp nô lệ thì sẽ 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công dân, còn yên phận nô lệ thì mãi mãi l</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 đầy tớ cho người ta</a:t>
            </a:r>
            <a:r>
              <a:rPr lang="vi-VN" altLang="x-none" dirty="0">
                <a:solidFill>
                  <a:srgbClr val="7030A0"/>
                </a:solidFill>
                <a:latin typeface="Arial" panose="020B0604020202020204" pitchFamily="34" charset="0"/>
                <a:ea typeface="Times New Roman" panose="02020603050405020304" pitchFamily="18" charset="0"/>
              </a:rPr>
              <a:t>…</a:t>
            </a:r>
            <a:r>
              <a:rPr lang="vi-VN" altLang="x-none" dirty="0">
                <a:solidFill>
                  <a:srgbClr val="7030A0"/>
                </a:solidFill>
                <a:latin typeface="Arial" panose="020B0604020202020204" pitchFamily="34" charset="0"/>
                <a:cs typeface="Times New Roman" panose="02020603050405020304" pitchFamily="18" charset="0"/>
              </a:rPr>
              <a:t>. Đi ngay có được không, anh?</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Mai: - Cũng được.</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cho sách v</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 túi quần áo, khoác lên vai.)</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Lê: - N</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y</a:t>
            </a:r>
            <a:r>
              <a:rPr lang="vi-VN" altLang="x-none" dirty="0">
                <a:solidFill>
                  <a:srgbClr val="7030A0"/>
                </a:solidFill>
                <a:latin typeface="Arial" panose="020B0604020202020204" pitchFamily="34" charset="0"/>
                <a:ea typeface="Times New Roman" panose="02020603050405020304" pitchFamily="18" charset="0"/>
              </a:rPr>
              <a:t>…</a:t>
            </a:r>
            <a:r>
              <a:rPr lang="vi-VN" altLang="x-none" dirty="0">
                <a:solidFill>
                  <a:srgbClr val="7030A0"/>
                </a:solidFill>
                <a:latin typeface="Arial" panose="020B0604020202020204" pitchFamily="34" charset="0"/>
                <a:cs typeface="Times New Roman" panose="02020603050405020304" pitchFamily="18" charset="0"/>
              </a:rPr>
              <a:t> Còn ngọn đèn hoa kì</a:t>
            </a:r>
            <a:r>
              <a:rPr lang="vi-VN" altLang="x-none" dirty="0">
                <a:solidFill>
                  <a:srgbClr val="7030A0"/>
                </a:solidFill>
                <a:latin typeface="Arial" panose="020B0604020202020204" pitchFamily="34" charset="0"/>
                <a:ea typeface="Times New Roman" panose="02020603050405020304" pitchFamily="18" charset="0"/>
              </a:rPr>
              <a:t>…</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Th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nh: - Sẽ có một </a:t>
            </a:r>
            <a:r>
              <a:rPr lang="vi-VN" altLang="x-none" dirty="0">
                <a:solidFill>
                  <a:srgbClr val="7030A0"/>
                </a:solidFill>
                <a:latin typeface="Arial" panose="020B0604020202020204" pitchFamily="34" charset="0"/>
                <a:cs typeface="Times New Roman" panose="02020603050405020304" pitchFamily="18" charset="0"/>
              </a:rPr>
              <a:t>ng</a:t>
            </a:r>
            <a:r>
              <a:rPr dirty="0">
                <a:solidFill>
                  <a:srgbClr val="7030A0"/>
                </a:solidFill>
                <a:cs typeface="Times New Roman" panose="02020603050405020304" pitchFamily="18" charset="0"/>
              </a:rPr>
              <a:t>ọ</a:t>
            </a:r>
            <a:r>
              <a:rPr lang="vi-VN" altLang="x-none" dirty="0">
                <a:solidFill>
                  <a:srgbClr val="7030A0"/>
                </a:solidFill>
                <a:latin typeface="Arial" panose="020B0604020202020204" pitchFamily="34" charset="0"/>
                <a:cs typeface="Times New Roman" panose="02020603050405020304" pitchFamily="18" charset="0"/>
              </a:rPr>
              <a:t>n </a:t>
            </a:r>
            <a:r>
              <a:rPr lang="vi-VN" altLang="x-none" dirty="0">
                <a:solidFill>
                  <a:srgbClr val="7030A0"/>
                </a:solidFill>
                <a:latin typeface="Arial" panose="020B0604020202020204" pitchFamily="34" charset="0"/>
                <a:cs typeface="Times New Roman" panose="02020603050405020304" pitchFamily="18" charset="0"/>
              </a:rPr>
              <a:t>đèn khác anh ạ. Ch</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 anh nhé! (Cùng Mai đi ra cửa)</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Lê: - Ch</a:t>
            </a:r>
            <a:r>
              <a:rPr lang="vi-VN" altLang="x-none" dirty="0">
                <a:solidFill>
                  <a:srgbClr val="7030A0"/>
                </a:solidFill>
                <a:latin typeface="Arial" panose="020B0604020202020204" pitchFamily="34" charset="0"/>
                <a:ea typeface="Times New Roman" panose="02020603050405020304" pitchFamily="18" charset="0"/>
              </a:rPr>
              <a:t>…</a:t>
            </a:r>
            <a:r>
              <a:rPr lang="vi-VN" altLang="x-none" dirty="0">
                <a:solidFill>
                  <a:srgbClr val="7030A0"/>
                </a:solidFill>
                <a:latin typeface="Arial" panose="020B0604020202020204" pitchFamily="34" charset="0"/>
                <a:cs typeface="Times New Roman" panose="02020603050405020304" pitchFamily="18" charset="0"/>
              </a:rPr>
              <a:t> </a:t>
            </a:r>
            <a:r>
              <a:rPr lang="vi-VN" altLang="x-none" dirty="0">
                <a:solidFill>
                  <a:srgbClr val="7030A0"/>
                </a:solidFill>
                <a:latin typeface="Arial" panose="020B0604020202020204" pitchFamily="34" charset="0"/>
                <a:ea typeface="Times New Roman" panose="02020603050405020304" pitchFamily="18" charset="0"/>
              </a:rPr>
              <a:t>à</a:t>
            </a:r>
            <a:r>
              <a:rPr lang="vi-VN" altLang="x-none" dirty="0">
                <a:solidFill>
                  <a:srgbClr val="7030A0"/>
                </a:solidFill>
                <a:latin typeface="Arial" panose="020B0604020202020204" pitchFamily="34" charset="0"/>
                <a:cs typeface="Times New Roman" panose="02020603050405020304" pitchFamily="18" charset="0"/>
              </a:rPr>
              <a:t>o!</a:t>
            </a:r>
            <a:endParaRPr lang="vi-VN" altLang="x-none" dirty="0">
              <a:solidFill>
                <a:srgbClr val="7030A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7030A0"/>
                </a:solidFill>
                <a:latin typeface="Arial" panose="020B0604020202020204" pitchFamily="34" charset="0"/>
                <a:cs typeface="Times New Roman" panose="02020603050405020304" pitchFamily="18" charset="0"/>
              </a:rPr>
              <a:t>(Tắt đèn)</a:t>
            </a:r>
            <a:endParaRPr lang="vi-VN" altLang="x-none" dirty="0">
              <a:solidFill>
                <a:srgbClr val="7030A0"/>
              </a:solidFill>
              <a:latin typeface="Arial" panose="020B060402020202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12"/>
          <p:cNvSpPr txBox="1"/>
          <p:nvPr/>
        </p:nvSpPr>
        <p:spPr>
          <a:xfrm>
            <a:off x="2286000" y="755650"/>
            <a:ext cx="79248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3200" b="1" dirty="0">
                <a:solidFill>
                  <a:srgbClr val="7030A0"/>
                </a:solidFill>
                <a:latin typeface="Times New Roman" panose="02020603050405020304" pitchFamily="18" charset="0"/>
                <a:cs typeface="Arial" panose="020B0604020202020204" pitchFamily="34" charset="0"/>
              </a:rPr>
              <a:t> Người công dân số Một (tiếp theo)</a:t>
            </a:r>
            <a:endParaRPr lang="en-US" altLang="en-US" sz="3200" b="1" dirty="0">
              <a:solidFill>
                <a:srgbClr val="7030A0"/>
              </a:solidFill>
              <a:latin typeface="Times New Roman" panose="02020603050405020304" pitchFamily="18" charset="0"/>
              <a:ea typeface="Arial" panose="020B0604020202020204" pitchFamily="34" charset="0"/>
            </a:endParaRPr>
          </a:p>
        </p:txBody>
      </p:sp>
      <p:sp>
        <p:nvSpPr>
          <p:cNvPr id="17411" name="TextBox 1"/>
          <p:cNvSpPr txBox="1"/>
          <p:nvPr/>
        </p:nvSpPr>
        <p:spPr>
          <a:xfrm>
            <a:off x="4711700" y="188913"/>
            <a:ext cx="36576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3200" b="1" dirty="0">
                <a:solidFill>
                  <a:srgbClr val="7030A0"/>
                </a:solidFill>
                <a:latin typeface="Times New Roman" panose="02020603050405020304" pitchFamily="18" charset="0"/>
                <a:cs typeface="Times New Roman" panose="02020603050405020304" pitchFamily="18" charset="0"/>
              </a:rPr>
              <a:t> Tập đọc</a:t>
            </a:r>
            <a:endParaRPr lang="en-US" altLang="en-US" sz="3200" b="1" dirty="0">
              <a:solidFill>
                <a:srgbClr val="7030A0"/>
              </a:solidFill>
              <a:latin typeface="Times New Roman" panose="02020603050405020304" pitchFamily="18" charset="0"/>
              <a:ea typeface="Times New Roman" panose="02020603050405020304" pitchFamily="18" charset="0"/>
            </a:endParaRPr>
          </a:p>
        </p:txBody>
      </p:sp>
      <p:sp>
        <p:nvSpPr>
          <p:cNvPr id="17412" name="Text Box 4"/>
          <p:cNvSpPr txBox="1"/>
          <p:nvPr/>
        </p:nvSpPr>
        <p:spPr>
          <a:xfrm>
            <a:off x="6381750" y="1323975"/>
            <a:ext cx="4716463" cy="5222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i="1" dirty="0">
                <a:solidFill>
                  <a:srgbClr val="7030A0"/>
                </a:solidFill>
                <a:latin typeface="Times New Roman" panose="02020603050405020304" pitchFamily="18" charset="0"/>
                <a:cs typeface="Arial" panose="020B0604020202020204" pitchFamily="34" charset="0"/>
              </a:rPr>
              <a:t>  </a:t>
            </a:r>
            <a:r>
              <a:rPr lang="en-US" altLang="en-US" sz="2200" b="1" i="1" dirty="0">
                <a:solidFill>
                  <a:srgbClr val="7030A0"/>
                </a:solidFill>
                <a:latin typeface="Times New Roman" panose="02020603050405020304" pitchFamily="18" charset="0"/>
                <a:cs typeface="Arial" panose="020B0604020202020204" pitchFamily="34" charset="0"/>
              </a:rPr>
              <a:t>Theo H</a:t>
            </a:r>
            <a:r>
              <a:rPr lang="en-US" altLang="en-US" sz="2200" b="1" i="1" dirty="0">
                <a:solidFill>
                  <a:srgbClr val="7030A0"/>
                </a:solidFill>
                <a:latin typeface="Times New Roman" panose="02020603050405020304" pitchFamily="18" charset="0"/>
                <a:ea typeface="Arial" panose="020B0604020202020204" pitchFamily="34" charset="0"/>
              </a:rPr>
              <a:t>à</a:t>
            </a:r>
            <a:r>
              <a:rPr lang="en-US" altLang="en-US" sz="2200" b="1" i="1" dirty="0">
                <a:solidFill>
                  <a:srgbClr val="7030A0"/>
                </a:solidFill>
                <a:latin typeface="Times New Roman" panose="02020603050405020304" pitchFamily="18" charset="0"/>
                <a:cs typeface="Arial" panose="020B0604020202020204" pitchFamily="34" charset="0"/>
              </a:rPr>
              <a:t> Văn Cầu – Vũ Đình Phòng</a:t>
            </a:r>
            <a:endParaRPr lang="en-US" altLang="en-US" sz="2200" b="1" i="1" dirty="0">
              <a:solidFill>
                <a:srgbClr val="7030A0"/>
              </a:solidFill>
              <a:latin typeface="Times New Roman" panose="02020603050405020304" pitchFamily="18" charset="0"/>
              <a:ea typeface="Arial" panose="020B0604020202020204" pitchFamily="34" charset="0"/>
            </a:endParaRPr>
          </a:p>
        </p:txBody>
      </p:sp>
      <p:cxnSp>
        <p:nvCxnSpPr>
          <p:cNvPr id="8" name="Straight Connector 7"/>
          <p:cNvCxnSpPr/>
          <p:nvPr/>
        </p:nvCxnSpPr>
        <p:spPr>
          <a:xfrm rot="5400000">
            <a:off x="4030663" y="4522788"/>
            <a:ext cx="3897313"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414" name="TextBox 8"/>
          <p:cNvSpPr txBox="1"/>
          <p:nvPr/>
        </p:nvSpPr>
        <p:spPr>
          <a:xfrm>
            <a:off x="1041400" y="2292350"/>
            <a:ext cx="41910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vi-VN" sz="3200" b="1" dirty="0">
                <a:solidFill>
                  <a:srgbClr val="7030A0"/>
                </a:solidFill>
                <a:latin typeface="Times New Roman" panose="02020603050405020304" pitchFamily="18" charset="0"/>
                <a:cs typeface="Times New Roman" panose="02020603050405020304" pitchFamily="18" charset="0"/>
              </a:rPr>
              <a:t>Luyện đọc</a:t>
            </a:r>
            <a:endParaRPr lang="en-US" altLang="vi-VN" sz="3200" b="1" dirty="0">
              <a:solidFill>
                <a:srgbClr val="7030A0"/>
              </a:solidFill>
              <a:latin typeface="Times New Roman" panose="02020603050405020304" pitchFamily="18" charset="0"/>
              <a:ea typeface="Times New Roman" panose="02020603050405020304" pitchFamily="18" charset="0"/>
            </a:endParaRPr>
          </a:p>
        </p:txBody>
      </p:sp>
      <p:sp>
        <p:nvSpPr>
          <p:cNvPr id="11" name="TextBox 31"/>
          <p:cNvSpPr txBox="1"/>
          <p:nvPr/>
        </p:nvSpPr>
        <p:spPr>
          <a:xfrm>
            <a:off x="427038" y="2989263"/>
            <a:ext cx="3441700" cy="522287"/>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La-tút-sơ Tơ-rê-vin</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12" name="Rectangle 13"/>
          <p:cNvSpPr/>
          <p:nvPr/>
        </p:nvSpPr>
        <p:spPr>
          <a:xfrm>
            <a:off x="517525" y="4097338"/>
            <a:ext cx="1862138" cy="522287"/>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dirty="0">
                <a:solidFill>
                  <a:srgbClr val="7030A0"/>
                </a:solidFill>
                <a:latin typeface="Times New Roman" panose="02020603050405020304" pitchFamily="18" charset="0"/>
                <a:cs typeface="Arial" panose="020B0604020202020204" pitchFamily="34" charset="0"/>
              </a:rPr>
              <a:t>A - lê - hấp</a:t>
            </a:r>
            <a:endParaRPr lang="en-US" altLang="en-US" sz="2800" b="1" dirty="0">
              <a:solidFill>
                <a:srgbClr val="7030A0"/>
              </a:solidFill>
              <a:latin typeface="Times New Roman" panose="02020603050405020304" pitchFamily="18" charset="0"/>
              <a:ea typeface="Arial" panose="020B0604020202020204" pitchFamily="34" charset="0"/>
            </a:endParaRPr>
          </a:p>
        </p:txBody>
      </p:sp>
      <p:sp>
        <p:nvSpPr>
          <p:cNvPr id="13" name="Rectangle 13"/>
          <p:cNvSpPr/>
          <p:nvPr/>
        </p:nvSpPr>
        <p:spPr>
          <a:xfrm>
            <a:off x="517525" y="3573463"/>
            <a:ext cx="1473200" cy="523875"/>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dirty="0">
                <a:solidFill>
                  <a:srgbClr val="7030A0"/>
                </a:solidFill>
                <a:latin typeface="Times New Roman" panose="02020603050405020304" pitchFamily="18" charset="0"/>
                <a:cs typeface="Arial" panose="020B0604020202020204" pitchFamily="34" charset="0"/>
              </a:rPr>
              <a:t>say sóng</a:t>
            </a:r>
            <a:endParaRPr lang="en-US" altLang="en-US" sz="2800" b="1" dirty="0">
              <a:solidFill>
                <a:srgbClr val="7030A0"/>
              </a:solidFill>
              <a:latin typeface="Times New Roman" panose="02020603050405020304" pitchFamily="18" charset="0"/>
              <a:ea typeface="Arial" panose="020B0604020202020204" pitchFamily="34" charset="0"/>
            </a:endParaRPr>
          </a:p>
        </p:txBody>
      </p:sp>
      <p:sp>
        <p:nvSpPr>
          <p:cNvPr id="15" name="Rectangle 18"/>
          <p:cNvSpPr/>
          <p:nvPr/>
        </p:nvSpPr>
        <p:spPr>
          <a:xfrm>
            <a:off x="352425" y="4708525"/>
            <a:ext cx="5264150" cy="267652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lnSpc>
                <a:spcPct val="150000"/>
              </a:lnSpc>
              <a:spcBef>
                <a:spcPct val="0"/>
              </a:spcBef>
              <a:buClrTx/>
              <a:buSzTx/>
              <a:buFontTx/>
              <a:buNone/>
            </a:pPr>
            <a:r>
              <a:rPr lang="en-US" altLang="en-US" sz="2800" b="1" dirty="0">
                <a:solidFill>
                  <a:srgbClr val="7030A0"/>
                </a:solidFill>
                <a:latin typeface="Times New Roman" panose="02020603050405020304" pitchFamily="18" charset="0"/>
                <a:cs typeface="Arial" panose="020B0604020202020204" pitchFamily="34" charset="0"/>
              </a:rPr>
              <a:t>- Lấy </a:t>
            </a:r>
            <a:r>
              <a:rPr lang="en-US" altLang="en-US" sz="2800" b="1" dirty="0">
                <a:solidFill>
                  <a:srgbClr val="FF0000"/>
                </a:solidFill>
                <a:latin typeface="Times New Roman" panose="02020603050405020304" pitchFamily="18" charset="0"/>
                <a:cs typeface="Arial" panose="020B0604020202020204" pitchFamily="34" charset="0"/>
              </a:rPr>
              <a:t>tiền đâu </a:t>
            </a:r>
            <a:r>
              <a:rPr lang="en-US" altLang="en-US" sz="2800" b="1" dirty="0">
                <a:solidFill>
                  <a:srgbClr val="7030A0"/>
                </a:solidFill>
                <a:latin typeface="Times New Roman" panose="02020603050405020304" pitchFamily="18" charset="0"/>
                <a:cs typeface="Arial" panose="020B0604020202020204" pitchFamily="34" charset="0"/>
              </a:rPr>
              <a:t>m</a:t>
            </a:r>
            <a:r>
              <a:rPr lang="en-US" altLang="en-US" sz="2800" b="1" dirty="0">
                <a:solidFill>
                  <a:srgbClr val="7030A0"/>
                </a:solidFill>
                <a:latin typeface="Times New Roman" panose="02020603050405020304" pitchFamily="18" charset="0"/>
                <a:ea typeface="Arial" panose="020B0604020202020204" pitchFamily="34" charset="0"/>
              </a:rPr>
              <a:t>à</a:t>
            </a:r>
            <a:r>
              <a:rPr lang="en-US" altLang="en-US" sz="2800" b="1" dirty="0">
                <a:solidFill>
                  <a:srgbClr val="7030A0"/>
                </a:solidFill>
                <a:latin typeface="Times New Roman" panose="02020603050405020304" pitchFamily="18" charset="0"/>
                <a:cs typeface="Arial" panose="020B0604020202020204" pitchFamily="34" charset="0"/>
              </a:rPr>
              <a:t> đi? </a:t>
            </a:r>
            <a:br>
              <a:rPr lang="en-US" altLang="en-US" sz="2800" b="1" dirty="0">
                <a:solidFill>
                  <a:srgbClr val="7030A0"/>
                </a:solidFill>
                <a:latin typeface="Times New Roman" panose="02020603050405020304" pitchFamily="18" charset="0"/>
                <a:cs typeface="Arial" panose="020B0604020202020204" pitchFamily="34" charset="0"/>
              </a:rPr>
            </a:br>
            <a:r>
              <a:rPr lang="en-US" altLang="en-US" sz="2800" b="1" dirty="0">
                <a:solidFill>
                  <a:srgbClr val="7030A0"/>
                </a:solidFill>
                <a:latin typeface="Times New Roman" panose="02020603050405020304" pitchFamily="18" charset="0"/>
                <a:cs typeface="Arial" panose="020B0604020202020204" pitchFamily="34" charset="0"/>
              </a:rPr>
              <a:t>  Tiền </a:t>
            </a:r>
            <a:r>
              <a:rPr lang="en-US" altLang="en-US" sz="2800" b="1" dirty="0">
                <a:solidFill>
                  <a:srgbClr val="FF0000"/>
                </a:solidFill>
                <a:latin typeface="Times New Roman" panose="02020603050405020304" pitchFamily="18" charset="0"/>
                <a:cs typeface="Arial" panose="020B0604020202020204" pitchFamily="34" charset="0"/>
              </a:rPr>
              <a:t>đây</a:t>
            </a:r>
            <a:r>
              <a:rPr lang="en-US" altLang="en-US" sz="2800" b="1" dirty="0">
                <a:solidFill>
                  <a:srgbClr val="7030A0"/>
                </a:solidFill>
                <a:latin typeface="Times New Roman" panose="02020603050405020304" pitchFamily="18" charset="0"/>
                <a:cs typeface="Arial" panose="020B0604020202020204" pitchFamily="34" charset="0"/>
              </a:rPr>
              <a:t> chứ </a:t>
            </a:r>
            <a:r>
              <a:rPr lang="en-US" altLang="en-US" sz="2800" b="1" dirty="0">
                <a:solidFill>
                  <a:srgbClr val="FF0000"/>
                </a:solidFill>
                <a:latin typeface="Times New Roman" panose="02020603050405020304" pitchFamily="18" charset="0"/>
                <a:cs typeface="Arial" panose="020B0604020202020204" pitchFamily="34" charset="0"/>
              </a:rPr>
              <a:t>đâu</a:t>
            </a:r>
            <a:r>
              <a:rPr lang="en-US" altLang="en-US" sz="2800" b="1" dirty="0">
                <a:solidFill>
                  <a:srgbClr val="7030A0"/>
                </a:solidFill>
                <a:latin typeface="Times New Roman" panose="02020603050405020304" pitchFamily="18" charset="0"/>
                <a:cs typeface="Arial" panose="020B0604020202020204" pitchFamily="34" charset="0"/>
              </a:rPr>
              <a:t> ?</a:t>
            </a:r>
            <a:br>
              <a:rPr lang="en-US" altLang="en-US" sz="2800" b="1" dirty="0">
                <a:solidFill>
                  <a:srgbClr val="7030A0"/>
                </a:solidFill>
                <a:latin typeface="Times New Roman" panose="02020603050405020304" pitchFamily="18" charset="0"/>
                <a:cs typeface="Arial" panose="020B0604020202020204" pitchFamily="34" charset="0"/>
              </a:rPr>
            </a:br>
            <a:br>
              <a:rPr lang="en-US" altLang="en-US" sz="2800" b="1" dirty="0">
                <a:solidFill>
                  <a:srgbClr val="7030A0"/>
                </a:solidFill>
                <a:latin typeface="Times New Roman" panose="02020603050405020304" pitchFamily="18" charset="0"/>
                <a:cs typeface="Arial" panose="020B0604020202020204" pitchFamily="34" charset="0"/>
              </a:rPr>
            </a:br>
            <a:endParaRPr lang="en-GB" altLang="en-US" sz="2800" b="1" dirty="0">
              <a:solidFill>
                <a:srgbClr val="7030A0"/>
              </a:solidFill>
              <a:latin typeface="Times New Roman" panose="02020603050405020304" pitchFamily="18" charset="0"/>
              <a:ea typeface="Arial" panose="020B0604020202020204" pitchFamily="34" charset="0"/>
            </a:endParaRPr>
          </a:p>
        </p:txBody>
      </p:sp>
      <p:sp>
        <p:nvSpPr>
          <p:cNvPr id="17419" name="Rectangle 1"/>
          <p:cNvSpPr/>
          <p:nvPr/>
        </p:nvSpPr>
        <p:spPr>
          <a:xfrm>
            <a:off x="6726238" y="2354263"/>
            <a:ext cx="2139950" cy="523875"/>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eaLnBrk="0" hangingPunct="0">
              <a:spcBef>
                <a:spcPct val="0"/>
              </a:spcBef>
              <a:buClrTx/>
              <a:buSzTx/>
              <a:buFontTx/>
              <a:buNone/>
            </a:pPr>
            <a:r>
              <a:rPr sz="2800" b="1" dirty="0">
                <a:solidFill>
                  <a:srgbClr val="7030A0"/>
                </a:solidFill>
                <a:latin typeface="Times New Roman" panose="02020603050405020304" pitchFamily="18" charset="0"/>
                <a:cs typeface="Times New Roman" panose="02020603050405020304" pitchFamily="18" charset="0"/>
              </a:rPr>
              <a:t>Tìm hiểu b</a:t>
            </a:r>
            <a:r>
              <a:rPr sz="2800" b="1" dirty="0">
                <a:solidFill>
                  <a:srgbClr val="7030A0"/>
                </a:solidFill>
                <a:latin typeface="Times New Roman" panose="02020603050405020304" pitchFamily="18" charset="0"/>
                <a:ea typeface="Times New Roman" panose="02020603050405020304" pitchFamily="18" charset="0"/>
              </a:rPr>
              <a:t>à</a:t>
            </a:r>
            <a:r>
              <a:rPr sz="2800" b="1" dirty="0">
                <a:solidFill>
                  <a:srgbClr val="7030A0"/>
                </a:solidFill>
                <a:latin typeface="Times New Roman" panose="02020603050405020304" pitchFamily="18" charset="0"/>
                <a:cs typeface="Times New Roman" panose="02020603050405020304" pitchFamily="18" charset="0"/>
              </a:rPr>
              <a:t>i</a:t>
            </a:r>
            <a:endParaRPr sz="28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12"/>
          <p:cNvSpPr txBox="1"/>
          <p:nvPr/>
        </p:nvSpPr>
        <p:spPr>
          <a:xfrm>
            <a:off x="2286000" y="755650"/>
            <a:ext cx="79248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3200" b="1" dirty="0">
                <a:solidFill>
                  <a:srgbClr val="FF3300"/>
                </a:solidFill>
                <a:latin typeface="Times New Roman" panose="02020603050405020304" pitchFamily="18" charset="0"/>
                <a:cs typeface="Arial" panose="020B0604020202020204" pitchFamily="34" charset="0"/>
              </a:rPr>
              <a:t>Người công dân số Một (tiếp theo)</a:t>
            </a:r>
            <a:endParaRPr lang="en-US" altLang="en-US" sz="3200" b="1" dirty="0">
              <a:solidFill>
                <a:srgbClr val="FF3300"/>
              </a:solidFill>
              <a:latin typeface="Times New Roman" panose="02020603050405020304" pitchFamily="18" charset="0"/>
              <a:ea typeface="Arial" panose="020B0604020202020204" pitchFamily="34" charset="0"/>
            </a:endParaRPr>
          </a:p>
        </p:txBody>
      </p:sp>
      <p:sp>
        <p:nvSpPr>
          <p:cNvPr id="18435" name="TextBox 1"/>
          <p:cNvSpPr txBox="1"/>
          <p:nvPr/>
        </p:nvSpPr>
        <p:spPr>
          <a:xfrm>
            <a:off x="4711700" y="188913"/>
            <a:ext cx="36576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a:solidFill>
                  <a:srgbClr val="0000CC"/>
                </a:solidFill>
                <a:latin typeface="Times New Roman" panose="02020603050405020304" pitchFamily="18" charset="0"/>
                <a:cs typeface="Times New Roman" panose="02020603050405020304" pitchFamily="18" charset="0"/>
              </a:rPr>
              <a:t>Tập đọc</a:t>
            </a:r>
            <a:endParaRPr lang="en-US" altLang="en-US" sz="3200" b="1" dirty="0">
              <a:solidFill>
                <a:srgbClr val="0000CC"/>
              </a:solidFill>
              <a:latin typeface="Times New Roman" panose="02020603050405020304" pitchFamily="18" charset="0"/>
              <a:ea typeface="Times New Roman" panose="02020603050405020304" pitchFamily="18" charset="0"/>
            </a:endParaRPr>
          </a:p>
        </p:txBody>
      </p:sp>
      <p:sp>
        <p:nvSpPr>
          <p:cNvPr id="18436" name="Text Box 4"/>
          <p:cNvSpPr txBox="1"/>
          <p:nvPr/>
        </p:nvSpPr>
        <p:spPr>
          <a:xfrm>
            <a:off x="6381750" y="1323975"/>
            <a:ext cx="4716463" cy="5222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i="1" dirty="0">
                <a:solidFill>
                  <a:srgbClr val="0000CC"/>
                </a:solidFill>
                <a:latin typeface="Times New Roman" panose="02020603050405020304" pitchFamily="18" charset="0"/>
                <a:cs typeface="Arial" panose="020B0604020202020204" pitchFamily="34" charset="0"/>
              </a:rPr>
              <a:t>  </a:t>
            </a:r>
            <a:r>
              <a:rPr lang="en-US" altLang="en-US" sz="2200" b="1" i="1" dirty="0">
                <a:solidFill>
                  <a:srgbClr val="0000CC"/>
                </a:solidFill>
                <a:latin typeface="Times New Roman" panose="02020603050405020304" pitchFamily="18" charset="0"/>
                <a:cs typeface="Arial" panose="020B0604020202020204" pitchFamily="34" charset="0"/>
              </a:rPr>
              <a:t>Theo H</a:t>
            </a:r>
            <a:r>
              <a:rPr lang="en-US" altLang="en-US" sz="2200" b="1" i="1" dirty="0">
                <a:solidFill>
                  <a:srgbClr val="0000CC"/>
                </a:solidFill>
                <a:latin typeface="Times New Roman" panose="02020603050405020304" pitchFamily="18" charset="0"/>
                <a:ea typeface="Arial" panose="020B0604020202020204" pitchFamily="34" charset="0"/>
              </a:rPr>
              <a:t>à</a:t>
            </a:r>
            <a:r>
              <a:rPr lang="en-US" altLang="en-US" sz="2200" b="1" i="1" dirty="0">
                <a:solidFill>
                  <a:srgbClr val="0000CC"/>
                </a:solidFill>
                <a:latin typeface="Times New Roman" panose="02020603050405020304" pitchFamily="18" charset="0"/>
                <a:cs typeface="Arial" panose="020B0604020202020204" pitchFamily="34" charset="0"/>
              </a:rPr>
              <a:t> Văn Cầu – Vũ Đình Phòng</a:t>
            </a:r>
            <a:endParaRPr lang="en-US" altLang="en-US" sz="2200" b="1" i="1" dirty="0">
              <a:solidFill>
                <a:srgbClr val="0000CC"/>
              </a:solidFill>
              <a:latin typeface="Times New Roman" panose="02020603050405020304" pitchFamily="18" charset="0"/>
              <a:ea typeface="Arial" panose="020B0604020202020204" pitchFamily="34" charset="0"/>
            </a:endParaRPr>
          </a:p>
        </p:txBody>
      </p:sp>
      <p:cxnSp>
        <p:nvCxnSpPr>
          <p:cNvPr id="8" name="Straight Connector 7"/>
          <p:cNvCxnSpPr/>
          <p:nvPr/>
        </p:nvCxnSpPr>
        <p:spPr>
          <a:xfrm rot="5400000">
            <a:off x="4183063" y="4522788"/>
            <a:ext cx="3897313"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8438" name="TextBox 8"/>
          <p:cNvSpPr txBox="1"/>
          <p:nvPr/>
        </p:nvSpPr>
        <p:spPr>
          <a:xfrm>
            <a:off x="1041400" y="2063750"/>
            <a:ext cx="41910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vi-VN" sz="3200" b="1" dirty="0">
                <a:solidFill>
                  <a:srgbClr val="0000CC"/>
                </a:solidFill>
                <a:latin typeface="Times New Roman" panose="02020603050405020304" pitchFamily="18" charset="0"/>
                <a:cs typeface="Times New Roman" panose="02020603050405020304" pitchFamily="18" charset="0"/>
              </a:rPr>
              <a:t>Luyện đọc</a:t>
            </a:r>
            <a:endParaRPr lang="en-US" altLang="vi-VN" sz="3200" b="1" dirty="0">
              <a:solidFill>
                <a:srgbClr val="0000CC"/>
              </a:solidFill>
              <a:latin typeface="Times New Roman" panose="02020603050405020304" pitchFamily="18" charset="0"/>
              <a:ea typeface="Times New Roman" panose="02020603050405020304" pitchFamily="18" charset="0"/>
            </a:endParaRPr>
          </a:p>
        </p:txBody>
      </p:sp>
      <p:sp>
        <p:nvSpPr>
          <p:cNvPr id="12" name="Rectangle 11"/>
          <p:cNvSpPr>
            <a:spLocks noChangeArrowheads="1"/>
          </p:cNvSpPr>
          <p:nvPr/>
        </p:nvSpPr>
        <p:spPr bwMode="auto">
          <a:xfrm>
            <a:off x="96838" y="3741738"/>
            <a:ext cx="60483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dirty="0">
                <a:solidFill>
                  <a:srgbClr val="181818"/>
                </a:solidFill>
                <a:latin typeface="Times New Roman" panose="02020603050405020304" pitchFamily="18" charset="0"/>
                <a:cs typeface="Arial" panose="020B0604020202020204" pitchFamily="34" charset="0"/>
              </a:rPr>
              <a:t>  L</a:t>
            </a:r>
            <a:r>
              <a:rPr lang="en-US" altLang="en-US" sz="2800" b="1" dirty="0">
                <a:solidFill>
                  <a:srgbClr val="181818"/>
                </a:solidFill>
                <a:latin typeface="Times New Roman" panose="02020603050405020304" pitchFamily="18" charset="0"/>
                <a:ea typeface="Arial" panose="020B0604020202020204" pitchFamily="34" charset="0"/>
              </a:rPr>
              <a:t>à</a:t>
            </a:r>
            <a:r>
              <a:rPr lang="en-US" altLang="en-US" sz="2800" b="1" dirty="0">
                <a:solidFill>
                  <a:srgbClr val="181818"/>
                </a:solidFill>
                <a:latin typeface="Times New Roman" panose="02020603050405020304" pitchFamily="18" charset="0"/>
                <a:cs typeface="Arial" panose="020B0604020202020204" pitchFamily="34" charset="0"/>
              </a:rPr>
              <a:t>m thân nô lệ m</a:t>
            </a:r>
            <a:r>
              <a:rPr lang="en-US" altLang="en-US" sz="2800" b="1" dirty="0">
                <a:solidFill>
                  <a:srgbClr val="181818"/>
                </a:solidFill>
                <a:latin typeface="Times New Roman" panose="02020603050405020304" pitchFamily="18" charset="0"/>
                <a:ea typeface="Arial" panose="020B0604020202020204" pitchFamily="34" charset="0"/>
              </a:rPr>
              <a:t>à</a:t>
            </a:r>
            <a:r>
              <a:rPr lang="en-US" altLang="en-US" sz="2800" b="1" dirty="0">
                <a:solidFill>
                  <a:srgbClr val="181818"/>
                </a:solidFill>
                <a:latin typeface="Times New Roman" panose="02020603050405020304" pitchFamily="18" charset="0"/>
                <a:cs typeface="Arial" panose="020B0604020202020204" pitchFamily="34" charset="0"/>
              </a:rPr>
              <a:t> muốn xóa bỏ kiếp nô lệ thì sẽ th</a:t>
            </a:r>
            <a:r>
              <a:rPr lang="en-US" altLang="en-US" sz="2800" b="1" dirty="0">
                <a:solidFill>
                  <a:srgbClr val="181818"/>
                </a:solidFill>
                <a:latin typeface="Times New Roman" panose="02020603050405020304" pitchFamily="18" charset="0"/>
                <a:ea typeface="Arial" panose="020B0604020202020204" pitchFamily="34" charset="0"/>
              </a:rPr>
              <a:t>à</a:t>
            </a:r>
            <a:r>
              <a:rPr lang="en-US" altLang="en-US" sz="2800" b="1" dirty="0">
                <a:solidFill>
                  <a:srgbClr val="181818"/>
                </a:solidFill>
                <a:latin typeface="Times New Roman" panose="02020603050405020304" pitchFamily="18" charset="0"/>
                <a:cs typeface="Arial" panose="020B0604020202020204" pitchFamily="34" charset="0"/>
              </a:rPr>
              <a:t>nh công dân, còn yên phận nô lệ thì mãi mãi l</a:t>
            </a:r>
            <a:r>
              <a:rPr lang="en-US" altLang="en-US" sz="2800" b="1" dirty="0">
                <a:solidFill>
                  <a:srgbClr val="181818"/>
                </a:solidFill>
                <a:latin typeface="Times New Roman" panose="02020603050405020304" pitchFamily="18" charset="0"/>
                <a:ea typeface="Arial" panose="020B0604020202020204" pitchFamily="34" charset="0"/>
              </a:rPr>
              <a:t>à</a:t>
            </a:r>
            <a:r>
              <a:rPr lang="en-US" altLang="en-US" sz="2800" b="1" dirty="0">
                <a:solidFill>
                  <a:srgbClr val="181818"/>
                </a:solidFill>
                <a:latin typeface="Times New Roman" panose="02020603050405020304" pitchFamily="18" charset="0"/>
                <a:cs typeface="Arial" panose="020B0604020202020204" pitchFamily="34" charset="0"/>
              </a:rPr>
              <a:t> đầy tớ cho người ta.</a:t>
            </a:r>
            <a:endParaRPr lang="en-US" altLang="en-US" sz="2800" b="1" dirty="0">
              <a:solidFill>
                <a:srgbClr val="181818"/>
              </a:solidFill>
              <a:latin typeface="Times New Roman" panose="02020603050405020304" pitchFamily="18" charset="0"/>
              <a:ea typeface="Arial" panose="020B0604020202020204" pitchFamily="34" charset="0"/>
            </a:endParaRPr>
          </a:p>
        </p:txBody>
      </p:sp>
      <p:sp>
        <p:nvSpPr>
          <p:cNvPr id="14" name="Rectangle 13"/>
          <p:cNvSpPr>
            <a:spLocks noChangeArrowheads="1"/>
          </p:cNvSpPr>
          <p:nvPr/>
        </p:nvSpPr>
        <p:spPr bwMode="auto">
          <a:xfrm>
            <a:off x="0" y="54705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dirty="0">
                <a:solidFill>
                  <a:schemeClr val="tx1"/>
                </a:solidFill>
                <a:latin typeface="Times New Roman" panose="02020603050405020304" pitchFamily="18" charset="0"/>
                <a:cs typeface="Times New Roman" panose="02020603050405020304" pitchFamily="18" charset="0"/>
              </a:rPr>
              <a: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Đi ngay</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a:solidFill>
                  <a:srgbClr val="181818"/>
                </a:solidFill>
                <a:latin typeface="Times New Roman" panose="02020603050405020304" pitchFamily="18" charset="0"/>
                <a:cs typeface="Times New Roman" panose="02020603050405020304" pitchFamily="18" charset="0"/>
              </a:rPr>
              <a:t>có được không, anh ?</a:t>
            </a:r>
            <a:endParaRPr lang="en-GB" altLang="en-US" sz="2800" b="1" dirty="0">
              <a:solidFill>
                <a:srgbClr val="181818"/>
              </a:solidFill>
              <a:latin typeface="Times New Roman" panose="02020603050405020304" pitchFamily="18" charset="0"/>
              <a:ea typeface="Times New Roman" panose="02020603050405020304" pitchFamily="18" charset="0"/>
            </a:endParaRPr>
          </a:p>
        </p:txBody>
      </p:sp>
      <p:cxnSp>
        <p:nvCxnSpPr>
          <p:cNvPr id="17" name="Straight Connector 16"/>
          <p:cNvCxnSpPr/>
          <p:nvPr/>
        </p:nvCxnSpPr>
        <p:spPr>
          <a:xfrm rot="5400000">
            <a:off x="799306" y="4233069"/>
            <a:ext cx="268288" cy="6985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rot="5400000">
            <a:off x="1675606" y="4652169"/>
            <a:ext cx="266700" cy="714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rot="5400000">
            <a:off x="2531269" y="3825081"/>
            <a:ext cx="323850" cy="714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rot="5400000">
            <a:off x="4217988" y="4244975"/>
            <a:ext cx="266700" cy="6985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rot="5400000">
            <a:off x="1432719" y="5074444"/>
            <a:ext cx="266700" cy="714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rot="5400000">
            <a:off x="1489075" y="5089525"/>
            <a:ext cx="266700" cy="6985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7183" name="TextBox 31"/>
          <p:cNvSpPr txBox="1">
            <a:spLocks noChangeArrowheads="1"/>
          </p:cNvSpPr>
          <p:nvPr/>
        </p:nvSpPr>
        <p:spPr bwMode="auto">
          <a:xfrm>
            <a:off x="174625" y="2681288"/>
            <a:ext cx="344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Times New Roman" panose="02020603050405020304" pitchFamily="18" charset="0"/>
              </a:rPr>
              <a:t>La-tút-sơ Tơ-rê-vin ,</a:t>
            </a:r>
            <a:endPar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7184" name="Rectangle 13"/>
          <p:cNvSpPr>
            <a:spLocks noChangeArrowheads="1"/>
          </p:cNvSpPr>
          <p:nvPr/>
        </p:nvSpPr>
        <p:spPr bwMode="auto">
          <a:xfrm>
            <a:off x="266700" y="3079750"/>
            <a:ext cx="1862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dirty="0">
                <a:solidFill>
                  <a:srgbClr val="181818"/>
                </a:solidFill>
                <a:latin typeface="Times New Roman" panose="02020603050405020304" pitchFamily="18" charset="0"/>
                <a:cs typeface="Arial" panose="020B0604020202020204" pitchFamily="34" charset="0"/>
              </a:rPr>
              <a:t>A - lê - hấp</a:t>
            </a:r>
            <a:endParaRPr lang="en-US" altLang="en-US" sz="2800" b="1" dirty="0">
              <a:solidFill>
                <a:srgbClr val="181818"/>
              </a:solidFill>
              <a:latin typeface="Times New Roman" panose="02020603050405020304" pitchFamily="18" charset="0"/>
              <a:ea typeface="Arial" panose="020B0604020202020204" pitchFamily="34" charset="0"/>
            </a:endParaRPr>
          </a:p>
        </p:txBody>
      </p:sp>
      <p:sp>
        <p:nvSpPr>
          <p:cNvPr id="7185" name="Rectangle 13"/>
          <p:cNvSpPr>
            <a:spLocks noChangeArrowheads="1"/>
          </p:cNvSpPr>
          <p:nvPr/>
        </p:nvSpPr>
        <p:spPr bwMode="auto">
          <a:xfrm>
            <a:off x="3768725" y="269875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Arial" panose="020B0604020202020204" pitchFamily="34" charset="0"/>
              </a:rPr>
              <a:t>say sóng</a:t>
            </a:r>
            <a:endPar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Arial" panose="020B0604020202020204" pitchFamily="34" charset="0"/>
            </a:endParaRPr>
          </a:p>
        </p:txBody>
      </p:sp>
      <p:sp>
        <p:nvSpPr>
          <p:cNvPr id="18450" name="TextBox 1"/>
          <p:cNvSpPr txBox="1"/>
          <p:nvPr/>
        </p:nvSpPr>
        <p:spPr>
          <a:xfrm>
            <a:off x="6548438" y="2214563"/>
            <a:ext cx="541655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eaLnBrk="0" hangingPunct="0">
              <a:spcBef>
                <a:spcPct val="0"/>
              </a:spcBef>
              <a:buClrTx/>
              <a:buSzTx/>
              <a:buFontTx/>
              <a:buNone/>
            </a:pPr>
            <a:r>
              <a:rPr sz="3200" b="1" dirty="0">
                <a:solidFill>
                  <a:srgbClr val="3506BA"/>
                </a:solidFill>
                <a:latin typeface="Times New Roman" panose="02020603050405020304" pitchFamily="18" charset="0"/>
                <a:cs typeface="Times New Roman" panose="02020603050405020304" pitchFamily="18" charset="0"/>
              </a:rPr>
              <a:t>Tìm hiểu b</a:t>
            </a:r>
            <a:r>
              <a:rPr sz="3200" b="1" dirty="0">
                <a:solidFill>
                  <a:srgbClr val="3506BA"/>
                </a:solidFill>
                <a:latin typeface="Times New Roman" panose="02020603050405020304" pitchFamily="18" charset="0"/>
                <a:ea typeface="Times New Roman" panose="02020603050405020304" pitchFamily="18" charset="0"/>
              </a:rPr>
              <a:t>à</a:t>
            </a:r>
            <a:r>
              <a:rPr sz="3200" b="1" dirty="0">
                <a:solidFill>
                  <a:srgbClr val="3506BA"/>
                </a:solidFill>
                <a:latin typeface="Times New Roman" panose="02020603050405020304" pitchFamily="18" charset="0"/>
                <a:cs typeface="Times New Roman" panose="02020603050405020304" pitchFamily="18" charset="0"/>
              </a:rPr>
              <a:t>i</a:t>
            </a:r>
            <a:endParaRPr sz="3200" b="1" dirty="0">
              <a:solidFill>
                <a:srgbClr val="3506BA"/>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Straight Connector 7"/>
          <p:cNvCxnSpPr/>
          <p:nvPr/>
        </p:nvCxnSpPr>
        <p:spPr>
          <a:xfrm rot="5400000">
            <a:off x="2755900" y="2763838"/>
            <a:ext cx="3897313"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9459" name="TextBox 8"/>
          <p:cNvSpPr txBox="1"/>
          <p:nvPr/>
        </p:nvSpPr>
        <p:spPr>
          <a:xfrm>
            <a:off x="1041400" y="533400"/>
            <a:ext cx="41910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vi-VN" sz="3200" b="1" dirty="0">
                <a:solidFill>
                  <a:srgbClr val="0000CC"/>
                </a:solidFill>
                <a:latin typeface="Times New Roman" panose="02020603050405020304" pitchFamily="18" charset="0"/>
                <a:cs typeface="Times New Roman" panose="02020603050405020304" pitchFamily="18" charset="0"/>
              </a:rPr>
              <a:t>Luyện đọc</a:t>
            </a:r>
            <a:endParaRPr lang="en-US" altLang="vi-VN" sz="3200" b="1" dirty="0">
              <a:solidFill>
                <a:srgbClr val="0000CC"/>
              </a:solidFill>
              <a:latin typeface="Times New Roman" panose="02020603050405020304" pitchFamily="18" charset="0"/>
              <a:ea typeface="Times New Roman" panose="02020603050405020304" pitchFamily="18" charset="0"/>
            </a:endParaRPr>
          </a:p>
        </p:txBody>
      </p:sp>
      <p:sp>
        <p:nvSpPr>
          <p:cNvPr id="9220" name="TextBox 31"/>
          <p:cNvSpPr txBox="1">
            <a:spLocks noChangeArrowheads="1"/>
          </p:cNvSpPr>
          <p:nvPr/>
        </p:nvSpPr>
        <p:spPr bwMode="auto">
          <a:xfrm>
            <a:off x="427038" y="1230313"/>
            <a:ext cx="344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Times New Roman" panose="02020603050405020304" pitchFamily="18" charset="0"/>
              </a:rPr>
              <a:t>La-tút-sơ Tơ-rê-vin</a:t>
            </a:r>
            <a:endParaRPr kumimoji="0" lang="en-US" altLang="en-US" sz="2800" b="1"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9221" name="Rectangle 13"/>
          <p:cNvSpPr>
            <a:spLocks noChangeArrowheads="1"/>
          </p:cNvSpPr>
          <p:nvPr/>
        </p:nvSpPr>
        <p:spPr bwMode="auto">
          <a:xfrm>
            <a:off x="609600" y="2503488"/>
            <a:ext cx="1862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dirty="0">
                <a:solidFill>
                  <a:srgbClr val="181818"/>
                </a:solidFill>
                <a:latin typeface="Times New Roman" panose="02020603050405020304" pitchFamily="18" charset="0"/>
                <a:cs typeface="Arial" panose="020B0604020202020204" pitchFamily="34" charset="0"/>
              </a:rPr>
              <a:t>A - lê - hấp</a:t>
            </a:r>
            <a:endParaRPr lang="en-US" altLang="en-US" sz="2800" b="1" dirty="0">
              <a:solidFill>
                <a:srgbClr val="181818"/>
              </a:solidFill>
              <a:latin typeface="Times New Roman" panose="02020603050405020304" pitchFamily="18" charset="0"/>
              <a:ea typeface="Arial" panose="020B0604020202020204" pitchFamily="34" charset="0"/>
            </a:endParaRPr>
          </a:p>
        </p:txBody>
      </p:sp>
      <p:sp>
        <p:nvSpPr>
          <p:cNvPr id="9222" name="Rectangle 13"/>
          <p:cNvSpPr>
            <a:spLocks noChangeArrowheads="1"/>
          </p:cNvSpPr>
          <p:nvPr/>
        </p:nvSpPr>
        <p:spPr bwMode="auto">
          <a:xfrm>
            <a:off x="609600" y="1868488"/>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ea typeface="+mn-ea"/>
                <a:cs typeface="Arial" panose="020B0604020202020204" pitchFamily="34" charset="0"/>
              </a:rPr>
              <a:t>say </a:t>
            </a:r>
            <a:r>
              <a:rPr kumimoji="0" lang="en-US" altLang="en-US" sz="2800" b="1"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ea typeface="+mn-ea"/>
                <a:cs typeface="Arial" panose="020B0604020202020204" pitchFamily="34" charset="0"/>
              </a:rPr>
              <a:t>sóng</a:t>
            </a:r>
            <a:endParaRPr kumimoji="0" lang="en-US" altLang="en-US" sz="2800" b="1"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ea typeface="+mn-ea"/>
              <a:cs typeface="Arial" panose="020B0604020202020204" pitchFamily="34" charset="0"/>
            </a:endParaRPr>
          </a:p>
        </p:txBody>
      </p:sp>
      <p:sp>
        <p:nvSpPr>
          <p:cNvPr id="14" name="TextBox 9"/>
          <p:cNvSpPr txBox="1"/>
          <p:nvPr/>
        </p:nvSpPr>
        <p:spPr>
          <a:xfrm>
            <a:off x="6286500" y="517525"/>
            <a:ext cx="41910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vi-VN" sz="3200" b="1" dirty="0">
                <a:solidFill>
                  <a:srgbClr val="0000CC"/>
                </a:solidFill>
                <a:latin typeface="Times New Roman" panose="02020603050405020304" pitchFamily="18" charset="0"/>
                <a:cs typeface="Times New Roman" panose="02020603050405020304" pitchFamily="18" charset="0"/>
              </a:rPr>
              <a:t>Tìm hiểu b</a:t>
            </a:r>
            <a:r>
              <a:rPr lang="en-US" altLang="vi-VN" sz="3200" b="1" dirty="0">
                <a:solidFill>
                  <a:srgbClr val="0000CC"/>
                </a:solidFill>
                <a:latin typeface="Times New Roman" panose="02020603050405020304" pitchFamily="18" charset="0"/>
                <a:ea typeface="Times New Roman" panose="02020603050405020304" pitchFamily="18" charset="0"/>
              </a:rPr>
              <a:t>à</a:t>
            </a:r>
            <a:r>
              <a:rPr lang="en-US" altLang="vi-VN" sz="3200" b="1" dirty="0">
                <a:solidFill>
                  <a:srgbClr val="0000CC"/>
                </a:solidFill>
                <a:latin typeface="Times New Roman" panose="02020603050405020304" pitchFamily="18" charset="0"/>
                <a:cs typeface="Times New Roman" panose="02020603050405020304" pitchFamily="18" charset="0"/>
              </a:rPr>
              <a:t>i</a:t>
            </a:r>
            <a:endParaRPr lang="en-US" altLang="vi-VN" sz="3200" b="1" dirty="0">
              <a:solidFill>
                <a:srgbClr val="0000CC"/>
              </a:solidFill>
              <a:latin typeface="Times New Roman" panose="02020603050405020304" pitchFamily="18" charset="0"/>
              <a:ea typeface="Times New Roman" panose="02020603050405020304" pitchFamily="18" charset="0"/>
            </a:endParaRPr>
          </a:p>
        </p:txBody>
      </p:sp>
      <p:sp>
        <p:nvSpPr>
          <p:cNvPr id="2" name="Rectangle 1"/>
          <p:cNvSpPr/>
          <p:nvPr/>
        </p:nvSpPr>
        <p:spPr>
          <a:xfrm>
            <a:off x="5014913" y="1054100"/>
            <a:ext cx="6899275" cy="9540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vi-VN" sz="2800" b="1" dirty="0">
                <a:solidFill>
                  <a:srgbClr val="FF0000"/>
                </a:solidFill>
                <a:latin typeface="Times New Roman" panose="02020603050405020304" pitchFamily="18" charset="0"/>
                <a:cs typeface="Times New Roman" panose="02020603050405020304" pitchFamily="18" charset="0"/>
              </a:rPr>
              <a:t>Câu chuyện anh Th</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nh v</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anh Lê diễn ra như thế n</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o ?</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4903788" y="2036763"/>
            <a:ext cx="7010400" cy="224631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en-US" altLang="vi-VN" sz="2800" b="1" dirty="0">
                <a:solidFill>
                  <a:srgbClr val="0000CC"/>
                </a:solidFill>
                <a:latin typeface="Times New Roman" panose="02020603050405020304" pitchFamily="18" charset="0"/>
                <a:cs typeface="Times New Roman" panose="02020603050405020304" pitchFamily="18" charset="0"/>
              </a:rPr>
              <a:t>- Anh Lê thấy to</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n khó khăn trước mắt của hai anh v</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 dân tộc ta .</a:t>
            </a:r>
            <a:endParaRPr lang="en-US" altLang="vi-VN" sz="2800" b="1" dirty="0">
              <a:solidFill>
                <a:srgbClr val="0000CC"/>
              </a:solidFill>
              <a:latin typeface="Times New Roman" panose="02020603050405020304" pitchFamily="18" charset="0"/>
              <a:cs typeface="Times New Roman" panose="02020603050405020304" pitchFamily="18" charset="0"/>
            </a:endParaRPr>
          </a:p>
          <a:p>
            <a:pPr marL="0" lvl="0" indent="0" algn="just" defTabSz="914400">
              <a:spcBef>
                <a:spcPct val="0"/>
              </a:spcBef>
              <a:buClrTx/>
              <a:buSzTx/>
              <a:buFontTx/>
              <a:buNone/>
            </a:pPr>
            <a:r>
              <a:rPr lang="en-US" altLang="vi-VN" sz="2800" b="1" dirty="0">
                <a:solidFill>
                  <a:srgbClr val="0000CC"/>
                </a:solidFill>
                <a:latin typeface="Times New Roman" panose="02020603050405020304" pitchFamily="18" charset="0"/>
                <a:cs typeface="Times New Roman" panose="02020603050405020304" pitchFamily="18" charset="0"/>
              </a:rPr>
              <a:t>- Anh Th</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nh muốn ra nước ngo</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i để học cách l</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m ăn , trí khôn của nước ngo</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i để cứu nước ,cứu dân.</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4" name="Rectangle 3"/>
          <p:cNvSpPr/>
          <p:nvPr/>
        </p:nvSpPr>
        <p:spPr>
          <a:xfrm>
            <a:off x="4903788" y="4343400"/>
            <a:ext cx="7010400" cy="9540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vi-VN" sz="2800" b="1" dirty="0">
                <a:solidFill>
                  <a:srgbClr val="FF0000"/>
                </a:solidFill>
                <a:latin typeface="Times New Roman" panose="02020603050405020304" pitchFamily="18" charset="0"/>
                <a:cs typeface="Times New Roman" panose="02020603050405020304" pitchFamily="18" charset="0"/>
              </a:rPr>
              <a:t>Những khó khăn đó được thể hiện qua chi tiết n</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o  ?</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4903788" y="5487988"/>
            <a:ext cx="6492875" cy="523875"/>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vi-VN" sz="2800" b="1" dirty="0">
                <a:solidFill>
                  <a:srgbClr val="FF0000"/>
                </a:solidFill>
                <a:latin typeface="Times New Roman" panose="02020603050405020304" pitchFamily="18" charset="0"/>
                <a:cs typeface="Times New Roman" panose="02020603050405020304" pitchFamily="18" charset="0"/>
              </a:rPr>
              <a:t>Súng thần công l</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loại súng như thế n</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o?</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charRg st="0" end="52"/>
                                            </p:txEl>
                                          </p:spTgt>
                                        </p:tgtEl>
                                        <p:attrNameLst>
                                          <p:attrName>style.visibility</p:attrName>
                                        </p:attrNameLst>
                                      </p:cBhvr>
                                      <p:to>
                                        <p:strVal val="visible"/>
                                      </p:to>
                                    </p:set>
                                    <p:anim calcmode="lin" valueType="num">
                                      <p:cBhvr additive="base">
                                        <p:cTn id="23" dur="500" fill="hold"/>
                                        <p:tgtEl>
                                          <p:spTgt spid="4">
                                            <p:txEl>
                                              <p:charRg st="0" end="5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charRg st="0" end="5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charRg st="0" end="41"/>
                                            </p:txEl>
                                          </p:spTgt>
                                        </p:tgtEl>
                                        <p:attrNameLst>
                                          <p:attrName>style.visibility</p:attrName>
                                        </p:attrNameLst>
                                      </p:cBhvr>
                                      <p:to>
                                        <p:strVal val="visible"/>
                                      </p:to>
                                    </p:set>
                                    <p:anim calcmode="lin" valueType="num">
                                      <p:cBhvr additive="base">
                                        <p:cTn id="29" dur="500" fill="hold"/>
                                        <p:tgtEl>
                                          <p:spTgt spid="5">
                                            <p:txEl>
                                              <p:charRg st="0" end="4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charRg st="0" end="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1" descr="C:\Users\ADMIN\Desktop\images.jpg"/>
          <p:cNvPicPr>
            <a:picLocks noChangeAspect="1"/>
          </p:cNvPicPr>
          <p:nvPr/>
        </p:nvPicPr>
        <p:blipFill>
          <a:blip r:embed="rId1"/>
          <a:stretch>
            <a:fillRect/>
          </a:stretch>
        </p:blipFill>
        <p:spPr>
          <a:xfrm>
            <a:off x="0" y="0"/>
            <a:ext cx="6059488" cy="4219575"/>
          </a:xfrm>
          <a:prstGeom prst="rect">
            <a:avLst/>
          </a:prstGeom>
          <a:noFill/>
          <a:ln w="9525">
            <a:noFill/>
          </a:ln>
        </p:spPr>
      </p:pic>
      <p:pic>
        <p:nvPicPr>
          <p:cNvPr id="20483" name="Picture 2" descr="C:\Users\ADMIN\Desktop\images (2).jpg"/>
          <p:cNvPicPr>
            <a:picLocks noChangeAspect="1"/>
          </p:cNvPicPr>
          <p:nvPr/>
        </p:nvPicPr>
        <p:blipFill>
          <a:blip r:embed="rId2"/>
          <a:stretch>
            <a:fillRect/>
          </a:stretch>
        </p:blipFill>
        <p:spPr>
          <a:xfrm>
            <a:off x="6065838" y="0"/>
            <a:ext cx="6126162" cy="4219575"/>
          </a:xfrm>
          <a:prstGeom prst="rect">
            <a:avLst/>
          </a:prstGeom>
          <a:noFill/>
          <a:ln w="9525">
            <a:noFill/>
          </a:ln>
        </p:spPr>
      </p:pic>
      <p:sp>
        <p:nvSpPr>
          <p:cNvPr id="20484" name="TextBox 9"/>
          <p:cNvSpPr txBox="1"/>
          <p:nvPr/>
        </p:nvSpPr>
        <p:spPr>
          <a:xfrm>
            <a:off x="422275" y="4754563"/>
            <a:ext cx="10915650" cy="1385887"/>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vi-VN" sz="2800" b="1" dirty="0">
                <a:solidFill>
                  <a:srgbClr val="C00000"/>
                </a:solidFill>
                <a:latin typeface="Times New Roman" panose="02020603050405020304" pitchFamily="18" charset="0"/>
                <a:cs typeface="Times New Roman" panose="02020603050405020304" pitchFamily="18" charset="0"/>
              </a:rPr>
              <a:t>Súng thần công: </a:t>
            </a:r>
            <a:r>
              <a:rPr lang="en-US" altLang="vi-VN" sz="2800" b="1" dirty="0">
                <a:solidFill>
                  <a:srgbClr val="0000CC"/>
                </a:solidFill>
                <a:latin typeface="Times New Roman" panose="02020603050405020304" pitchFamily="18" charset="0"/>
                <a:cs typeface="Times New Roman" panose="02020603050405020304" pitchFamily="18" charset="0"/>
              </a:rPr>
              <a:t>súng lớn thời xưa, đặt trên bệ cố định hoặc trên giá có bánh xe, có đạn bằng đá, đồng hoặc gang, hình cầu, được nạp bằng miệng nòng; tầm bắn xa khoảng hơn 200 mét. </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6"/>
          <p:cNvSpPr txBox="1"/>
          <p:nvPr/>
        </p:nvSpPr>
        <p:spPr>
          <a:xfrm>
            <a:off x="4038600" y="6146800"/>
            <a:ext cx="3886200" cy="650875"/>
          </a:xfrm>
          <a:prstGeom prst="rect">
            <a:avLst/>
          </a:prstGeom>
          <a:gradFill rotWithShape="1">
            <a:gsLst>
              <a:gs pos="0">
                <a:schemeClr val="accent1"/>
              </a:gs>
              <a:gs pos="100000">
                <a:schemeClr val="bg1"/>
              </a:gs>
            </a:gsLst>
            <a:path path="shape">
              <a:fillToRect l="50000" t="50000" r="50000" b="50000"/>
            </a:path>
            <a:tileRect/>
          </a:gradFill>
          <a:ln w="9525" cap="flat" cmpd="sng">
            <a:prstDash val="solid"/>
            <a:miter/>
            <a:headEnd type="none" w="med" len="med"/>
            <a:tailEnd type="none" w="med" len="med"/>
          </a:ln>
          <a:scene3d>
            <a:camera prst="legacyObliqueTopRight">
              <a:rot lat="0" lon="0" rev="0"/>
            </a:camera>
            <a:lightRig rig="legacyFlat2" dir="t"/>
          </a:scene3d>
          <a:sp3d extrusionH="430200" prstMaterial="legacyMetal">
            <a:bevelT w="13500" h="13500" prst="angle"/>
            <a:bevelB w="13500" h="13500" prst="angle"/>
            <a:extrusionClr>
              <a:schemeClr val="accent1"/>
            </a:extrusionClr>
          </a:sp3d>
        </p:spPr>
        <p:txBody>
          <a:bodyPr>
            <a:spAutoFit/>
            <a:flatTx/>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eaLnBrk="0" hangingPunct="0">
              <a:spcBef>
                <a:spcPct val="0"/>
              </a:spcBef>
              <a:buClrTx/>
              <a:buSzTx/>
              <a:buFontTx/>
              <a:buNone/>
            </a:pPr>
            <a:r>
              <a:rPr lang="en-US" altLang="en-US" sz="3600" b="1" dirty="0">
                <a:solidFill>
                  <a:srgbClr val="0000FF"/>
                </a:solidFill>
                <a:latin typeface="Times New Roman" panose="02020603050405020304" pitchFamily="18" charset="0"/>
                <a:cs typeface="Arial" panose="020B0604020202020204" pitchFamily="34" charset="0"/>
              </a:rPr>
              <a:t>Súng thần công</a:t>
            </a:r>
            <a:endParaRPr lang="en-US" altLang="en-US" sz="3600" b="1" dirty="0">
              <a:solidFill>
                <a:srgbClr val="0000FF"/>
              </a:solidFill>
              <a:latin typeface="Times New Roman" panose="02020603050405020304" pitchFamily="18" charset="0"/>
              <a:ea typeface="Arial" panose="020B0604020202020204" pitchFamily="34" charset="0"/>
            </a:endParaRPr>
          </a:p>
        </p:txBody>
      </p:sp>
      <p:pic>
        <p:nvPicPr>
          <p:cNvPr id="21507" name="Picture 4" descr="¸sung than cong"/>
          <p:cNvPicPr>
            <a:picLocks noChangeAspect="1"/>
          </p:cNvPicPr>
          <p:nvPr/>
        </p:nvPicPr>
        <p:blipFill>
          <a:blip r:embed="rId1"/>
          <a:stretch>
            <a:fillRect/>
          </a:stretch>
        </p:blipFill>
        <p:spPr>
          <a:xfrm>
            <a:off x="2438400" y="1752600"/>
            <a:ext cx="7543800" cy="4419600"/>
          </a:xfrm>
          <a:prstGeom prst="rect">
            <a:avLst/>
          </a:prstGeom>
          <a:noFill/>
          <a:ln w="9525">
            <a:noFill/>
          </a:ln>
        </p:spPr>
      </p:pic>
    </p:spTree>
  </p:cSld>
  <p:clrMapOvr>
    <a:masterClrMapping/>
  </p:clrMapOvr>
  <p:transition spd="med">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7" descr="SGK Lich su 8 hinh 107"/>
          <p:cNvPicPr>
            <a:picLocks noChangeAspect="1"/>
          </p:cNvPicPr>
          <p:nvPr/>
        </p:nvPicPr>
        <p:blipFill>
          <a:blip r:embed="rId1"/>
          <a:stretch>
            <a:fillRect/>
          </a:stretch>
        </p:blipFill>
        <p:spPr>
          <a:xfrm>
            <a:off x="1981200" y="1905000"/>
            <a:ext cx="8077200" cy="3960813"/>
          </a:xfrm>
          <a:prstGeom prst="rect">
            <a:avLst/>
          </a:prstGeom>
          <a:noFill/>
          <a:ln w="9525">
            <a:noFill/>
          </a:ln>
        </p:spPr>
      </p:pic>
      <p:sp>
        <p:nvSpPr>
          <p:cNvPr id="22531" name="TextBox 1"/>
          <p:cNvSpPr txBox="1"/>
          <p:nvPr/>
        </p:nvSpPr>
        <p:spPr>
          <a:xfrm>
            <a:off x="2617788" y="6062663"/>
            <a:ext cx="7212012" cy="70802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eaLnBrk="0" hangingPunct="0">
              <a:spcBef>
                <a:spcPct val="0"/>
              </a:spcBef>
              <a:buClrTx/>
              <a:buSzTx/>
              <a:buFontTx/>
              <a:buNone/>
            </a:pPr>
            <a:r>
              <a:rPr sz="4000" dirty="0">
                <a:solidFill>
                  <a:schemeClr val="tx1"/>
                </a:solidFill>
                <a:latin typeface="Times New Roman" panose="02020603050405020304" pitchFamily="18" charset="0"/>
                <a:cs typeface="Arial" panose="020B0604020202020204" pitchFamily="34" charset="0"/>
              </a:rPr>
              <a:t>T</a:t>
            </a:r>
            <a:r>
              <a:rPr sz="4000" dirty="0">
                <a:solidFill>
                  <a:schemeClr val="tx1"/>
                </a:solidFill>
                <a:latin typeface="Times New Roman" panose="02020603050405020304" pitchFamily="18" charset="0"/>
                <a:ea typeface="Arial" panose="020B0604020202020204" pitchFamily="34" charset="0"/>
              </a:rPr>
              <a:t>à</a:t>
            </a:r>
            <a:r>
              <a:rPr sz="4000" dirty="0">
                <a:solidFill>
                  <a:schemeClr val="tx1"/>
                </a:solidFill>
                <a:latin typeface="Times New Roman" panose="02020603050405020304" pitchFamily="18" charset="0"/>
                <a:cs typeface="Arial" panose="020B0604020202020204" pitchFamily="34" charset="0"/>
              </a:rPr>
              <a:t>u Đô đốc La-tút-sơ Tơ-rê-vin</a:t>
            </a:r>
            <a:endParaRPr lang="vi-VN" altLang="x-none" sz="4000" dirty="0">
              <a:solidFill>
                <a:schemeClr val="tx1"/>
              </a:solidFill>
              <a:latin typeface="Times New Roman" panose="02020603050405020304" pitchFamily="18" charset="0"/>
              <a:ea typeface="Arial" panose="020B0604020202020204" pitchFamily="34" charset="0"/>
            </a:endParaRPr>
          </a:p>
        </p:txBody>
      </p:sp>
      <p:sp>
        <p:nvSpPr>
          <p:cNvPr id="5" name="TextBox 31"/>
          <p:cNvSpPr txBox="1"/>
          <p:nvPr/>
        </p:nvSpPr>
        <p:spPr>
          <a:xfrm>
            <a:off x="1981200" y="5865813"/>
            <a:ext cx="8107363" cy="70802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7030A0"/>
                </a:solidFill>
                <a:latin typeface="Times New Roman" panose="02020603050405020304" pitchFamily="18" charset="0"/>
                <a:cs typeface="Times New Roman" panose="02020603050405020304" pitchFamily="18" charset="0"/>
              </a:rPr>
              <a:t>T</a:t>
            </a:r>
            <a:r>
              <a:rPr lang="en-US" altLang="en-US" sz="4000" b="1" dirty="0">
                <a:solidFill>
                  <a:srgbClr val="7030A0"/>
                </a:solidFill>
                <a:latin typeface="Times New Roman" panose="02020603050405020304" pitchFamily="18" charset="0"/>
                <a:ea typeface="Times New Roman" panose="02020603050405020304" pitchFamily="18" charset="0"/>
              </a:rPr>
              <a:t>à</a:t>
            </a:r>
            <a:r>
              <a:rPr lang="en-US" altLang="en-US" sz="4000" b="1" dirty="0">
                <a:solidFill>
                  <a:srgbClr val="7030A0"/>
                </a:solidFill>
                <a:latin typeface="Times New Roman" panose="02020603050405020304" pitchFamily="18" charset="0"/>
                <a:cs typeface="Times New Roman" panose="02020603050405020304" pitchFamily="18" charset="0"/>
              </a:rPr>
              <a:t>u La-tút-sơ Tơ-rê-vin</a:t>
            </a:r>
            <a:endParaRPr lang="en-US" altLang="en-US" sz="40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8" descr="duong cuu nuoc cua bac ho"/>
          <p:cNvPicPr>
            <a:picLocks noChangeAspect="1"/>
          </p:cNvPicPr>
          <p:nvPr/>
        </p:nvPicPr>
        <p:blipFill>
          <a:blip r:embed="rId1"/>
          <a:stretch>
            <a:fillRect/>
          </a:stretch>
        </p:blipFill>
        <p:spPr>
          <a:xfrm>
            <a:off x="1905000" y="879475"/>
            <a:ext cx="8305800" cy="5200650"/>
          </a:xfrm>
          <a:prstGeom prst="rect">
            <a:avLst/>
          </a:prstGeom>
          <a:noFill/>
          <a:ln w="9525">
            <a:noFill/>
          </a:ln>
        </p:spPr>
      </p:pic>
      <p:sp>
        <p:nvSpPr>
          <p:cNvPr id="23555" name="Line 10"/>
          <p:cNvSpPr/>
          <p:nvPr/>
        </p:nvSpPr>
        <p:spPr>
          <a:xfrm>
            <a:off x="6934200" y="4343400"/>
            <a:ext cx="0" cy="0"/>
          </a:xfrm>
          <a:prstGeom prst="line">
            <a:avLst/>
          </a:prstGeom>
          <a:ln w="9525" cap="flat" cmpd="sng">
            <a:solidFill>
              <a:schemeClr val="tx1"/>
            </a:solidFill>
            <a:prstDash val="solid"/>
            <a:headEnd type="none" w="med" len="med"/>
            <a:tailEnd type="none" w="med" len="med"/>
          </a:ln>
        </p:spPr>
      </p:sp>
      <p:sp>
        <p:nvSpPr>
          <p:cNvPr id="110607" name="Freeform 15"/>
          <p:cNvSpPr/>
          <p:nvPr/>
        </p:nvSpPr>
        <p:spPr>
          <a:xfrm>
            <a:off x="3822700" y="3314700"/>
            <a:ext cx="3051175" cy="1371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1922" h="864">
                <a:moveTo>
                  <a:pt x="1920" y="672"/>
                </a:moveTo>
                <a:cubicBezTo>
                  <a:pt x="1879" y="734"/>
                  <a:pt x="1922" y="745"/>
                  <a:pt x="1888" y="832"/>
                </a:cubicBezTo>
                <a:cubicBezTo>
                  <a:pt x="1881" y="850"/>
                  <a:pt x="1840" y="864"/>
                  <a:pt x="1840" y="864"/>
                </a:cubicBezTo>
                <a:cubicBezTo>
                  <a:pt x="1759" y="844"/>
                  <a:pt x="1724" y="756"/>
                  <a:pt x="1632" y="752"/>
                </a:cubicBezTo>
                <a:cubicBezTo>
                  <a:pt x="1531" y="747"/>
                  <a:pt x="1429" y="747"/>
                  <a:pt x="1328" y="744"/>
                </a:cubicBezTo>
                <a:cubicBezTo>
                  <a:pt x="1279" y="695"/>
                  <a:pt x="1274" y="703"/>
                  <a:pt x="1192" y="696"/>
                </a:cubicBezTo>
                <a:cubicBezTo>
                  <a:pt x="1136" y="677"/>
                  <a:pt x="1083" y="671"/>
                  <a:pt x="1024" y="664"/>
                </a:cubicBezTo>
                <a:cubicBezTo>
                  <a:pt x="998" y="655"/>
                  <a:pt x="923" y="610"/>
                  <a:pt x="904" y="608"/>
                </a:cubicBezTo>
                <a:cubicBezTo>
                  <a:pt x="779" y="597"/>
                  <a:pt x="653" y="599"/>
                  <a:pt x="528" y="592"/>
                </a:cubicBezTo>
                <a:cubicBezTo>
                  <a:pt x="503" y="517"/>
                  <a:pt x="544" y="628"/>
                  <a:pt x="496" y="544"/>
                </a:cubicBezTo>
                <a:cubicBezTo>
                  <a:pt x="480" y="515"/>
                  <a:pt x="475" y="472"/>
                  <a:pt x="464" y="440"/>
                </a:cubicBezTo>
                <a:cubicBezTo>
                  <a:pt x="456" y="416"/>
                  <a:pt x="434" y="391"/>
                  <a:pt x="424" y="368"/>
                </a:cubicBezTo>
                <a:cubicBezTo>
                  <a:pt x="415" y="348"/>
                  <a:pt x="397" y="256"/>
                  <a:pt x="384" y="240"/>
                </a:cubicBezTo>
                <a:cubicBezTo>
                  <a:pt x="378" y="232"/>
                  <a:pt x="368" y="229"/>
                  <a:pt x="360" y="224"/>
                </a:cubicBezTo>
                <a:cubicBezTo>
                  <a:pt x="324" y="170"/>
                  <a:pt x="366" y="223"/>
                  <a:pt x="320" y="192"/>
                </a:cubicBezTo>
                <a:cubicBezTo>
                  <a:pt x="311" y="186"/>
                  <a:pt x="305" y="175"/>
                  <a:pt x="296" y="168"/>
                </a:cubicBezTo>
                <a:cubicBezTo>
                  <a:pt x="249" y="131"/>
                  <a:pt x="194" y="108"/>
                  <a:pt x="136" y="96"/>
                </a:cubicBezTo>
                <a:cubicBezTo>
                  <a:pt x="93" y="67"/>
                  <a:pt x="48" y="64"/>
                  <a:pt x="0" y="48"/>
                </a:cubicBezTo>
                <a:cubicBezTo>
                  <a:pt x="5" y="40"/>
                  <a:pt x="9" y="31"/>
                  <a:pt x="16" y="24"/>
                </a:cubicBezTo>
                <a:cubicBezTo>
                  <a:pt x="39" y="1"/>
                  <a:pt x="53" y="14"/>
                  <a:pt x="24" y="0"/>
                </a:cubicBezTo>
              </a:path>
            </a:pathLst>
          </a:custGeom>
          <a:noFill/>
          <a:ln w="38100" cap="flat" cmpd="sng">
            <a:solidFill>
              <a:schemeClr val="tx2">
                <a:alpha val="100000"/>
              </a:schemeClr>
            </a:solidFill>
            <a:prstDash val="solid"/>
            <a:round/>
            <a:headEnd type="none" w="med" len="med"/>
            <a:tailEnd type="none" w="med" len="med"/>
          </a:ln>
        </p:spPr>
        <p:txBody>
          <a:bodyPr/>
          <a:p>
            <a:endParaRPr lang="en-US"/>
          </a:p>
        </p:txBody>
      </p:sp>
      <p:grpSp>
        <p:nvGrpSpPr>
          <p:cNvPr id="110616" name="Group 24"/>
          <p:cNvGrpSpPr/>
          <p:nvPr/>
        </p:nvGrpSpPr>
        <p:grpSpPr>
          <a:xfrm>
            <a:off x="3721100" y="3098800"/>
            <a:ext cx="533400" cy="439738"/>
            <a:chOff x="1432" y="2216"/>
            <a:chExt cx="336" cy="277"/>
          </a:xfrm>
        </p:grpSpPr>
        <p:sp>
          <p:nvSpPr>
            <p:cNvPr id="23561" name="Freeform 17"/>
            <p:cNvSpPr/>
            <p:nvPr/>
          </p:nvSpPr>
          <p:spPr>
            <a:xfrm>
              <a:off x="1488" y="2256"/>
              <a:ext cx="233" cy="237"/>
            </a:xfrm>
            <a:custGeom>
              <a:avLst/>
              <a:gdLst/>
              <a:ahLst/>
              <a:cxnLst>
                <a:cxn ang="0">
                  <a:pos x="0" y="88"/>
                </a:cxn>
                <a:cxn ang="0">
                  <a:pos x="64" y="0"/>
                </a:cxn>
                <a:cxn ang="0">
                  <a:pos x="208" y="24"/>
                </a:cxn>
                <a:cxn ang="0">
                  <a:pos x="200" y="168"/>
                </a:cxn>
                <a:cxn ang="0">
                  <a:pos x="32" y="128"/>
                </a:cxn>
                <a:cxn ang="0">
                  <a:pos x="0" y="88"/>
                </a:cxn>
              </a:cxnLst>
              <a:pathLst>
                <a:path w="233" h="237">
                  <a:moveTo>
                    <a:pt x="0" y="88"/>
                  </a:moveTo>
                  <a:cubicBezTo>
                    <a:pt x="13" y="49"/>
                    <a:pt x="31" y="22"/>
                    <a:pt x="64" y="0"/>
                  </a:cubicBezTo>
                  <a:cubicBezTo>
                    <a:pt x="120" y="5"/>
                    <a:pt x="158" y="7"/>
                    <a:pt x="208" y="24"/>
                  </a:cubicBezTo>
                  <a:cubicBezTo>
                    <a:pt x="205" y="72"/>
                    <a:pt x="233" y="133"/>
                    <a:pt x="200" y="168"/>
                  </a:cubicBezTo>
                  <a:cubicBezTo>
                    <a:pt x="135" y="237"/>
                    <a:pt x="79" y="144"/>
                    <a:pt x="32" y="128"/>
                  </a:cubicBezTo>
                  <a:cubicBezTo>
                    <a:pt x="4" y="100"/>
                    <a:pt x="13" y="114"/>
                    <a:pt x="0" y="88"/>
                  </a:cubicBezTo>
                  <a:close/>
                </a:path>
              </a:pathLst>
            </a:custGeom>
            <a:solidFill>
              <a:srgbClr val="00FFFF">
                <a:alpha val="100000"/>
              </a:srgbClr>
            </a:solidFill>
            <a:ln w="28575" cap="flat" cmpd="sng">
              <a:solidFill>
                <a:srgbClr val="000099">
                  <a:alpha val="100000"/>
                </a:srgbClr>
              </a:solidFill>
              <a:prstDash val="solid"/>
              <a:round/>
              <a:headEnd type="none" w="med" len="med"/>
              <a:tailEnd type="none" w="med" len="med"/>
            </a:ln>
          </p:spPr>
          <p:txBody>
            <a:bodyPr/>
            <a:p>
              <a:endParaRPr lang="en-US"/>
            </a:p>
          </p:txBody>
        </p:sp>
        <p:sp>
          <p:nvSpPr>
            <p:cNvPr id="23562" name="Rectangle 20"/>
            <p:cNvSpPr/>
            <p:nvPr/>
          </p:nvSpPr>
          <p:spPr>
            <a:xfrm>
              <a:off x="1432" y="2216"/>
              <a:ext cx="336" cy="240"/>
            </a:xfrm>
            <a:prstGeom prst="rect">
              <a:avLst/>
            </a:prstGeom>
            <a:noFill/>
            <a:ln w="9525">
              <a:noFill/>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1000" b="1" dirty="0">
                  <a:solidFill>
                    <a:schemeClr val="tx1"/>
                  </a:solidFill>
                  <a:latin typeface="Times New Roman" panose="02020603050405020304" pitchFamily="18" charset="0"/>
                  <a:cs typeface="Arial" panose="020B0604020202020204" pitchFamily="34" charset="0"/>
                </a:rPr>
                <a:t>Pháp</a:t>
              </a:r>
              <a:endParaRPr lang="en-US" altLang="en-US" sz="1000" b="1" dirty="0">
                <a:solidFill>
                  <a:schemeClr val="tx1"/>
                </a:solidFill>
                <a:latin typeface="Times New Roman" panose="02020603050405020304" pitchFamily="18" charset="0"/>
                <a:ea typeface="Arial" panose="020B0604020202020204" pitchFamily="34" charset="0"/>
              </a:endParaRPr>
            </a:p>
          </p:txBody>
        </p:sp>
      </p:grpSp>
      <p:grpSp>
        <p:nvGrpSpPr>
          <p:cNvPr id="110617" name="Group 25"/>
          <p:cNvGrpSpPr/>
          <p:nvPr/>
        </p:nvGrpSpPr>
        <p:grpSpPr>
          <a:xfrm>
            <a:off x="4178300" y="3346450"/>
            <a:ext cx="533400" cy="361950"/>
            <a:chOff x="1728" y="2380"/>
            <a:chExt cx="336" cy="228"/>
          </a:xfrm>
        </p:grpSpPr>
        <p:sp>
          <p:nvSpPr>
            <p:cNvPr id="23559" name="Freeform 19"/>
            <p:cNvSpPr/>
            <p:nvPr/>
          </p:nvSpPr>
          <p:spPr>
            <a:xfrm>
              <a:off x="1806" y="2520"/>
              <a:ext cx="132" cy="88"/>
            </a:xfrm>
            <a:custGeom>
              <a:avLst/>
              <a:gdLst/>
              <a:ahLst/>
              <a:cxnLst>
                <a:cxn ang="0">
                  <a:pos x="42" y="64"/>
                </a:cxn>
                <a:cxn ang="0">
                  <a:pos x="66" y="0"/>
                </a:cxn>
                <a:cxn ang="0">
                  <a:pos x="114" y="8"/>
                </a:cxn>
                <a:cxn ang="0">
                  <a:pos x="114" y="80"/>
                </a:cxn>
                <a:cxn ang="0">
                  <a:pos x="90" y="88"/>
                </a:cxn>
                <a:cxn ang="0">
                  <a:pos x="42" y="64"/>
                </a:cxn>
              </a:cxnLst>
              <a:pathLst>
                <a:path w="132" h="88">
                  <a:moveTo>
                    <a:pt x="42" y="64"/>
                  </a:moveTo>
                  <a:cubicBezTo>
                    <a:pt x="17" y="26"/>
                    <a:pt x="23" y="14"/>
                    <a:pt x="66" y="0"/>
                  </a:cubicBezTo>
                  <a:cubicBezTo>
                    <a:pt x="82" y="3"/>
                    <a:pt x="100" y="0"/>
                    <a:pt x="114" y="8"/>
                  </a:cubicBezTo>
                  <a:cubicBezTo>
                    <a:pt x="132" y="18"/>
                    <a:pt x="114" y="80"/>
                    <a:pt x="114" y="80"/>
                  </a:cubicBezTo>
                  <a:cubicBezTo>
                    <a:pt x="110" y="87"/>
                    <a:pt x="98" y="85"/>
                    <a:pt x="90" y="88"/>
                  </a:cubicBezTo>
                  <a:cubicBezTo>
                    <a:pt x="78" y="86"/>
                    <a:pt x="0" y="85"/>
                    <a:pt x="42" y="64"/>
                  </a:cubicBezTo>
                  <a:close/>
                </a:path>
              </a:pathLst>
            </a:custGeom>
            <a:solidFill>
              <a:srgbClr val="FF0000">
                <a:alpha val="100000"/>
              </a:srgbClr>
            </a:solidFill>
            <a:ln w="12700" cap="flat" cmpd="sng">
              <a:solidFill>
                <a:schemeClr val="tx1">
                  <a:alpha val="100000"/>
                </a:schemeClr>
              </a:solidFill>
              <a:prstDash val="solid"/>
              <a:round/>
              <a:headEnd type="none" w="med" len="med"/>
              <a:tailEnd type="none" w="med" len="med"/>
            </a:ln>
          </p:spPr>
          <p:txBody>
            <a:bodyPr/>
            <a:p>
              <a:endParaRPr lang="en-US"/>
            </a:p>
          </p:txBody>
        </p:sp>
        <p:sp>
          <p:nvSpPr>
            <p:cNvPr id="23560" name="Rectangle 23"/>
            <p:cNvSpPr/>
            <p:nvPr/>
          </p:nvSpPr>
          <p:spPr>
            <a:xfrm>
              <a:off x="1728" y="2380"/>
              <a:ext cx="336" cy="192"/>
            </a:xfrm>
            <a:prstGeom prst="rect">
              <a:avLst/>
            </a:prstGeom>
            <a:noFill/>
            <a:ln w="9525">
              <a:noFill/>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800" b="1" dirty="0">
                  <a:solidFill>
                    <a:schemeClr val="tx1"/>
                  </a:solidFill>
                  <a:latin typeface="Times New Roman" panose="02020603050405020304" pitchFamily="18" charset="0"/>
                  <a:cs typeface="Arial" panose="020B0604020202020204" pitchFamily="34" charset="0"/>
                </a:rPr>
                <a:t>Biển Đỏ</a:t>
              </a:r>
              <a:endParaRPr lang="en-US" altLang="en-US" sz="800" b="1" dirty="0">
                <a:solidFill>
                  <a:schemeClr val="tx1"/>
                </a:solidFill>
                <a:latin typeface="Times New Roman" panose="02020603050405020304" pitchFamily="18" charset="0"/>
                <a:ea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10000" fill="hold" nodeType="clickEffect">
                                  <p:stCondLst>
                                    <p:cond delay="500"/>
                                  </p:stCondLst>
                                  <p:childTnLst>
                                    <p:set>
                                      <p:cBhvr>
                                        <p:cTn id="6" dur="1" fill="hold">
                                          <p:stCondLst>
                                            <p:cond delay="0"/>
                                          </p:stCondLst>
                                        </p:cTn>
                                        <p:tgtEl>
                                          <p:spTgt spid="110607"/>
                                        </p:tgtEl>
                                        <p:attrNameLst>
                                          <p:attrName>style.visibility</p:attrName>
                                        </p:attrNameLst>
                                      </p:cBhvr>
                                      <p:to>
                                        <p:strVal val="visible"/>
                                      </p:to>
                                    </p:set>
                                    <p:animEffect transition="in" filter="wipe(down)">
                                      <p:cBhvr>
                                        <p:cTn id="7" dur="2000"/>
                                        <p:tgtEl>
                                          <p:spTgt spid="11060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repeatCount="10000" fill="hold" nodeType="clickEffect">
                                  <p:stCondLst>
                                    <p:cond delay="500"/>
                                  </p:stCondLst>
                                  <p:childTnLst>
                                    <p:set>
                                      <p:cBhvr>
                                        <p:cTn id="11" dur="1" fill="hold">
                                          <p:stCondLst>
                                            <p:cond delay="0"/>
                                          </p:stCondLst>
                                        </p:cTn>
                                        <p:tgtEl>
                                          <p:spTgt spid="110616"/>
                                        </p:tgtEl>
                                        <p:attrNameLst>
                                          <p:attrName>style.visibility</p:attrName>
                                        </p:attrNameLst>
                                      </p:cBhvr>
                                      <p:to>
                                        <p:strVal val="visible"/>
                                      </p:to>
                                    </p:set>
                                    <p:anim calcmode="lin" valueType="num">
                                      <p:cBhvr>
                                        <p:cTn id="12" dur="2000" fill="hold"/>
                                        <p:tgtEl>
                                          <p:spTgt spid="110616"/>
                                        </p:tgtEl>
                                        <p:attrNameLst>
                                          <p:attrName>ppt_w</p:attrName>
                                        </p:attrNameLst>
                                      </p:cBhvr>
                                      <p:tavLst>
                                        <p:tav tm="0">
                                          <p:val>
                                            <p:fltVal val="0.000000"/>
                                          </p:val>
                                        </p:tav>
                                        <p:tav tm="100000">
                                          <p:val>
                                            <p:strVal val="#ppt_w"/>
                                          </p:val>
                                        </p:tav>
                                      </p:tavLst>
                                    </p:anim>
                                    <p:anim calcmode="lin" valueType="num">
                                      <p:cBhvr>
                                        <p:cTn id="13" dur="2000" fill="hold"/>
                                        <p:tgtEl>
                                          <p:spTgt spid="110616"/>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0617"/>
                                        </p:tgtEl>
                                        <p:attrNameLst>
                                          <p:attrName>style.visibility</p:attrName>
                                        </p:attrNameLst>
                                      </p:cBhvr>
                                      <p:to>
                                        <p:strVal val="visible"/>
                                      </p:to>
                                    </p:set>
                                    <p:anim calcmode="lin" valueType="num">
                                      <p:cBhvr>
                                        <p:cTn id="18" dur="500" fill="hold"/>
                                        <p:tgtEl>
                                          <p:spTgt spid="110617"/>
                                        </p:tgtEl>
                                        <p:attrNameLst>
                                          <p:attrName>ppt_w</p:attrName>
                                        </p:attrNameLst>
                                      </p:cBhvr>
                                      <p:tavLst>
                                        <p:tav tm="0">
                                          <p:val>
                                            <p:fltVal val="0.000000"/>
                                          </p:val>
                                        </p:tav>
                                        <p:tav tm="100000">
                                          <p:val>
                                            <p:strVal val="#ppt_w"/>
                                          </p:val>
                                        </p:tav>
                                      </p:tavLst>
                                    </p:anim>
                                    <p:anim calcmode="lin" valueType="num">
                                      <p:cBhvr>
                                        <p:cTn id="19" dur="500" fill="hold"/>
                                        <p:tgtEl>
                                          <p:spTgt spid="11061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714162" y="2741536"/>
            <a:ext cx="4763676" cy="1145887"/>
          </a:xfrm>
          <a:prstGeom prst="rect">
            <a:avLst/>
          </a:prstGeom>
          <a:noFill/>
        </p:spPr>
        <p:txBody>
          <a:bodyPr wrap="none" lIns="68580" tIns="34290" rIns="68580" bIns="34290" numCol="1">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rPr>
              <a:t>TÌM HIỂU BÀI</a:t>
            </a:r>
            <a:endPar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9" name="Text Box 5"/>
          <p:cNvSpPr txBox="1"/>
          <p:nvPr/>
        </p:nvSpPr>
        <p:spPr>
          <a:xfrm>
            <a:off x="0" y="314325"/>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buNone/>
            </a:pPr>
            <a:r>
              <a:rPr sz="2400" b="1" dirty="0">
                <a:solidFill>
                  <a:srgbClr val="FF0000"/>
                </a:solidFill>
                <a:latin typeface="Times New Roman" panose="02020603050405020304" pitchFamily="18" charset="0"/>
                <a:cs typeface="Times New Roman" panose="02020603050405020304" pitchFamily="18" charset="0"/>
              </a:rPr>
              <a:t>1. </a:t>
            </a:r>
            <a:r>
              <a:rPr lang="en-US" altLang="vi-VN" sz="2400" b="1" dirty="0">
                <a:solidFill>
                  <a:srgbClr val="FF0000"/>
                </a:solidFill>
                <a:latin typeface="Times New Roman" panose="02020603050405020304" pitchFamily="18" charset="0"/>
                <a:cs typeface="Times New Roman" panose="02020603050405020304" pitchFamily="18" charset="0"/>
              </a:rPr>
              <a:t>Anh Lê v</a:t>
            </a:r>
            <a:r>
              <a:rPr lang="en-US" altLang="vi-VN" sz="2400" b="1" dirty="0">
                <a:solidFill>
                  <a:srgbClr val="FF0000"/>
                </a:solidFill>
                <a:latin typeface="Times New Roman" panose="02020603050405020304" pitchFamily="18" charset="0"/>
                <a:ea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anh Th</a:t>
            </a:r>
            <a:r>
              <a:rPr lang="en-US" altLang="vi-VN" sz="2400" b="1" dirty="0">
                <a:solidFill>
                  <a:srgbClr val="FF0000"/>
                </a:solidFill>
                <a:latin typeface="Times New Roman" panose="02020603050405020304" pitchFamily="18" charset="0"/>
                <a:ea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nh l</a:t>
            </a:r>
            <a:r>
              <a:rPr lang="en-US" altLang="vi-VN" sz="2400" b="1" dirty="0">
                <a:solidFill>
                  <a:srgbClr val="FF0000"/>
                </a:solidFill>
                <a:latin typeface="Times New Roman" panose="02020603050405020304" pitchFamily="18" charset="0"/>
                <a:ea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người như thế n</a:t>
            </a:r>
            <a:r>
              <a:rPr lang="en-US" altLang="vi-VN" sz="2400" b="1" dirty="0">
                <a:solidFill>
                  <a:srgbClr val="FF0000"/>
                </a:solidFill>
                <a:latin typeface="Times New Roman" panose="02020603050405020304" pitchFamily="18" charset="0"/>
                <a:ea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o?</a:t>
            </a:r>
            <a:endParaRPr lang="en-US" altLang="vi-VN" sz="2400" b="1" dirty="0">
              <a:solidFill>
                <a:srgbClr val="FF0000"/>
              </a:solidFill>
              <a:latin typeface="Times New Roman" panose="02020603050405020304" pitchFamily="18" charset="0"/>
              <a:ea typeface="Times New Roman" panose="02020603050405020304" pitchFamily="18" charset="0"/>
            </a:endParaRPr>
          </a:p>
        </p:txBody>
      </p:sp>
      <p:sp>
        <p:nvSpPr>
          <p:cNvPr id="6150" name="Text Box 6"/>
          <p:cNvSpPr txBox="1"/>
          <p:nvPr/>
        </p:nvSpPr>
        <p:spPr>
          <a:xfrm>
            <a:off x="0" y="94615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0000FF"/>
                </a:solidFill>
                <a:latin typeface="Times New Roman" panose="02020603050405020304" pitchFamily="18" charset="0"/>
                <a:cs typeface="Times New Roman" panose="02020603050405020304" pitchFamily="18" charset="0"/>
              </a:rPr>
              <a:t>Anh Lê v</a:t>
            </a:r>
            <a:r>
              <a:rPr sz="2400" b="1" dirty="0">
                <a:solidFill>
                  <a:srgbClr val="0000FF"/>
                </a:solidFill>
                <a:latin typeface="Times New Roman" panose="02020603050405020304" pitchFamily="18" charset="0"/>
                <a:ea typeface="Times New Roman" panose="02020603050405020304" pitchFamily="18" charset="0"/>
              </a:rPr>
              <a:t>à</a:t>
            </a:r>
            <a:r>
              <a:rPr sz="2400" b="1" dirty="0">
                <a:solidFill>
                  <a:srgbClr val="0000FF"/>
                </a:solidFill>
                <a:latin typeface="Times New Roman" panose="02020603050405020304" pitchFamily="18" charset="0"/>
                <a:cs typeface="Times New Roman" panose="02020603050405020304" pitchFamily="18" charset="0"/>
              </a:rPr>
              <a:t> anh Th</a:t>
            </a:r>
            <a:r>
              <a:rPr sz="2400" b="1" dirty="0">
                <a:solidFill>
                  <a:srgbClr val="0000FF"/>
                </a:solidFill>
                <a:latin typeface="Times New Roman" panose="02020603050405020304" pitchFamily="18" charset="0"/>
                <a:ea typeface="Times New Roman" panose="02020603050405020304" pitchFamily="18" charset="0"/>
              </a:rPr>
              <a:t>à</a:t>
            </a:r>
            <a:r>
              <a:rPr sz="2400" b="1" dirty="0">
                <a:solidFill>
                  <a:srgbClr val="0000FF"/>
                </a:solidFill>
                <a:latin typeface="Times New Roman" panose="02020603050405020304" pitchFamily="18" charset="0"/>
                <a:cs typeface="Times New Roman" panose="02020603050405020304" pitchFamily="18" charset="0"/>
              </a:rPr>
              <a:t>nh đều l</a:t>
            </a:r>
            <a:r>
              <a:rPr sz="2400" b="1" dirty="0">
                <a:solidFill>
                  <a:srgbClr val="0000FF"/>
                </a:solidFill>
                <a:latin typeface="Times New Roman" panose="02020603050405020304" pitchFamily="18" charset="0"/>
                <a:ea typeface="Times New Roman" panose="02020603050405020304" pitchFamily="18" charset="0"/>
              </a:rPr>
              <a:t>à</a:t>
            </a:r>
            <a:r>
              <a:rPr sz="2400" b="1" dirty="0">
                <a:solidFill>
                  <a:srgbClr val="0000FF"/>
                </a:solidFill>
                <a:latin typeface="Times New Roman" panose="02020603050405020304" pitchFamily="18" charset="0"/>
                <a:cs typeface="Times New Roman" panose="02020603050405020304" pitchFamily="18" charset="0"/>
              </a:rPr>
              <a:t> những thanh niên yêu nước.</a:t>
            </a:r>
            <a:endParaRPr sz="2400" b="1" dirty="0">
              <a:solidFill>
                <a:srgbClr val="0000FF"/>
              </a:solidFill>
              <a:latin typeface="Times New Roman" panose="02020603050405020304" pitchFamily="18" charset="0"/>
              <a:ea typeface="Times New Roman" panose="02020603050405020304" pitchFamily="18" charset="0"/>
            </a:endParaRPr>
          </a:p>
        </p:txBody>
      </p:sp>
      <p:sp>
        <p:nvSpPr>
          <p:cNvPr id="6151" name="Text Box 7"/>
          <p:cNvSpPr txBox="1"/>
          <p:nvPr/>
        </p:nvSpPr>
        <p:spPr>
          <a:xfrm>
            <a:off x="3175" y="1711325"/>
            <a:ext cx="12188825" cy="8302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buNone/>
            </a:pPr>
            <a:r>
              <a:rPr sz="2400" b="1" dirty="0">
                <a:solidFill>
                  <a:srgbClr val="FF0000"/>
                </a:solidFill>
                <a:latin typeface="Times New Roman" panose="02020603050405020304" pitchFamily="18" charset="0"/>
                <a:cs typeface="Times New Roman" panose="02020603050405020304" pitchFamily="18" charset="0"/>
              </a:rPr>
              <a:t>2. </a:t>
            </a:r>
            <a:r>
              <a:rPr lang="en-US" altLang="en-US" sz="2400" b="1" dirty="0">
                <a:solidFill>
                  <a:srgbClr val="FF0000"/>
                </a:solidFill>
                <a:latin typeface="Times New Roman" panose="02020603050405020304" pitchFamily="18" charset="0"/>
                <a:cs typeface="Times New Roman" panose="02020603050405020304" pitchFamily="18" charset="0"/>
              </a:rPr>
              <a:t>Anh Lê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anh Th</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nh đều l</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những thanh niên yêu nước, nhưng giữa họ có gì khác nhau?</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25605" name="Table 25604"/>
          <p:cNvGraphicFramePr/>
          <p:nvPr/>
        </p:nvGraphicFramePr>
        <p:xfrm>
          <a:off x="1117600" y="2794000"/>
          <a:ext cx="9898063" cy="3303588"/>
        </p:xfrm>
        <a:graphic>
          <a:graphicData uri="http://schemas.openxmlformats.org/drawingml/2006/table">
            <a:tbl>
              <a:tblPr/>
              <a:tblGrid>
                <a:gridCol w="4949825"/>
                <a:gridCol w="4948238"/>
              </a:tblGrid>
              <a:tr h="6794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ctr" defTabSz="457200" eaLnBrk="1" hangingPunct="1">
                        <a:buNone/>
                      </a:pPr>
                      <a:r>
                        <a:rPr b="1" dirty="0">
                          <a:solidFill>
                            <a:srgbClr val="0000CC"/>
                          </a:solidFill>
                          <a:latin typeface="Times New Roman" panose="02020603050405020304" pitchFamily="18" charset="0"/>
                          <a:cs typeface="Times New Roman" panose="02020603050405020304" pitchFamily="18" charset="0"/>
                        </a:rPr>
                        <a:t>Anh Lê </a:t>
                      </a:r>
                      <a:endParaRPr lang="en-US" b="1" dirty="0">
                        <a:solidFill>
                          <a:srgbClr val="0000CC"/>
                        </a:solidFill>
                        <a:latin typeface="Times New Roman" panose="02020603050405020304" pitchFamily="18" charset="0"/>
                        <a:ea typeface="Times New Roman" panose="02020603050405020304" pitchFamily="18" charset="0"/>
                      </a:endParaRPr>
                    </a:p>
                  </a:txBody>
                  <a:tcPr marL="91446" marR="91446"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ctr" defTabSz="457200" eaLnBrk="1" hangingPunct="1">
                        <a:buNone/>
                      </a:pPr>
                      <a:r>
                        <a:rPr b="1" dirty="0">
                          <a:solidFill>
                            <a:srgbClr val="0000CC"/>
                          </a:solidFill>
                          <a:latin typeface="Times New Roman" panose="02020603050405020304" pitchFamily="18" charset="0"/>
                          <a:cs typeface="Times New Roman" panose="02020603050405020304" pitchFamily="18" charset="0"/>
                        </a:rPr>
                        <a:t>Anh Th</a:t>
                      </a:r>
                      <a:r>
                        <a:rPr b="1" dirty="0">
                          <a:solidFill>
                            <a:srgbClr val="0000CC"/>
                          </a:solidFill>
                          <a:latin typeface="Times New Roman" panose="02020603050405020304" pitchFamily="18" charset="0"/>
                          <a:ea typeface="Times New Roman" panose="02020603050405020304" pitchFamily="18" charset="0"/>
                        </a:rPr>
                        <a:t>à</a:t>
                      </a:r>
                      <a:r>
                        <a:rPr b="1" dirty="0">
                          <a:solidFill>
                            <a:srgbClr val="0000CC"/>
                          </a:solidFill>
                          <a:latin typeface="Times New Roman" panose="02020603050405020304" pitchFamily="18" charset="0"/>
                          <a:cs typeface="Times New Roman" panose="02020603050405020304" pitchFamily="18" charset="0"/>
                        </a:rPr>
                        <a:t>nh</a:t>
                      </a:r>
                      <a:endParaRPr lang="en-US" b="1" dirty="0">
                        <a:solidFill>
                          <a:srgbClr val="0000CC"/>
                        </a:solidFill>
                        <a:latin typeface="Times New Roman" panose="02020603050405020304" pitchFamily="18" charset="0"/>
                        <a:ea typeface="Times New Roman" panose="02020603050405020304" pitchFamily="18" charset="0"/>
                      </a:endParaRPr>
                    </a:p>
                  </a:txBody>
                  <a:tcPr marL="91446" marR="91446"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solidFill>
                  </a:tcPr>
                </a:tc>
              </a:tr>
              <a:tr h="2624138">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just" defTabSz="457200" eaLnBrk="1" hangingPunct="1">
                        <a:buNone/>
                      </a:pPr>
                      <a:r>
                        <a:rPr lang="nl-NL" altLang="x-none" b="1" dirty="0">
                          <a:solidFill>
                            <a:srgbClr val="0000CC"/>
                          </a:solidFill>
                          <a:latin typeface="Times New Roman" panose="02020603050405020304" pitchFamily="18" charset="0"/>
                          <a:cs typeface="Times New Roman" panose="02020603050405020304" pitchFamily="18" charset="0"/>
                        </a:rPr>
                        <a:t>Có tâm lí tự ti, anh chịu cảnh sống nô lệ vì cảm thấy mình nhỏ bé, yếu đuối trước sức mạnh vật chất của kẻ xâm lược.</a:t>
                      </a:r>
                      <a:endParaRPr lang="en-US" b="1" dirty="0">
                        <a:solidFill>
                          <a:srgbClr val="0000CC"/>
                        </a:solidFill>
                        <a:latin typeface="Times New Roman" panose="02020603050405020304" pitchFamily="18" charset="0"/>
                        <a:ea typeface="Times New Roman" panose="02020603050405020304" pitchFamily="18" charset="0"/>
                      </a:endParaRPr>
                    </a:p>
                  </a:txBody>
                  <a:tcPr marL="91446" marR="91446"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just" defTabSz="457200" eaLnBrk="1" hangingPunct="1">
                        <a:buNone/>
                      </a:pPr>
                      <a:r>
                        <a:rPr lang="nl-NL" altLang="x-none" b="1" dirty="0">
                          <a:solidFill>
                            <a:srgbClr val="0000CC"/>
                          </a:solidFill>
                          <a:latin typeface="Times New Roman" panose="02020603050405020304" pitchFamily="18" charset="0"/>
                          <a:cs typeface="Times New Roman" panose="02020603050405020304" pitchFamily="18" charset="0"/>
                        </a:rPr>
                        <a:t>Không cam chịu, ngược lại rất tin tưởng ở con đường mình đã chọn  ra nước ngo</a:t>
                      </a:r>
                      <a:r>
                        <a:rPr lang="nl-NL" altLang="x-none" b="1" dirty="0">
                          <a:solidFill>
                            <a:srgbClr val="0000CC"/>
                          </a:solidFill>
                          <a:latin typeface="Times New Roman" panose="02020603050405020304" pitchFamily="18" charset="0"/>
                          <a:ea typeface="Times New Roman" panose="02020603050405020304" pitchFamily="18" charset="0"/>
                        </a:rPr>
                        <a:t>à</a:t>
                      </a:r>
                      <a:r>
                        <a:rPr lang="nl-NL" altLang="x-none" b="1" dirty="0">
                          <a:solidFill>
                            <a:srgbClr val="0000CC"/>
                          </a:solidFill>
                          <a:latin typeface="Times New Roman" panose="02020603050405020304" pitchFamily="18" charset="0"/>
                          <a:cs typeface="Times New Roman" panose="02020603050405020304" pitchFamily="18" charset="0"/>
                        </a:rPr>
                        <a:t>i học cái mới  để cứu nước, cứu dân.</a:t>
                      </a:r>
                      <a:endParaRPr lang="en-US" b="1" dirty="0">
                        <a:solidFill>
                          <a:srgbClr val="0000CC"/>
                        </a:solidFill>
                        <a:latin typeface="Times New Roman" panose="02020603050405020304" pitchFamily="18" charset="0"/>
                        <a:ea typeface="Times New Roman" panose="02020603050405020304" pitchFamily="18" charset="0"/>
                      </a:endParaRPr>
                    </a:p>
                  </a:txBody>
                  <a:tcPr marL="91446" marR="91446"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strVal val="#ppt_w*0.05"/>
                                          </p:val>
                                        </p:tav>
                                        <p:tav tm="100000">
                                          <p:val>
                                            <p:strVal val="#ppt_w"/>
                                          </p:val>
                                        </p:tav>
                                      </p:tavLst>
                                    </p:anim>
                                    <p:anim calcmode="lin" valueType="num">
                                      <p:cBhvr>
                                        <p:cTn id="8" dur="500" fill="hold"/>
                                        <p:tgtEl>
                                          <p:spTgt spid="6149"/>
                                        </p:tgtEl>
                                        <p:attrNameLst>
                                          <p:attrName>ppt_h</p:attrName>
                                        </p:attrNameLst>
                                      </p:cBhvr>
                                      <p:tavLst>
                                        <p:tav tm="0">
                                          <p:val>
                                            <p:strVal val="#ppt_h"/>
                                          </p:val>
                                        </p:tav>
                                        <p:tav tm="100000">
                                          <p:val>
                                            <p:strVal val="#ppt_h"/>
                                          </p:val>
                                        </p:tav>
                                      </p:tavLst>
                                    </p:anim>
                                    <p:anim calcmode="lin" valueType="num">
                                      <p:cBhvr>
                                        <p:cTn id="9" dur="500" fill="hold"/>
                                        <p:tgtEl>
                                          <p:spTgt spid="6149"/>
                                        </p:tgtEl>
                                        <p:attrNameLst>
                                          <p:attrName>ppt_x</p:attrName>
                                        </p:attrNameLst>
                                      </p:cBhvr>
                                      <p:tavLst>
                                        <p:tav tm="0">
                                          <p:val>
                                            <p:strVal val="#ppt_x-.2"/>
                                          </p:val>
                                        </p:tav>
                                        <p:tav tm="100000">
                                          <p:val>
                                            <p:strVal val="#ppt_x"/>
                                          </p:val>
                                        </p:tav>
                                      </p:tavLst>
                                    </p:anim>
                                    <p:anim calcmode="lin" valueType="num">
                                      <p:cBhvr>
                                        <p:cTn id="10" dur="500" fill="hold"/>
                                        <p:tgtEl>
                                          <p:spTgt spid="6149"/>
                                        </p:tgtEl>
                                        <p:attrNameLst>
                                          <p:attrName>ppt_y</p:attrName>
                                        </p:attrNameLst>
                                      </p:cBhvr>
                                      <p:tavLst>
                                        <p:tav tm="0">
                                          <p:val>
                                            <p:strVal val="#ppt_y"/>
                                          </p:val>
                                        </p:tav>
                                        <p:tav tm="100000">
                                          <p:val>
                                            <p:strVal val="#ppt_y"/>
                                          </p:val>
                                        </p:tav>
                                      </p:tavLst>
                                    </p:anim>
                                    <p:animEffect transition="in" filter="fade">
                                      <p:cBhvr>
                                        <p:cTn id="11" dur="500"/>
                                        <p:tgtEl>
                                          <p:spTgt spid="614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150"/>
                                        </p:tgtEl>
                                        <p:attrNameLst>
                                          <p:attrName>style.visibility</p:attrName>
                                        </p:attrNameLst>
                                      </p:cBhvr>
                                      <p:to>
                                        <p:strVal val="visible"/>
                                      </p:to>
                                    </p:set>
                                    <p:anim calcmode="lin" valueType="num">
                                      <p:cBhvr>
                                        <p:cTn id="16" dur="500" fill="hold"/>
                                        <p:tgtEl>
                                          <p:spTgt spid="6150"/>
                                        </p:tgtEl>
                                        <p:attrNameLst>
                                          <p:attrName>ppt_w</p:attrName>
                                        </p:attrNameLst>
                                      </p:cBhvr>
                                      <p:tavLst>
                                        <p:tav tm="0">
                                          <p:val>
                                            <p:strVal val="#ppt_w*0.05"/>
                                          </p:val>
                                        </p:tav>
                                        <p:tav tm="100000">
                                          <p:val>
                                            <p:strVal val="#ppt_w"/>
                                          </p:val>
                                        </p:tav>
                                      </p:tavLst>
                                    </p:anim>
                                    <p:anim calcmode="lin" valueType="num">
                                      <p:cBhvr>
                                        <p:cTn id="17" dur="500" fill="hold"/>
                                        <p:tgtEl>
                                          <p:spTgt spid="6150"/>
                                        </p:tgtEl>
                                        <p:attrNameLst>
                                          <p:attrName>ppt_h</p:attrName>
                                        </p:attrNameLst>
                                      </p:cBhvr>
                                      <p:tavLst>
                                        <p:tav tm="0">
                                          <p:val>
                                            <p:strVal val="#ppt_h"/>
                                          </p:val>
                                        </p:tav>
                                        <p:tav tm="100000">
                                          <p:val>
                                            <p:strVal val="#ppt_h"/>
                                          </p:val>
                                        </p:tav>
                                      </p:tavLst>
                                    </p:anim>
                                    <p:anim calcmode="lin" valueType="num">
                                      <p:cBhvr>
                                        <p:cTn id="18" dur="500" fill="hold"/>
                                        <p:tgtEl>
                                          <p:spTgt spid="6150"/>
                                        </p:tgtEl>
                                        <p:attrNameLst>
                                          <p:attrName>ppt_x</p:attrName>
                                        </p:attrNameLst>
                                      </p:cBhvr>
                                      <p:tavLst>
                                        <p:tav tm="0">
                                          <p:val>
                                            <p:strVal val="#ppt_x-.2"/>
                                          </p:val>
                                        </p:tav>
                                        <p:tav tm="100000">
                                          <p:val>
                                            <p:strVal val="#ppt_x"/>
                                          </p:val>
                                        </p:tav>
                                      </p:tavLst>
                                    </p:anim>
                                    <p:anim calcmode="lin" valueType="num">
                                      <p:cBhvr>
                                        <p:cTn id="19" dur="500" fill="hold"/>
                                        <p:tgtEl>
                                          <p:spTgt spid="6150"/>
                                        </p:tgtEl>
                                        <p:attrNameLst>
                                          <p:attrName>ppt_y</p:attrName>
                                        </p:attrNameLst>
                                      </p:cBhvr>
                                      <p:tavLst>
                                        <p:tav tm="0">
                                          <p:val>
                                            <p:strVal val="#ppt_y"/>
                                          </p:val>
                                        </p:tav>
                                        <p:tav tm="100000">
                                          <p:val>
                                            <p:strVal val="#ppt_y"/>
                                          </p:val>
                                        </p:tav>
                                      </p:tavLst>
                                    </p:anim>
                                    <p:animEffect transition="in" filter="fade">
                                      <p:cBhvr>
                                        <p:cTn id="20" dur="500"/>
                                        <p:tgtEl>
                                          <p:spTgt spid="615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p:cTn id="25" dur="500" fill="hold"/>
                                        <p:tgtEl>
                                          <p:spTgt spid="6151"/>
                                        </p:tgtEl>
                                        <p:attrNameLst>
                                          <p:attrName>ppt_x</p:attrName>
                                        </p:attrNameLst>
                                      </p:cBhvr>
                                      <p:tavLst>
                                        <p:tav tm="0">
                                          <p:val>
                                            <p:strVal val="#ppt_x-.2"/>
                                          </p:val>
                                        </p:tav>
                                        <p:tav tm="100000">
                                          <p:val>
                                            <p:strVal val="#ppt_x"/>
                                          </p:val>
                                        </p:tav>
                                      </p:tavLst>
                                    </p:anim>
                                    <p:anim calcmode="lin" valueType="num">
                                      <p:cBhvr>
                                        <p:cTn id="26" dur="5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5605"/>
                                        </p:tgtEl>
                                        <p:attrNameLst>
                                          <p:attrName>style.visibility</p:attrName>
                                        </p:attrNameLst>
                                      </p:cBhvr>
                                      <p:to>
                                        <p:strVal val="visible"/>
                                      </p:to>
                                    </p:set>
                                    <p:animEffect transition="in" filter="box(in)">
                                      <p:cBhvr>
                                        <p:cTn id="3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854388" y="2794802"/>
            <a:ext cx="4763676" cy="1145887"/>
          </a:xfrm>
          <a:prstGeom prst="rect">
            <a:avLst/>
          </a:prstGeom>
          <a:noFill/>
        </p:spPr>
        <p:txBody>
          <a:bodyPr wrap="none" lIns="68580" tIns="34290" rIns="68580" bIns="34290" numCol="1">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rPr>
              <a:t>KHỞI ĐỘNG</a:t>
            </a:r>
            <a:endPar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8" name="Text Box 10"/>
          <p:cNvSpPr txBox="1"/>
          <p:nvPr/>
        </p:nvSpPr>
        <p:spPr>
          <a:xfrm>
            <a:off x="0" y="45720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3. Anh Mai đã giúp anh Th</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nh việc gì?</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179" name="Text Box 11"/>
          <p:cNvSpPr txBox="1"/>
          <p:nvPr/>
        </p:nvSpPr>
        <p:spPr>
          <a:xfrm>
            <a:off x="0" y="102235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buNone/>
            </a:pPr>
            <a:r>
              <a:rPr lang="en-US" altLang="en-US" sz="2400" b="1" dirty="0">
                <a:solidFill>
                  <a:srgbClr val="0000CC"/>
                </a:solidFill>
                <a:latin typeface="Times New Roman" panose="02020603050405020304" pitchFamily="18" charset="0"/>
                <a:cs typeface="Times New Roman" panose="02020603050405020304" pitchFamily="18" charset="0"/>
              </a:rPr>
              <a:t>Anh Mai đã xin cho anh Th</a:t>
            </a:r>
            <a:r>
              <a:rPr lang="en-US" altLang="en-US" sz="2400" b="1" dirty="0">
                <a:solidFill>
                  <a:srgbClr val="0000CC"/>
                </a:solidFill>
                <a:latin typeface="Times New Roman" panose="02020603050405020304" pitchFamily="18" charset="0"/>
                <a:ea typeface="Times New Roman" panose="02020603050405020304" pitchFamily="18" charset="0"/>
              </a:rPr>
              <a:t>à</a:t>
            </a:r>
            <a:r>
              <a:rPr lang="en-US" altLang="en-US" sz="2400" b="1" dirty="0">
                <a:solidFill>
                  <a:srgbClr val="0000CC"/>
                </a:solidFill>
                <a:latin typeface="Times New Roman" panose="02020603050405020304" pitchFamily="18" charset="0"/>
                <a:cs typeface="Times New Roman" panose="02020603050405020304" pitchFamily="18" charset="0"/>
              </a:rPr>
              <a:t>nh l</a:t>
            </a:r>
            <a:r>
              <a:rPr lang="en-US" altLang="en-US" sz="2400" b="1" dirty="0">
                <a:solidFill>
                  <a:srgbClr val="0000CC"/>
                </a:solidFill>
                <a:latin typeface="Times New Roman" panose="02020603050405020304" pitchFamily="18" charset="0"/>
                <a:ea typeface="Times New Roman" panose="02020603050405020304" pitchFamily="18" charset="0"/>
              </a:rPr>
              <a:t>à</a:t>
            </a:r>
            <a:r>
              <a:rPr lang="en-US" altLang="en-US" sz="2400" b="1" dirty="0">
                <a:solidFill>
                  <a:srgbClr val="0000CC"/>
                </a:solidFill>
                <a:latin typeface="Times New Roman" panose="02020603050405020304" pitchFamily="18" charset="0"/>
                <a:cs typeface="Times New Roman" panose="02020603050405020304" pitchFamily="18" charset="0"/>
              </a:rPr>
              <a:t>m phụ bếp trên t</a:t>
            </a:r>
            <a:r>
              <a:rPr lang="en-US" altLang="en-US" sz="2400" b="1" dirty="0">
                <a:solidFill>
                  <a:srgbClr val="0000CC"/>
                </a:solidFill>
                <a:latin typeface="Times New Roman" panose="02020603050405020304" pitchFamily="18" charset="0"/>
                <a:ea typeface="Times New Roman" panose="02020603050405020304" pitchFamily="18" charset="0"/>
              </a:rPr>
              <a:t>à</a:t>
            </a:r>
            <a:r>
              <a:rPr lang="en-US" altLang="en-US" sz="2400" b="1" dirty="0">
                <a:solidFill>
                  <a:srgbClr val="0000CC"/>
                </a:solidFill>
                <a:latin typeface="Times New Roman" panose="02020603050405020304" pitchFamily="18" charset="0"/>
                <a:cs typeface="Times New Roman" panose="02020603050405020304" pitchFamily="18" charset="0"/>
              </a:rPr>
              <a:t>u La-tút-sơ Tơ-rê-vin.</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7182" name="Text Box 14"/>
          <p:cNvSpPr txBox="1"/>
          <p:nvPr/>
        </p:nvSpPr>
        <p:spPr>
          <a:xfrm>
            <a:off x="-22225" y="1781175"/>
            <a:ext cx="12192000" cy="8302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4. T</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u La-tút-sơ Tơ-rê-vin l</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 con t</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u n</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o? Hình ảnh con t</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u khiến em nhớ đến sự kiện lịch sử n</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o?</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183" name="Text Box 15"/>
          <p:cNvSpPr txBox="1"/>
          <p:nvPr/>
        </p:nvSpPr>
        <p:spPr>
          <a:xfrm>
            <a:off x="-44450" y="2819400"/>
            <a:ext cx="12214225" cy="8302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buNone/>
            </a:pPr>
            <a:r>
              <a:rPr lang="en-US" altLang="vi-VN" sz="2400" b="1" dirty="0">
                <a:solidFill>
                  <a:srgbClr val="0000CC"/>
                </a:solidFill>
                <a:latin typeface="Times New Roman" panose="02020603050405020304" pitchFamily="18" charset="0"/>
                <a:cs typeface="Times New Roman" panose="02020603050405020304" pitchFamily="18" charset="0"/>
              </a:rPr>
              <a:t>T</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u La – tút – sơ Tơ-rê-vin: một t</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u buôn của người Pháp. Trên chiếc t</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u n</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y, năm 1911, Bác Hồ rời Tổ quốc đi tìm đường cứu nước.</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pic>
        <p:nvPicPr>
          <p:cNvPr id="11" name="Picture 7" descr="SGK Lich su 8 hinh 107"/>
          <p:cNvPicPr>
            <a:picLocks noChangeAspect="1"/>
          </p:cNvPicPr>
          <p:nvPr/>
        </p:nvPicPr>
        <p:blipFill>
          <a:blip r:embed="rId1"/>
          <a:stretch>
            <a:fillRect/>
          </a:stretch>
        </p:blipFill>
        <p:spPr>
          <a:xfrm>
            <a:off x="3124200" y="3922713"/>
            <a:ext cx="5943600" cy="2708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000000"/>
                                          </p:val>
                                        </p:tav>
                                        <p:tav tm="100000">
                                          <p:val>
                                            <p:strVal val="#ppt_w"/>
                                          </p:val>
                                        </p:tav>
                                      </p:tavLst>
                                    </p:anim>
                                    <p:anim calcmode="lin" valueType="num">
                                      <p:cBhvr>
                                        <p:cTn id="8" dur="500" fill="hold"/>
                                        <p:tgtEl>
                                          <p:spTgt spid="717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p:cTn id="13" dur="500" fill="hold"/>
                                        <p:tgtEl>
                                          <p:spTgt spid="7179"/>
                                        </p:tgtEl>
                                        <p:attrNameLst>
                                          <p:attrName>ppt_x</p:attrName>
                                        </p:attrNameLst>
                                      </p:cBhvr>
                                      <p:tavLst>
                                        <p:tav tm="0">
                                          <p:val>
                                            <p:strVal val="#ppt_x-.2"/>
                                          </p:val>
                                        </p:tav>
                                        <p:tav tm="100000">
                                          <p:val>
                                            <p:strVal val="#ppt_x"/>
                                          </p:val>
                                        </p:tav>
                                      </p:tavLst>
                                    </p:anim>
                                    <p:anim calcmode="lin" valueType="num">
                                      <p:cBhvr>
                                        <p:cTn id="14" dur="500" fill="hold"/>
                                        <p:tgtEl>
                                          <p:spTgt spid="7179"/>
                                        </p:tgtEl>
                                        <p:attrNameLst>
                                          <p:attrName>ppt_y</p:attrName>
                                        </p:attrNameLst>
                                      </p:cBhvr>
                                      <p:tavLst>
                                        <p:tav tm="0">
                                          <p:val>
                                            <p:strVal val="#ppt_y"/>
                                          </p:val>
                                        </p:tav>
                                        <p:tav tm="100000">
                                          <p:val>
                                            <p:strVal val="#ppt_y"/>
                                          </p:val>
                                        </p:tav>
                                      </p:tavLst>
                                    </p:anim>
                                    <p:animEffect transition="in" filter="wipe(right)" prLst="gradientSize: 0.1">
                                      <p:cBhvr>
                                        <p:cTn id="15" dur="500"/>
                                        <p:tgtEl>
                                          <p:spTgt spid="717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182"/>
                                        </p:tgtEl>
                                        <p:attrNameLst>
                                          <p:attrName>style.visibility</p:attrName>
                                        </p:attrNameLst>
                                      </p:cBhvr>
                                      <p:to>
                                        <p:strVal val="visible"/>
                                      </p:to>
                                    </p:set>
                                    <p:anim calcmode="lin" valueType="num">
                                      <p:cBhvr>
                                        <p:cTn id="20" dur="500" fill="hold"/>
                                        <p:tgtEl>
                                          <p:spTgt spid="7182"/>
                                        </p:tgtEl>
                                        <p:attrNameLst>
                                          <p:attrName>ppt_w</p:attrName>
                                        </p:attrNameLst>
                                      </p:cBhvr>
                                      <p:tavLst>
                                        <p:tav tm="0">
                                          <p:val>
                                            <p:fltVal val="0.000000"/>
                                          </p:val>
                                        </p:tav>
                                        <p:tav tm="100000">
                                          <p:val>
                                            <p:strVal val="#ppt_w"/>
                                          </p:val>
                                        </p:tav>
                                      </p:tavLst>
                                    </p:anim>
                                    <p:anim calcmode="lin" valueType="num">
                                      <p:cBhvr>
                                        <p:cTn id="21" dur="500" fill="hold"/>
                                        <p:tgtEl>
                                          <p:spTgt spid="718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183"/>
                                        </p:tgtEl>
                                        <p:attrNameLst>
                                          <p:attrName>style.visibility</p:attrName>
                                        </p:attrNameLst>
                                      </p:cBhvr>
                                      <p:to>
                                        <p:strVal val="visible"/>
                                      </p:to>
                                    </p:set>
                                    <p:anim calcmode="lin" valueType="num">
                                      <p:cBhvr>
                                        <p:cTn id="26" dur="500" fill="hold"/>
                                        <p:tgtEl>
                                          <p:spTgt spid="7183"/>
                                        </p:tgtEl>
                                        <p:attrNameLst>
                                          <p:attrName>ppt_x</p:attrName>
                                        </p:attrNameLst>
                                      </p:cBhvr>
                                      <p:tavLst>
                                        <p:tav tm="0">
                                          <p:val>
                                            <p:strVal val="#ppt_x-.2"/>
                                          </p:val>
                                        </p:tav>
                                        <p:tav tm="100000">
                                          <p:val>
                                            <p:strVal val="#ppt_x"/>
                                          </p:val>
                                        </p:tav>
                                      </p:tavLst>
                                    </p:anim>
                                    <p:anim calcmode="lin" valueType="num">
                                      <p:cBhvr>
                                        <p:cTn id="27" dur="500" fill="hold"/>
                                        <p:tgtEl>
                                          <p:spTgt spid="7183"/>
                                        </p:tgtEl>
                                        <p:attrNameLst>
                                          <p:attrName>ppt_y</p:attrName>
                                        </p:attrNameLst>
                                      </p:cBhvr>
                                      <p:tavLst>
                                        <p:tav tm="0">
                                          <p:val>
                                            <p:strVal val="#ppt_y"/>
                                          </p:val>
                                        </p:tav>
                                        <p:tav tm="100000">
                                          <p:val>
                                            <p:strVal val="#ppt_y"/>
                                          </p:val>
                                        </p:tav>
                                      </p:tavLst>
                                    </p:anim>
                                    <p:animEffect transition="in" filter="wipe(right)" prLst="gradientSize: 0.1">
                                      <p:cBhvr>
                                        <p:cTn id="28" dur="500"/>
                                        <p:tgtEl>
                                          <p:spTgt spid="718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p:bldP spid="7182" grpId="0"/>
      <p:bldP spid="71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p:cNvPicPr>
            <a:picLocks noChangeAspect="1"/>
          </p:cNvPicPr>
          <p:nvPr/>
        </p:nvPicPr>
        <p:blipFill>
          <a:blip r:embed="rId1"/>
          <a:stretch>
            <a:fillRect/>
          </a:stretch>
        </p:blipFill>
        <p:spPr>
          <a:xfrm>
            <a:off x="0" y="0"/>
            <a:ext cx="12192000" cy="68580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C:\Users\ADMIN\Desktop\tàu la tu sơ.jpg"/>
          <p:cNvPicPr>
            <a:picLocks noChangeAspect="1"/>
          </p:cNvPicPr>
          <p:nvPr/>
        </p:nvPicPr>
        <p:blipFill>
          <a:blip r:embed="rId1"/>
          <a:stretch>
            <a:fillRect/>
          </a:stretch>
        </p:blipFill>
        <p:spPr>
          <a:xfrm>
            <a:off x="-20637" y="0"/>
            <a:ext cx="12212637" cy="68580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4" descr="White marble"/>
          <p:cNvSpPr txBox="1"/>
          <p:nvPr/>
        </p:nvSpPr>
        <p:spPr>
          <a:xfrm>
            <a:off x="2438400" y="0"/>
            <a:ext cx="6781800" cy="641350"/>
          </a:xfrm>
          <a:prstGeom prst="rect">
            <a:avLst/>
          </a:prstGeom>
          <a:noFill/>
          <a:ln w="9525">
            <a:noFill/>
          </a:ln>
          <a:effectLst>
            <a:prstShdw prst="shdw13" dist="53882" dir="13499999">
              <a:srgbClr val="868686">
                <a:alpha val="50000"/>
              </a:srgbClr>
            </a:prstShdw>
          </a:effectLst>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en-GB" altLang="en-US" sz="3600" b="1" u="sng" dirty="0">
              <a:solidFill>
                <a:srgbClr val="3333CC"/>
              </a:solidFill>
              <a:latin typeface="Times New Roman" panose="02020603050405020304" pitchFamily="18" charset="0"/>
              <a:ea typeface="Arial" panose="020B0604020202020204" pitchFamily="34" charset="0"/>
            </a:endParaRPr>
          </a:p>
        </p:txBody>
      </p:sp>
      <p:sp>
        <p:nvSpPr>
          <p:cNvPr id="31747" name="Rectangle 7"/>
          <p:cNvSpPr/>
          <p:nvPr/>
        </p:nvSpPr>
        <p:spPr>
          <a:xfrm>
            <a:off x="3810000" y="2606675"/>
            <a:ext cx="4572000" cy="64135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50000"/>
              </a:spcBef>
              <a:buClrTx/>
              <a:buSzTx/>
              <a:buFontTx/>
              <a:buNone/>
            </a:pPr>
            <a:endParaRPr lang="en-GB" altLang="en-US" sz="3600" b="1" u="sng" dirty="0">
              <a:solidFill>
                <a:srgbClr val="3333CC"/>
              </a:solidFill>
              <a:latin typeface="Times New Roman" panose="02020603050405020304" pitchFamily="18" charset="0"/>
              <a:ea typeface="Arial" panose="020B0604020202020204" pitchFamily="34" charset="0"/>
            </a:endParaRPr>
          </a:p>
        </p:txBody>
      </p:sp>
      <p:pic>
        <p:nvPicPr>
          <p:cNvPr id="31748" name="Picture 8" descr="bencangnha rong bây gio"/>
          <p:cNvPicPr>
            <a:picLocks noChangeAspect="1"/>
          </p:cNvPicPr>
          <p:nvPr/>
        </p:nvPicPr>
        <p:blipFill>
          <a:blip r:embed="rId1"/>
          <a:stretch>
            <a:fillRect/>
          </a:stretch>
        </p:blipFill>
        <p:spPr>
          <a:xfrm>
            <a:off x="0" y="0"/>
            <a:ext cx="12192000" cy="6203950"/>
          </a:xfrm>
          <a:prstGeom prst="rect">
            <a:avLst/>
          </a:prstGeom>
          <a:noFill/>
          <a:ln w="9525">
            <a:noFill/>
          </a:ln>
        </p:spPr>
      </p:pic>
      <p:sp>
        <p:nvSpPr>
          <p:cNvPr id="17415" name="Rectangle 9"/>
          <p:cNvSpPr>
            <a:spLocks noChangeArrowheads="1"/>
          </p:cNvSpPr>
          <p:nvPr/>
        </p:nvSpPr>
        <p:spPr bwMode="auto">
          <a:xfrm>
            <a:off x="2514600" y="6291263"/>
            <a:ext cx="6705600" cy="496888"/>
          </a:xfrm>
          <a:prstGeom prst="rect">
            <a:avLst/>
          </a:prstGeom>
          <a:solidFill>
            <a:schemeClr val="bg2"/>
          </a:solidFill>
          <a:ln w="9525">
            <a:solidFill>
              <a:schemeClr val="tx1"/>
            </a:solidFill>
            <a:miter lim="800000"/>
          </a:ln>
        </p:spPr>
        <p:txBody>
          <a:bodyPr wrap="none" anchor="ct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2400" b="1" dirty="0">
                <a:solidFill>
                  <a:srgbClr val="FF0000"/>
                </a:solidFill>
                <a:latin typeface="Times New Roman" panose="02020603050405020304" pitchFamily="18" charset="0"/>
                <a:cs typeface="Arial" panose="020B0604020202020204" pitchFamily="34" charset="0"/>
              </a:rPr>
              <a:t>Bến Nh</a:t>
            </a:r>
            <a:r>
              <a:rPr lang="en-US" altLang="en-US" sz="2400" b="1" dirty="0">
                <a:solidFill>
                  <a:srgbClr val="FF0000"/>
                </a:solidFill>
                <a:latin typeface="Times New Roman" panose="02020603050405020304" pitchFamily="18" charset="0"/>
                <a:ea typeface="Arial" panose="020B0604020202020204" pitchFamily="34" charset="0"/>
              </a:rPr>
              <a:t>à</a:t>
            </a:r>
            <a:r>
              <a:rPr lang="en-US" altLang="en-US" sz="2400" b="1" dirty="0">
                <a:solidFill>
                  <a:srgbClr val="FF0000"/>
                </a:solidFill>
                <a:latin typeface="Times New Roman" panose="02020603050405020304" pitchFamily="18" charset="0"/>
                <a:cs typeface="Arial" panose="020B0604020202020204" pitchFamily="34" charset="0"/>
              </a:rPr>
              <a:t> Rồng ng</a:t>
            </a:r>
            <a:r>
              <a:rPr lang="en-US" altLang="en-US" sz="2400" b="1" dirty="0">
                <a:solidFill>
                  <a:srgbClr val="FF0000"/>
                </a:solidFill>
                <a:latin typeface="Times New Roman" panose="02020603050405020304" pitchFamily="18" charset="0"/>
                <a:ea typeface="Arial" panose="020B0604020202020204" pitchFamily="34" charset="0"/>
              </a:rPr>
              <a:t>à</a:t>
            </a:r>
            <a:r>
              <a:rPr lang="en-US" altLang="en-US" sz="2400" b="1" dirty="0">
                <a:solidFill>
                  <a:srgbClr val="FF0000"/>
                </a:solidFill>
                <a:latin typeface="Times New Roman" panose="02020603050405020304" pitchFamily="18" charset="0"/>
                <a:cs typeface="Arial" panose="020B0604020202020204" pitchFamily="34" charset="0"/>
              </a:rPr>
              <a:t>y nay (Viện bảo t</a:t>
            </a:r>
            <a:r>
              <a:rPr lang="en-US" altLang="en-US" sz="2400" b="1" dirty="0">
                <a:solidFill>
                  <a:srgbClr val="FF0000"/>
                </a:solidFill>
                <a:latin typeface="Times New Roman" panose="02020603050405020304" pitchFamily="18" charset="0"/>
                <a:ea typeface="Arial" panose="020B0604020202020204" pitchFamily="34" charset="0"/>
              </a:rPr>
              <a:t>à</a:t>
            </a:r>
            <a:r>
              <a:rPr lang="en-US" altLang="en-US" sz="2400" b="1" dirty="0">
                <a:solidFill>
                  <a:srgbClr val="FF0000"/>
                </a:solidFill>
                <a:latin typeface="Times New Roman" panose="02020603050405020304" pitchFamily="18" charset="0"/>
                <a:cs typeface="Arial" panose="020B0604020202020204" pitchFamily="34" charset="0"/>
              </a:rPr>
              <a:t>ng Hồ Chí Minh)</a:t>
            </a:r>
            <a:endParaRPr lang="en-US" altLang="en-US" sz="2400" b="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8" name="Text Box 10"/>
          <p:cNvSpPr txBox="1"/>
          <p:nvPr/>
        </p:nvSpPr>
        <p:spPr>
          <a:xfrm>
            <a:off x="0" y="45720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5. Anh Mai đã đưa ra những khó khăn gì?</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179" name="Text Box 11"/>
          <p:cNvSpPr txBox="1"/>
          <p:nvPr/>
        </p:nvSpPr>
        <p:spPr>
          <a:xfrm>
            <a:off x="0" y="1138238"/>
            <a:ext cx="12192000" cy="46196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buNone/>
            </a:pPr>
            <a:r>
              <a:rPr lang="en-US" altLang="en-US" sz="2400" b="1" dirty="0">
                <a:solidFill>
                  <a:srgbClr val="0000CC"/>
                </a:solidFill>
                <a:latin typeface="Times New Roman" panose="02020603050405020304" pitchFamily="18" charset="0"/>
                <a:cs typeface="Times New Roman" panose="02020603050405020304" pitchFamily="18" charset="0"/>
              </a:rPr>
              <a:t>Sóng Biển Đỏ rất dữ dội, khi chết chỉ có thể quăng xác xuống biển.</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7182" name="Text Box 14"/>
          <p:cNvSpPr txBox="1"/>
          <p:nvPr/>
        </p:nvSpPr>
        <p:spPr>
          <a:xfrm>
            <a:off x="-22225" y="1781175"/>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Em biết gì về Biển Đỏ?</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183" name="Text Box 15"/>
          <p:cNvSpPr txBox="1"/>
          <p:nvPr/>
        </p:nvSpPr>
        <p:spPr>
          <a:xfrm>
            <a:off x="-44450" y="2243138"/>
            <a:ext cx="12214225" cy="46037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buNone/>
            </a:pPr>
            <a:r>
              <a:rPr lang="en-US" altLang="vi-VN" sz="2400" b="1" dirty="0">
                <a:solidFill>
                  <a:srgbClr val="0000CC"/>
                </a:solidFill>
                <a:latin typeface="Times New Roman" panose="02020603050405020304" pitchFamily="18" charset="0"/>
                <a:cs typeface="Times New Roman" panose="02020603050405020304" pitchFamily="18" charset="0"/>
              </a:rPr>
              <a:t>Biển Đỏ ( còn gọi l</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biển Hồng Hải ): biển thuộc Ấn Độ Dương, nước có sắc đỏ.</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pic>
        <p:nvPicPr>
          <p:cNvPr id="32774" name="Picture 2" descr="C:\Users\ADMIN\Desktop\vị trí biển đỏ.jpg"/>
          <p:cNvPicPr>
            <a:picLocks noChangeAspect="1"/>
          </p:cNvPicPr>
          <p:nvPr/>
        </p:nvPicPr>
        <p:blipFill>
          <a:blip r:embed="rId1"/>
          <a:stretch>
            <a:fillRect/>
          </a:stretch>
        </p:blipFill>
        <p:spPr>
          <a:xfrm>
            <a:off x="1508125" y="2898775"/>
            <a:ext cx="3270250" cy="2486025"/>
          </a:xfrm>
          <a:prstGeom prst="rect">
            <a:avLst/>
          </a:prstGeom>
          <a:noFill/>
          <a:ln w="9525">
            <a:noFill/>
          </a:ln>
        </p:spPr>
      </p:pic>
      <p:pic>
        <p:nvPicPr>
          <p:cNvPr id="32775" name="Picture 3" descr="C:\Users\ADMIN\Desktop\bd.jpg"/>
          <p:cNvPicPr>
            <a:picLocks noChangeAspect="1"/>
          </p:cNvPicPr>
          <p:nvPr/>
        </p:nvPicPr>
        <p:blipFill>
          <a:blip r:embed="rId2"/>
          <a:stretch>
            <a:fillRect/>
          </a:stretch>
        </p:blipFill>
        <p:spPr>
          <a:xfrm>
            <a:off x="7696200" y="2895600"/>
            <a:ext cx="3084513" cy="2478088"/>
          </a:xfrm>
          <a:prstGeom prst="rect">
            <a:avLst/>
          </a:prstGeom>
          <a:noFill/>
          <a:ln w="9525">
            <a:noFill/>
          </a:ln>
        </p:spPr>
      </p:pic>
      <p:sp>
        <p:nvSpPr>
          <p:cNvPr id="9" name="Text Box 14"/>
          <p:cNvSpPr txBox="1"/>
          <p:nvPr/>
        </p:nvSpPr>
        <p:spPr>
          <a:xfrm>
            <a:off x="-44450" y="5648325"/>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“A-lê-hấp” nghĩa l</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 gì?</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10" name="Text Box 15"/>
          <p:cNvSpPr txBox="1"/>
          <p:nvPr/>
        </p:nvSpPr>
        <p:spPr>
          <a:xfrm>
            <a:off x="-66675" y="6110288"/>
            <a:ext cx="12214225" cy="46037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buNone/>
            </a:pPr>
            <a:r>
              <a:rPr lang="en-US" altLang="vi-VN" sz="2400" b="1" dirty="0">
                <a:solidFill>
                  <a:srgbClr val="0000CC"/>
                </a:solidFill>
                <a:latin typeface="Times New Roman" panose="02020603050405020304" pitchFamily="18" charset="0"/>
                <a:cs typeface="Times New Roman" panose="02020603050405020304" pitchFamily="18" charset="0"/>
              </a:rPr>
              <a:t>A-lê-hấp (tiếng Pháp): lời thúc giục h</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nh động.</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000000"/>
                                          </p:val>
                                        </p:tav>
                                        <p:tav tm="100000">
                                          <p:val>
                                            <p:strVal val="#ppt_w"/>
                                          </p:val>
                                        </p:tav>
                                      </p:tavLst>
                                    </p:anim>
                                    <p:anim calcmode="lin" valueType="num">
                                      <p:cBhvr>
                                        <p:cTn id="8" dur="500" fill="hold"/>
                                        <p:tgtEl>
                                          <p:spTgt spid="717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p:cTn id="13" dur="500" fill="hold"/>
                                        <p:tgtEl>
                                          <p:spTgt spid="7179"/>
                                        </p:tgtEl>
                                        <p:attrNameLst>
                                          <p:attrName>ppt_x</p:attrName>
                                        </p:attrNameLst>
                                      </p:cBhvr>
                                      <p:tavLst>
                                        <p:tav tm="0">
                                          <p:val>
                                            <p:strVal val="#ppt_x-.2"/>
                                          </p:val>
                                        </p:tav>
                                        <p:tav tm="100000">
                                          <p:val>
                                            <p:strVal val="#ppt_x"/>
                                          </p:val>
                                        </p:tav>
                                      </p:tavLst>
                                    </p:anim>
                                    <p:anim calcmode="lin" valueType="num">
                                      <p:cBhvr>
                                        <p:cTn id="14" dur="500" fill="hold"/>
                                        <p:tgtEl>
                                          <p:spTgt spid="7179"/>
                                        </p:tgtEl>
                                        <p:attrNameLst>
                                          <p:attrName>ppt_y</p:attrName>
                                        </p:attrNameLst>
                                      </p:cBhvr>
                                      <p:tavLst>
                                        <p:tav tm="0">
                                          <p:val>
                                            <p:strVal val="#ppt_y"/>
                                          </p:val>
                                        </p:tav>
                                        <p:tav tm="100000">
                                          <p:val>
                                            <p:strVal val="#ppt_y"/>
                                          </p:val>
                                        </p:tav>
                                      </p:tavLst>
                                    </p:anim>
                                    <p:animEffect transition="in" filter="wipe(right)" prLst="gradientSize: 0.1">
                                      <p:cBhvr>
                                        <p:cTn id="15" dur="500"/>
                                        <p:tgtEl>
                                          <p:spTgt spid="717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182"/>
                                        </p:tgtEl>
                                        <p:attrNameLst>
                                          <p:attrName>style.visibility</p:attrName>
                                        </p:attrNameLst>
                                      </p:cBhvr>
                                      <p:to>
                                        <p:strVal val="visible"/>
                                      </p:to>
                                    </p:set>
                                    <p:anim calcmode="lin" valueType="num">
                                      <p:cBhvr>
                                        <p:cTn id="20" dur="500" fill="hold"/>
                                        <p:tgtEl>
                                          <p:spTgt spid="7182"/>
                                        </p:tgtEl>
                                        <p:attrNameLst>
                                          <p:attrName>ppt_w</p:attrName>
                                        </p:attrNameLst>
                                      </p:cBhvr>
                                      <p:tavLst>
                                        <p:tav tm="0">
                                          <p:val>
                                            <p:fltVal val="0.000000"/>
                                          </p:val>
                                        </p:tav>
                                        <p:tav tm="100000">
                                          <p:val>
                                            <p:strVal val="#ppt_w"/>
                                          </p:val>
                                        </p:tav>
                                      </p:tavLst>
                                    </p:anim>
                                    <p:anim calcmode="lin" valueType="num">
                                      <p:cBhvr>
                                        <p:cTn id="21" dur="500" fill="hold"/>
                                        <p:tgtEl>
                                          <p:spTgt spid="718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183"/>
                                        </p:tgtEl>
                                        <p:attrNameLst>
                                          <p:attrName>style.visibility</p:attrName>
                                        </p:attrNameLst>
                                      </p:cBhvr>
                                      <p:to>
                                        <p:strVal val="visible"/>
                                      </p:to>
                                    </p:set>
                                    <p:anim calcmode="lin" valueType="num">
                                      <p:cBhvr>
                                        <p:cTn id="26" dur="500" fill="hold"/>
                                        <p:tgtEl>
                                          <p:spTgt spid="7183"/>
                                        </p:tgtEl>
                                        <p:attrNameLst>
                                          <p:attrName>ppt_x</p:attrName>
                                        </p:attrNameLst>
                                      </p:cBhvr>
                                      <p:tavLst>
                                        <p:tav tm="0">
                                          <p:val>
                                            <p:strVal val="#ppt_x-.2"/>
                                          </p:val>
                                        </p:tav>
                                        <p:tav tm="100000">
                                          <p:val>
                                            <p:strVal val="#ppt_x"/>
                                          </p:val>
                                        </p:tav>
                                      </p:tavLst>
                                    </p:anim>
                                    <p:anim calcmode="lin" valueType="num">
                                      <p:cBhvr>
                                        <p:cTn id="27" dur="500" fill="hold"/>
                                        <p:tgtEl>
                                          <p:spTgt spid="7183"/>
                                        </p:tgtEl>
                                        <p:attrNameLst>
                                          <p:attrName>ppt_y</p:attrName>
                                        </p:attrNameLst>
                                      </p:cBhvr>
                                      <p:tavLst>
                                        <p:tav tm="0">
                                          <p:val>
                                            <p:strVal val="#ppt_y"/>
                                          </p:val>
                                        </p:tav>
                                        <p:tav tm="100000">
                                          <p:val>
                                            <p:strVal val="#ppt_y"/>
                                          </p:val>
                                        </p:tav>
                                      </p:tavLst>
                                    </p:anim>
                                    <p:animEffect transition="in" filter="wipe(right)" prLst="gradientSize: 0.1">
                                      <p:cBhvr>
                                        <p:cTn id="28" dur="500"/>
                                        <p:tgtEl>
                                          <p:spTgt spid="7183"/>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00000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2"/>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p:bldP spid="7182" grpId="0"/>
      <p:bldP spid="7183"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8" name="Text Box 10"/>
          <p:cNvSpPr txBox="1"/>
          <p:nvPr/>
        </p:nvSpPr>
        <p:spPr>
          <a:xfrm>
            <a:off x="0" y="457200"/>
            <a:ext cx="12192000" cy="8302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5. Quyết tâm đi tìm đường cúu nước của anh Th</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nh được thể hiện qua những lời nói, cử chỉ n</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o?</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 name="Text Box 5"/>
          <p:cNvSpPr txBox="1"/>
          <p:nvPr/>
        </p:nvSpPr>
        <p:spPr>
          <a:xfrm>
            <a:off x="0" y="1512888"/>
            <a:ext cx="12192000" cy="267811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eaLnBrk="0" hangingPunct="0">
              <a:spcBef>
                <a:spcPct val="0"/>
              </a:spcBef>
              <a:buClrTx/>
              <a:buSzTx/>
              <a:buFontTx/>
              <a:buNone/>
            </a:pPr>
            <a:r>
              <a:rPr lang="nl-NL" altLang="vi-VN" sz="2400" b="1" dirty="0">
                <a:solidFill>
                  <a:srgbClr val="0000CC"/>
                </a:solidFill>
                <a:latin typeface="Times New Roman" panose="02020603050405020304" pitchFamily="18" charset="0"/>
                <a:cs typeface="Arial" panose="020B0604020202020204" pitchFamily="34" charset="0"/>
              </a:rPr>
              <a:t> + Lời nói với anh Lê : Để gi</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nh lại non sông, chỉ có hùng tâm tráng khí chưa đủ, phải có trí, có lực</a:t>
            </a:r>
            <a:r>
              <a:rPr lang="nl-NL" altLang="vi-VN" sz="2400" b="1" dirty="0">
                <a:solidFill>
                  <a:srgbClr val="0000CC"/>
                </a:solidFill>
                <a:latin typeface="Times New Roman" panose="02020603050405020304" pitchFamily="18" charset="0"/>
                <a:ea typeface="Arial" panose="020B0604020202020204" pitchFamily="34" charset="0"/>
              </a:rPr>
              <a:t>…</a:t>
            </a:r>
            <a:r>
              <a:rPr lang="nl-NL" altLang="vi-VN" sz="2400" b="1" dirty="0">
                <a:solidFill>
                  <a:srgbClr val="0000CC"/>
                </a:solidFill>
                <a:latin typeface="Times New Roman" panose="02020603050405020304" pitchFamily="18" charset="0"/>
                <a:cs typeface="Arial" panose="020B0604020202020204" pitchFamily="34" charset="0"/>
              </a:rPr>
              <a:t> Tôi muốn sang nước họ</a:t>
            </a:r>
            <a:r>
              <a:rPr lang="nl-NL" altLang="vi-VN" sz="2400" b="1" dirty="0">
                <a:solidFill>
                  <a:srgbClr val="0000CC"/>
                </a:solidFill>
                <a:latin typeface="Times New Roman" panose="02020603050405020304" pitchFamily="18" charset="0"/>
                <a:ea typeface="Arial" panose="020B0604020202020204" pitchFamily="34" charset="0"/>
              </a:rPr>
              <a:t>…</a:t>
            </a:r>
            <a:r>
              <a:rPr lang="nl-NL" altLang="vi-VN" sz="2400" b="1" dirty="0">
                <a:solidFill>
                  <a:srgbClr val="0000CC"/>
                </a:solidFill>
                <a:latin typeface="Times New Roman" panose="02020603050405020304" pitchFamily="18" charset="0"/>
                <a:cs typeface="Arial" panose="020B0604020202020204" pitchFamily="34" charset="0"/>
              </a:rPr>
              <a:t>, học cái trí khôn của họ để về cứu dân mình.</a:t>
            </a:r>
            <a:endParaRPr lang="nl-NL" altLang="vi-VN" sz="2400" b="1" dirty="0">
              <a:solidFill>
                <a:srgbClr val="0000CC"/>
              </a:solidFill>
              <a:latin typeface="Times New Roman" panose="02020603050405020304" pitchFamily="18" charset="0"/>
              <a:cs typeface="Arial" panose="020B0604020202020204" pitchFamily="34" charset="0"/>
            </a:endParaRPr>
          </a:p>
          <a:p>
            <a:pPr marL="0" lvl="0" indent="0" algn="just" defTabSz="914400" eaLnBrk="0" hangingPunct="0">
              <a:spcBef>
                <a:spcPct val="0"/>
              </a:spcBef>
              <a:buClrTx/>
              <a:buSzTx/>
              <a:buFontTx/>
              <a:buNone/>
            </a:pPr>
            <a:r>
              <a:rPr lang="es-MX" altLang="vi-VN" sz="2400" b="1" dirty="0">
                <a:solidFill>
                  <a:srgbClr val="0000CC"/>
                </a:solidFill>
                <a:latin typeface="Times New Roman" panose="02020603050405020304" pitchFamily="18" charset="0"/>
                <a:cs typeface="Arial" panose="020B0604020202020204" pitchFamily="34" charset="0"/>
              </a:rPr>
              <a:t> + Lời nói với anh Mai: L</a:t>
            </a:r>
            <a:r>
              <a:rPr lang="es-MX" altLang="vi-VN" sz="2400" b="1" dirty="0">
                <a:solidFill>
                  <a:srgbClr val="0000CC"/>
                </a:solidFill>
                <a:latin typeface="Times New Roman" panose="02020603050405020304" pitchFamily="18" charset="0"/>
                <a:ea typeface="Arial" panose="020B0604020202020204" pitchFamily="34" charset="0"/>
              </a:rPr>
              <a:t>à</a:t>
            </a:r>
            <a:r>
              <a:rPr lang="es-MX" altLang="vi-VN" sz="2400" b="1" dirty="0">
                <a:solidFill>
                  <a:srgbClr val="0000CC"/>
                </a:solidFill>
                <a:latin typeface="Times New Roman" panose="02020603050405020304" pitchFamily="18" charset="0"/>
                <a:cs typeface="Arial" panose="020B0604020202020204" pitchFamily="34" charset="0"/>
              </a:rPr>
              <a:t>m thân nô lệ m</a:t>
            </a:r>
            <a:r>
              <a:rPr lang="es-MX" altLang="vi-VN" sz="2400" b="1" dirty="0">
                <a:solidFill>
                  <a:srgbClr val="0000CC"/>
                </a:solidFill>
                <a:latin typeface="Times New Roman" panose="02020603050405020304" pitchFamily="18" charset="0"/>
                <a:ea typeface="Arial" panose="020B0604020202020204" pitchFamily="34" charset="0"/>
              </a:rPr>
              <a:t>à</a:t>
            </a:r>
            <a:r>
              <a:rPr lang="es-MX" altLang="vi-VN" sz="2400" b="1" dirty="0">
                <a:solidFill>
                  <a:srgbClr val="0000CC"/>
                </a:solidFill>
                <a:latin typeface="Times New Roman" panose="02020603050405020304" pitchFamily="18" charset="0"/>
                <a:cs typeface="Arial" panose="020B0604020202020204" pitchFamily="34" charset="0"/>
              </a:rPr>
              <a:t> muốn xoá bỏ kiếp nô lệ thì sẽ th</a:t>
            </a:r>
            <a:r>
              <a:rPr lang="es-MX" altLang="vi-VN" sz="2400" b="1" dirty="0">
                <a:solidFill>
                  <a:srgbClr val="0000CC"/>
                </a:solidFill>
                <a:latin typeface="Times New Roman" panose="02020603050405020304" pitchFamily="18" charset="0"/>
                <a:ea typeface="Arial" panose="020B0604020202020204" pitchFamily="34" charset="0"/>
              </a:rPr>
              <a:t>à</a:t>
            </a:r>
            <a:r>
              <a:rPr lang="es-MX" altLang="vi-VN" sz="2400" b="1" dirty="0">
                <a:solidFill>
                  <a:srgbClr val="0000CC"/>
                </a:solidFill>
                <a:latin typeface="Times New Roman" panose="02020603050405020304" pitchFamily="18" charset="0"/>
                <a:cs typeface="Arial" panose="020B0604020202020204" pitchFamily="34" charset="0"/>
              </a:rPr>
              <a:t>nh công dân, còn yên phận nô lệ thì mãi mãi l</a:t>
            </a:r>
            <a:r>
              <a:rPr lang="es-MX" altLang="vi-VN" sz="2400" b="1" dirty="0">
                <a:solidFill>
                  <a:srgbClr val="0000CC"/>
                </a:solidFill>
                <a:latin typeface="Times New Roman" panose="02020603050405020304" pitchFamily="18" charset="0"/>
                <a:ea typeface="Arial" panose="020B0604020202020204" pitchFamily="34" charset="0"/>
              </a:rPr>
              <a:t>à</a:t>
            </a:r>
            <a:r>
              <a:rPr lang="es-MX" altLang="vi-VN" sz="2400" b="1" dirty="0">
                <a:solidFill>
                  <a:srgbClr val="0000CC"/>
                </a:solidFill>
                <a:latin typeface="Times New Roman" panose="02020603050405020304" pitchFamily="18" charset="0"/>
                <a:cs typeface="Arial" panose="020B0604020202020204" pitchFamily="34" charset="0"/>
              </a:rPr>
              <a:t> đầy tớ cho người ta...</a:t>
            </a:r>
            <a:endParaRPr lang="en-US" altLang="vi-VN" sz="2400" b="1" dirty="0">
              <a:solidFill>
                <a:srgbClr val="0000CC"/>
              </a:solidFill>
              <a:latin typeface="Times New Roman" panose="02020603050405020304" pitchFamily="18" charset="0"/>
              <a:cs typeface="Arial" panose="020B0604020202020204" pitchFamily="34" charset="0"/>
            </a:endParaRPr>
          </a:p>
          <a:p>
            <a:pPr marL="0" lvl="0" indent="0" algn="just" defTabSz="914400" eaLnBrk="0" hangingPunct="0">
              <a:spcBef>
                <a:spcPct val="0"/>
              </a:spcBef>
              <a:buClrTx/>
              <a:buSzTx/>
              <a:buFontTx/>
              <a:buNone/>
            </a:pPr>
            <a:r>
              <a:rPr lang="nl-NL" altLang="vi-VN" sz="2400" b="1" dirty="0">
                <a:solidFill>
                  <a:srgbClr val="0000CC"/>
                </a:solidFill>
                <a:latin typeface="Times New Roman" panose="02020603050405020304" pitchFamily="18" charset="0"/>
                <a:cs typeface="Arial" panose="020B0604020202020204" pitchFamily="34" charset="0"/>
              </a:rPr>
              <a:t>+ Cử chỉ: xòe hai b</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 tay ra “ Tiền đây chứ đâu.”</a:t>
            </a:r>
            <a:r>
              <a:rPr lang="es-MX" altLang="vi-VN" sz="2400" b="1" dirty="0">
                <a:solidFill>
                  <a:srgbClr val="0000CC"/>
                </a:solidFill>
                <a:latin typeface="Times New Roman" panose="02020603050405020304" pitchFamily="18" charset="0"/>
                <a:cs typeface="Arial" panose="020B0604020202020204" pitchFamily="34" charset="0"/>
              </a:rPr>
              <a:t> </a:t>
            </a:r>
            <a:endParaRPr lang="es-MX" altLang="vi-VN" sz="2400" b="1" dirty="0">
              <a:solidFill>
                <a:srgbClr val="0000CC"/>
              </a:solidFill>
              <a:latin typeface="Times New Roman" panose="02020603050405020304" pitchFamily="18" charset="0"/>
              <a:cs typeface="Arial" panose="020B0604020202020204" pitchFamily="34" charset="0"/>
            </a:endParaRPr>
          </a:p>
          <a:p>
            <a:pPr marL="0" lvl="0" indent="0" algn="just" defTabSz="914400" eaLnBrk="0" hangingPunct="0">
              <a:spcBef>
                <a:spcPct val="0"/>
              </a:spcBef>
              <a:buClrTx/>
              <a:buSzTx/>
              <a:buFontTx/>
              <a:buNone/>
            </a:pPr>
            <a:r>
              <a:rPr lang="es-MX" altLang="vi-VN" sz="2400" b="1" dirty="0">
                <a:solidFill>
                  <a:srgbClr val="0000CC"/>
                </a:solidFill>
                <a:latin typeface="Times New Roman" panose="02020603050405020304" pitchFamily="18" charset="0"/>
                <a:cs typeface="Arial" panose="020B0604020202020204" pitchFamily="34" charset="0"/>
              </a:rPr>
              <a:t>                V</a:t>
            </a:r>
            <a:r>
              <a:rPr lang="es-MX" altLang="vi-VN" sz="2400" b="1" dirty="0">
                <a:solidFill>
                  <a:srgbClr val="0000CC"/>
                </a:solidFill>
                <a:latin typeface="Times New Roman" panose="02020603050405020304" pitchFamily="18" charset="0"/>
                <a:ea typeface="Arial" panose="020B0604020202020204" pitchFamily="34" charset="0"/>
              </a:rPr>
              <a:t>à</a:t>
            </a:r>
            <a:r>
              <a:rPr lang="es-MX" altLang="vi-VN" sz="2400" b="1" dirty="0">
                <a:solidFill>
                  <a:srgbClr val="0000CC"/>
                </a:solidFill>
                <a:latin typeface="Times New Roman" panose="02020603050405020304" pitchFamily="18" charset="0"/>
                <a:cs typeface="Arial" panose="020B0604020202020204" pitchFamily="34" charset="0"/>
              </a:rPr>
              <a:t> nhanh chóng thu xếp đồ đạc.</a:t>
            </a:r>
            <a:endParaRPr lang="en-US" altLang="vi-VN" sz="2400" b="1" dirty="0">
              <a:solidFill>
                <a:srgbClr val="0000CC"/>
              </a:solidFill>
              <a:latin typeface="Times New Roman" panose="02020603050405020304" pitchFamily="18" charset="0"/>
              <a:cs typeface="Arial" panose="020B0604020202020204" pitchFamily="34" charset="0"/>
            </a:endParaRPr>
          </a:p>
          <a:p>
            <a:pPr marL="0" lvl="0" indent="0" algn="just" defTabSz="914400" eaLnBrk="0" hangingPunct="0">
              <a:spcBef>
                <a:spcPct val="0"/>
              </a:spcBef>
              <a:buClrTx/>
              <a:buSzTx/>
              <a:buFontTx/>
              <a:buNone/>
            </a:pPr>
            <a:r>
              <a:rPr lang="nl-NL" altLang="vi-VN" sz="2400" b="1" dirty="0">
                <a:solidFill>
                  <a:srgbClr val="0000CC"/>
                </a:solidFill>
                <a:latin typeface="Times New Roman" panose="02020603050405020304" pitchFamily="18" charset="0"/>
                <a:cs typeface="Arial" panose="020B0604020202020204" pitchFamily="34" charset="0"/>
              </a:rPr>
              <a:t>+ Lời nói: Sẽ có một ngọn đèn khác anh ạ.</a:t>
            </a:r>
            <a:endParaRPr lang="en-US" altLang="vi-VN" sz="2400" b="1" dirty="0">
              <a:solidFill>
                <a:srgbClr val="0000CC"/>
              </a:solidFill>
              <a:latin typeface="Times New Roman" panose="02020603050405020304" pitchFamily="18" charset="0"/>
              <a:ea typeface="Arial" panose="020B0604020202020204" pitchFamily="34" charset="0"/>
            </a:endParaRPr>
          </a:p>
        </p:txBody>
      </p:sp>
      <p:sp>
        <p:nvSpPr>
          <p:cNvPr id="8" name="Text Box 14"/>
          <p:cNvSpPr txBox="1"/>
          <p:nvPr/>
        </p:nvSpPr>
        <p:spPr>
          <a:xfrm>
            <a:off x="-7937" y="464820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Hùng tâm tráng khí l</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 gì?</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9" name="Text Box 15"/>
          <p:cNvSpPr txBox="1"/>
          <p:nvPr/>
        </p:nvSpPr>
        <p:spPr>
          <a:xfrm>
            <a:off x="-30162" y="5110163"/>
            <a:ext cx="12214225" cy="46196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buNone/>
            </a:pPr>
            <a:r>
              <a:rPr lang="en-US" altLang="vi-VN" sz="2400" b="1" dirty="0">
                <a:solidFill>
                  <a:srgbClr val="0000CC"/>
                </a:solidFill>
                <a:latin typeface="Times New Roman" panose="02020603050405020304" pitchFamily="18" charset="0"/>
                <a:cs typeface="Times New Roman" panose="02020603050405020304" pitchFamily="18" charset="0"/>
              </a:rPr>
              <a:t>Hùng tâm tráng khí: lòng quả cảm v</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khí phách mạnh mẽ.</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000000"/>
                                          </p:val>
                                        </p:tav>
                                        <p:tav tm="100000">
                                          <p:val>
                                            <p:strVal val="#ppt_w"/>
                                          </p:val>
                                        </p:tav>
                                      </p:tavLst>
                                    </p:anim>
                                    <p:anim calcmode="lin" valueType="num">
                                      <p:cBhvr>
                                        <p:cTn id="8" dur="500" fill="hold"/>
                                        <p:tgtEl>
                                          <p:spTgt spid="717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000000"/>
                                          </p:val>
                                        </p:tav>
                                        <p:tav tm="100000">
                                          <p:val>
                                            <p:strVal val="#ppt_w"/>
                                          </p:val>
                                        </p:tav>
                                      </p:tavLst>
                                    </p:anim>
                                    <p:anim calcmode="lin" valueType="num">
                                      <p:cBhvr>
                                        <p:cTn id="14" dur="500" fill="hold"/>
                                        <p:tgtEl>
                                          <p:spTgt spid="7"/>
                                        </p:tgtEl>
                                        <p:attrNameLst>
                                          <p:attrName>ppt_h</p:attrName>
                                        </p:attrNameLst>
                                      </p:cBhvr>
                                      <p:tavLst>
                                        <p:tav tm="0">
                                          <p:val>
                                            <p:fltVal val="0.00000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00000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1"/>
          <p:cNvSpPr/>
          <p:nvPr/>
        </p:nvSpPr>
        <p:spPr>
          <a:xfrm>
            <a:off x="450850" y="238125"/>
            <a:ext cx="11364913" cy="522288"/>
          </a:xfrm>
          <a:prstGeom prst="rect">
            <a:avLst/>
          </a:prstGeom>
          <a:noFill/>
          <a:ln w="9525">
            <a:noFill/>
          </a:ln>
        </p:spPr>
        <p:txBody>
          <a:bodyPr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107950" algn="ctr" defTabSz="914400">
              <a:spcBef>
                <a:spcPct val="0"/>
              </a:spcBef>
              <a:buClrTx/>
              <a:buSzTx/>
              <a:buFontTx/>
              <a:buNone/>
            </a:pPr>
            <a:r>
              <a:rPr lang="es-MX" altLang="vi-VN" sz="2800" b="1" dirty="0">
                <a:solidFill>
                  <a:srgbClr val="FF0000"/>
                </a:solidFill>
                <a:latin typeface="Times New Roman" panose="02020603050405020304" pitchFamily="18" charset="0"/>
                <a:cs typeface="Times New Roman" panose="02020603050405020304" pitchFamily="18" charset="0"/>
              </a:rPr>
              <a:t>Em hiểu “công dân” nghĩa l</a:t>
            </a:r>
            <a:r>
              <a:rPr lang="es-MX" altLang="vi-VN" sz="2800" b="1" dirty="0">
                <a:solidFill>
                  <a:srgbClr val="FF0000"/>
                </a:solidFill>
                <a:latin typeface="Times New Roman" panose="02020603050405020304" pitchFamily="18" charset="0"/>
                <a:ea typeface="Times New Roman" panose="02020603050405020304" pitchFamily="18" charset="0"/>
              </a:rPr>
              <a:t>à</a:t>
            </a:r>
            <a:r>
              <a:rPr lang="es-MX" altLang="vi-VN" sz="2800" b="1" dirty="0">
                <a:solidFill>
                  <a:srgbClr val="FF0000"/>
                </a:solidFill>
                <a:latin typeface="Times New Roman" panose="02020603050405020304" pitchFamily="18" charset="0"/>
                <a:cs typeface="Times New Roman" panose="02020603050405020304" pitchFamily="18" charset="0"/>
              </a:rPr>
              <a:t> gì ?</a:t>
            </a:r>
            <a:endParaRPr lang="es-MX" altLang="vi-VN" sz="2800" b="1" dirty="0">
              <a:solidFill>
                <a:srgbClr val="FF0000"/>
              </a:solidFill>
              <a:latin typeface="Arial" panose="020B0604020202020204" pitchFamily="34" charset="0"/>
              <a:ea typeface="Arial" panose="020B0604020202020204" pitchFamily="34" charset="0"/>
            </a:endParaRPr>
          </a:p>
        </p:txBody>
      </p:sp>
      <p:sp>
        <p:nvSpPr>
          <p:cNvPr id="53250" name="Rectangle 2"/>
          <p:cNvSpPr/>
          <p:nvPr/>
        </p:nvSpPr>
        <p:spPr>
          <a:xfrm>
            <a:off x="422275" y="787400"/>
            <a:ext cx="11393488" cy="954088"/>
          </a:xfrm>
          <a:prstGeom prst="rect">
            <a:avLst/>
          </a:prstGeom>
          <a:noFill/>
          <a:ln w="9525">
            <a:noFill/>
          </a:ln>
        </p:spPr>
        <p:txBody>
          <a:bodyPr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107950" algn="ctr" defTabSz="914400">
              <a:spcBef>
                <a:spcPct val="0"/>
              </a:spcBef>
              <a:buClrTx/>
              <a:buSzTx/>
              <a:buFontTx/>
              <a:buNone/>
            </a:pPr>
            <a:r>
              <a:rPr lang="es-MX" altLang="vi-VN" sz="2800" b="1" dirty="0">
                <a:solidFill>
                  <a:srgbClr val="0000CC"/>
                </a:solidFill>
                <a:latin typeface="Times New Roman" panose="02020603050405020304" pitchFamily="18" charset="0"/>
                <a:cs typeface="Times New Roman" panose="02020603050405020304" pitchFamily="18" charset="0"/>
              </a:rPr>
              <a:t>Công dân l</a:t>
            </a:r>
            <a:r>
              <a:rPr lang="es-MX" altLang="vi-VN" sz="2800" b="1" dirty="0">
                <a:solidFill>
                  <a:srgbClr val="0000CC"/>
                </a:solidFill>
                <a:latin typeface="Times New Roman" panose="02020603050405020304" pitchFamily="18" charset="0"/>
                <a:ea typeface="Times New Roman" panose="02020603050405020304" pitchFamily="18" charset="0"/>
              </a:rPr>
              <a:t>à</a:t>
            </a:r>
            <a:r>
              <a:rPr lang="es-MX" altLang="vi-VN" sz="2800" b="1" dirty="0">
                <a:solidFill>
                  <a:srgbClr val="0000CC"/>
                </a:solidFill>
                <a:latin typeface="Times New Roman" panose="02020603050405020304" pitchFamily="18" charset="0"/>
                <a:cs typeface="Times New Roman" panose="02020603050405020304" pitchFamily="18" charset="0"/>
              </a:rPr>
              <a:t> người dân sống trong một đất nước có chủ quyền, người đó có quyền lợi v</a:t>
            </a:r>
            <a:r>
              <a:rPr lang="es-MX" altLang="vi-VN" sz="2800" b="1" dirty="0">
                <a:solidFill>
                  <a:srgbClr val="0000CC"/>
                </a:solidFill>
                <a:latin typeface="Times New Roman" panose="02020603050405020304" pitchFamily="18" charset="0"/>
                <a:ea typeface="Times New Roman" panose="02020603050405020304" pitchFamily="18" charset="0"/>
              </a:rPr>
              <a:t>à</a:t>
            </a:r>
            <a:r>
              <a:rPr lang="es-MX" altLang="vi-VN" sz="2800" b="1" dirty="0">
                <a:solidFill>
                  <a:srgbClr val="0000CC"/>
                </a:solidFill>
                <a:latin typeface="Times New Roman" panose="02020603050405020304" pitchFamily="18" charset="0"/>
                <a:cs typeface="Times New Roman" panose="02020603050405020304" pitchFamily="18" charset="0"/>
              </a:rPr>
              <a:t> nghĩa vụ đối với nh</a:t>
            </a:r>
            <a:r>
              <a:rPr lang="es-MX" altLang="vi-VN" sz="2800" b="1" dirty="0">
                <a:solidFill>
                  <a:srgbClr val="0000CC"/>
                </a:solidFill>
                <a:latin typeface="Times New Roman" panose="02020603050405020304" pitchFamily="18" charset="0"/>
                <a:ea typeface="Times New Roman" panose="02020603050405020304" pitchFamily="18" charset="0"/>
              </a:rPr>
              <a:t>à</a:t>
            </a:r>
            <a:r>
              <a:rPr lang="es-MX" altLang="vi-VN" sz="2800" b="1" dirty="0">
                <a:solidFill>
                  <a:srgbClr val="0000CC"/>
                </a:solidFill>
                <a:latin typeface="Times New Roman" panose="02020603050405020304" pitchFamily="18" charset="0"/>
                <a:cs typeface="Times New Roman" panose="02020603050405020304" pitchFamily="18" charset="0"/>
              </a:rPr>
              <a:t> nước.</a:t>
            </a:r>
            <a:endParaRPr lang="es-MX" altLang="vi-VN" sz="2800" b="1" dirty="0">
              <a:solidFill>
                <a:srgbClr val="0000CC"/>
              </a:solidFill>
              <a:latin typeface="Arial" panose="020B0604020202020204" pitchFamily="34" charset="0"/>
              <a:ea typeface="Arial" panose="020B0604020202020204" pitchFamily="34" charset="0"/>
            </a:endParaRPr>
          </a:p>
        </p:txBody>
      </p:sp>
      <p:pic>
        <p:nvPicPr>
          <p:cNvPr id="53251" name="Picture 3" descr="C:\Users\ADMIN\Desktop\bac-ho.jpg"/>
          <p:cNvPicPr>
            <a:picLocks noChangeAspect="1"/>
          </p:cNvPicPr>
          <p:nvPr/>
        </p:nvPicPr>
        <p:blipFill>
          <a:blip r:embed="rId1"/>
          <a:stretch>
            <a:fillRect/>
          </a:stretch>
        </p:blipFill>
        <p:spPr>
          <a:xfrm>
            <a:off x="0" y="1952625"/>
            <a:ext cx="6780213" cy="4673600"/>
          </a:xfrm>
          <a:prstGeom prst="rect">
            <a:avLst/>
          </a:prstGeom>
          <a:noFill/>
          <a:ln w="9525">
            <a:noFill/>
          </a:ln>
        </p:spPr>
      </p:pic>
      <p:pic>
        <p:nvPicPr>
          <p:cNvPr id="53252" name="Picture 4" descr="C:\Users\ADMIN\Desktop\covid vnam.jpg"/>
          <p:cNvPicPr>
            <a:picLocks noChangeAspect="1"/>
          </p:cNvPicPr>
          <p:nvPr/>
        </p:nvPicPr>
        <p:blipFill>
          <a:blip r:embed="rId2"/>
          <a:stretch>
            <a:fillRect/>
          </a:stretch>
        </p:blipFill>
        <p:spPr>
          <a:xfrm>
            <a:off x="6808788" y="1970088"/>
            <a:ext cx="5383212" cy="2306637"/>
          </a:xfrm>
          <a:prstGeom prst="rect">
            <a:avLst/>
          </a:prstGeom>
          <a:noFill/>
          <a:ln w="9525">
            <a:noFill/>
          </a:ln>
        </p:spPr>
      </p:pic>
      <p:pic>
        <p:nvPicPr>
          <p:cNvPr id="53253" name="Picture 5" descr="C:\Users\ADMIN\Desktop\nghia-vu-quan-su_1810165018.jpg"/>
          <p:cNvPicPr>
            <a:picLocks noChangeAspect="1"/>
          </p:cNvPicPr>
          <p:nvPr/>
        </p:nvPicPr>
        <p:blipFill>
          <a:blip r:embed="rId3"/>
          <a:stretch>
            <a:fillRect/>
          </a:stretch>
        </p:blipFill>
        <p:spPr>
          <a:xfrm>
            <a:off x="6765925" y="4291013"/>
            <a:ext cx="5426075" cy="25669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diamond(in)">
                                      <p:cBhvr>
                                        <p:cTn id="7" dur="2000"/>
                                        <p:tgtEl>
                                          <p:spTgt spid="532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blinds(horizontal)">
                                      <p:cBhvr>
                                        <p:cTn id="12" dur="500"/>
                                        <p:tgtEl>
                                          <p:spTgt spid="53250"/>
                                        </p:tgtEl>
                                      </p:cBhvr>
                                    </p:animEffect>
                                  </p:childTnLst>
                                </p:cTn>
                              </p:par>
                              <p:par>
                                <p:cTn id="13" presetID="3" presetClass="entr" presetSubtype="10" fill="hold" nodeType="with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blinds(horizontal)">
                                      <p:cBhvr>
                                        <p:cTn id="15" dur="500"/>
                                        <p:tgtEl>
                                          <p:spTgt spid="53251"/>
                                        </p:tgtEl>
                                      </p:cBhvr>
                                    </p:animEffect>
                                  </p:childTnLst>
                                </p:cTn>
                              </p:par>
                              <p:par>
                                <p:cTn id="16" presetID="3" presetClass="entr" presetSubtype="10" fill="hold" nodeType="withEffect">
                                  <p:stCondLst>
                                    <p:cond delay="0"/>
                                  </p:stCondLst>
                                  <p:childTnLst>
                                    <p:set>
                                      <p:cBhvr>
                                        <p:cTn id="17" dur="1" fill="hold">
                                          <p:stCondLst>
                                            <p:cond delay="0"/>
                                          </p:stCondLst>
                                        </p:cTn>
                                        <p:tgtEl>
                                          <p:spTgt spid="53252"/>
                                        </p:tgtEl>
                                        <p:attrNameLst>
                                          <p:attrName>style.visibility</p:attrName>
                                        </p:attrNameLst>
                                      </p:cBhvr>
                                      <p:to>
                                        <p:strVal val="visible"/>
                                      </p:to>
                                    </p:set>
                                    <p:animEffect transition="in" filter="blinds(horizontal)">
                                      <p:cBhvr>
                                        <p:cTn id="18" dur="500"/>
                                        <p:tgtEl>
                                          <p:spTgt spid="53252"/>
                                        </p:tgtEl>
                                      </p:cBhvr>
                                    </p:animEffect>
                                  </p:childTnLst>
                                </p:cTn>
                              </p:par>
                              <p:par>
                                <p:cTn id="19" presetID="3" presetClass="entr" presetSubtype="10" fill="hold"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blinds(horizontal)">
                                      <p:cBhvr>
                                        <p:cTn id="21"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P spid="532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8" name="Text Box 10"/>
          <p:cNvSpPr txBox="1"/>
          <p:nvPr/>
        </p:nvSpPr>
        <p:spPr>
          <a:xfrm>
            <a:off x="0" y="457200"/>
            <a:ext cx="12192000" cy="4619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sz="2400" b="1" dirty="0">
                <a:solidFill>
                  <a:srgbClr val="FF0000"/>
                </a:solidFill>
                <a:latin typeface="Times New Roman" panose="02020603050405020304" pitchFamily="18" charset="0"/>
                <a:cs typeface="Times New Roman" panose="02020603050405020304" pitchFamily="18" charset="0"/>
              </a:rPr>
              <a:t>6. Theo em, “người công dân số Một” trong đoạn kịch l</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 ai? Vì sao có thể gọi như vậy?</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7" name="Text Box 5"/>
          <p:cNvSpPr txBox="1"/>
          <p:nvPr/>
        </p:nvSpPr>
        <p:spPr>
          <a:xfrm>
            <a:off x="0" y="1219200"/>
            <a:ext cx="12192000" cy="157003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lvl="0" algn="just" defTabSz="914400" eaLnBrk="0" hangingPunct="0">
              <a:spcBef>
                <a:spcPct val="0"/>
              </a:spcBef>
              <a:buClrTx/>
              <a:buSzTx/>
              <a:buFontTx/>
              <a:buChar char="-"/>
            </a:pPr>
            <a:r>
              <a:rPr lang="nl-NL" altLang="vi-VN" sz="2400" b="1" dirty="0">
                <a:solidFill>
                  <a:srgbClr val="0000CC"/>
                </a:solidFill>
                <a:latin typeface="Times New Roman" panose="02020603050405020304" pitchFamily="18" charset="0"/>
                <a:cs typeface="Arial" panose="020B0604020202020204" pitchFamily="34" charset="0"/>
              </a:rPr>
              <a:t>Người công dân số Một ở đây l</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 Nguyễn Tất Th</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nh, sau n</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y l</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 Chủ tịch Hồ Chí Minh. </a:t>
            </a:r>
            <a:endParaRPr lang="nl-NL" altLang="vi-VN" sz="2400" b="1" dirty="0">
              <a:solidFill>
                <a:srgbClr val="0000CC"/>
              </a:solidFill>
              <a:latin typeface="Times New Roman" panose="02020603050405020304" pitchFamily="18" charset="0"/>
              <a:cs typeface="Arial" panose="020B0604020202020204" pitchFamily="34" charset="0"/>
            </a:endParaRPr>
          </a:p>
          <a:p>
            <a:pPr lvl="0" algn="just" defTabSz="914400" eaLnBrk="0" hangingPunct="0">
              <a:spcBef>
                <a:spcPct val="0"/>
              </a:spcBef>
              <a:buClrTx/>
              <a:buSzTx/>
              <a:buFontTx/>
              <a:buChar char="-"/>
            </a:pPr>
            <a:r>
              <a:rPr lang="nl-NL" altLang="vi-VN" sz="2400" b="1" dirty="0">
                <a:solidFill>
                  <a:srgbClr val="0000CC"/>
                </a:solidFill>
                <a:latin typeface="Times New Roman" panose="02020603050405020304" pitchFamily="18" charset="0"/>
                <a:cs typeface="Arial" panose="020B0604020202020204" pitchFamily="34" charset="0"/>
              </a:rPr>
              <a:t>Có thể gọi Nguyễn Tất Th</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nh l</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 “Người công dân số Một” vì ý thức l</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 công dân của nước Việt Nam được thức tỉnh rất sớm ở Người. Với ý thức n</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y, Nguyễn Tất Th</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nh đã ra nước ngo</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i tìm con đường cứu nước, lãnh đạo nhân dân gi</a:t>
            </a:r>
            <a:r>
              <a:rPr lang="nl-NL" altLang="vi-VN" sz="2400" b="1" dirty="0">
                <a:solidFill>
                  <a:srgbClr val="0000CC"/>
                </a:solidFill>
                <a:latin typeface="Times New Roman" panose="02020603050405020304" pitchFamily="18" charset="0"/>
                <a:ea typeface="Arial" panose="020B0604020202020204" pitchFamily="34" charset="0"/>
              </a:rPr>
              <a:t>à</a:t>
            </a:r>
            <a:r>
              <a:rPr lang="nl-NL" altLang="vi-VN" sz="2400" b="1" dirty="0">
                <a:solidFill>
                  <a:srgbClr val="0000CC"/>
                </a:solidFill>
                <a:latin typeface="Times New Roman" panose="02020603050405020304" pitchFamily="18" charset="0"/>
                <a:cs typeface="Arial" panose="020B0604020202020204" pitchFamily="34" charset="0"/>
              </a:rPr>
              <a:t>nh độc lập cho dân tộc.</a:t>
            </a:r>
            <a:endParaRPr lang="en-US" altLang="vi-VN" sz="2400" b="1" dirty="0">
              <a:solidFill>
                <a:srgbClr val="0000CC"/>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000000"/>
                                          </p:val>
                                        </p:tav>
                                        <p:tav tm="100000">
                                          <p:val>
                                            <p:strVal val="#ppt_w"/>
                                          </p:val>
                                        </p:tav>
                                      </p:tavLst>
                                    </p:anim>
                                    <p:anim calcmode="lin" valueType="num">
                                      <p:cBhvr>
                                        <p:cTn id="8" dur="500" fill="hold"/>
                                        <p:tgtEl>
                                          <p:spTgt spid="717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000000"/>
                                          </p:val>
                                        </p:tav>
                                        <p:tav tm="100000">
                                          <p:val>
                                            <p:strVal val="#ppt_w"/>
                                          </p:val>
                                        </p:tav>
                                      </p:tavLst>
                                    </p:anim>
                                    <p:anim calcmode="lin" valueType="num">
                                      <p:cBhvr>
                                        <p:cTn id="14" dur="500" fill="hold"/>
                                        <p:tgtEl>
                                          <p:spTgt spid="7"/>
                                        </p:tgtEl>
                                        <p:attrNameLst>
                                          <p:attrName>ppt_h</p:attrName>
                                        </p:attrNameLst>
                                      </p:cBhvr>
                                      <p:tavLst>
                                        <p:tav tm="0">
                                          <p:val>
                                            <p:fltVal val="0.00000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Text Box 6"/>
          <p:cNvSpPr/>
          <p:nvPr/>
        </p:nvSpPr>
        <p:spPr>
          <a:xfrm>
            <a:off x="1436688" y="2743200"/>
            <a:ext cx="9688512" cy="3206750"/>
          </a:xfrm>
          <a:prstGeom prst="horizontalScroll">
            <a:avLst>
              <a:gd name="adj" fmla="val 12500"/>
            </a:avLst>
          </a:prstGeom>
          <a:noFill/>
          <a:ln w="38100" cap="flat" cmpd="sng">
            <a:solidFill>
              <a:srgbClr val="0000CC"/>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lnSpc>
                <a:spcPct val="130000"/>
              </a:lnSpc>
              <a:spcBef>
                <a:spcPct val="50000"/>
              </a:spcBef>
            </a:pPr>
            <a:r>
              <a:rPr lang="en-US" altLang="en-US" sz="4000" b="1" dirty="0">
                <a:solidFill>
                  <a:srgbClr val="0000CC"/>
                </a:solidFill>
                <a:latin typeface="Times New Roman" panose="02020603050405020304" pitchFamily="18" charset="0"/>
                <a:cs typeface="Times New Roman" panose="02020603050405020304" pitchFamily="18" charset="0"/>
              </a:rPr>
              <a:t>Ca ngợi lòng yêu nước, tầm nhìn xa v</a:t>
            </a:r>
            <a:r>
              <a:rPr lang="en-US" altLang="en-US" sz="4000" b="1" dirty="0">
                <a:solidFill>
                  <a:srgbClr val="0000CC"/>
                </a:solidFill>
                <a:latin typeface="Times New Roman" panose="02020603050405020304" pitchFamily="18" charset="0"/>
                <a:ea typeface="Times New Roman" panose="02020603050405020304" pitchFamily="18" charset="0"/>
              </a:rPr>
              <a:t>à</a:t>
            </a:r>
            <a:r>
              <a:rPr lang="en-US" altLang="en-US" sz="4000" b="1" dirty="0">
                <a:solidFill>
                  <a:srgbClr val="0000CC"/>
                </a:solidFill>
                <a:latin typeface="Times New Roman" panose="02020603050405020304" pitchFamily="18" charset="0"/>
                <a:cs typeface="Times New Roman" panose="02020603050405020304" pitchFamily="18" charset="0"/>
              </a:rPr>
              <a:t> quyết tâm cứu nước của người thanh niên yêu nước Nguyễn Tất Th</a:t>
            </a:r>
            <a:r>
              <a:rPr lang="en-US" altLang="en-US" sz="4000" b="1" dirty="0">
                <a:solidFill>
                  <a:srgbClr val="0000CC"/>
                </a:solidFill>
                <a:latin typeface="Times New Roman" panose="02020603050405020304" pitchFamily="18" charset="0"/>
                <a:ea typeface="Times New Roman" panose="02020603050405020304" pitchFamily="18" charset="0"/>
              </a:rPr>
              <a:t>à</a:t>
            </a:r>
            <a:r>
              <a:rPr lang="en-US" altLang="en-US" sz="4000" b="1" dirty="0">
                <a:solidFill>
                  <a:srgbClr val="0000CC"/>
                </a:solidFill>
                <a:latin typeface="Times New Roman" panose="02020603050405020304" pitchFamily="18" charset="0"/>
                <a:cs typeface="Times New Roman" panose="02020603050405020304" pitchFamily="18" charset="0"/>
              </a:rPr>
              <a:t>nh. </a:t>
            </a:r>
            <a:endParaRPr lang="en-GB" altLang="en-US" sz="4000" b="1" dirty="0">
              <a:solidFill>
                <a:srgbClr val="0000CC"/>
              </a:solidFill>
              <a:latin typeface="Times New Roman" panose="02020603050405020304" pitchFamily="18" charset="0"/>
              <a:ea typeface="Times New Roman" panose="02020603050405020304" pitchFamily="18" charset="0"/>
            </a:endParaRPr>
          </a:p>
        </p:txBody>
      </p:sp>
      <p:sp>
        <p:nvSpPr>
          <p:cNvPr id="29" name="Text Box 5"/>
          <p:cNvSpPr txBox="1"/>
          <p:nvPr/>
        </p:nvSpPr>
        <p:spPr>
          <a:xfrm>
            <a:off x="1066800" y="609600"/>
            <a:ext cx="10156825" cy="64611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3600" b="1" dirty="0">
                <a:solidFill>
                  <a:srgbClr val="0000FF"/>
                </a:solidFill>
                <a:latin typeface="Times New Roman" panose="02020603050405020304" pitchFamily="18" charset="0"/>
                <a:cs typeface="Times New Roman" panose="02020603050405020304" pitchFamily="18" charset="0"/>
              </a:rPr>
              <a:t>Nội dung chính của đoạn kịch l</a:t>
            </a:r>
            <a:r>
              <a:rPr sz="3600" b="1" dirty="0">
                <a:solidFill>
                  <a:srgbClr val="0000FF"/>
                </a:solidFill>
                <a:latin typeface="Times New Roman" panose="02020603050405020304" pitchFamily="18" charset="0"/>
                <a:ea typeface="Times New Roman" panose="02020603050405020304" pitchFamily="18" charset="0"/>
              </a:rPr>
              <a:t>à</a:t>
            </a:r>
            <a:r>
              <a:rPr sz="3600" b="1" dirty="0">
                <a:solidFill>
                  <a:srgbClr val="0000FF"/>
                </a:solidFill>
                <a:latin typeface="Times New Roman" panose="02020603050405020304" pitchFamily="18" charset="0"/>
                <a:cs typeface="Times New Roman" panose="02020603050405020304" pitchFamily="18" charset="0"/>
              </a:rPr>
              <a:t> gì?</a:t>
            </a:r>
            <a:endParaRPr sz="3600" b="1" dirty="0">
              <a:solidFill>
                <a:srgbClr val="0000FF"/>
              </a:solidFill>
              <a:latin typeface="Times New Roman" panose="02020603050405020304" pitchFamily="18" charset="0"/>
              <a:ea typeface="Times New Roman" panose="02020603050405020304" pitchFamily="18" charset="0"/>
            </a:endParaRPr>
          </a:p>
        </p:txBody>
      </p:sp>
      <p:sp>
        <p:nvSpPr>
          <p:cNvPr id="30" name="Text Box 4"/>
          <p:cNvSpPr txBox="1"/>
          <p:nvPr/>
        </p:nvSpPr>
        <p:spPr>
          <a:xfrm>
            <a:off x="4494213" y="1760538"/>
            <a:ext cx="3573462" cy="830262"/>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4800" b="1" u="sng" dirty="0">
                <a:solidFill>
                  <a:srgbClr val="FF0000"/>
                </a:solidFill>
                <a:latin typeface="Times New Roman" panose="02020603050405020304" pitchFamily="18" charset="0"/>
                <a:cs typeface="Times New Roman" panose="02020603050405020304" pitchFamily="18" charset="0"/>
              </a:rPr>
              <a:t>Nội dung b</a:t>
            </a:r>
            <a:r>
              <a:rPr sz="4800" b="1" u="sng" dirty="0">
                <a:solidFill>
                  <a:srgbClr val="FF0000"/>
                </a:solidFill>
                <a:latin typeface="Times New Roman" panose="02020603050405020304" pitchFamily="18" charset="0"/>
                <a:ea typeface="Times New Roman" panose="02020603050405020304" pitchFamily="18" charset="0"/>
              </a:rPr>
              <a:t>à</a:t>
            </a:r>
            <a:r>
              <a:rPr sz="4800" b="1" u="sng" dirty="0">
                <a:solidFill>
                  <a:srgbClr val="FF0000"/>
                </a:solidFill>
                <a:latin typeface="Times New Roman" panose="02020603050405020304" pitchFamily="18" charset="0"/>
                <a:cs typeface="Times New Roman" panose="02020603050405020304" pitchFamily="18" charset="0"/>
              </a:rPr>
              <a:t>i</a:t>
            </a:r>
            <a:endParaRPr sz="48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00000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strVal val="#ppt_w*0.05"/>
                                          </p:val>
                                        </p:tav>
                                        <p:tav tm="100000">
                                          <p:val>
                                            <p:strVal val="#ppt_w"/>
                                          </p:val>
                                        </p:tav>
                                      </p:tavLst>
                                    </p:anim>
                                    <p:anim calcmode="lin" valueType="num">
                                      <p:cBhvr>
                                        <p:cTn id="14" dur="500" fill="hold"/>
                                        <p:tgtEl>
                                          <p:spTgt spid="27"/>
                                        </p:tgtEl>
                                        <p:attrNameLst>
                                          <p:attrName>ppt_h</p:attrName>
                                        </p:attrNameLst>
                                      </p:cBhvr>
                                      <p:tavLst>
                                        <p:tav tm="0">
                                          <p:val>
                                            <p:strVal val="#ppt_h"/>
                                          </p:val>
                                        </p:tav>
                                        <p:tav tm="100000">
                                          <p:val>
                                            <p:strVal val="#ppt_h"/>
                                          </p:val>
                                        </p:tav>
                                      </p:tavLst>
                                    </p:anim>
                                    <p:anim calcmode="lin" valueType="num">
                                      <p:cBhvr>
                                        <p:cTn id="15" dur="500" fill="hold"/>
                                        <p:tgtEl>
                                          <p:spTgt spid="27"/>
                                        </p:tgtEl>
                                        <p:attrNameLst>
                                          <p:attrName>ppt_x</p:attrName>
                                        </p:attrNameLst>
                                      </p:cBhvr>
                                      <p:tavLst>
                                        <p:tav tm="0">
                                          <p:val>
                                            <p:strVal val="#ppt_x-.2"/>
                                          </p:val>
                                        </p:tav>
                                        <p:tav tm="100000">
                                          <p:val>
                                            <p:strVal val="#ppt_x"/>
                                          </p:val>
                                        </p:tav>
                                      </p:tavLst>
                                    </p:anim>
                                    <p:anim calcmode="lin" valueType="num">
                                      <p:cBhvr>
                                        <p:cTn id="16" dur="500" fill="hold"/>
                                        <p:tgtEl>
                                          <p:spTgt spid="27"/>
                                        </p:tgtEl>
                                        <p:attrNameLst>
                                          <p:attrName>ppt_y</p:attrName>
                                        </p:attrNameLst>
                                      </p:cBhvr>
                                      <p:tavLst>
                                        <p:tav tm="0">
                                          <p:val>
                                            <p:strVal val="#ppt_y"/>
                                          </p:val>
                                        </p:tav>
                                        <p:tav tm="100000">
                                          <p:val>
                                            <p:strVal val="#ppt_y"/>
                                          </p:val>
                                        </p:tav>
                                      </p:tavLst>
                                    </p:anim>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714162" y="2741536"/>
            <a:ext cx="4763676" cy="1145887"/>
          </a:xfrm>
          <a:prstGeom prst="rect">
            <a:avLst/>
          </a:prstGeom>
          <a:noFill/>
        </p:spPr>
        <p:txBody>
          <a:bodyPr wrap="none" lIns="68580" tIns="34290" rIns="68580" bIns="34290" numCol="1">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rPr>
              <a:t>THỰC HÀNH</a:t>
            </a:r>
            <a:endPar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0" y="0"/>
            <a:ext cx="12192000" cy="685800"/>
          </a:xfrm>
          <a:ln/>
        </p:spPr>
        <p:txBody>
          <a:bodyPr vert="horz" wrap="square" lIns="91440" tIns="45720" rIns="91440" bIns="45720" anchor="ctr" anchorCtr="0"/>
          <a:p>
            <a:pPr algn="ctr" defTabSz="457200">
              <a:buNone/>
            </a:pPr>
            <a:r>
              <a:rPr b="1" kern="1200" dirty="0">
                <a:solidFill>
                  <a:srgbClr val="FF3300"/>
                </a:solidFill>
                <a:latin typeface="Times New Roman" panose="02020603050405020304" pitchFamily="18" charset="0"/>
                <a:ea typeface="+mj-ea"/>
                <a:cs typeface="Times New Roman" panose="02020603050405020304" pitchFamily="18" charset="0"/>
              </a:rPr>
              <a:t>Đọc đoạn kịch sau v</a:t>
            </a:r>
            <a:r>
              <a:rPr b="1" kern="1200" dirty="0">
                <a:solidFill>
                  <a:srgbClr val="FF3300"/>
                </a:solidFill>
                <a:latin typeface="Times New Roman" panose="02020603050405020304" pitchFamily="18" charset="0"/>
                <a:ea typeface="Times New Roman" panose="02020603050405020304" pitchFamily="18" charset="0"/>
                <a:cs typeface="+mj-cs"/>
              </a:rPr>
              <a:t>à</a:t>
            </a:r>
            <a:r>
              <a:rPr b="1" kern="1200" dirty="0">
                <a:solidFill>
                  <a:srgbClr val="FF3300"/>
                </a:solidFill>
                <a:latin typeface="Times New Roman" panose="02020603050405020304" pitchFamily="18" charset="0"/>
                <a:ea typeface="+mj-ea"/>
                <a:cs typeface="Times New Roman" panose="02020603050405020304" pitchFamily="18" charset="0"/>
              </a:rPr>
              <a:t> nêu nội dung của b</a:t>
            </a:r>
            <a:r>
              <a:rPr b="1" kern="1200" dirty="0">
                <a:solidFill>
                  <a:srgbClr val="FF3300"/>
                </a:solidFill>
                <a:latin typeface="Times New Roman" panose="02020603050405020304" pitchFamily="18" charset="0"/>
                <a:ea typeface="Times New Roman" panose="02020603050405020304" pitchFamily="18" charset="0"/>
                <a:cs typeface="+mj-cs"/>
              </a:rPr>
              <a:t>à</a:t>
            </a:r>
            <a:r>
              <a:rPr b="1" kern="1200" dirty="0">
                <a:solidFill>
                  <a:srgbClr val="FF3300"/>
                </a:solidFill>
                <a:latin typeface="Times New Roman" panose="02020603050405020304" pitchFamily="18" charset="0"/>
                <a:ea typeface="+mj-ea"/>
                <a:cs typeface="Times New Roman" panose="02020603050405020304" pitchFamily="18" charset="0"/>
              </a:rPr>
              <a:t>i.</a:t>
            </a:r>
            <a:endParaRPr b="1" kern="1200" dirty="0">
              <a:solidFill>
                <a:srgbClr val="FF3300"/>
              </a:solidFill>
              <a:latin typeface="Times New Roman" panose="02020603050405020304" pitchFamily="18" charset="0"/>
              <a:ea typeface="Times New Roman" panose="02020603050405020304" pitchFamily="18" charset="0"/>
              <a:cs typeface="+mj-cs"/>
            </a:endParaRPr>
          </a:p>
        </p:txBody>
      </p:sp>
      <p:sp>
        <p:nvSpPr>
          <p:cNvPr id="8195" name="Rectangle 3"/>
          <p:cNvSpPr>
            <a:spLocks noGrp="1"/>
          </p:cNvSpPr>
          <p:nvPr>
            <p:ph idx="1"/>
          </p:nvPr>
        </p:nvSpPr>
        <p:spPr>
          <a:xfrm>
            <a:off x="228600" y="685800"/>
            <a:ext cx="11723688" cy="5257800"/>
          </a:xfrm>
          <a:ln/>
        </p:spPr>
        <p:txBody>
          <a:bodyPr vert="horz" wrap="square" lIns="91440" tIns="45720" rIns="91440" bIns="45720" anchor="t" anchorCtr="0"/>
          <a:p>
            <a:pPr algn="just">
              <a:buFontTx/>
              <a:buNone/>
            </a:pPr>
            <a:r>
              <a:rPr sz="2400" b="1" i="1" dirty="0">
                <a:solidFill>
                  <a:schemeClr val="tx2"/>
                </a:solidFill>
                <a:latin typeface="Times New Roman" panose="02020603050405020304" pitchFamily="18" charset="0"/>
                <a:cs typeface="Times New Roman" panose="02020603050405020304" pitchFamily="18" charset="0"/>
              </a:rPr>
              <a:t>Lê</a:t>
            </a:r>
            <a:r>
              <a:rPr sz="2400" b="1" i="1" dirty="0">
                <a:solidFill>
                  <a:schemeClr val="tx1"/>
                </a:solidFill>
                <a:latin typeface="Times New Roman" panose="02020603050405020304" pitchFamily="18" charset="0"/>
                <a:cs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	         - Anh Th</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nh! Mọi thứ tôi thu xếp xong rồi. Sáng mai anh có thể đến nhận việc đấy.</a:t>
            </a:r>
            <a:endParaRPr sz="2400" b="1" dirty="0">
              <a:solidFill>
                <a:schemeClr val="accent2"/>
              </a:solidFill>
              <a:latin typeface="Times New Roman" panose="02020603050405020304" pitchFamily="18" charset="0"/>
              <a:cs typeface="Times New Roman" panose="02020603050405020304" pitchFamily="18" charset="0"/>
            </a:endParaRPr>
          </a:p>
          <a:p>
            <a:pPr algn="just">
              <a:buFontTx/>
              <a:buNone/>
            </a:pPr>
            <a:r>
              <a:rPr sz="2400" b="1" i="1" dirty="0">
                <a:solidFill>
                  <a:schemeClr val="tx2"/>
                </a:solidFill>
                <a:latin typeface="Times New Roman" panose="02020603050405020304" pitchFamily="18" charset="0"/>
                <a:cs typeface="Times New Roman" panose="02020603050405020304" pitchFamily="18" charset="0"/>
              </a:rPr>
              <a:t>Th</a:t>
            </a:r>
            <a:r>
              <a:rPr sz="2400" b="1" i="1" dirty="0">
                <a:solidFill>
                  <a:schemeClr val="tx2"/>
                </a:solidFill>
                <a:latin typeface="Times New Roman" panose="02020603050405020304" pitchFamily="18" charset="0"/>
                <a:ea typeface="Times New Roman" panose="02020603050405020304" pitchFamily="18" charset="0"/>
              </a:rPr>
              <a:t>à</a:t>
            </a:r>
            <a:r>
              <a:rPr sz="2400" b="1" i="1" dirty="0">
                <a:solidFill>
                  <a:schemeClr val="tx2"/>
                </a:solidFill>
                <a:latin typeface="Times New Roman" panose="02020603050405020304" pitchFamily="18" charset="0"/>
                <a:cs typeface="Times New Roman" panose="02020603050405020304" pitchFamily="18" charset="0"/>
              </a:rPr>
              <a:t>nh</a:t>
            </a:r>
            <a:r>
              <a:rPr sz="2400" b="1" dirty="0">
                <a:solidFill>
                  <a:schemeClr val="accent2"/>
                </a:solidFill>
                <a:latin typeface="Times New Roman" panose="02020603050405020304" pitchFamily="18" charset="0"/>
                <a:cs typeface="Times New Roman" panose="02020603050405020304" pitchFamily="18" charset="0"/>
              </a:rPr>
              <a:t>:   - Có lẽ thôi, anh ạ!</a:t>
            </a:r>
            <a:endParaRPr sz="2400" b="1" dirty="0">
              <a:solidFill>
                <a:schemeClr val="accent2"/>
              </a:solidFill>
              <a:latin typeface="Times New Roman" panose="02020603050405020304" pitchFamily="18" charset="0"/>
              <a:cs typeface="Times New Roman" panose="02020603050405020304" pitchFamily="18" charset="0"/>
            </a:endParaRPr>
          </a:p>
          <a:p>
            <a:pPr algn="just">
              <a:buFontTx/>
              <a:buNone/>
            </a:pPr>
            <a:r>
              <a:rPr sz="2400" b="1" i="1" dirty="0">
                <a:latin typeface="Times New Roman" panose="02020603050405020304" pitchFamily="18" charset="0"/>
                <a:cs typeface="Times New Roman" panose="02020603050405020304" pitchFamily="18" charset="0"/>
              </a:rPr>
              <a:t>Lê:</a:t>
            </a:r>
            <a:r>
              <a:rPr sz="2400" b="1" dirty="0">
                <a:solidFill>
                  <a:schemeClr val="accent2"/>
                </a:solidFill>
                <a:latin typeface="Times New Roman" panose="02020603050405020304" pitchFamily="18" charset="0"/>
                <a:cs typeface="Times New Roman" panose="02020603050405020304" pitchFamily="18" charset="0"/>
              </a:rPr>
              <a:t>        - Sao lại thôi? Anh chỉ cần cơm nuôi v</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 mỗi tháng một đồng.Tôi đã đòi cho anh thêm mỗi năm hai bộ quần áo v</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 mỗi tháng thêm năm h</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o</a:t>
            </a:r>
            <a:r>
              <a:rPr sz="2400" b="1" dirty="0">
                <a:solidFill>
                  <a:schemeClr val="accent2"/>
                </a:solidFill>
                <a:latin typeface="Times New Roman" panose="02020603050405020304" pitchFamily="18" charset="0"/>
                <a:ea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a:t>
            </a:r>
            <a:r>
              <a:rPr sz="2400" b="1" i="1" dirty="0">
                <a:solidFill>
                  <a:schemeClr val="accent2"/>
                </a:solidFill>
                <a:latin typeface="Times New Roman" panose="02020603050405020304" pitchFamily="18" charset="0"/>
                <a:cs typeface="Times New Roman" panose="02020603050405020304" pitchFamily="18" charset="0"/>
              </a:rPr>
              <a:t>Nói nhỏ</a:t>
            </a:r>
            <a:r>
              <a:rPr sz="2400" b="1" dirty="0">
                <a:solidFill>
                  <a:schemeClr val="accent2"/>
                </a:solidFill>
                <a:latin typeface="Times New Roman" panose="02020603050405020304" pitchFamily="18" charset="0"/>
                <a:cs typeface="Times New Roman" panose="02020603050405020304" pitchFamily="18" charset="0"/>
              </a:rPr>
              <a:t>) Vì tôi nói với họ: anh biết chữ T</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u, lại có thể viết phắc-tuya bằng tiếng Tây.</a:t>
            </a:r>
            <a:endParaRPr sz="2400" b="1" dirty="0">
              <a:solidFill>
                <a:schemeClr val="accent2"/>
              </a:solidFill>
              <a:latin typeface="Times New Roman" panose="02020603050405020304" pitchFamily="18" charset="0"/>
              <a:cs typeface="Times New Roman" panose="02020603050405020304" pitchFamily="18" charset="0"/>
            </a:endParaRPr>
          </a:p>
          <a:p>
            <a:pPr algn="just">
              <a:buFontTx/>
              <a:buNone/>
            </a:pPr>
            <a:r>
              <a:rPr sz="2400" b="1" i="1" dirty="0">
                <a:solidFill>
                  <a:schemeClr val="tx2"/>
                </a:solidFill>
                <a:latin typeface="Times New Roman" panose="02020603050405020304" pitchFamily="18" charset="0"/>
                <a:cs typeface="Times New Roman" panose="02020603050405020304" pitchFamily="18" charset="0"/>
              </a:rPr>
              <a:t>Th</a:t>
            </a:r>
            <a:r>
              <a:rPr sz="2400" b="1" i="1" dirty="0">
                <a:solidFill>
                  <a:schemeClr val="tx2"/>
                </a:solidFill>
                <a:latin typeface="Times New Roman" panose="02020603050405020304" pitchFamily="18" charset="0"/>
                <a:ea typeface="Times New Roman" panose="02020603050405020304" pitchFamily="18" charset="0"/>
              </a:rPr>
              <a:t>à</a:t>
            </a:r>
            <a:r>
              <a:rPr sz="2400" b="1" i="1" dirty="0">
                <a:solidFill>
                  <a:schemeClr val="tx2"/>
                </a:solidFill>
                <a:latin typeface="Times New Roman" panose="02020603050405020304" pitchFamily="18" charset="0"/>
                <a:cs typeface="Times New Roman" panose="02020603050405020304" pitchFamily="18" charset="0"/>
              </a:rPr>
              <a:t>nh</a:t>
            </a:r>
            <a:r>
              <a:rPr sz="2400" b="1" dirty="0">
                <a:solidFill>
                  <a:schemeClr val="accent2"/>
                </a:solidFill>
                <a:latin typeface="Times New Roman" panose="02020603050405020304" pitchFamily="18" charset="0"/>
                <a:cs typeface="Times New Roman" panose="02020603050405020304" pitchFamily="18" charset="0"/>
              </a:rPr>
              <a:t>:- Nếu chỉ cần miếng cơm manh áo thì tôi ở Phan Thiết cũng đủ sống</a:t>
            </a:r>
            <a:r>
              <a:rPr sz="2400" b="1" dirty="0">
                <a:solidFill>
                  <a:schemeClr val="accent2"/>
                </a:solidFill>
                <a:latin typeface="Times New Roman" panose="02020603050405020304" pitchFamily="18" charset="0"/>
                <a:ea typeface="Times New Roman" panose="02020603050405020304" pitchFamily="18" charset="0"/>
              </a:rPr>
              <a:t>…</a:t>
            </a:r>
            <a:endParaRPr sz="2400" b="1" dirty="0">
              <a:solidFill>
                <a:schemeClr val="accent2"/>
              </a:solidFill>
              <a:latin typeface="Times New Roman" panose="02020603050405020304" pitchFamily="18" charset="0"/>
              <a:cs typeface="Times New Roman" panose="02020603050405020304" pitchFamily="18" charset="0"/>
            </a:endParaRPr>
          </a:p>
          <a:p>
            <a:pPr algn="just">
              <a:buFontTx/>
              <a:buNone/>
            </a:pPr>
            <a:r>
              <a:rPr sz="2400" b="1" i="1" dirty="0">
                <a:solidFill>
                  <a:schemeClr val="tx2"/>
                </a:solidFill>
                <a:latin typeface="Times New Roman" panose="02020603050405020304" pitchFamily="18" charset="0"/>
                <a:cs typeface="Times New Roman" panose="02020603050405020304" pitchFamily="18" charset="0"/>
              </a:rPr>
              <a:t>Lê</a:t>
            </a:r>
            <a:r>
              <a:rPr sz="2400" b="1" i="1" dirty="0">
                <a:solidFill>
                  <a:schemeClr val="accent2"/>
                </a:solidFill>
                <a:latin typeface="Times New Roman" panose="02020603050405020304" pitchFamily="18" charset="0"/>
                <a:cs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	 -Vậy anh v</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o S</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i Gòn n</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y để l</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m gì?</a:t>
            </a:r>
            <a:endParaRPr sz="2400" b="1" dirty="0">
              <a:solidFill>
                <a:schemeClr val="accent2"/>
              </a:solidFill>
              <a:latin typeface="Times New Roman" panose="02020603050405020304" pitchFamily="18" charset="0"/>
              <a:cs typeface="Times New Roman" panose="02020603050405020304" pitchFamily="18" charset="0"/>
            </a:endParaRPr>
          </a:p>
          <a:p>
            <a:pPr algn="just">
              <a:buFontTx/>
              <a:buNone/>
            </a:pPr>
            <a:r>
              <a:rPr sz="2400" b="1" i="1" dirty="0">
                <a:solidFill>
                  <a:schemeClr val="tx2"/>
                </a:solidFill>
                <a:latin typeface="Times New Roman" panose="02020603050405020304" pitchFamily="18" charset="0"/>
                <a:cs typeface="Times New Roman" panose="02020603050405020304" pitchFamily="18" charset="0"/>
              </a:rPr>
              <a:t>Th</a:t>
            </a:r>
            <a:r>
              <a:rPr sz="2400" b="1" i="1" dirty="0">
                <a:solidFill>
                  <a:schemeClr val="tx2"/>
                </a:solidFill>
                <a:latin typeface="Times New Roman" panose="02020603050405020304" pitchFamily="18" charset="0"/>
                <a:ea typeface="Times New Roman" panose="02020603050405020304" pitchFamily="18" charset="0"/>
              </a:rPr>
              <a:t>à</a:t>
            </a:r>
            <a:r>
              <a:rPr sz="2400" b="1" i="1" dirty="0">
                <a:solidFill>
                  <a:schemeClr val="tx2"/>
                </a:solidFill>
                <a:latin typeface="Times New Roman" panose="02020603050405020304" pitchFamily="18" charset="0"/>
                <a:cs typeface="Times New Roman" panose="02020603050405020304" pitchFamily="18" charset="0"/>
              </a:rPr>
              <a:t>nh</a:t>
            </a:r>
            <a:r>
              <a:rPr sz="2400" b="1" dirty="0">
                <a:solidFill>
                  <a:schemeClr val="accent2"/>
                </a:solidFill>
                <a:latin typeface="Times New Roman" panose="02020603050405020304" pitchFamily="18" charset="0"/>
                <a:cs typeface="Times New Roman" panose="02020603050405020304" pitchFamily="18" charset="0"/>
              </a:rPr>
              <a:t>: -Anh Lê n</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y! Anh học trường  Sa-xơ-lu Lô-ba</a:t>
            </a:r>
            <a:r>
              <a:rPr sz="2400" b="1" dirty="0">
                <a:solidFill>
                  <a:schemeClr val="accent2"/>
                </a:solidFill>
                <a:latin typeface="Times New Roman" panose="02020603050405020304" pitchFamily="18" charset="0"/>
                <a:ea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 thì</a:t>
            </a:r>
            <a:r>
              <a:rPr sz="2400" b="1" dirty="0">
                <a:solidFill>
                  <a:schemeClr val="accent2"/>
                </a:solidFill>
                <a:latin typeface="Times New Roman" panose="02020603050405020304" pitchFamily="18" charset="0"/>
                <a:ea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ờ</a:t>
            </a:r>
            <a:r>
              <a:rPr sz="2400" b="1" dirty="0">
                <a:solidFill>
                  <a:schemeClr val="accent2"/>
                </a:solidFill>
                <a:latin typeface="Times New Roman" panose="02020603050405020304" pitchFamily="18" charset="0"/>
                <a:ea typeface="Times New Roman" panose="02020603050405020304" pitchFamily="18" charset="0"/>
              </a:rPr>
              <a:t>…</a:t>
            </a:r>
            <a:r>
              <a:rPr sz="2400" b="1" dirty="0">
                <a:solidFill>
                  <a:schemeClr val="accent2"/>
                </a:solidFill>
                <a:latin typeface="Times New Roman" panose="02020603050405020304" pitchFamily="18" charset="0"/>
                <a:cs typeface="Times New Roman" panose="02020603050405020304" pitchFamily="18" charset="0"/>
              </a:rPr>
              <a:t> anh l</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 người nước n</a:t>
            </a:r>
            <a:r>
              <a:rPr sz="2400" b="1" dirty="0">
                <a:solidFill>
                  <a:schemeClr val="accent2"/>
                </a:solidFill>
                <a:latin typeface="Times New Roman" panose="02020603050405020304" pitchFamily="18" charset="0"/>
                <a:ea typeface="Times New Roman" panose="02020603050405020304" pitchFamily="18" charset="0"/>
              </a:rPr>
              <a:t>à</a:t>
            </a:r>
            <a:r>
              <a:rPr sz="2400" b="1" dirty="0">
                <a:solidFill>
                  <a:schemeClr val="accent2"/>
                </a:solidFill>
                <a:latin typeface="Times New Roman" panose="02020603050405020304" pitchFamily="18" charset="0"/>
                <a:cs typeface="Times New Roman" panose="02020603050405020304" pitchFamily="18" charset="0"/>
              </a:rPr>
              <a:t>o?</a:t>
            </a:r>
            <a:endParaRPr sz="2400" b="1"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xfrm>
            <a:off x="0" y="0"/>
            <a:ext cx="8991600" cy="685800"/>
          </a:xfrm>
          <a:ln/>
        </p:spPr>
        <p:txBody>
          <a:bodyPr vert="horz" wrap="square" lIns="91440" tIns="45720" rIns="91440" bIns="45720" anchor="ctr" anchorCtr="0"/>
          <a:p>
            <a:pPr algn="ctr" defTabSz="457200">
              <a:buNone/>
            </a:pPr>
            <a:r>
              <a:rPr b="1" kern="1200" dirty="0">
                <a:solidFill>
                  <a:srgbClr val="FF3300"/>
                </a:solidFill>
                <a:latin typeface="Times New Roman" panose="02020603050405020304" pitchFamily="18" charset="0"/>
                <a:ea typeface="+mj-ea"/>
                <a:cs typeface="Times New Roman" panose="02020603050405020304" pitchFamily="18" charset="0"/>
              </a:rPr>
              <a:t>Luyện đọc diễn cảm</a:t>
            </a:r>
            <a:endParaRPr b="1" kern="1200" dirty="0">
              <a:solidFill>
                <a:srgbClr val="FF3300"/>
              </a:solidFill>
              <a:latin typeface="Times New Roman" panose="02020603050405020304" pitchFamily="18" charset="0"/>
              <a:ea typeface="Times New Roman" panose="02020603050405020304" pitchFamily="18" charset="0"/>
              <a:cs typeface="+mj-cs"/>
            </a:endParaRPr>
          </a:p>
        </p:txBody>
      </p:sp>
      <p:sp>
        <p:nvSpPr>
          <p:cNvPr id="41987" name="Rectangle 3"/>
          <p:cNvSpPr>
            <a:spLocks noGrp="1"/>
          </p:cNvSpPr>
          <p:nvPr>
            <p:ph idx="1"/>
          </p:nvPr>
        </p:nvSpPr>
        <p:spPr>
          <a:xfrm>
            <a:off x="11113" y="914400"/>
            <a:ext cx="12180887" cy="5943600"/>
          </a:xfrm>
          <a:ln/>
        </p:spPr>
        <p:txBody>
          <a:bodyPr vert="horz" wrap="square" lIns="91440" tIns="45720" rIns="91440" bIns="45720" anchor="t" anchorCtr="0"/>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(Có tiếng gõ cửa. Anh Mai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(Với anh Lê)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ông. (Quay sang anh 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Anh 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ạ, tôi đã xin được cho anh một chân phụ bếp.</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Cảm ơn anh. Bao giờ phải trình diện?</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C</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ng sớm c</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ng tốt. Nhưng đêm nay anh hãy nghĩ kĩ đi đã. Vất vả, khó nhọc lắm đấy. Sóng Biển Đỏ rất dữ dội, có thể chết được. M</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chết thì người ta bỏ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áo quan, bắn một loạt súng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rồi “A-lê hấp!”, cho phăng xuống biển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rồi đời.</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Tôi nghĩ kĩ lắm rồi.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m thân nô lệ m</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muốn xoá bỏ kiếp nô lệ thì sẽ 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công dân, còn yên phận nô lệ thì mãi mãi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đầy tớ cho người ta</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Đi ngay có được không, anh?</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Cũng được.</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cho sách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túi quần áo, khoác lên vai.)</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Lê: - N</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y</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Còn ngọn đèn hoa kì</a:t>
            </a:r>
            <a:r>
              <a:rPr lang="vi-VN" altLang="x-none" sz="2400" b="1" dirty="0">
                <a:solidFill>
                  <a:srgbClr val="7030A0"/>
                </a:solidFill>
                <a:latin typeface="Times New Roman" panose="02020603050405020304" pitchFamily="18" charset="0"/>
                <a:ea typeface="Times New Roman" panose="02020603050405020304" pitchFamily="18" charset="0"/>
              </a:rPr>
              <a:t>…</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Sẽ có một ng</a:t>
            </a:r>
            <a:r>
              <a:rPr sz="2400" b="1" dirty="0">
                <a:solidFill>
                  <a:srgbClr val="7030A0"/>
                </a:solidFill>
                <a:latin typeface="Times New Roman" panose="02020603050405020304" pitchFamily="18" charset="0"/>
                <a:cs typeface="Times New Roman" panose="02020603050405020304" pitchFamily="18" charset="0"/>
              </a:rPr>
              <a:t>ọ</a:t>
            </a:r>
            <a:r>
              <a:rPr lang="vi-VN" altLang="x-none" sz="2400" b="1" dirty="0">
                <a:solidFill>
                  <a:srgbClr val="7030A0"/>
                </a:solidFill>
                <a:latin typeface="Times New Roman" panose="02020603050405020304" pitchFamily="18" charset="0"/>
                <a:cs typeface="Times New Roman" panose="02020603050405020304" pitchFamily="18" charset="0"/>
              </a:rPr>
              <a:t>n đèn khác anh ạ.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anh nhé! (Cùng Mai đi ra cửa)</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Lê: - Ch</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(Tắt đèn)</a:t>
            </a:r>
            <a:endParaRPr lang="vi-VN" altLang="x-none" sz="24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Box 1"/>
          <p:cNvSpPr txBox="1"/>
          <p:nvPr/>
        </p:nvSpPr>
        <p:spPr>
          <a:xfrm>
            <a:off x="514350" y="1730375"/>
            <a:ext cx="11068050" cy="42465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285750" lvl="0" indent="-285750" algn="just" defTabSz="914400">
              <a:lnSpc>
                <a:spcPct val="150000"/>
              </a:lnSpc>
              <a:spcBef>
                <a:spcPct val="0"/>
              </a:spcBef>
              <a:buClrTx/>
              <a:buSzTx/>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Lời anh Th</a:t>
            </a:r>
            <a:r>
              <a:rPr lang="en-US" altLang="vi-VN" sz="3600" b="1" dirty="0">
                <a:solidFill>
                  <a:srgbClr val="FF0000"/>
                </a:solidFill>
                <a:latin typeface="Times New Roman" panose="02020603050405020304" pitchFamily="18" charset="0"/>
                <a:ea typeface="Times New Roman" panose="02020603050405020304" pitchFamily="18" charset="0"/>
              </a:rPr>
              <a:t>à</a:t>
            </a:r>
            <a:r>
              <a:rPr lang="en-US" altLang="vi-VN" sz="3600" b="1" dirty="0">
                <a:solidFill>
                  <a:srgbClr val="FF0000"/>
                </a:solidFill>
                <a:latin typeface="Times New Roman" panose="02020603050405020304" pitchFamily="18" charset="0"/>
                <a:cs typeface="Times New Roman" panose="02020603050405020304" pitchFamily="18" charset="0"/>
              </a:rPr>
              <a:t>nh: </a:t>
            </a:r>
            <a:r>
              <a:rPr lang="en-US" altLang="vi-VN" sz="3600" b="1" dirty="0">
                <a:solidFill>
                  <a:srgbClr val="0000CC"/>
                </a:solidFill>
                <a:latin typeface="Times New Roman" panose="02020603050405020304" pitchFamily="18" charset="0"/>
                <a:cs typeface="Times New Roman" panose="02020603050405020304" pitchFamily="18" charset="0"/>
              </a:rPr>
              <a:t>hồ hởi, thể hiện tâm trạng phấn chấn vì sắp được lên đường.</a:t>
            </a:r>
            <a:endParaRPr lang="en-US" altLang="vi-VN" sz="3600" b="1" dirty="0">
              <a:solidFill>
                <a:srgbClr val="0000CC"/>
              </a:solidFill>
              <a:latin typeface="Times New Roman" panose="02020603050405020304" pitchFamily="18" charset="0"/>
              <a:cs typeface="Times New Roman" panose="02020603050405020304" pitchFamily="18" charset="0"/>
            </a:endParaRPr>
          </a:p>
          <a:p>
            <a:pPr marL="285750" lvl="0" indent="-285750" algn="just" defTabSz="914400">
              <a:lnSpc>
                <a:spcPct val="150000"/>
              </a:lnSpc>
              <a:spcBef>
                <a:spcPct val="0"/>
              </a:spcBef>
              <a:buClrTx/>
              <a:buSzTx/>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Lời anh Lê: </a:t>
            </a:r>
            <a:r>
              <a:rPr lang="en-US" altLang="vi-VN" sz="3600" b="1" dirty="0">
                <a:solidFill>
                  <a:srgbClr val="0000CC"/>
                </a:solidFill>
                <a:latin typeface="Times New Roman" panose="02020603050405020304" pitchFamily="18" charset="0"/>
                <a:cs typeface="Times New Roman" panose="02020603050405020304" pitchFamily="18" charset="0"/>
              </a:rPr>
              <a:t>thể hiện thái độ quan tâm, lo lắng cho bạn mình.</a:t>
            </a:r>
            <a:endParaRPr lang="en-US" altLang="vi-VN" sz="3600" b="1" dirty="0">
              <a:solidFill>
                <a:srgbClr val="0000CC"/>
              </a:solidFill>
              <a:latin typeface="Times New Roman" panose="02020603050405020304" pitchFamily="18" charset="0"/>
              <a:cs typeface="Times New Roman" panose="02020603050405020304" pitchFamily="18" charset="0"/>
            </a:endParaRPr>
          </a:p>
          <a:p>
            <a:pPr marL="285750" lvl="0" indent="-285750" algn="just" defTabSz="914400">
              <a:lnSpc>
                <a:spcPct val="150000"/>
              </a:lnSpc>
              <a:spcBef>
                <a:spcPct val="0"/>
              </a:spcBef>
              <a:buClrTx/>
              <a:buSzTx/>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Lời anh Mai: </a:t>
            </a:r>
            <a:r>
              <a:rPr lang="en-US" altLang="vi-VN" sz="3600" b="1" dirty="0">
                <a:solidFill>
                  <a:srgbClr val="0000CC"/>
                </a:solidFill>
                <a:latin typeface="Times New Roman" panose="02020603050405020304" pitchFamily="18" charset="0"/>
                <a:cs typeface="Times New Roman" panose="02020603050405020304" pitchFamily="18" charset="0"/>
              </a:rPr>
              <a:t>điềm tĩnh, từng trải.</a:t>
            </a:r>
            <a:endParaRPr lang="vi-VN" altLang="vi-VN" sz="36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0" y="0"/>
            <a:ext cx="8991600" cy="685800"/>
          </a:xfrm>
          <a:ln/>
        </p:spPr>
        <p:txBody>
          <a:bodyPr vert="horz" wrap="square" lIns="91440" tIns="45720" rIns="91440" bIns="45720" anchor="ctr" anchorCtr="0"/>
          <a:p>
            <a:pPr algn="ctr" defTabSz="457200">
              <a:buNone/>
            </a:pPr>
            <a:r>
              <a:rPr b="1" kern="1200" dirty="0">
                <a:solidFill>
                  <a:srgbClr val="FF3300"/>
                </a:solidFill>
                <a:latin typeface="Times New Roman" panose="02020603050405020304" pitchFamily="18" charset="0"/>
                <a:ea typeface="+mj-ea"/>
                <a:cs typeface="Times New Roman" panose="02020603050405020304" pitchFamily="18" charset="0"/>
              </a:rPr>
              <a:t>Luyện đọc diễn cảm</a:t>
            </a:r>
            <a:endParaRPr b="1" kern="1200" dirty="0">
              <a:solidFill>
                <a:srgbClr val="FF3300"/>
              </a:solidFill>
              <a:latin typeface="Times New Roman" panose="02020603050405020304" pitchFamily="18" charset="0"/>
              <a:ea typeface="Times New Roman" panose="02020603050405020304" pitchFamily="18" charset="0"/>
              <a:cs typeface="+mj-cs"/>
            </a:endParaRPr>
          </a:p>
        </p:txBody>
      </p:sp>
      <p:sp>
        <p:nvSpPr>
          <p:cNvPr id="44035" name="Rectangle 3"/>
          <p:cNvSpPr>
            <a:spLocks noGrp="1"/>
          </p:cNvSpPr>
          <p:nvPr>
            <p:ph idx="1"/>
          </p:nvPr>
        </p:nvSpPr>
        <p:spPr>
          <a:xfrm>
            <a:off x="11113" y="914400"/>
            <a:ext cx="12180887" cy="5943600"/>
          </a:xfrm>
          <a:ln/>
        </p:spPr>
        <p:txBody>
          <a:bodyPr vert="horz" wrap="square" lIns="91440" tIns="45720" rIns="91440" bIns="45720" anchor="t" anchorCtr="0"/>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(Có tiếng gõ cửa. Anh Mai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(Với anh Lê)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ông. (Quay sang anh 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a:t>
            </a:r>
            <a:r>
              <a:rPr lang="vi-VN" altLang="x-none" sz="2400" b="1" u="sng" dirty="0">
                <a:solidFill>
                  <a:srgbClr val="FF0000"/>
                </a:solidFill>
                <a:latin typeface="Times New Roman" panose="02020603050405020304" pitchFamily="18" charset="0"/>
                <a:cs typeface="Times New Roman" panose="02020603050405020304" pitchFamily="18" charset="0"/>
              </a:rPr>
              <a:t>Anh Th</a:t>
            </a:r>
            <a:r>
              <a:rPr lang="vi-VN" altLang="x-none" sz="2400" b="1" u="sng" dirty="0">
                <a:solidFill>
                  <a:srgbClr val="FF0000"/>
                </a:solidFill>
                <a:latin typeface="Times New Roman" panose="02020603050405020304" pitchFamily="18" charset="0"/>
                <a:ea typeface="Times New Roman" panose="02020603050405020304" pitchFamily="18" charset="0"/>
              </a:rPr>
              <a:t>à</a:t>
            </a:r>
            <a:r>
              <a:rPr lang="vi-VN" altLang="x-none" sz="2400" b="1" u="sng" dirty="0">
                <a:solidFill>
                  <a:srgbClr val="FF0000"/>
                </a:solidFill>
                <a:latin typeface="Times New Roman" panose="02020603050405020304" pitchFamily="18" charset="0"/>
                <a:cs typeface="Times New Roman" panose="02020603050405020304" pitchFamily="18" charset="0"/>
              </a:rPr>
              <a:t>nh ạ</a:t>
            </a:r>
            <a:r>
              <a:rPr lang="vi-VN" altLang="x-none" sz="2400" b="1" dirty="0">
                <a:solidFill>
                  <a:srgbClr val="7030A0"/>
                </a:solidFill>
                <a:latin typeface="Times New Roman" panose="02020603050405020304" pitchFamily="18" charset="0"/>
                <a:cs typeface="Times New Roman" panose="02020603050405020304" pitchFamily="18" charset="0"/>
              </a:rPr>
              <a:t>, tôi đã xin được cho anh một chân phụ bếp.</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a:t>
            </a:r>
            <a:r>
              <a:rPr lang="vi-VN" altLang="x-none" sz="2400" b="1" u="sng" dirty="0">
                <a:solidFill>
                  <a:srgbClr val="FF0000"/>
                </a:solidFill>
                <a:latin typeface="Times New Roman" panose="02020603050405020304" pitchFamily="18" charset="0"/>
                <a:cs typeface="Times New Roman" panose="02020603050405020304" pitchFamily="18" charset="0"/>
              </a:rPr>
              <a:t>Cảm ơn anh</a:t>
            </a:r>
            <a:r>
              <a:rPr lang="vi-VN" altLang="x-none" sz="2400" b="1" dirty="0">
                <a:solidFill>
                  <a:srgbClr val="7030A0"/>
                </a:solidFill>
                <a:latin typeface="Times New Roman" panose="02020603050405020304" pitchFamily="18" charset="0"/>
                <a:cs typeface="Times New Roman" panose="02020603050405020304" pitchFamily="18" charset="0"/>
              </a:rPr>
              <a:t>. Bao giờ phải trình diện?</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C</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ng </a:t>
            </a:r>
            <a:r>
              <a:rPr lang="vi-VN" altLang="x-none" sz="2400" b="1" u="sng" dirty="0">
                <a:solidFill>
                  <a:srgbClr val="FF0000"/>
                </a:solidFill>
                <a:latin typeface="Times New Roman" panose="02020603050405020304" pitchFamily="18" charset="0"/>
                <a:cs typeface="Times New Roman" panose="02020603050405020304" pitchFamily="18" charset="0"/>
              </a:rPr>
              <a:t>sớm</a:t>
            </a:r>
            <a:r>
              <a:rPr lang="vi-VN" altLang="x-none" sz="2400" b="1" dirty="0">
                <a:solidFill>
                  <a:srgbClr val="7030A0"/>
                </a:solidFill>
                <a:latin typeface="Times New Roman" panose="02020603050405020304" pitchFamily="18" charset="0"/>
                <a:cs typeface="Times New Roman" panose="02020603050405020304" pitchFamily="18" charset="0"/>
              </a:rPr>
              <a:t> c</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ng </a:t>
            </a:r>
            <a:r>
              <a:rPr lang="vi-VN" altLang="x-none" sz="2400" b="1" u="sng" dirty="0">
                <a:solidFill>
                  <a:srgbClr val="FF0000"/>
                </a:solidFill>
                <a:latin typeface="Times New Roman" panose="02020603050405020304" pitchFamily="18" charset="0"/>
                <a:cs typeface="Times New Roman" panose="02020603050405020304" pitchFamily="18" charset="0"/>
              </a:rPr>
              <a:t>tốt</a:t>
            </a:r>
            <a:r>
              <a:rPr lang="vi-VN" altLang="x-none" sz="2400" b="1" dirty="0">
                <a:solidFill>
                  <a:srgbClr val="7030A0"/>
                </a:solidFill>
                <a:latin typeface="Times New Roman" panose="02020603050405020304" pitchFamily="18" charset="0"/>
                <a:cs typeface="Times New Roman" panose="02020603050405020304" pitchFamily="18" charset="0"/>
              </a:rPr>
              <a:t>. Nhưng đêm nay anh hãy </a:t>
            </a:r>
            <a:r>
              <a:rPr lang="vi-VN" altLang="x-none" sz="2400" b="1" u="sng" dirty="0">
                <a:solidFill>
                  <a:srgbClr val="FF0000"/>
                </a:solidFill>
                <a:latin typeface="Times New Roman" panose="02020603050405020304" pitchFamily="18" charset="0"/>
                <a:cs typeface="Times New Roman" panose="02020603050405020304" pitchFamily="18" charset="0"/>
              </a:rPr>
              <a:t>nghĩ kĩ </a:t>
            </a:r>
            <a:r>
              <a:rPr lang="vi-VN" altLang="x-none" sz="2400" b="1" dirty="0">
                <a:solidFill>
                  <a:srgbClr val="7030A0"/>
                </a:solidFill>
                <a:latin typeface="Times New Roman" panose="02020603050405020304" pitchFamily="18" charset="0"/>
                <a:cs typeface="Times New Roman" panose="02020603050405020304" pitchFamily="18" charset="0"/>
              </a:rPr>
              <a:t>đi đã. </a:t>
            </a:r>
            <a:r>
              <a:rPr lang="vi-VN" altLang="x-none" sz="2400" b="1" u="sng" dirty="0">
                <a:solidFill>
                  <a:srgbClr val="FF0000"/>
                </a:solidFill>
                <a:latin typeface="Times New Roman" panose="02020603050405020304" pitchFamily="18" charset="0"/>
                <a:cs typeface="Times New Roman" panose="02020603050405020304" pitchFamily="18" charset="0"/>
              </a:rPr>
              <a:t>Vất vả, khó nhọc lắm đấy</a:t>
            </a:r>
            <a:r>
              <a:rPr lang="vi-VN" altLang="x-none" sz="2400" b="1" dirty="0">
                <a:solidFill>
                  <a:srgbClr val="7030A0"/>
                </a:solidFill>
                <a:latin typeface="Times New Roman" panose="02020603050405020304" pitchFamily="18" charset="0"/>
                <a:cs typeface="Times New Roman" panose="02020603050405020304" pitchFamily="18" charset="0"/>
              </a:rPr>
              <a:t>. Sóng Biển Đỏ rất </a:t>
            </a:r>
            <a:r>
              <a:rPr lang="vi-VN" altLang="x-none" sz="2400" b="1" u="sng" dirty="0">
                <a:solidFill>
                  <a:srgbClr val="FF0000"/>
                </a:solidFill>
                <a:latin typeface="Times New Roman" panose="02020603050405020304" pitchFamily="18" charset="0"/>
                <a:cs typeface="Times New Roman" panose="02020603050405020304" pitchFamily="18" charset="0"/>
              </a:rPr>
              <a:t>dữ dội</a:t>
            </a:r>
            <a:r>
              <a:rPr lang="vi-VN" altLang="x-none" sz="2400" b="1" dirty="0">
                <a:solidFill>
                  <a:srgbClr val="7030A0"/>
                </a:solidFill>
                <a:latin typeface="Times New Roman" panose="02020603050405020304" pitchFamily="18" charset="0"/>
                <a:cs typeface="Times New Roman" panose="02020603050405020304" pitchFamily="18" charset="0"/>
              </a:rPr>
              <a:t>, có thể </a:t>
            </a:r>
            <a:r>
              <a:rPr lang="vi-VN" altLang="x-none" sz="2400" b="1" u="sng" dirty="0">
                <a:solidFill>
                  <a:srgbClr val="FF0000"/>
                </a:solidFill>
                <a:latin typeface="Times New Roman" panose="02020603050405020304" pitchFamily="18" charset="0"/>
                <a:cs typeface="Times New Roman" panose="02020603050405020304" pitchFamily="18" charset="0"/>
              </a:rPr>
              <a:t>chết</a:t>
            </a:r>
            <a:r>
              <a:rPr lang="vi-VN" altLang="x-none" sz="2400" b="1" dirty="0">
                <a:solidFill>
                  <a:srgbClr val="7030A0"/>
                </a:solidFill>
                <a:latin typeface="Times New Roman" panose="02020603050405020304" pitchFamily="18" charset="0"/>
                <a:cs typeface="Times New Roman" panose="02020603050405020304" pitchFamily="18" charset="0"/>
              </a:rPr>
              <a:t> được. M</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chết thì người ta bỏ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áo quan, </a:t>
            </a:r>
            <a:r>
              <a:rPr lang="vi-VN" altLang="x-none" sz="2400" b="1" u="sng" dirty="0">
                <a:solidFill>
                  <a:srgbClr val="FF0000"/>
                </a:solidFill>
                <a:latin typeface="Times New Roman" panose="02020603050405020304" pitchFamily="18" charset="0"/>
                <a:cs typeface="Times New Roman" panose="02020603050405020304" pitchFamily="18" charset="0"/>
              </a:rPr>
              <a:t>bắn</a:t>
            </a:r>
            <a:r>
              <a:rPr lang="vi-VN" altLang="x-none" sz="2400" b="1" dirty="0">
                <a:solidFill>
                  <a:srgbClr val="7030A0"/>
                </a:solidFill>
                <a:latin typeface="Times New Roman" panose="02020603050405020304" pitchFamily="18" charset="0"/>
                <a:cs typeface="Times New Roman" panose="02020603050405020304" pitchFamily="18" charset="0"/>
              </a:rPr>
              <a:t> một loạt súng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rồi </a:t>
            </a:r>
            <a:r>
              <a:rPr lang="vi-VN" altLang="x-none" sz="2400" b="1" u="sng" dirty="0">
                <a:solidFill>
                  <a:srgbClr val="FF0000"/>
                </a:solidFill>
                <a:latin typeface="Times New Roman" panose="02020603050405020304" pitchFamily="18" charset="0"/>
                <a:cs typeface="Times New Roman" panose="02020603050405020304" pitchFamily="18" charset="0"/>
              </a:rPr>
              <a:t>“A-lê hấp!”</a:t>
            </a:r>
            <a:r>
              <a:rPr lang="vi-VN" altLang="x-none" sz="2400" b="1" dirty="0">
                <a:solidFill>
                  <a:srgbClr val="7030A0"/>
                </a:solidFill>
                <a:latin typeface="Times New Roman" panose="02020603050405020304" pitchFamily="18" charset="0"/>
                <a:cs typeface="Times New Roman" panose="02020603050405020304" pitchFamily="18" charset="0"/>
              </a:rPr>
              <a:t>, cho </a:t>
            </a:r>
            <a:r>
              <a:rPr lang="vi-VN" altLang="x-none" sz="2400" b="1" u="sng" dirty="0">
                <a:solidFill>
                  <a:srgbClr val="FF0000"/>
                </a:solidFill>
                <a:latin typeface="Times New Roman" panose="02020603050405020304" pitchFamily="18" charset="0"/>
                <a:cs typeface="Times New Roman" panose="02020603050405020304" pitchFamily="18" charset="0"/>
              </a:rPr>
              <a:t>phăng</a:t>
            </a:r>
            <a:r>
              <a:rPr lang="vi-VN" altLang="x-none" sz="2400" b="1" dirty="0">
                <a:solidFill>
                  <a:srgbClr val="7030A0"/>
                </a:solidFill>
                <a:latin typeface="Times New Roman" panose="02020603050405020304" pitchFamily="18" charset="0"/>
                <a:cs typeface="Times New Roman" panose="02020603050405020304" pitchFamily="18" charset="0"/>
              </a:rPr>
              <a:t> xuống biển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a:t>
            </a:r>
            <a:r>
              <a:rPr lang="vi-VN" altLang="x-none" sz="2400" b="1" u="sng" dirty="0">
                <a:solidFill>
                  <a:srgbClr val="FF0000"/>
                </a:solidFill>
                <a:latin typeface="Times New Roman" panose="02020603050405020304" pitchFamily="18" charset="0"/>
                <a:cs typeface="Times New Roman" panose="02020603050405020304" pitchFamily="18" charset="0"/>
              </a:rPr>
              <a:t>rồi đời</a:t>
            </a:r>
            <a:r>
              <a:rPr lang="vi-VN" altLang="x-none" sz="2400" b="1" dirty="0">
                <a:solidFill>
                  <a:srgbClr val="7030A0"/>
                </a:solidFill>
                <a:latin typeface="Times New Roman" panose="02020603050405020304" pitchFamily="18" charset="0"/>
                <a:cs typeface="Times New Roman" panose="02020603050405020304" pitchFamily="18" charset="0"/>
              </a:rPr>
              <a:t>.</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Tôi nghĩ </a:t>
            </a:r>
            <a:r>
              <a:rPr lang="vi-VN" altLang="x-none" sz="2400" b="1" u="sng" dirty="0">
                <a:solidFill>
                  <a:srgbClr val="FF0000"/>
                </a:solidFill>
                <a:latin typeface="Times New Roman" panose="02020603050405020304" pitchFamily="18" charset="0"/>
                <a:cs typeface="Times New Roman" panose="02020603050405020304" pitchFamily="18" charset="0"/>
              </a:rPr>
              <a:t>kĩ lắm </a:t>
            </a:r>
            <a:r>
              <a:rPr lang="vi-VN" altLang="x-none" sz="2400" b="1" dirty="0">
                <a:solidFill>
                  <a:srgbClr val="7030A0"/>
                </a:solidFill>
                <a:latin typeface="Times New Roman" panose="02020603050405020304" pitchFamily="18" charset="0"/>
                <a:cs typeface="Times New Roman" panose="02020603050405020304" pitchFamily="18" charset="0"/>
              </a:rPr>
              <a:t>rồi.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m thân nô lệ m</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muốn xoá bỏ kiếp nô lệ thì sẽ 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công dân, còn yên phận nô lệ thì mãi mãi l</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 đầy tớ cho người ta</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a:t>
            </a:r>
            <a:r>
              <a:rPr lang="vi-VN" altLang="x-none" sz="2400" b="1" u="sng" dirty="0">
                <a:solidFill>
                  <a:srgbClr val="FF0000"/>
                </a:solidFill>
                <a:latin typeface="Times New Roman" panose="02020603050405020304" pitchFamily="18" charset="0"/>
                <a:cs typeface="Times New Roman" panose="02020603050405020304" pitchFamily="18" charset="0"/>
              </a:rPr>
              <a:t>Đi ngay </a:t>
            </a:r>
            <a:r>
              <a:rPr lang="vi-VN" altLang="x-none" sz="2400" b="1" dirty="0">
                <a:solidFill>
                  <a:srgbClr val="7030A0"/>
                </a:solidFill>
                <a:latin typeface="Times New Roman" panose="02020603050405020304" pitchFamily="18" charset="0"/>
                <a:cs typeface="Times New Roman" panose="02020603050405020304" pitchFamily="18" charset="0"/>
              </a:rPr>
              <a:t>có được không, anh?</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Mai: - Cũng được.</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cho sách v</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túi quần áo, khoác lên vai.)</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Lê: - N</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y</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Còn ngọn đèn hoa kì</a:t>
            </a:r>
            <a:r>
              <a:rPr lang="vi-VN" altLang="x-none" sz="2400" b="1" dirty="0">
                <a:solidFill>
                  <a:srgbClr val="7030A0"/>
                </a:solidFill>
                <a:latin typeface="Times New Roman" panose="02020603050405020304" pitchFamily="18" charset="0"/>
                <a:ea typeface="Times New Roman" panose="02020603050405020304" pitchFamily="18" charset="0"/>
              </a:rPr>
              <a:t>…</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nh: - Sẽ có một </a:t>
            </a:r>
            <a:r>
              <a:rPr lang="vi-VN" altLang="x-none" sz="2400" b="1" u="sng" dirty="0">
                <a:solidFill>
                  <a:srgbClr val="FF0000"/>
                </a:solidFill>
                <a:latin typeface="Times New Roman" panose="02020603050405020304" pitchFamily="18" charset="0"/>
                <a:cs typeface="Times New Roman" panose="02020603050405020304" pitchFamily="18" charset="0"/>
              </a:rPr>
              <a:t>ng</a:t>
            </a:r>
            <a:r>
              <a:rPr sz="2400" b="1" u="sng" dirty="0">
                <a:solidFill>
                  <a:srgbClr val="FF0000"/>
                </a:solidFill>
                <a:latin typeface="Times New Roman" panose="02020603050405020304" pitchFamily="18" charset="0"/>
                <a:cs typeface="Times New Roman" panose="02020603050405020304" pitchFamily="18" charset="0"/>
              </a:rPr>
              <a:t>ọ</a:t>
            </a:r>
            <a:r>
              <a:rPr lang="vi-VN" altLang="x-none" sz="2400" b="1" u="sng" dirty="0">
                <a:solidFill>
                  <a:srgbClr val="FF0000"/>
                </a:solidFill>
                <a:latin typeface="Times New Roman" panose="02020603050405020304" pitchFamily="18" charset="0"/>
                <a:cs typeface="Times New Roman" panose="02020603050405020304" pitchFamily="18" charset="0"/>
              </a:rPr>
              <a:t>n đèn khác </a:t>
            </a:r>
            <a:r>
              <a:rPr lang="vi-VN" altLang="x-none" sz="2400" b="1" dirty="0">
                <a:solidFill>
                  <a:srgbClr val="7030A0"/>
                </a:solidFill>
                <a:latin typeface="Times New Roman" panose="02020603050405020304" pitchFamily="18" charset="0"/>
                <a:cs typeface="Times New Roman" panose="02020603050405020304" pitchFamily="18" charset="0"/>
              </a:rPr>
              <a:t>anh ạ. Ch</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 anh nhé! (Cùng Mai đi ra cửa)</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Lê: - Ch</a:t>
            </a:r>
            <a:r>
              <a:rPr lang="vi-VN" altLang="x-none" sz="2400" b="1" dirty="0">
                <a:solidFill>
                  <a:srgbClr val="7030A0"/>
                </a:solidFill>
                <a:latin typeface="Times New Roman" panose="02020603050405020304" pitchFamily="18" charset="0"/>
                <a:ea typeface="Times New Roman" panose="02020603050405020304" pitchFamily="18" charset="0"/>
              </a:rPr>
              <a:t>…</a:t>
            </a:r>
            <a:r>
              <a:rPr lang="vi-VN" altLang="x-none" sz="2400" b="1" dirty="0">
                <a:solidFill>
                  <a:srgbClr val="7030A0"/>
                </a:solidFill>
                <a:latin typeface="Times New Roman" panose="02020603050405020304" pitchFamily="18" charset="0"/>
                <a:cs typeface="Times New Roman" panose="02020603050405020304" pitchFamily="18" charset="0"/>
              </a:rPr>
              <a:t> </a:t>
            </a:r>
            <a:r>
              <a:rPr lang="vi-VN" altLang="x-none" sz="2400" b="1" dirty="0">
                <a:solidFill>
                  <a:srgbClr val="7030A0"/>
                </a:solidFill>
                <a:latin typeface="Times New Roman" panose="02020603050405020304" pitchFamily="18" charset="0"/>
                <a:ea typeface="Times New Roman" panose="02020603050405020304" pitchFamily="18" charset="0"/>
              </a:rPr>
              <a:t>à</a:t>
            </a:r>
            <a:r>
              <a:rPr lang="vi-VN" altLang="x-none" sz="2400" b="1" dirty="0">
                <a:solidFill>
                  <a:srgbClr val="7030A0"/>
                </a:solidFill>
                <a:latin typeface="Times New Roman" panose="02020603050405020304" pitchFamily="18" charset="0"/>
                <a:cs typeface="Times New Roman" panose="02020603050405020304" pitchFamily="18" charset="0"/>
              </a:rPr>
              <a:t>o!</a:t>
            </a:r>
            <a:endParaRPr lang="vi-VN" altLang="x-none" sz="2400" b="1" dirty="0">
              <a:solidFill>
                <a:srgbClr val="7030A0"/>
              </a:solidFill>
              <a:latin typeface="Times New Roman" panose="02020603050405020304" pitchFamily="18" charset="0"/>
              <a:cs typeface="Times New Roman" panose="02020603050405020304" pitchFamily="18" charset="0"/>
            </a:endParaRPr>
          </a:p>
          <a:p>
            <a:pPr algn="just">
              <a:spcBef>
                <a:spcPct val="0"/>
              </a:spcBef>
              <a:buNone/>
            </a:pPr>
            <a:r>
              <a:rPr lang="vi-VN" altLang="x-none" sz="2400" b="1" dirty="0">
                <a:solidFill>
                  <a:srgbClr val="7030A0"/>
                </a:solidFill>
                <a:latin typeface="Times New Roman" panose="02020603050405020304" pitchFamily="18" charset="0"/>
                <a:cs typeface="Times New Roman" panose="02020603050405020304" pitchFamily="18" charset="0"/>
              </a:rPr>
              <a:t>(Tắt đèn)</a:t>
            </a:r>
            <a:endParaRPr lang="vi-VN" altLang="x-none" sz="24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714162" y="2741536"/>
            <a:ext cx="4763676" cy="1145887"/>
          </a:xfrm>
          <a:prstGeom prst="rect">
            <a:avLst/>
          </a:prstGeom>
          <a:noFill/>
        </p:spPr>
        <p:txBody>
          <a:bodyPr wrap="none" lIns="68580" tIns="34290" rIns="68580" bIns="34290" numCol="1">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rPr>
              <a:t>VẬN DỤNG</a:t>
            </a:r>
            <a:endPar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11"/>
          <p:cNvSpPr txBox="1"/>
          <p:nvPr/>
        </p:nvSpPr>
        <p:spPr>
          <a:xfrm>
            <a:off x="3543300" y="1690688"/>
            <a:ext cx="4548188"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vi-VN" altLang="zh-CN" sz="3200" b="1" dirty="0">
                <a:solidFill>
                  <a:srgbClr val="EB6C89"/>
                </a:solidFill>
                <a:latin typeface="Tahoma" panose="020B0604030504040204" pitchFamily="34" charset="0"/>
                <a:ea typeface="华文新魏"/>
              </a:rPr>
              <a:t>DẶN DÒ</a:t>
            </a:r>
            <a:endParaRPr lang="en-US" altLang="zh-CN" sz="3200" b="1" dirty="0">
              <a:solidFill>
                <a:srgbClr val="EB6C89"/>
              </a:solidFill>
              <a:latin typeface="Tahoma" panose="020B0604030504040204" pitchFamily="34" charset="0"/>
              <a:ea typeface="SimSun" panose="02010600030101010101" pitchFamily="2" charset="-122"/>
            </a:endParaRPr>
          </a:p>
        </p:txBody>
      </p:sp>
      <p:sp>
        <p:nvSpPr>
          <p:cNvPr id="2" name="TextBox 1"/>
          <p:cNvSpPr txBox="1"/>
          <p:nvPr/>
        </p:nvSpPr>
        <p:spPr>
          <a:xfrm>
            <a:off x="304800" y="2724150"/>
            <a:ext cx="115824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vi-VN" altLang="x-none" sz="3200" b="1" dirty="0">
                <a:solidFill>
                  <a:srgbClr val="002060"/>
                </a:solidFill>
                <a:latin typeface="Tahoma" panose="020B0604030504040204" pitchFamily="34" charset="0"/>
                <a:cs typeface="Tahoma" panose="020B0604030504040204" pitchFamily="34" charset="0"/>
              </a:rPr>
              <a:t>+ Về nh</a:t>
            </a:r>
            <a:r>
              <a:rPr lang="vi-VN" altLang="x-none" sz="3200" b="1" dirty="0">
                <a:solidFill>
                  <a:srgbClr val="002060"/>
                </a:solidFill>
                <a:latin typeface="Tahoma" panose="020B0604030504040204" pitchFamily="34" charset="0"/>
                <a:ea typeface="Tahoma" panose="020B0604030504040204" pitchFamily="34" charset="0"/>
              </a:rPr>
              <a:t>à</a:t>
            </a:r>
            <a:r>
              <a:rPr lang="vi-VN" altLang="x-none" sz="3200" b="1" dirty="0">
                <a:solidFill>
                  <a:srgbClr val="002060"/>
                </a:solidFill>
                <a:latin typeface="Tahoma" panose="020B0604030504040204" pitchFamily="34" charset="0"/>
                <a:cs typeface="Tahoma" panose="020B0604030504040204" pitchFamily="34" charset="0"/>
              </a:rPr>
              <a:t> luyện đọc lại b</a:t>
            </a:r>
            <a:r>
              <a:rPr lang="vi-VN" altLang="x-none" sz="3200" b="1" dirty="0">
                <a:solidFill>
                  <a:srgbClr val="002060"/>
                </a:solidFill>
                <a:latin typeface="Tahoma" panose="020B0604030504040204" pitchFamily="34" charset="0"/>
                <a:ea typeface="Tahoma" panose="020B0604030504040204" pitchFamily="34" charset="0"/>
              </a:rPr>
              <a:t>à</a:t>
            </a:r>
            <a:r>
              <a:rPr lang="vi-VN" altLang="x-none" sz="3200" b="1" dirty="0">
                <a:solidFill>
                  <a:srgbClr val="002060"/>
                </a:solidFill>
                <a:latin typeface="Tahoma" panose="020B0604030504040204" pitchFamily="34" charset="0"/>
                <a:cs typeface="Tahoma" panose="020B0604030504040204" pitchFamily="34" charset="0"/>
              </a:rPr>
              <a:t>i.</a:t>
            </a:r>
            <a:endParaRPr lang="vi-VN" altLang="x-none" sz="3200" b="1" dirty="0">
              <a:solidFill>
                <a:srgbClr val="002060"/>
              </a:solidFill>
              <a:latin typeface="Tahoma" panose="020B0604030504040204" pitchFamily="34" charset="0"/>
              <a:ea typeface="Tahoma" panose="020B0604030504040204" pitchFamily="34" charset="0"/>
            </a:endParaRPr>
          </a:p>
        </p:txBody>
      </p:sp>
      <p:sp>
        <p:nvSpPr>
          <p:cNvPr id="37" name="TextBox 36"/>
          <p:cNvSpPr txBox="1"/>
          <p:nvPr/>
        </p:nvSpPr>
        <p:spPr>
          <a:xfrm>
            <a:off x="304800" y="3302000"/>
            <a:ext cx="115824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vi-VN" altLang="x-none" sz="3200" b="1" dirty="0">
                <a:solidFill>
                  <a:srgbClr val="002060"/>
                </a:solidFill>
                <a:latin typeface="Tahoma" panose="020B0604030504040204" pitchFamily="34" charset="0"/>
                <a:cs typeface="Tahoma" panose="020B0604030504040204" pitchFamily="34" charset="0"/>
              </a:rPr>
              <a:t>+ Chuẩn bị b</a:t>
            </a:r>
            <a:r>
              <a:rPr lang="vi-VN" altLang="x-none" sz="3200" b="1" dirty="0">
                <a:solidFill>
                  <a:srgbClr val="002060"/>
                </a:solidFill>
                <a:latin typeface="Tahoma" panose="020B0604030504040204" pitchFamily="34" charset="0"/>
                <a:ea typeface="Tahoma" panose="020B0604030504040204" pitchFamily="34" charset="0"/>
              </a:rPr>
              <a:t>à</a:t>
            </a:r>
            <a:r>
              <a:rPr lang="vi-VN" altLang="x-none" sz="3200" b="1" dirty="0">
                <a:solidFill>
                  <a:srgbClr val="002060"/>
                </a:solidFill>
                <a:latin typeface="Tahoma" panose="020B0604030504040204" pitchFamily="34" charset="0"/>
                <a:cs typeface="Tahoma" panose="020B0604030504040204" pitchFamily="34" charset="0"/>
              </a:rPr>
              <a:t>i sau: </a:t>
            </a:r>
            <a:r>
              <a:rPr sz="3200" b="1" dirty="0">
                <a:solidFill>
                  <a:srgbClr val="002060"/>
                </a:solidFill>
                <a:latin typeface="Tahoma" panose="020B0604030504040204" pitchFamily="34" charset="0"/>
                <a:cs typeface="Tahoma" panose="020B0604030504040204" pitchFamily="34" charset="0"/>
              </a:rPr>
              <a:t>Thái sư Trần Thủ Độ.</a:t>
            </a:r>
            <a:endParaRPr lang="vi-VN" altLang="x-none" sz="3200" b="1" dirty="0">
              <a:solidFill>
                <a:srgbClr val="002060"/>
              </a:solidFill>
              <a:latin typeface="Tahoma" panose="020B0604030504040204" pitchFamily="34" charset="0"/>
              <a:ea typeface="Tahoma" panose="020B060403050404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62176"/>
            <a:ext cx="12293428" cy="6915053"/>
          </a:xfrm>
          <a:prstGeom prst="rect">
            <a:avLst/>
          </a:prstGeom>
        </p:spPr>
      </p:pic>
      <p:pic>
        <p:nvPicPr>
          <p:cNvPr id="2" name="Picture 1"/>
          <p:cNvPicPr>
            <a:picLocks noChangeAspect="1"/>
          </p:cNvPicPr>
          <p:nvPr/>
        </p:nvPicPr>
        <p:blipFill>
          <a:blip r:embed="rId2"/>
          <a:stretch>
            <a:fillRect/>
          </a:stretch>
        </p:blipFill>
        <p:spPr>
          <a:xfrm>
            <a:off x="1414233" y="1814203"/>
            <a:ext cx="9363533" cy="2619993"/>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714162" y="2741536"/>
            <a:ext cx="4763676" cy="1145887"/>
          </a:xfrm>
          <a:prstGeom prst="rect">
            <a:avLst/>
          </a:prstGeom>
          <a:noFill/>
        </p:spPr>
        <p:txBody>
          <a:bodyPr wrap="none" lIns="68580" tIns="34290" rIns="68580" bIns="34290" numCol="1">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rPr>
              <a:t>KHÁM PHÁ</a:t>
            </a:r>
            <a:endParaRPr kumimoji="0" lang="en-US" sz="4950" b="1" i="0" u="none" strike="noStrike" kern="1200" cap="none" spc="0" normalizeH="0" baseline="0" noProof="0" dirty="0">
              <a:ln w="22225">
                <a:solidFill>
                  <a:schemeClr val="accent2"/>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Picture 026"/>
          <p:cNvPicPr>
            <a:picLocks noChangeAspect="1"/>
          </p:cNvPicPr>
          <p:nvPr/>
        </p:nvPicPr>
        <p:blipFill>
          <a:blip r:embed="rId1"/>
          <a:stretch>
            <a:fillRect/>
          </a:stretch>
        </p:blipFill>
        <p:spPr>
          <a:xfrm>
            <a:off x="2209800" y="400050"/>
            <a:ext cx="8077200" cy="60579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Rectangle 7"/>
          <p:cNvSpPr>
            <a:spLocks noChangeArrowheads="1"/>
          </p:cNvSpPr>
          <p:nvPr/>
        </p:nvSpPr>
        <p:spPr bwMode="auto">
          <a:xfrm>
            <a:off x="4927600" y="1828800"/>
            <a:ext cx="2587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5400" b="1" dirty="0">
                <a:solidFill>
                  <a:srgbClr val="CF5C16"/>
                </a:solidFill>
                <a:latin typeface="Times New Roman" panose="02020603050405020304" pitchFamily="18" charset="0"/>
                <a:cs typeface="Times New Roman" panose="02020603050405020304" pitchFamily="18" charset="0"/>
              </a:rPr>
              <a:t>Tập </a:t>
            </a:r>
            <a:r>
              <a:rPr sz="5400" b="1" dirty="0">
                <a:solidFill>
                  <a:srgbClr val="CF5C16"/>
                </a:solidFill>
                <a:latin typeface="Times New Roman" panose="02020603050405020304" pitchFamily="18" charset="0"/>
                <a:cs typeface="Times New Roman" panose="02020603050405020304" pitchFamily="18" charset="0"/>
              </a:rPr>
              <a:t>đọc</a:t>
            </a:r>
            <a:endParaRPr sz="5400" b="1" dirty="0">
              <a:solidFill>
                <a:srgbClr val="CF5C16"/>
              </a:solidFill>
              <a:latin typeface="Times New Roman" panose="02020603050405020304" pitchFamily="18" charset="0"/>
              <a:ea typeface="Times New Roman" panose="02020603050405020304" pitchFamily="18" charset="0"/>
            </a:endParaRPr>
          </a:p>
        </p:txBody>
      </p:sp>
      <p:sp>
        <p:nvSpPr>
          <p:cNvPr id="11267" name="Rectangle 8"/>
          <p:cNvSpPr/>
          <p:nvPr/>
        </p:nvSpPr>
        <p:spPr>
          <a:xfrm>
            <a:off x="2216150" y="3124200"/>
            <a:ext cx="7827963" cy="1938338"/>
          </a:xfrm>
          <a:prstGeom prst="rect">
            <a:avLst/>
          </a:prstGeom>
          <a:noFill/>
          <a:ln w="9525">
            <a:noFill/>
          </a:ln>
        </p:spPr>
        <p:txBody>
          <a:bodyPr wrap="non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sz="6000" b="1" dirty="0">
                <a:solidFill>
                  <a:srgbClr val="0000FF"/>
                </a:solidFill>
                <a:latin typeface="Times New Roman" panose="02020603050405020304" pitchFamily="18" charset="0"/>
                <a:cs typeface="Times New Roman" panose="02020603050405020304" pitchFamily="18" charset="0"/>
              </a:rPr>
              <a:t>Người công dân số Một</a:t>
            </a:r>
            <a:endParaRPr sz="6000" b="1" dirty="0">
              <a:solidFill>
                <a:srgbClr val="0000FF"/>
              </a:solidFill>
              <a:latin typeface="Times New Roman" panose="02020603050405020304" pitchFamily="18" charset="0"/>
              <a:cs typeface="Times New Roman" panose="02020603050405020304" pitchFamily="18" charset="0"/>
            </a:endParaRPr>
          </a:p>
          <a:p>
            <a:pPr marL="0" lvl="0" indent="0" algn="ctr" defTabSz="914400">
              <a:spcBef>
                <a:spcPct val="0"/>
              </a:spcBef>
              <a:buClrTx/>
              <a:buSzTx/>
              <a:buFontTx/>
              <a:buNone/>
            </a:pPr>
            <a:r>
              <a:rPr sz="6000" b="1" dirty="0">
                <a:solidFill>
                  <a:srgbClr val="0000FF"/>
                </a:solidFill>
                <a:latin typeface="Times New Roman" panose="02020603050405020304" pitchFamily="18" charset="0"/>
                <a:cs typeface="Times New Roman" panose="02020603050405020304" pitchFamily="18" charset="0"/>
              </a:rPr>
              <a:t>(tiếp theo)</a:t>
            </a:r>
            <a:endParaRPr sz="6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 name="Picture 35"/>
          <p:cNvPicPr>
            <a:picLocks noChangeAspect="1"/>
          </p:cNvPicPr>
          <p:nvPr/>
        </p:nvPicPr>
        <p:blipFill>
          <a:blip r:embed="rId1"/>
          <a:stretch>
            <a:fillRect/>
          </a:stretch>
        </p:blipFill>
        <p:spPr>
          <a:xfrm>
            <a:off x="1322388" y="2095500"/>
            <a:ext cx="2955925" cy="2955925"/>
          </a:xfrm>
          <a:prstGeom prst="rect">
            <a:avLst/>
          </a:prstGeom>
          <a:noFill/>
          <a:ln w="9525">
            <a:noFill/>
          </a:ln>
        </p:spPr>
      </p:pic>
      <p:sp>
        <p:nvSpPr>
          <p:cNvPr id="37" name="Flowchart: Connector 36"/>
          <p:cNvSpPr/>
          <p:nvPr/>
        </p:nvSpPr>
        <p:spPr>
          <a:xfrm>
            <a:off x="2030413" y="2786063"/>
            <a:ext cx="1539875" cy="1508125"/>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ctr" defTabSz="684530" eaLnBrk="1" hangingPunct="1">
              <a:buNone/>
            </a:pPr>
            <a:r>
              <a:rPr sz="26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YÊU CẦU</a:t>
            </a:r>
            <a:endParaRPr lang="vi-VN" altLang="x-none" sz="26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8" name="Flowchart: Connector 37"/>
          <p:cNvSpPr/>
          <p:nvPr/>
        </p:nvSpPr>
        <p:spPr>
          <a:xfrm>
            <a:off x="3243263" y="2459038"/>
            <a:ext cx="185738" cy="18415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9" name="Freeform: Shape 38"/>
          <p:cNvSpPr/>
          <p:nvPr/>
        </p:nvSpPr>
        <p:spPr>
          <a:xfrm>
            <a:off x="3382963" y="1655763"/>
            <a:ext cx="1690688" cy="862013"/>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461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0" name="Group 39"/>
          <p:cNvGrpSpPr/>
          <p:nvPr/>
        </p:nvGrpSpPr>
        <p:grpSpPr>
          <a:xfrm>
            <a:off x="5073650" y="1219200"/>
            <a:ext cx="5368925" cy="893763"/>
            <a:chOff x="5862048" y="676275"/>
            <a:chExt cx="6539502" cy="1695450"/>
          </a:xfrm>
        </p:grpSpPr>
        <p:sp>
          <p:nvSpPr>
            <p:cNvPr id="41" name="Rectangle: Rounded Corners 40"/>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Flowchart: Connector 41"/>
            <p:cNvSpPr/>
            <p:nvPr/>
          </p:nvSpPr>
          <p:spPr>
            <a:xfrm>
              <a:off x="6094082" y="1064754"/>
              <a:ext cx="599422" cy="957643"/>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vi-VN"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43" name="Flowchart: Connector 42"/>
          <p:cNvSpPr/>
          <p:nvPr/>
        </p:nvSpPr>
        <p:spPr>
          <a:xfrm>
            <a:off x="3878263" y="3268663"/>
            <a:ext cx="187325" cy="187325"/>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44" name="Straight Connector 43"/>
          <p:cNvCxnSpPr>
            <a:stCxn id="43" idx="6"/>
            <a:endCxn id="46" idx="1"/>
          </p:cNvCxnSpPr>
          <p:nvPr/>
        </p:nvCxnSpPr>
        <p:spPr>
          <a:xfrm>
            <a:off x="4065588" y="3362325"/>
            <a:ext cx="13319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397500" y="2876550"/>
            <a:ext cx="5045075" cy="971550"/>
            <a:chOff x="5862048" y="676275"/>
            <a:chExt cx="6539502" cy="1695450"/>
          </a:xfrm>
        </p:grpSpPr>
        <p:sp>
          <p:nvSpPr>
            <p:cNvPr id="46" name="Rectangle: Rounded Corners 45"/>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7" name="Flowchart: Connector 46"/>
            <p:cNvSpPr/>
            <p:nvPr/>
          </p:nvSpPr>
          <p:spPr>
            <a:xfrm>
              <a:off x="6051360" y="1089057"/>
              <a:ext cx="625553" cy="74522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vi-VN"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48" name="Freeform: Shape 47"/>
          <p:cNvSpPr/>
          <p:nvPr/>
        </p:nvSpPr>
        <p:spPr>
          <a:xfrm>
            <a:off x="3586163" y="4384675"/>
            <a:ext cx="1905000" cy="714375"/>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49" name="Group 48"/>
          <p:cNvGrpSpPr/>
          <p:nvPr/>
        </p:nvGrpSpPr>
        <p:grpSpPr>
          <a:xfrm>
            <a:off x="5491163" y="4654550"/>
            <a:ext cx="5043487" cy="860425"/>
            <a:chOff x="5352199" y="5302267"/>
            <a:chExt cx="6538737" cy="1148246"/>
          </a:xfrm>
        </p:grpSpPr>
        <p:sp>
          <p:nvSpPr>
            <p:cNvPr id="50" name="Rectangle: Rounded Corners 49"/>
            <p:cNvSpPr/>
            <p:nvPr/>
          </p:nvSpPr>
          <p:spPr bwMode="auto">
            <a:xfrm>
              <a:off x="5352199" y="5302267"/>
              <a:ext cx="6538737" cy="1148246"/>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1" name="Flowchart: Connector 50"/>
            <p:cNvSpPr/>
            <p:nvPr/>
          </p:nvSpPr>
          <p:spPr bwMode="auto">
            <a:xfrm>
              <a:off x="5640340" y="5550136"/>
              <a:ext cx="693595" cy="650390"/>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vi-VN"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vi-VN"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52" name="Flowchart: Connector 51"/>
          <p:cNvSpPr/>
          <p:nvPr/>
        </p:nvSpPr>
        <p:spPr>
          <a:xfrm>
            <a:off x="3513138" y="4324350"/>
            <a:ext cx="184150" cy="1857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3" name="TextBox 52"/>
          <p:cNvSpPr txBox="1"/>
          <p:nvPr/>
        </p:nvSpPr>
        <p:spPr>
          <a:xfrm>
            <a:off x="5711825" y="1335088"/>
            <a:ext cx="4548188" cy="64611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en-US" altLang="ko-KR" b="1" dirty="0">
                <a:solidFill>
                  <a:srgbClr val="0000FF"/>
                </a:solidFill>
                <a:latin typeface="Times New Roman" panose="02020603050405020304" pitchFamily="18" charset="0"/>
                <a:ea typeface="HY그래픽M"/>
              </a:rPr>
              <a:t>Đọc </a:t>
            </a:r>
            <a:r>
              <a:rPr lang="vi-VN" altLang="ko-KR" b="1" dirty="0">
                <a:solidFill>
                  <a:srgbClr val="0000FF"/>
                </a:solidFill>
                <a:latin typeface="Times New Roman" panose="02020603050405020304" pitchFamily="18" charset="0"/>
                <a:ea typeface="HY그래픽M"/>
              </a:rPr>
              <a:t>trôi chảy, lưu loát toàn bài. </a:t>
            </a:r>
            <a:r>
              <a:rPr lang="en-US" altLang="ko-KR" b="1" dirty="0">
                <a:solidFill>
                  <a:srgbClr val="0000FF"/>
                </a:solidFill>
                <a:latin typeface="Times New Roman" panose="02020603050405020304" pitchFamily="18" charset="0"/>
                <a:ea typeface="HY그래픽M"/>
              </a:rPr>
              <a:t>Đọc đúng các tiếng, từ khó dễ lẫn.</a:t>
            </a:r>
            <a:endParaRPr lang="en-US" altLang="ko-KR" b="1" dirty="0">
              <a:solidFill>
                <a:srgbClr val="0000FF"/>
              </a:solidFill>
              <a:latin typeface="Times New Roman" panose="02020603050405020304" pitchFamily="18" charset="0"/>
              <a:ea typeface="HY그래픽M"/>
            </a:endParaRPr>
          </a:p>
        </p:txBody>
      </p:sp>
      <p:sp>
        <p:nvSpPr>
          <p:cNvPr id="54" name="TextBox 53"/>
          <p:cNvSpPr txBox="1"/>
          <p:nvPr/>
        </p:nvSpPr>
        <p:spPr>
          <a:xfrm>
            <a:off x="6397625" y="4794250"/>
            <a:ext cx="3732213" cy="64611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vi-VN" altLang="ko-KR" b="1" dirty="0">
                <a:solidFill>
                  <a:srgbClr val="0000FF"/>
                </a:solidFill>
                <a:latin typeface="Times New Roman" panose="02020603050405020304" pitchFamily="18" charset="0"/>
                <a:ea typeface="HY그래픽M"/>
              </a:rPr>
              <a:t>Hiểu nghĩa các từ khó và nội dung của bài văn.</a:t>
            </a:r>
            <a:endParaRPr lang="en-US" altLang="ko-KR" b="1" dirty="0">
              <a:solidFill>
                <a:srgbClr val="0000FF"/>
              </a:solidFill>
              <a:latin typeface="Times New Roman" panose="02020603050405020304" pitchFamily="18" charset="0"/>
              <a:ea typeface="HY그래픽M"/>
            </a:endParaRPr>
          </a:p>
        </p:txBody>
      </p:sp>
      <p:sp>
        <p:nvSpPr>
          <p:cNvPr id="55" name="TextBox 54"/>
          <p:cNvSpPr txBox="1"/>
          <p:nvPr/>
        </p:nvSpPr>
        <p:spPr>
          <a:xfrm>
            <a:off x="6026150" y="3019425"/>
            <a:ext cx="4137025" cy="64611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spcBef>
                <a:spcPct val="0"/>
              </a:spcBef>
              <a:buClrTx/>
              <a:buSzTx/>
              <a:buFontTx/>
              <a:buNone/>
            </a:pPr>
            <a:r>
              <a:rPr lang="vi-VN" altLang="ko-KR" b="1" dirty="0">
                <a:solidFill>
                  <a:srgbClr val="0000FF"/>
                </a:solidFill>
                <a:latin typeface="Times New Roman" panose="02020603050405020304" pitchFamily="18" charset="0"/>
                <a:ea typeface="HY그래픽M"/>
              </a:rPr>
              <a:t>Đọc diễn cảm bài văn, giọng đọc phù hợp v</a:t>
            </a:r>
            <a:r>
              <a:rPr lang="en-US" altLang="ko-KR" b="1" dirty="0">
                <a:solidFill>
                  <a:srgbClr val="0000FF"/>
                </a:solidFill>
                <a:latin typeface="Times New Roman" panose="02020603050405020304" pitchFamily="18" charset="0"/>
                <a:ea typeface="HY그래픽M"/>
              </a:rPr>
              <a:t>ới</a:t>
            </a:r>
            <a:r>
              <a:rPr lang="vi-VN" altLang="ko-KR" b="1" dirty="0">
                <a:solidFill>
                  <a:srgbClr val="0000FF"/>
                </a:solidFill>
                <a:latin typeface="Times New Roman" panose="02020603050405020304" pitchFamily="18" charset="0"/>
                <a:ea typeface="HY그래픽M"/>
              </a:rPr>
              <a:t> nội dung các đoạn văn</a:t>
            </a:r>
            <a:endParaRPr lang="en-US" altLang="ko-KR" b="1" dirty="0">
              <a:solidFill>
                <a:srgbClr val="0000FF"/>
              </a:solidFill>
              <a:latin typeface="Times New Roman" panose="02020603050405020304" pitchFamily="18" charset="0"/>
              <a:ea typeface="HY그래픽M"/>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000000"/>
                                          </p:val>
                                        </p:tav>
                                        <p:tav tm="100000">
                                          <p:val>
                                            <p:strVal val="#ppt_w"/>
                                          </p:val>
                                        </p:tav>
                                      </p:tavLst>
                                    </p:anim>
                                    <p:anim calcmode="lin" valueType="num">
                                      <p:cBhvr>
                                        <p:cTn id="8" dur="1000" fill="hold"/>
                                        <p:tgtEl>
                                          <p:spTgt spid="37"/>
                                        </p:tgtEl>
                                        <p:attrNameLst>
                                          <p:attrName>ppt_h</p:attrName>
                                        </p:attrNameLst>
                                      </p:cBhvr>
                                      <p:tavLst>
                                        <p:tav tm="0">
                                          <p:val>
                                            <p:fltVal val="0.000000"/>
                                          </p:val>
                                        </p:tav>
                                        <p:tav tm="100000">
                                          <p:val>
                                            <p:strVal val="#ppt_h"/>
                                          </p:val>
                                        </p:tav>
                                      </p:tavLst>
                                    </p:anim>
                                    <p:anim calcmode="lin" valueType="num">
                                      <p:cBhvr>
                                        <p:cTn id="9" dur="1000" fill="hold"/>
                                        <p:tgtEl>
                                          <p:spTgt spid="37"/>
                                        </p:tgtEl>
                                        <p:attrNameLst>
                                          <p:attrName>style.rotation</p:attrName>
                                        </p:attrNameLst>
                                      </p:cBhvr>
                                      <p:tavLst>
                                        <p:tav tm="0">
                                          <p:val>
                                            <p:fltVal val="90.000000"/>
                                          </p:val>
                                        </p:tav>
                                        <p:tav tm="100000">
                                          <p:val>
                                            <p:fltVal val="0.000000"/>
                                          </p:val>
                                        </p:tav>
                                      </p:tavLst>
                                    </p:anim>
                                    <p:animEffect transition="in" filter="fade">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checkerboard(across)">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3"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a:spLocks noChangeArrowheads="1"/>
          </p:cNvSpPr>
          <p:nvPr/>
        </p:nvSpPr>
        <p:spPr bwMode="auto">
          <a:xfrm>
            <a:off x="9525" y="-28575"/>
            <a:ext cx="12182475"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eaLnBrk="0" hangingPunct="0">
              <a:spcBef>
                <a:spcPct val="0"/>
              </a:spcBef>
              <a:buNone/>
            </a:pPr>
            <a:r>
              <a:rPr lang="vi-VN" altLang="x-none" b="1" dirty="0">
                <a:solidFill>
                  <a:srgbClr val="FF0000"/>
                </a:solidFill>
                <a:latin typeface="Arial" panose="020B0604020202020204" pitchFamily="34" charset="0"/>
                <a:cs typeface="Times New Roman" panose="02020603050405020304" pitchFamily="18" charset="0"/>
              </a:rPr>
              <a:t>Người công dân số </a:t>
            </a:r>
            <a:r>
              <a:rPr lang="vi-VN" altLang="x-none" b="1" dirty="0">
                <a:solidFill>
                  <a:srgbClr val="FF0000"/>
                </a:solidFill>
                <a:latin typeface="Arial" panose="020B0604020202020204" pitchFamily="34" charset="0"/>
                <a:cs typeface="Times New Roman" panose="02020603050405020304" pitchFamily="18" charset="0"/>
              </a:rPr>
              <a:t>Một</a:t>
            </a:r>
            <a:r>
              <a:rPr b="1" dirty="0">
                <a:solidFill>
                  <a:srgbClr val="FF0000"/>
                </a:solidFill>
                <a:cs typeface="Times New Roman" panose="02020603050405020304" pitchFamily="18" charset="0"/>
              </a:rPr>
              <a:t> </a:t>
            </a:r>
            <a:r>
              <a:rPr lang="vi-VN" altLang="x-none" dirty="0">
                <a:solidFill>
                  <a:srgbClr val="FF0000"/>
                </a:solidFill>
                <a:latin typeface="Arial" panose="020B0604020202020204" pitchFamily="34" charset="0"/>
                <a:cs typeface="Times New Roman" panose="02020603050405020304" pitchFamily="18" charset="0"/>
              </a:rPr>
              <a:t>(tiếp </a:t>
            </a:r>
            <a:r>
              <a:rPr lang="vi-VN" altLang="x-none" dirty="0">
                <a:solidFill>
                  <a:srgbClr val="FF0000"/>
                </a:solidFill>
                <a:latin typeface="Arial" panose="020B0604020202020204" pitchFamily="34" charset="0"/>
                <a:cs typeface="Times New Roman" panose="02020603050405020304" pitchFamily="18" charset="0"/>
              </a:rPr>
              <a:t>theo)</a:t>
            </a:r>
            <a:endParaRPr lang="vi-VN" altLang="x-none" dirty="0">
              <a:solidFill>
                <a:srgbClr val="FF000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Lê: - Phải, chúng ta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con dân nước Việt. Nhưng chúng ta sẽ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m được cái gì n</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cái gì n</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Súng kíp của ta mới bắn được một phát thì sung của họ đã bắn được năm, sáu mươi phát. Quan ta lạy súng thần công bốn lạy rồi mới bắn, trong khi ấy đại bác của họ đã bắn được hai mươi viên. Những công dân yếu ớt như anh với tôi thì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m được </a:t>
            </a:r>
            <a:r>
              <a:rPr lang="vi-VN" altLang="x-none" dirty="0">
                <a:solidFill>
                  <a:srgbClr val="404040"/>
                </a:solidFill>
                <a:latin typeface="Arial" panose="020B0604020202020204" pitchFamily="34" charset="0"/>
                <a:cs typeface="Times New Roman" panose="02020603050405020304" pitchFamily="18" charset="0"/>
              </a:rPr>
              <a:t>gì?</a:t>
            </a:r>
            <a:endParaRPr dirty="0">
              <a:solidFill>
                <a:srgbClr val="404040"/>
              </a:solidFill>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a:t>
            </a:r>
            <a:r>
              <a:rPr lang="vi-VN" altLang="x-none" dirty="0">
                <a:solidFill>
                  <a:srgbClr val="404040"/>
                </a:solidFill>
                <a:latin typeface="Arial" panose="020B0604020202020204" pitchFamily="34" charset="0"/>
                <a:cs typeface="Times New Roman" panose="02020603050405020304" pitchFamily="18" charset="0"/>
              </a:rPr>
              <a:t>: - Tôi muốn đi sang nước họ. Để gi</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lại non sông, chỉ có hùng tâm tráng khí chưa đủ, phải có trí, có lực</a:t>
            </a:r>
            <a:r>
              <a:rPr lang="vi-VN" altLang="x-none" dirty="0">
                <a:solidFill>
                  <a:srgbClr val="404040"/>
                </a:solidFill>
                <a:latin typeface="Arial" panose="020B0604020202020204" pitchFamily="34" charset="0"/>
                <a:ea typeface="Times New Roman" panose="02020603050405020304" pitchFamily="18" charset="0"/>
              </a:rPr>
              <a:t>…</a:t>
            </a:r>
            <a:r>
              <a:rPr lang="vi-VN" altLang="x-none" dirty="0">
                <a:solidFill>
                  <a:srgbClr val="404040"/>
                </a:solidFill>
                <a:latin typeface="Arial" panose="020B0604020202020204" pitchFamily="34" charset="0"/>
                <a:cs typeface="Times New Roman" panose="02020603050405020304" pitchFamily="18" charset="0"/>
              </a:rPr>
              <a:t> Tôi muốn sang nước họ, xem cách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m ăn của họ, học cái trí khôn của họ để về cứu dân mình</a:t>
            </a:r>
            <a:r>
              <a:rPr lang="vi-VN" altLang="x-none" dirty="0">
                <a:solidFill>
                  <a:srgbClr val="404040"/>
                </a:solidFill>
                <a:latin typeface="Arial" panose="020B0604020202020204" pitchFamily="34" charset="0"/>
                <a:ea typeface="Times New Roman" panose="02020603050405020304" pitchFamily="18" charset="0"/>
              </a:rPr>
              <a:t>…</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Lê: - Anh ơi, Phú Lãng Sa ở xa lắm đấy. T</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u biển chạy 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ng tháng mới tới nơi. Một suất vé 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ng ng</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 đồng. Lấy tiền đâu m</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đi?</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 Tiền đây chứ đâu? (Xoè hai b</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 tay ra) Tôi có anh bạn tên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Mai, quê Hải Phòng. Anh ấy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m bếp dưới t</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u La-tút-sơ Tơ-rê-vin. Tôi đang nhờ anh ấy xin cho một chân gì đó</a:t>
            </a:r>
            <a:r>
              <a:rPr lang="vi-VN" altLang="x-none" dirty="0">
                <a:solidFill>
                  <a:srgbClr val="404040"/>
                </a:solidFill>
                <a:latin typeface="Arial" panose="020B0604020202020204" pitchFamily="34" charset="0"/>
                <a:ea typeface="Times New Roman" panose="02020603050405020304" pitchFamily="18" charset="0"/>
              </a:rPr>
              <a:t>…</a:t>
            </a:r>
            <a:r>
              <a:rPr lang="vi-VN" altLang="x-none" dirty="0">
                <a:solidFill>
                  <a:srgbClr val="404040"/>
                </a:solidFill>
                <a:latin typeface="Arial" panose="020B0604020202020204" pitchFamily="34" charset="0"/>
                <a:cs typeface="Times New Roman" panose="02020603050405020304" pitchFamily="18" charset="0"/>
              </a:rPr>
              <a:t>.</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Lê: - Vất vả lắm. Lại còn say sóng nữa</a:t>
            </a:r>
            <a:r>
              <a:rPr lang="vi-VN" altLang="x-none" dirty="0">
                <a:solidFill>
                  <a:srgbClr val="404040"/>
                </a:solidFill>
                <a:latin typeface="Arial" panose="020B0604020202020204" pitchFamily="34" charset="0"/>
                <a:ea typeface="Times New Roman" panose="02020603050405020304" pitchFamily="18" charset="0"/>
              </a:rPr>
              <a:t>…</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(Có tiếng gõ cửa. Anh Mai v</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Mai: - (Với anh Lê) Ch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ông. (Quay sang anh 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Anh 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ạ, tôi đã xin được cho anh một chân phụ bếp.</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 Cảm ơn anh. Bao giờ phải trình diện?</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Mai: - C</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ng sớm c</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ng tốt. Nhưng đêm nay anh hãy nghĩ kĩ đi đã. Vất vả, khó nhọc lắm đấy. Sóng Biển Đỏ rất dữ dội, có thể chết được. M</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chết thì người ta bỏ v</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áo quan, bắn một loạt súng ch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rồi “A-lê hấp!”, cho phăng xuống biển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rồi đời.</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 Tôi nghĩ kĩ lắm rồi.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m thân nô lệ m</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muốn xoá bỏ kiếp nô lệ thì sẽ 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công dân, còn yên phận nô lệ thì mãi mãi l</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 đầy tớ cho người ta</a:t>
            </a:r>
            <a:r>
              <a:rPr lang="vi-VN" altLang="x-none" dirty="0">
                <a:solidFill>
                  <a:srgbClr val="404040"/>
                </a:solidFill>
                <a:latin typeface="Arial" panose="020B0604020202020204" pitchFamily="34" charset="0"/>
                <a:ea typeface="Times New Roman" panose="02020603050405020304" pitchFamily="18" charset="0"/>
              </a:rPr>
              <a:t>…</a:t>
            </a:r>
            <a:r>
              <a:rPr lang="vi-VN" altLang="x-none" dirty="0">
                <a:solidFill>
                  <a:srgbClr val="404040"/>
                </a:solidFill>
                <a:latin typeface="Arial" panose="020B0604020202020204" pitchFamily="34" charset="0"/>
                <a:cs typeface="Times New Roman" panose="02020603050405020304" pitchFamily="18" charset="0"/>
              </a:rPr>
              <a:t>. Đi ngay có được không, anh?</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Mai: - Cũng được.</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cho sách v</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túi quần áo, khoác lên vai.)</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Lê: - N</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y</a:t>
            </a:r>
            <a:r>
              <a:rPr lang="vi-VN" altLang="x-none" dirty="0">
                <a:solidFill>
                  <a:srgbClr val="404040"/>
                </a:solidFill>
                <a:latin typeface="Arial" panose="020B0604020202020204" pitchFamily="34" charset="0"/>
                <a:ea typeface="Times New Roman" panose="02020603050405020304" pitchFamily="18" charset="0"/>
              </a:rPr>
              <a:t>…</a:t>
            </a:r>
            <a:r>
              <a:rPr lang="vi-VN" altLang="x-none" dirty="0">
                <a:solidFill>
                  <a:srgbClr val="404040"/>
                </a:solidFill>
                <a:latin typeface="Arial" panose="020B0604020202020204" pitchFamily="34" charset="0"/>
                <a:cs typeface="Times New Roman" panose="02020603050405020304" pitchFamily="18" charset="0"/>
              </a:rPr>
              <a:t> Còn ngọn đèn hoa kì</a:t>
            </a:r>
            <a:r>
              <a:rPr lang="vi-VN" altLang="x-none" dirty="0">
                <a:solidFill>
                  <a:srgbClr val="404040"/>
                </a:solidFill>
                <a:latin typeface="Arial" panose="020B0604020202020204" pitchFamily="34" charset="0"/>
                <a:ea typeface="Times New Roman" panose="02020603050405020304" pitchFamily="18" charset="0"/>
              </a:rPr>
              <a:t>…</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nh: - Sẽ có một </a:t>
            </a:r>
            <a:r>
              <a:rPr lang="vi-VN" altLang="x-none" dirty="0">
                <a:solidFill>
                  <a:srgbClr val="404040"/>
                </a:solidFill>
                <a:latin typeface="Arial" panose="020B0604020202020204" pitchFamily="34" charset="0"/>
                <a:cs typeface="Times New Roman" panose="02020603050405020304" pitchFamily="18" charset="0"/>
              </a:rPr>
              <a:t>ng</a:t>
            </a:r>
            <a:r>
              <a:rPr dirty="0">
                <a:solidFill>
                  <a:srgbClr val="404040"/>
                </a:solidFill>
                <a:cs typeface="Times New Roman" panose="02020603050405020304" pitchFamily="18" charset="0"/>
              </a:rPr>
              <a:t>ọ</a:t>
            </a:r>
            <a:r>
              <a:rPr lang="vi-VN" altLang="x-none" dirty="0">
                <a:solidFill>
                  <a:srgbClr val="404040"/>
                </a:solidFill>
                <a:latin typeface="Arial" panose="020B0604020202020204" pitchFamily="34" charset="0"/>
                <a:cs typeface="Times New Roman" panose="02020603050405020304" pitchFamily="18" charset="0"/>
              </a:rPr>
              <a:t>n </a:t>
            </a:r>
            <a:r>
              <a:rPr lang="vi-VN" altLang="x-none" dirty="0">
                <a:solidFill>
                  <a:srgbClr val="404040"/>
                </a:solidFill>
                <a:latin typeface="Arial" panose="020B0604020202020204" pitchFamily="34" charset="0"/>
                <a:cs typeface="Times New Roman" panose="02020603050405020304" pitchFamily="18" charset="0"/>
              </a:rPr>
              <a:t>đèn khác anh ạ. Ch</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 anh nhé! (Cùng Mai đi ra cửa)</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Lê: - Ch</a:t>
            </a:r>
            <a:r>
              <a:rPr lang="vi-VN" altLang="x-none" dirty="0">
                <a:solidFill>
                  <a:srgbClr val="404040"/>
                </a:solidFill>
                <a:latin typeface="Arial" panose="020B0604020202020204" pitchFamily="34" charset="0"/>
                <a:ea typeface="Times New Roman" panose="02020603050405020304" pitchFamily="18" charset="0"/>
              </a:rPr>
              <a:t>…</a:t>
            </a:r>
            <a:r>
              <a:rPr lang="vi-VN" altLang="x-none" dirty="0">
                <a:solidFill>
                  <a:srgbClr val="404040"/>
                </a:solidFill>
                <a:latin typeface="Arial" panose="020B0604020202020204" pitchFamily="34" charset="0"/>
                <a:cs typeface="Times New Roman" panose="02020603050405020304" pitchFamily="18" charset="0"/>
              </a:rPr>
              <a:t> </a:t>
            </a:r>
            <a:r>
              <a:rPr lang="vi-VN" altLang="x-none" dirty="0">
                <a:solidFill>
                  <a:srgbClr val="404040"/>
                </a:solidFill>
                <a:latin typeface="Arial" panose="020B0604020202020204" pitchFamily="34" charset="0"/>
                <a:ea typeface="Times New Roman" panose="02020603050405020304" pitchFamily="18" charset="0"/>
              </a:rPr>
              <a:t>à</a:t>
            </a:r>
            <a:r>
              <a:rPr lang="vi-VN" altLang="x-none" dirty="0">
                <a:solidFill>
                  <a:srgbClr val="404040"/>
                </a:solidFill>
                <a:latin typeface="Arial" panose="020B0604020202020204" pitchFamily="34" charset="0"/>
                <a:cs typeface="Times New Roman" panose="02020603050405020304" pitchFamily="18" charset="0"/>
              </a:rPr>
              <a:t>o!</a:t>
            </a:r>
            <a:endParaRPr lang="vi-VN" altLang="x-none" dirty="0">
              <a:solidFill>
                <a:srgbClr val="404040"/>
              </a:solidFill>
              <a:latin typeface="Arial" panose="020B0604020202020204" pitchFamily="34" charset="0"/>
              <a:cs typeface="Times New Roman" panose="02020603050405020304" pitchFamily="18" charset="0"/>
            </a:endParaRPr>
          </a:p>
          <a:p>
            <a:pPr marL="0" lvl="0" indent="0" algn="just" defTabSz="914400" eaLnBrk="0" hangingPunct="0">
              <a:spcBef>
                <a:spcPct val="0"/>
              </a:spcBef>
              <a:buNone/>
            </a:pPr>
            <a:r>
              <a:rPr lang="vi-VN" altLang="x-none" dirty="0">
                <a:solidFill>
                  <a:srgbClr val="404040"/>
                </a:solidFill>
                <a:latin typeface="Arial" panose="020B0604020202020204" pitchFamily="34" charset="0"/>
                <a:cs typeface="Times New Roman" panose="02020603050405020304" pitchFamily="18" charset="0"/>
              </a:rPr>
              <a:t>(Tắt đèn)</a:t>
            </a:r>
            <a:endParaRPr lang="vi-VN" altLang="x-none" dirty="0">
              <a:solidFill>
                <a:srgbClr val="404040"/>
              </a:solidFill>
              <a:latin typeface="Arial" panose="020B060402020202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12"/>
          <p:cNvSpPr txBox="1"/>
          <p:nvPr/>
        </p:nvSpPr>
        <p:spPr>
          <a:xfrm>
            <a:off x="2286000" y="755650"/>
            <a:ext cx="7924800" cy="5857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3200" b="1" dirty="0">
                <a:solidFill>
                  <a:srgbClr val="FF3300"/>
                </a:solidFill>
                <a:latin typeface="Times New Roman" panose="02020603050405020304" pitchFamily="18" charset="0"/>
                <a:cs typeface="Arial" panose="020B0604020202020204" pitchFamily="34" charset="0"/>
              </a:rPr>
              <a:t>Người công dân số Một (tiếp theo)</a:t>
            </a:r>
            <a:endParaRPr lang="en-US" altLang="en-US" sz="3200" b="1" dirty="0">
              <a:solidFill>
                <a:srgbClr val="FF3300"/>
              </a:solidFill>
              <a:latin typeface="Times New Roman" panose="02020603050405020304" pitchFamily="18" charset="0"/>
              <a:ea typeface="Arial" panose="020B0604020202020204" pitchFamily="34" charset="0"/>
            </a:endParaRPr>
          </a:p>
        </p:txBody>
      </p:sp>
      <p:sp>
        <p:nvSpPr>
          <p:cNvPr id="15363" name="TextBox 1"/>
          <p:cNvSpPr txBox="1"/>
          <p:nvPr/>
        </p:nvSpPr>
        <p:spPr>
          <a:xfrm>
            <a:off x="4711700" y="188913"/>
            <a:ext cx="3657600" cy="58420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a:solidFill>
                  <a:srgbClr val="0000CC"/>
                </a:solidFill>
                <a:latin typeface="Times New Roman" panose="02020603050405020304" pitchFamily="18" charset="0"/>
                <a:cs typeface="Times New Roman" panose="02020603050405020304" pitchFamily="18" charset="0"/>
              </a:rPr>
              <a:t>Tập đọc</a:t>
            </a:r>
            <a:endParaRPr lang="en-US" altLang="en-US" sz="3200" b="1" dirty="0">
              <a:solidFill>
                <a:srgbClr val="0000CC"/>
              </a:solidFill>
              <a:latin typeface="Times New Roman" panose="02020603050405020304" pitchFamily="18" charset="0"/>
              <a:ea typeface="Times New Roman" panose="02020603050405020304" pitchFamily="18" charset="0"/>
            </a:endParaRPr>
          </a:p>
        </p:txBody>
      </p:sp>
      <p:sp>
        <p:nvSpPr>
          <p:cNvPr id="15364" name="Text Box 4"/>
          <p:cNvSpPr txBox="1"/>
          <p:nvPr/>
        </p:nvSpPr>
        <p:spPr>
          <a:xfrm>
            <a:off x="6381750" y="1323975"/>
            <a:ext cx="4716463" cy="5222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800" b="1" i="1" dirty="0">
                <a:solidFill>
                  <a:srgbClr val="0000CC"/>
                </a:solidFill>
                <a:latin typeface="Times New Roman" panose="02020603050405020304" pitchFamily="18" charset="0"/>
                <a:cs typeface="Arial" panose="020B0604020202020204" pitchFamily="34" charset="0"/>
              </a:rPr>
              <a:t>  </a:t>
            </a:r>
            <a:r>
              <a:rPr lang="en-US" altLang="en-US" sz="2200" b="1" i="1" dirty="0">
                <a:solidFill>
                  <a:srgbClr val="0000CC"/>
                </a:solidFill>
                <a:latin typeface="Times New Roman" panose="02020603050405020304" pitchFamily="18" charset="0"/>
                <a:cs typeface="Arial" panose="020B0604020202020204" pitchFamily="34" charset="0"/>
              </a:rPr>
              <a:t>Theo H</a:t>
            </a:r>
            <a:r>
              <a:rPr lang="en-US" altLang="en-US" sz="2200" b="1" i="1" dirty="0">
                <a:solidFill>
                  <a:srgbClr val="0000CC"/>
                </a:solidFill>
                <a:latin typeface="Times New Roman" panose="02020603050405020304" pitchFamily="18" charset="0"/>
                <a:ea typeface="Arial" panose="020B0604020202020204" pitchFamily="34" charset="0"/>
              </a:rPr>
              <a:t>à</a:t>
            </a:r>
            <a:r>
              <a:rPr lang="en-US" altLang="en-US" sz="2200" b="1" i="1" dirty="0">
                <a:solidFill>
                  <a:srgbClr val="0000CC"/>
                </a:solidFill>
                <a:latin typeface="Times New Roman" panose="02020603050405020304" pitchFamily="18" charset="0"/>
                <a:cs typeface="Arial" panose="020B0604020202020204" pitchFamily="34" charset="0"/>
              </a:rPr>
              <a:t> Văn Cầu – Vũ Đình Phòng</a:t>
            </a:r>
            <a:endParaRPr lang="en-US" altLang="en-US" sz="2200" b="1" i="1" dirty="0">
              <a:solidFill>
                <a:srgbClr val="0000CC"/>
              </a:solidFill>
              <a:latin typeface="Times New Roman" panose="02020603050405020304" pitchFamily="18" charset="0"/>
              <a:ea typeface="Arial" panose="020B0604020202020204" pitchFamily="34" charset="0"/>
            </a:endParaRPr>
          </a:p>
        </p:txBody>
      </p:sp>
      <p:sp>
        <p:nvSpPr>
          <p:cNvPr id="13" name="Cloud Callout 12"/>
          <p:cNvSpPr/>
          <p:nvPr/>
        </p:nvSpPr>
        <p:spPr>
          <a:xfrm>
            <a:off x="3460750" y="2405063"/>
            <a:ext cx="6119813" cy="1984375"/>
          </a:xfrm>
          <a:prstGeom prst="cloudCallout">
            <a:avLst>
              <a:gd name="adj1" fmla="val -20005"/>
              <a:gd name="adj2" fmla="val 116071"/>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Đoạn kịch được chia l</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m mấy đoạn ?</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14" name="Text Box 5"/>
          <p:cNvSpPr txBox="1"/>
          <p:nvPr/>
        </p:nvSpPr>
        <p:spPr>
          <a:xfrm>
            <a:off x="1055688" y="2243138"/>
            <a:ext cx="9478962" cy="230822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just" defTabSz="914400">
              <a:lnSpc>
                <a:spcPct val="150000"/>
              </a:lnSpc>
              <a:spcBef>
                <a:spcPct val="0"/>
              </a:spcBef>
              <a:buClr>
                <a:schemeClr val="accent2"/>
              </a:buClr>
              <a:buSzTx/>
              <a:buFont typeface="Wingdings" panose="05000000000000000000" pitchFamily="2" charset="2"/>
              <a:buNone/>
            </a:pPr>
            <a:r>
              <a:rPr lang="en-US" altLang="en-US" sz="3200" b="1" dirty="0">
                <a:solidFill>
                  <a:srgbClr val="0000CC"/>
                </a:solidFill>
                <a:latin typeface="Times New Roman" panose="02020603050405020304" pitchFamily="18" charset="0"/>
                <a:cs typeface="Times New Roman" panose="02020603050405020304" pitchFamily="18" charset="0"/>
              </a:rPr>
              <a:t>Đoạn kịch chia th</a:t>
            </a:r>
            <a:r>
              <a:rPr lang="en-US" altLang="en-US" sz="3200" b="1" dirty="0">
                <a:solidFill>
                  <a:srgbClr val="0000CC"/>
                </a:solidFill>
                <a:latin typeface="Times New Roman" panose="02020603050405020304" pitchFamily="18" charset="0"/>
                <a:ea typeface="Times New Roman" panose="02020603050405020304" pitchFamily="18" charset="0"/>
              </a:rPr>
              <a:t>à</a:t>
            </a:r>
            <a:r>
              <a:rPr lang="en-US" altLang="en-US" sz="3200" b="1" dirty="0">
                <a:solidFill>
                  <a:srgbClr val="0000CC"/>
                </a:solidFill>
                <a:latin typeface="Times New Roman" panose="02020603050405020304" pitchFamily="18" charset="0"/>
                <a:cs typeface="Times New Roman" panose="02020603050405020304" pitchFamily="18" charset="0"/>
              </a:rPr>
              <a:t>nh 2 đoạn:</a:t>
            </a:r>
            <a:endParaRPr lang="en-US" altLang="en-US" sz="3200" b="1" dirty="0">
              <a:solidFill>
                <a:srgbClr val="0000CC"/>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
                <a:schemeClr val="accent2"/>
              </a:buClr>
              <a:buSzTx/>
              <a:buFont typeface="Wingdings" panose="05000000000000000000" pitchFamily="2" charset="2"/>
              <a:buNone/>
            </a:pPr>
            <a:r>
              <a:rPr lang="en-US" altLang="en-US" sz="3200" b="1" dirty="0">
                <a:solidFill>
                  <a:srgbClr val="0000CC"/>
                </a:solidFill>
                <a:latin typeface="Times New Roman" panose="02020603050405020304" pitchFamily="18" charset="0"/>
                <a:cs typeface="Times New Roman" panose="02020603050405020304" pitchFamily="18" charset="0"/>
              </a:rPr>
              <a:t>- Đoạn 1: Từ đầu ... Lại còn say sóng nữa </a:t>
            </a:r>
            <a:r>
              <a:rPr lang="en-US" altLang="en-US" sz="3200" b="1" dirty="0">
                <a:solidFill>
                  <a:srgbClr val="0000CC"/>
                </a:solidFill>
                <a:latin typeface="Times New Roman" panose="02020603050405020304" pitchFamily="18" charset="0"/>
                <a:ea typeface="Times New Roman" panose="02020603050405020304" pitchFamily="18" charset="0"/>
              </a:rPr>
              <a:t>…</a:t>
            </a:r>
            <a:endParaRPr lang="en-US" altLang="en-US" sz="3200" b="1" dirty="0">
              <a:solidFill>
                <a:srgbClr val="0000CC"/>
              </a:solidFill>
              <a:latin typeface="Times New Roman" panose="02020603050405020304" pitchFamily="18" charset="0"/>
              <a:cs typeface="Times New Roman" panose="02020603050405020304" pitchFamily="18" charset="0"/>
            </a:endParaRPr>
          </a:p>
          <a:p>
            <a:pPr marL="0" lvl="0" indent="0" algn="just" defTabSz="914400">
              <a:lnSpc>
                <a:spcPct val="150000"/>
              </a:lnSpc>
              <a:spcBef>
                <a:spcPct val="0"/>
              </a:spcBef>
              <a:buClr>
                <a:schemeClr val="accent2"/>
              </a:buClr>
              <a:buSzTx/>
              <a:buFont typeface="Wingdings" panose="05000000000000000000" pitchFamily="2" charset="2"/>
              <a:buNone/>
            </a:pPr>
            <a:r>
              <a:rPr lang="en-US" altLang="en-US" sz="3200" b="1" dirty="0">
                <a:solidFill>
                  <a:srgbClr val="0000CC"/>
                </a:solidFill>
                <a:latin typeface="Times New Roman" panose="02020603050405020304" pitchFamily="18" charset="0"/>
                <a:cs typeface="Times New Roman" panose="02020603050405020304" pitchFamily="18" charset="0"/>
              </a:rPr>
              <a:t>- Đoạn 2: Phần còn lại.</a:t>
            </a:r>
            <a:endParaRPr lang="en-US" altLang="en-US" sz="32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14">
                                            <p:txEl>
                                              <p:charRg st="0" end="29"/>
                                            </p:txEl>
                                          </p:spTgt>
                                        </p:tgtEl>
                                        <p:attrNameLst>
                                          <p:attrName>style.visibility</p:attrName>
                                        </p:attrNameLst>
                                      </p:cBhvr>
                                      <p:to>
                                        <p:strVal val="visible"/>
                                      </p:to>
                                    </p:set>
                                    <p:animEffect transition="in" filter="fade">
                                      <p:cBhvr>
                                        <p:cTn id="15" dur="1000"/>
                                        <p:tgtEl>
                                          <p:spTgt spid="14">
                                            <p:txEl>
                                              <p:charRg st="0" end="29"/>
                                            </p:txEl>
                                          </p:spTgt>
                                        </p:tgtEl>
                                      </p:cBhvr>
                                    </p:animEffect>
                                    <p:anim calcmode="lin" valueType="num">
                                      <p:cBhvr>
                                        <p:cTn id="16" dur="1000" fill="hold"/>
                                        <p:tgtEl>
                                          <p:spTgt spid="14">
                                            <p:txEl>
                                              <p:charRg st="0" end="29"/>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charRg st="0" end="29"/>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xEl>
                                              <p:charRg st="29" end="73"/>
                                            </p:txEl>
                                          </p:spTgt>
                                        </p:tgtEl>
                                        <p:attrNameLst>
                                          <p:attrName>style.visibility</p:attrName>
                                        </p:attrNameLst>
                                      </p:cBhvr>
                                      <p:to>
                                        <p:strVal val="visible"/>
                                      </p:to>
                                    </p:set>
                                    <p:anim calcmode="lin" valueType="num">
                                      <p:cBhvr additive="base">
                                        <p:cTn id="22" dur="500" fill="hold"/>
                                        <p:tgtEl>
                                          <p:spTgt spid="14">
                                            <p:txEl>
                                              <p:charRg st="29" end="7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charRg st="29" end="7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charRg st="73" end="97"/>
                                            </p:txEl>
                                          </p:spTgt>
                                        </p:tgtEl>
                                        <p:attrNameLst>
                                          <p:attrName>style.visibility</p:attrName>
                                        </p:attrNameLst>
                                      </p:cBhvr>
                                      <p:to>
                                        <p:strVal val="visible"/>
                                      </p:to>
                                    </p:set>
                                    <p:animEffect transition="in" filter="fade">
                                      <p:cBhvr>
                                        <p:cTn id="28" dur="1000"/>
                                        <p:tgtEl>
                                          <p:spTgt spid="14">
                                            <p:txEl>
                                              <p:charRg st="73" end="97"/>
                                            </p:txEl>
                                          </p:spTgt>
                                        </p:tgtEl>
                                      </p:cBhvr>
                                    </p:animEffect>
                                    <p:anim calcmode="lin" valueType="num">
                                      <p:cBhvr>
                                        <p:cTn id="29" dur="1000" fill="hold"/>
                                        <p:tgtEl>
                                          <p:spTgt spid="14">
                                            <p:txEl>
                                              <p:charRg st="73" end="97"/>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charRg st="73" end="9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theme/theme1.xml><?xml version="1.0" encoding="utf-8"?>
<a:theme xmlns:a="http://schemas.openxmlformats.org/drawingml/2006/main" name="Facet">
  <a:themeElements>
    <a:clrScheme name="Custom 1">
      <a:dk1>
        <a:srgbClr val="FFFFFF"/>
      </a:dk1>
      <a:lt1>
        <a:sysClr val="window" lastClr="FFFFFF"/>
      </a:lt1>
      <a:dk2>
        <a:srgbClr val="F8D1CC"/>
      </a:dk2>
      <a:lt2>
        <a:srgbClr val="EBEBEB"/>
      </a:lt2>
      <a:accent1>
        <a:srgbClr val="FAE0D0"/>
      </a:accent1>
      <a:accent2>
        <a:srgbClr val="F1F5E5"/>
      </a:accent2>
      <a:accent3>
        <a:srgbClr val="F9F1D2"/>
      </a:accent3>
      <a:accent4>
        <a:srgbClr val="FAE0D0"/>
      </a:accent4>
      <a:accent5>
        <a:srgbClr val="F8D1CC"/>
      </a:accent5>
      <a:accent6>
        <a:srgbClr val="EAE7DB"/>
      </a:accent6>
      <a:hlink>
        <a:srgbClr val="EAF4D8"/>
      </a:hlink>
      <a:folHlink>
        <a:srgbClr val="D5E3B3"/>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9978</Words>
  <Application>WPS Presentation</Application>
  <PresentationFormat/>
  <Paragraphs>265</Paragraphs>
  <Slides>35</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Arial</vt:lpstr>
      <vt:lpstr>SimSun</vt:lpstr>
      <vt:lpstr>Wingdings</vt:lpstr>
      <vt:lpstr>Trebuchet MS</vt:lpstr>
      <vt:lpstr>Wingdings 3</vt:lpstr>
      <vt:lpstr>Calibri</vt:lpstr>
      <vt:lpstr>Times New Roman</vt:lpstr>
      <vt:lpstr>HY그래픽M</vt:lpstr>
      <vt:lpstr>UTM Scriptina KT</vt:lpstr>
      <vt:lpstr>Tahoma</vt:lpstr>
      <vt:lpstr>华文新魏</vt:lpstr>
      <vt:lpstr>Microsoft YaHei</vt:lpstr>
      <vt:lpstr>Arial Unicode MS</vt:lpstr>
      <vt:lpstr>UVN Mang Tre</vt:lpstr>
      <vt:lpstr>Calibri</vt:lpstr>
      <vt:lpstr>字魂70号-灵悦黑体</vt:lpstr>
      <vt:lpstr>Facet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dc:creator>
  <cp:lastModifiedBy>HUONG GIANG</cp:lastModifiedBy>
  <cp:revision>249</cp:revision>
  <dcterms:created xsi:type="dcterms:W3CDTF">2012-02-17T22:15:19Z</dcterms:created>
  <dcterms:modified xsi:type="dcterms:W3CDTF">2023-01-05T05:55:07Z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D3E1162531B94474A996D7CA2343F0E3</vt:lpwstr>
  </property>
  <property fmtid="{D5CDD505-2E9C-101B-9397-08002B2CF9AE}" pid="3" name="KSOProductBuildVer">
    <vt:lpwstr>1033-11.2.0.11440</vt:lpwstr>
  </property>
</Properties>
</file>