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1" r:id="rId3"/>
    <p:sldId id="297" r:id="rId5"/>
    <p:sldId id="298" r:id="rId6"/>
    <p:sldId id="292" r:id="rId7"/>
    <p:sldId id="259" r:id="rId8"/>
    <p:sldId id="260" r:id="rId9"/>
    <p:sldId id="293" r:id="rId10"/>
    <p:sldId id="261" r:id="rId11"/>
    <p:sldId id="262" r:id="rId12"/>
    <p:sldId id="281" r:id="rId13"/>
    <p:sldId id="269" r:id="rId14"/>
    <p:sldId id="270" r:id="rId15"/>
    <p:sldId id="271" r:id="rId16"/>
    <p:sldId id="272" r:id="rId17"/>
    <p:sldId id="303" r:id="rId18"/>
    <p:sldId id="286" r:id="rId19"/>
    <p:sldId id="287" r:id="rId20"/>
    <p:sldId id="299" r:id="rId21"/>
    <p:sldId id="290" r:id="rId22"/>
    <p:sldId id="291" r:id="rId23"/>
    <p:sldId id="300" r:id="rId24"/>
    <p:sldId id="301" r:id="rId25"/>
    <p:sldId id="320" r:id="rId26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H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H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H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H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H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H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H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H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0000CC"/>
    <a:srgbClr val="FF0000"/>
    <a:srgbClr val="9900CC"/>
    <a:srgbClr val="000099"/>
    <a:srgbClr val="FF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3"/>
    <p:restoredTop sz="94660"/>
  </p:normalViewPr>
  <p:slideViewPr>
    <p:cSldViewPr showGuides="1">
      <p:cViewPr varScale="1">
        <p:scale>
          <a:sx n="70" d="100"/>
          <a:sy n="70" d="100"/>
        </p:scale>
        <p:origin x="26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sp>
          <p:nvSpPr>
            <p:cNvPr id="29" name="Freeform 28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0" name="Straight Connector 2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EA5C10-4FFB-420B-8F19-268A2C86FF2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7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>
              <a:buNone/>
            </a:pPr>
            <a:r>
              <a:rPr sz="8000" dirty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  <a:endParaRPr sz="8000" dirty="0">
              <a:solidFill>
                <a:srgbClr val="9FE0F5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TextBox 28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>
              <a:buNone/>
            </a:pPr>
            <a:r>
              <a:rPr sz="8000" dirty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  <a:endParaRPr sz="8000" dirty="0">
              <a:solidFill>
                <a:srgbClr val="9FE0F5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7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>
              <a:buNone/>
            </a:pPr>
            <a:r>
              <a:rPr sz="8000" dirty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  <a:endParaRPr sz="8000" dirty="0">
              <a:solidFill>
                <a:srgbClr val="9FE0F5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Box 28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>
              <a:buNone/>
            </a:pPr>
            <a:r>
              <a:rPr sz="8000" dirty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  <a:endParaRPr sz="8000" dirty="0">
              <a:solidFill>
                <a:srgbClr val="9FE0F5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1026" name="Group 43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6DF5-CC6F-4E20-A4F2-D21050B5F7E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vant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AvantH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25443" y="948208"/>
            <a:ext cx="8940800" cy="9531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8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8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777933" y="2459990"/>
            <a:ext cx="4636135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6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KỂ CHUYỆN 5</a:t>
            </a:r>
            <a:endParaRPr lang="en-US" altLang="zh-CN" sz="6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6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Chiếc đồng hồ</a:t>
            </a:r>
            <a:endParaRPr lang="en-US" altLang="zh-CN" sz="6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4683603" y="6220613"/>
            <a:ext cx="2824480" cy="4603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sz="24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24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3"/>
          <p:cNvSpPr txBox="1"/>
          <p:nvPr/>
        </p:nvSpPr>
        <p:spPr>
          <a:xfrm>
            <a:off x="0" y="76200"/>
            <a:ext cx="8915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ĐỒNG HỒ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8" name="Text Box 6"/>
          <p:cNvSpPr txBox="1"/>
          <p:nvPr/>
        </p:nvSpPr>
        <p:spPr>
          <a:xfrm>
            <a:off x="0" y="1446213"/>
            <a:ext cx="95250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Dựa theo lời kể của cô giáo (thầy giáo) v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tranh vẽ dưới đây, hãy kể lại từng đoạn câu chuyện.</a:t>
            </a:r>
            <a:endParaRPr lang="en-US" altLang="en-US" sz="3200" b="1" dirty="0">
              <a:solidFill>
                <a:srgbClr val="FF3300"/>
              </a:solidFill>
              <a:latin typeface=".VnArial" pitchFamily="34" charset="0"/>
            </a:endParaRPr>
          </a:p>
        </p:txBody>
      </p:sp>
      <p:pic>
        <p:nvPicPr>
          <p:cNvPr id="1536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7863" y="2624138"/>
            <a:ext cx="2330450" cy="177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3" y="2630488"/>
            <a:ext cx="2363787" cy="178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25" y="4648200"/>
            <a:ext cx="2344738" cy="185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213" y="4648200"/>
            <a:ext cx="2363787" cy="185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41313" y="5643563"/>
            <a:ext cx="876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4C6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Được tin Trung ương rút bớt một số  người đi học lớp tiếp quản Thủ đô, các cán bộ đang dự hội nghị b</a:t>
            </a:r>
            <a:r>
              <a:rPr lang="en-US" altLang="en-US" sz="2400" b="1" dirty="0">
                <a:solidFill>
                  <a:srgbClr val="4C6E1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4C6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tán sôi nổi. Ai nấy đều háo hức muốn đi.</a:t>
            </a:r>
            <a:endParaRPr lang="en-US" altLang="en-US" sz="2400" b="1" dirty="0">
              <a:solidFill>
                <a:srgbClr val="4C6E1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23838"/>
            <a:ext cx="7159625" cy="544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-228600" y="5994400"/>
            <a:ext cx="9829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4C6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lúc đó Bác Hồ đến thăm hội nghị. Các đại biểu ùa ra đón Bác.</a:t>
            </a:r>
            <a:endParaRPr lang="en-US" altLang="en-US" sz="2400" b="1" dirty="0">
              <a:solidFill>
                <a:srgbClr val="4C6E1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28600"/>
            <a:ext cx="7620000" cy="5764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6013450"/>
            <a:ext cx="8610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4C6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Bác mượn câu chuyện chiếc đồng hồ quả quýt để đả thông tư tưởng một cách hóm hỉnh.</a:t>
            </a:r>
            <a:endParaRPr lang="en-US" altLang="en-US" sz="2400" b="1" dirty="0">
              <a:solidFill>
                <a:srgbClr val="4C6E1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66700"/>
            <a:ext cx="7162800" cy="567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dong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76200"/>
            <a:ext cx="6772275" cy="5500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33400" y="5729288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4C6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về chiếc đồng hồ của Bác khiến cho nấy đều thấm thía</a:t>
            </a:r>
            <a:endParaRPr lang="vi-VN" altLang="x-none" sz="2800" b="1" dirty="0">
              <a:solidFill>
                <a:srgbClr val="4C6E1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4414792" y="2953353"/>
            <a:ext cx="3572757" cy="859416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15" b="0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</a:t>
            </a:r>
            <a:endParaRPr kumimoji="0" lang="en-US" sz="3715" b="0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Box 2"/>
          <p:cNvSpPr txBox="1"/>
          <p:nvPr/>
        </p:nvSpPr>
        <p:spPr>
          <a:xfrm>
            <a:off x="228600" y="381000"/>
            <a:ext cx="914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Kể lại to</a:t>
            </a: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bộ câu chuyện</a:t>
            </a:r>
            <a:endParaRPr lang="vi-VN" altLang="x-none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TextBox 3"/>
          <p:cNvSpPr txBox="1"/>
          <p:nvPr/>
        </p:nvSpPr>
        <p:spPr>
          <a:xfrm>
            <a:off x="-1587" y="1295400"/>
            <a:ext cx="9678987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nhận xét về nội dung, cách kể, cử chỉ, giọng điệu trong câu chuyện bạn kể.</a:t>
            </a:r>
            <a:endParaRPr lang="vi-VN" altLang="x-none" sz="3200" b="1" i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01600"/>
            <a:ext cx="4238625" cy="322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50" y="101600"/>
            <a:ext cx="4298950" cy="325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3367088"/>
            <a:ext cx="4264025" cy="337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367088"/>
            <a:ext cx="4298950" cy="337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Box 2"/>
          <p:cNvSpPr txBox="1"/>
          <p:nvPr/>
        </p:nvSpPr>
        <p:spPr>
          <a:xfrm>
            <a:off x="0" y="381000"/>
            <a:ext cx="9372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Kể lại to</a:t>
            </a: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bộ câu chuyện</a:t>
            </a:r>
            <a:endParaRPr lang="vi-VN" altLang="x-none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-11112" y="1371600"/>
            <a:ext cx="9372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Câu chuyện khuyên ta điều gì?</a:t>
            </a:r>
            <a:endParaRPr lang="vi-VN" altLang="x-none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8" name="Table 24577"/>
          <p:cNvGraphicFramePr/>
          <p:nvPr/>
        </p:nvGraphicFramePr>
        <p:xfrm>
          <a:off x="1371600" y="1066800"/>
          <a:ext cx="8915400" cy="5267325"/>
        </p:xfrm>
        <a:graphic>
          <a:graphicData uri="http://schemas.openxmlformats.org/drawingml/2006/table">
            <a:tbl>
              <a:tblPr/>
              <a:tblGrid>
                <a:gridCol w="1066800"/>
                <a:gridCol w="5391150"/>
                <a:gridCol w="1333500"/>
                <a:gridCol w="1123950"/>
              </a:tblGrid>
              <a:tr h="755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3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33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39" name="Rectangle 87" descr="seasons_spring_wallpaper_6"/>
          <p:cNvSpPr/>
          <p:nvPr/>
        </p:nvSpPr>
        <p:spPr>
          <a:xfrm>
            <a:off x="9344025" y="1905000"/>
            <a:ext cx="8382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40" name="Rectangle 88" descr="seasons_spring_wallpaper_6"/>
          <p:cNvSpPr/>
          <p:nvPr/>
        </p:nvSpPr>
        <p:spPr>
          <a:xfrm>
            <a:off x="8153400" y="1905000"/>
            <a:ext cx="9906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41" name="Rectangle 89" descr="seasons_spring_wallpaper_6"/>
          <p:cNvSpPr/>
          <p:nvPr/>
        </p:nvSpPr>
        <p:spPr>
          <a:xfrm>
            <a:off x="9344025" y="3429000"/>
            <a:ext cx="8382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42" name="Rectangle 90" descr="seasons_spring_wallpaper_6"/>
          <p:cNvSpPr/>
          <p:nvPr/>
        </p:nvSpPr>
        <p:spPr>
          <a:xfrm>
            <a:off x="8153400" y="3429000"/>
            <a:ext cx="9906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43" name="Rectangle 91" descr="seasons_spring_wallpaper_6"/>
          <p:cNvSpPr/>
          <p:nvPr/>
        </p:nvSpPr>
        <p:spPr>
          <a:xfrm>
            <a:off x="9344025" y="4953000"/>
            <a:ext cx="8382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44" name="Rectangle 92" descr="seasons_spring_wallpaper_6"/>
          <p:cNvSpPr/>
          <p:nvPr/>
        </p:nvSpPr>
        <p:spPr>
          <a:xfrm>
            <a:off x="8153400" y="4953000"/>
            <a:ext cx="9906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219" name="Picture 67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2178050"/>
            <a:ext cx="914400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220" name="Picture 68" descr="Frownie-1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700" y="2209800"/>
            <a:ext cx="685800" cy="66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224" name="Text Box 72"/>
          <p:cNvSpPr txBox="1"/>
          <p:nvPr/>
        </p:nvSpPr>
        <p:spPr>
          <a:xfrm>
            <a:off x="2743200" y="1905000"/>
            <a:ext cx="50292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Khuyên ta nên l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việc vì bản thân mình 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cần quan tâm đến người khác.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227" name="Picture 75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5181600"/>
            <a:ext cx="914400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228" name="Picture 76" descr="Frownie-1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5181600"/>
            <a:ext cx="685800" cy="66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229" name="Text Box 77"/>
          <p:cNvSpPr txBox="1"/>
          <p:nvPr/>
        </p:nvSpPr>
        <p:spPr>
          <a:xfrm>
            <a:off x="2819400" y="3505200"/>
            <a:ext cx="50292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Khuyên ta không nên bận tâm vì chẳng có việc gì quan trọng cả.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230" name="Picture 78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3581400"/>
            <a:ext cx="914400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231" name="Picture 79" descr="Frownie-1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700" y="3657600"/>
            <a:ext cx="685800" cy="66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232" name="Text Box 80"/>
          <p:cNvSpPr txBox="1"/>
          <p:nvPr/>
        </p:nvSpPr>
        <p:spPr>
          <a:xfrm>
            <a:off x="2819400" y="4876800"/>
            <a:ext cx="50292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Khuyên ta không nên suy bì vì công việc 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cũng quan trọng cả.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20" name="TextBox 2"/>
          <p:cNvSpPr txBox="1"/>
          <p:nvPr/>
        </p:nvSpPr>
        <p:spPr>
          <a:xfrm>
            <a:off x="-28575" y="239713"/>
            <a:ext cx="9372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Câu chuyện khuyên ta điều gì?</a:t>
            </a:r>
            <a:endParaRPr lang="vi-VN" altLang="x-none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lam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lam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lam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43"/>
                  </p:tgtEl>
                </p:cond>
              </p:nextCondLst>
            </p:seq>
          </p:childTnLst>
        </p:cTn>
      </p:par>
    </p:tnLst>
    <p:bldLst>
      <p:bldP spid="49224" grpId="0"/>
      <p:bldP spid="49229" grpId="0"/>
      <p:bldP spid="492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2388" y="2095500"/>
            <a:ext cx="2955925" cy="295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Flowchart: Connector 36"/>
          <p:cNvSpPr/>
          <p:nvPr/>
        </p:nvSpPr>
        <p:spPr>
          <a:xfrm>
            <a:off x="2030413" y="2786063"/>
            <a:ext cx="1539875" cy="1508125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.VnAvantH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AvantH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AvantH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AvantH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AvantH" pitchFamily="34" charset="0"/>
                <a:ea typeface="+mn-ea"/>
                <a:cs typeface="+mn-cs"/>
              </a:defRPr>
            </a:lvl5pPr>
          </a:lstStyle>
          <a:p>
            <a:pPr lvl="0" algn="ctr" defTabSz="684530" eaLnBrk="1" hangingPunct="1">
              <a:buNone/>
            </a:pPr>
            <a:r>
              <a:rPr sz="2600" dirty="0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lang="vi-VN" altLang="x-none" sz="2600" dirty="0">
              <a:solidFill>
                <a:srgbClr val="FFFF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3243263" y="2459038"/>
            <a:ext cx="185738" cy="184150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Freeform: Shape 38"/>
          <p:cNvSpPr/>
          <p:nvPr/>
        </p:nvSpPr>
        <p:spPr>
          <a:xfrm>
            <a:off x="3382963" y="1655763"/>
            <a:ext cx="1690688" cy="862013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6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073650" y="1219200"/>
            <a:ext cx="5368925" cy="893763"/>
            <a:chOff x="5862048" y="676275"/>
            <a:chExt cx="6539502" cy="1695450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6094082" y="1064754"/>
              <a:ext cx="599422" cy="957643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Flowchart: Connector 42"/>
          <p:cNvSpPr/>
          <p:nvPr/>
        </p:nvSpPr>
        <p:spPr>
          <a:xfrm>
            <a:off x="3878263" y="3268663"/>
            <a:ext cx="187325" cy="187325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>
            <a:stCxn id="43" idx="6"/>
            <a:endCxn id="46" idx="1"/>
          </p:cNvCxnSpPr>
          <p:nvPr/>
        </p:nvCxnSpPr>
        <p:spPr>
          <a:xfrm>
            <a:off x="4065588" y="3362325"/>
            <a:ext cx="1331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397500" y="2876550"/>
            <a:ext cx="5045075" cy="971550"/>
            <a:chOff x="5862048" y="676275"/>
            <a:chExt cx="6539502" cy="1695450"/>
          </a:xfrm>
        </p:grpSpPr>
        <p:sp>
          <p:nvSpPr>
            <p:cNvPr id="46" name="Rectangle: Rounded Corners 45"/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6051360" y="1089057"/>
              <a:ext cx="625553" cy="745221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Freeform: Shape 47"/>
          <p:cNvSpPr/>
          <p:nvPr/>
        </p:nvSpPr>
        <p:spPr>
          <a:xfrm>
            <a:off x="3586163" y="4384675"/>
            <a:ext cx="1905000" cy="714375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491163" y="4654550"/>
            <a:ext cx="5043487" cy="860425"/>
            <a:chOff x="5352199" y="5302267"/>
            <a:chExt cx="6538737" cy="1148246"/>
          </a:xfrm>
        </p:grpSpPr>
        <p:sp>
          <p:nvSpPr>
            <p:cNvPr id="50" name="Rectangle: Rounded Corners 49"/>
            <p:cNvSpPr/>
            <p:nvPr/>
          </p:nvSpPr>
          <p:spPr bwMode="auto">
            <a:xfrm>
              <a:off x="5352199" y="5302267"/>
              <a:ext cx="6538737" cy="1148246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1" name="Flowchart: Connector 50"/>
            <p:cNvSpPr/>
            <p:nvPr/>
          </p:nvSpPr>
          <p:spPr bwMode="auto">
            <a:xfrm>
              <a:off x="5640340" y="5550136"/>
              <a:ext cx="693595" cy="650390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Flowchart: Connector 51"/>
          <p:cNvSpPr/>
          <p:nvPr/>
        </p:nvSpPr>
        <p:spPr>
          <a:xfrm>
            <a:off x="3513138" y="4324350"/>
            <a:ext cx="184150" cy="185738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1825" y="1484313"/>
            <a:ext cx="45481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ea typeface="HY그래픽M"/>
              </a:rPr>
              <a:t>Hiểu nội dung truyện “Chiếc đồng hồ”.</a:t>
            </a:r>
            <a:endParaRPr lang="en-US" altLang="ko-KR" dirty="0">
              <a:solidFill>
                <a:srgbClr val="0000FF"/>
              </a:solidFill>
              <a:latin typeface="Times New Roman" panose="02020603050405020304" pitchFamily="18" charset="0"/>
              <a:ea typeface="HY그래픽M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11900" y="4764088"/>
            <a:ext cx="37322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ea typeface="HY그래픽M"/>
              </a:rPr>
              <a:t>HS có kĩ năng lắng nghe và nhận xét phần kể của bạn.</a:t>
            </a:r>
            <a:endParaRPr lang="en-US" altLang="ko-KR" dirty="0">
              <a:solidFill>
                <a:srgbClr val="0000FF"/>
              </a:solidFill>
              <a:latin typeface="Times New Roman" panose="02020603050405020304" pitchFamily="18" charset="0"/>
              <a:ea typeface="HY그래픽M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51538" y="3048000"/>
            <a:ext cx="4445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t-BR" altLang="x-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kể lại từng tranh v</a:t>
            </a:r>
            <a:r>
              <a:rPr lang="pt-BR" altLang="x-none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pt-BR" altLang="x-none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bộ câu chuyện, kết hợp với giọng kể, cử chỉ, điệu bộ phù hợp.</a:t>
            </a:r>
            <a:endParaRPr lang="en-US" altLang="ko-KR" dirty="0">
              <a:solidFill>
                <a:srgbClr val="0000FF"/>
              </a:solidFill>
              <a:latin typeface="Times New Roman" panose="02020603050405020304" pitchFamily="18" charset="0"/>
              <a:ea typeface="HY그래픽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3" grpId="0" animBg="1"/>
      <p:bldP spid="52" grpId="0" animBg="1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02" name="Table 25601"/>
          <p:cNvGraphicFramePr/>
          <p:nvPr/>
        </p:nvGraphicFramePr>
        <p:xfrm>
          <a:off x="1295400" y="1143000"/>
          <a:ext cx="8991600" cy="5267325"/>
        </p:xfrm>
        <a:graphic>
          <a:graphicData uri="http://schemas.openxmlformats.org/drawingml/2006/table">
            <a:tbl>
              <a:tblPr/>
              <a:tblGrid>
                <a:gridCol w="1143000"/>
                <a:gridCol w="5568950"/>
                <a:gridCol w="1236663"/>
                <a:gridCol w="1042987"/>
              </a:tblGrid>
              <a:tr h="755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3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33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vantH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AvantH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13" name="Text Box 37"/>
          <p:cNvSpPr txBox="1"/>
          <p:nvPr/>
        </p:nvSpPr>
        <p:spPr>
          <a:xfrm>
            <a:off x="0" y="228600"/>
            <a:ext cx="10668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nói chuyện của Bác Hồ với cán bộ như thế 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14" name="Text Box 38"/>
          <p:cNvSpPr txBox="1"/>
          <p:nvPr/>
        </p:nvSpPr>
        <p:spPr>
          <a:xfrm>
            <a:off x="2743200" y="2286000"/>
            <a:ext cx="502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Rất nghiêm nghị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17" name="Text Box 41"/>
          <p:cNvSpPr txBox="1"/>
          <p:nvPr/>
        </p:nvSpPr>
        <p:spPr>
          <a:xfrm>
            <a:off x="2743200" y="3733800"/>
            <a:ext cx="50292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Nhỏ nhẹ, ôn tồn, dễ hiểu v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dí dỏm.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20" name="Text Box 44"/>
          <p:cNvSpPr txBox="1"/>
          <p:nvPr/>
        </p:nvSpPr>
        <p:spPr>
          <a:xfrm>
            <a:off x="2667000" y="5410200"/>
            <a:ext cx="502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Trang trọng v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uy nghiêm.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23" name="Rectangle 47" descr="seasons_spring_wallpaper_6"/>
          <p:cNvSpPr/>
          <p:nvPr/>
        </p:nvSpPr>
        <p:spPr>
          <a:xfrm>
            <a:off x="9296400" y="1981200"/>
            <a:ext cx="8382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24" name="Rectangle 48" descr="seasons_spring_wallpaper_6"/>
          <p:cNvSpPr/>
          <p:nvPr/>
        </p:nvSpPr>
        <p:spPr>
          <a:xfrm>
            <a:off x="8105775" y="1981200"/>
            <a:ext cx="9906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25" name="Rectangle 49" descr="seasons_spring_wallpaper_6"/>
          <p:cNvSpPr/>
          <p:nvPr/>
        </p:nvSpPr>
        <p:spPr>
          <a:xfrm>
            <a:off x="9305925" y="5029200"/>
            <a:ext cx="8382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26" name="Rectangle 50" descr="seasons_spring_wallpaper_6"/>
          <p:cNvSpPr/>
          <p:nvPr/>
        </p:nvSpPr>
        <p:spPr>
          <a:xfrm>
            <a:off x="8115300" y="5029200"/>
            <a:ext cx="9906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27" name="Rectangle 51" descr="seasons_spring_wallpaper_6"/>
          <p:cNvSpPr/>
          <p:nvPr/>
        </p:nvSpPr>
        <p:spPr>
          <a:xfrm>
            <a:off x="9305925" y="3581400"/>
            <a:ext cx="8382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28" name="Rectangle 52" descr="seasons_spring_wallpaper_6"/>
          <p:cNvSpPr/>
          <p:nvPr/>
        </p:nvSpPr>
        <p:spPr>
          <a:xfrm>
            <a:off x="8115300" y="3581400"/>
            <a:ext cx="990600" cy="12192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229" name="Picture 53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2254250"/>
            <a:ext cx="914400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230" name="Picture 54" descr="Frownie-1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075" y="2286000"/>
            <a:ext cx="68580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231" name="Picture 55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3810000"/>
            <a:ext cx="914400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232" name="Picture 56" descr="Frownie-1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3810000"/>
            <a:ext cx="68580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233" name="Picture 57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5181600"/>
            <a:ext cx="914400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234" name="Picture 58" descr="Frownie-1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5257800"/>
            <a:ext cx="6858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lam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0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lam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lam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0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27"/>
                  </p:tgtEl>
                </p:cond>
              </p:nextCondLst>
            </p:seq>
          </p:childTnLst>
        </p:cTn>
      </p:par>
    </p:tnLst>
    <p:bldLst>
      <p:bldP spid="50213" grpId="0"/>
      <p:bldP spid="50214" grpId="0"/>
      <p:bldP spid="50217" grpId="0"/>
      <p:bldP spid="502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4414792" y="2953353"/>
            <a:ext cx="3572757" cy="859416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15" b="0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kumimoji="0" lang="en-US" sz="3715" b="0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文本框 11"/>
          <p:cNvSpPr txBox="1"/>
          <p:nvPr/>
        </p:nvSpPr>
        <p:spPr>
          <a:xfrm>
            <a:off x="3543300" y="1690688"/>
            <a:ext cx="45481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zh-CN" sz="4800" dirty="0">
                <a:solidFill>
                  <a:srgbClr val="EB6C89"/>
                </a:solidFill>
                <a:latin typeface="Tahoma" panose="020B0604030504040204" pitchFamily="34" charset="0"/>
                <a:ea typeface="华文新魏"/>
              </a:rPr>
              <a:t>DẶN DÒ</a:t>
            </a:r>
            <a:endParaRPr lang="en-US" altLang="zh-CN" sz="4800" dirty="0">
              <a:solidFill>
                <a:srgbClr val="EB6C89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724150"/>
            <a:ext cx="1219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x-none" sz="3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+ Về nh</a:t>
            </a:r>
            <a:r>
              <a:rPr lang="vi-VN" altLang="x-none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r>
              <a:rPr lang="vi-VN" altLang="x-none" sz="3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kể lại câu chuyện cho người thân.</a:t>
            </a:r>
            <a:endParaRPr lang="vi-VN" altLang="x-none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302000"/>
            <a:ext cx="12192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x-none" sz="3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+ Chuẩn bị b</a:t>
            </a:r>
            <a:r>
              <a:rPr lang="vi-VN" altLang="x-none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r>
              <a:rPr lang="vi-VN" altLang="x-none" sz="3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sau: </a:t>
            </a:r>
            <a:r>
              <a:rPr sz="3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Kể chuyện đã nghe, đã đọc về tấm gương sống v</a:t>
            </a:r>
            <a:r>
              <a:rPr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r>
              <a:rPr sz="3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r>
              <a:rPr sz="3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 việc theo pháp luật.</a:t>
            </a:r>
            <a:endParaRPr lang="vi-VN" altLang="x-none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2176"/>
            <a:ext cx="12293428" cy="6915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33" y="1814203"/>
            <a:ext cx="9363533" cy="261999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4414792" y="2953353"/>
            <a:ext cx="3572757" cy="859415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15" b="0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  <a:endParaRPr kumimoji="0" lang="en-US" sz="3715" b="0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52400"/>
            <a:ext cx="4238625" cy="322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50" y="152400"/>
            <a:ext cx="4298950" cy="325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3417888"/>
            <a:ext cx="4264025" cy="337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417888"/>
            <a:ext cx="4298950" cy="337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0"/>
            <a:ext cx="8991600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91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2" descr="clock_wallpa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228600"/>
            <a:ext cx="6858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Text Box 3"/>
          <p:cNvSpPr txBox="1"/>
          <p:nvPr/>
        </p:nvSpPr>
        <p:spPr>
          <a:xfrm>
            <a:off x="1752600" y="575945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quả quýt: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28" name="Text Box 4"/>
          <p:cNvSpPr txBox="1"/>
          <p:nvPr/>
        </p:nvSpPr>
        <p:spPr>
          <a:xfrm>
            <a:off x="4267200" y="5715000"/>
            <a:ext cx="5638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bỏ túi nhỏ hình tròn, to hơn đồng hồ bình thường.</a:t>
            </a:r>
            <a:endParaRPr lang="en-US" altLang="en-US" sz="2400" dirty="0">
              <a:solidFill>
                <a:srgbClr val="0000CC"/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-31750"/>
            <a:ext cx="8686800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0" y="-3175"/>
            <a:ext cx="87376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1607</Words>
  <Application>WPS Presentation</Application>
  <PresentationFormat/>
  <Paragraphs>103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SimSun</vt:lpstr>
      <vt:lpstr>Wingdings</vt:lpstr>
      <vt:lpstr>.VnAvantH</vt:lpstr>
      <vt:lpstr>UTM Scriptina KT</vt:lpstr>
      <vt:lpstr>Trebuchet MS</vt:lpstr>
      <vt:lpstr>Wingdings 3</vt:lpstr>
      <vt:lpstr>Calibri</vt:lpstr>
      <vt:lpstr>Times New Roman</vt:lpstr>
      <vt:lpstr>HY그래픽M</vt:lpstr>
      <vt:lpstr>.VnArial</vt:lpstr>
      <vt:lpstr>Tahoma</vt:lpstr>
      <vt:lpstr>华文新魏</vt:lpstr>
      <vt:lpstr>Microsoft YaHei</vt:lpstr>
      <vt:lpstr>Arial Unicode MS</vt:lpstr>
      <vt:lpstr>UVN Mang Tre</vt:lpstr>
      <vt:lpstr>Calibri</vt:lpstr>
      <vt:lpstr>字魂70号-灵悦黑体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</dc:creator>
  <cp:lastModifiedBy>HUONG GIANG</cp:lastModifiedBy>
  <cp:revision>83</cp:revision>
  <dcterms:created xsi:type="dcterms:W3CDTF">2008-12-31T15:46:38Z</dcterms:created>
  <dcterms:modified xsi:type="dcterms:W3CDTF">2023-01-05T05:49:24Z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0521C2025F904812B06CB2C269ED0B02</vt:lpwstr>
  </property>
  <property fmtid="{D5CDD505-2E9C-101B-9397-08002B2CF9AE}" pid="3" name="KSOProductBuildVer">
    <vt:lpwstr>1033-11.2.0.11440</vt:lpwstr>
  </property>
</Properties>
</file>