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56" r:id="rId3"/>
    <p:sldId id="279" r:id="rId4"/>
    <p:sldId id="261" r:id="rId5"/>
    <p:sldId id="266" r:id="rId6"/>
    <p:sldId id="267" r:id="rId7"/>
    <p:sldId id="263" r:id="rId8"/>
    <p:sldId id="262" r:id="rId9"/>
    <p:sldId id="264" r:id="rId10"/>
    <p:sldId id="269"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15" autoAdjust="0"/>
    <p:restoredTop sz="94660"/>
  </p:normalViewPr>
  <p:slideViewPr>
    <p:cSldViewPr>
      <p:cViewPr varScale="1">
        <p:scale>
          <a:sx n="62" d="100"/>
          <a:sy n="62" d="100"/>
        </p:scale>
        <p:origin x="560" y="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91E3F77-3BA8-443D-8B03-7D0FE44B8C10}"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113A7-D60E-420F-9852-EBB93848048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1E3F77-3BA8-443D-8B03-7D0FE44B8C10}"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113A7-D60E-420F-9852-EBB93848048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1E3F77-3BA8-443D-8B03-7D0FE44B8C10}"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113A7-D60E-420F-9852-EBB93848048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1E3F77-3BA8-443D-8B03-7D0FE44B8C10}"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113A7-D60E-420F-9852-EBB93848048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1E3F77-3BA8-443D-8B03-7D0FE44B8C10}"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113A7-D60E-420F-9852-EBB93848048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1E3F77-3BA8-443D-8B03-7D0FE44B8C10}" type="datetimeFigureOut">
              <a:rPr lang="en-US" smtClean="0"/>
              <a:t>1/29/2023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113A7-D60E-420F-9852-EBB93848048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91E3F77-3BA8-443D-8B03-7D0FE44B8C10}" type="datetimeFigureOut">
              <a:rPr lang="en-US" smtClean="0"/>
              <a:t>1/29/2023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1113A7-D60E-420F-9852-EBB93848048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1E3F77-3BA8-443D-8B03-7D0FE44B8C10}" type="datetimeFigureOut">
              <a:rPr lang="en-US" smtClean="0"/>
              <a:t>1/29/2023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1113A7-D60E-420F-9852-EBB93848048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1E3F77-3BA8-443D-8B03-7D0FE44B8C10}" type="datetimeFigureOut">
              <a:rPr lang="en-US" smtClean="0"/>
              <a:t>1/29/2023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1113A7-D60E-420F-9852-EBB93848048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1E3F77-3BA8-443D-8B03-7D0FE44B8C10}" type="datetimeFigureOut">
              <a:rPr lang="en-US" smtClean="0"/>
              <a:t>1/29/2023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113A7-D60E-420F-9852-EBB93848048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1E3F77-3BA8-443D-8B03-7D0FE44B8C10}" type="datetimeFigureOut">
              <a:rPr lang="en-US" smtClean="0"/>
              <a:t>1/29/2023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113A7-D60E-420F-9852-EBB93848048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1E3F77-3BA8-443D-8B03-7D0FE44B8C10}" type="datetimeFigureOut">
              <a:rPr lang="en-US" smtClean="0"/>
              <a:t>1/29/2023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1113A7-D60E-420F-9852-EBB93848048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C75A3D0-87C9-2B73-E447-A73EDB10C3C1}"/>
              </a:ext>
            </a:extLst>
          </p:cNvPr>
          <p:cNvSpPr txBox="1"/>
          <p:nvPr/>
        </p:nvSpPr>
        <p:spPr>
          <a:xfrm>
            <a:off x="287524" y="1628800"/>
            <a:ext cx="8568952" cy="2862322"/>
          </a:xfrm>
          <a:prstGeom prst="rect">
            <a:avLst/>
          </a:prstGeom>
          <a:noFill/>
        </p:spPr>
        <p:txBody>
          <a:bodyPr wrap="square">
            <a:spAutoFit/>
          </a:bodyPr>
          <a:lstStyle/>
          <a:p>
            <a:pPr algn="ctr"/>
            <a:r>
              <a:rPr lang="en-US" sz="6000" b="1">
                <a:ln w="1905">
                  <a:solidFill>
                    <a:srgbClr val="FFC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al"/>
              </a:rPr>
              <a:t>Tập làm văn</a:t>
            </a:r>
          </a:p>
          <a:p>
            <a:pPr algn="ctr"/>
            <a:r>
              <a:rPr lang="vi-VN" sz="6000" b="1">
                <a:ln w="1905">
                  <a:solidFill>
                    <a:srgbClr val="FFC000"/>
                  </a:solidFill>
                </a:ln>
                <a:solidFill>
                  <a:srgbClr val="FF0000"/>
                </a:solidFill>
                <a:effectLst>
                  <a:innerShdw blurRad="69850" dist="43180" dir="5400000">
                    <a:srgbClr val="000000">
                      <a:alpha val="65000"/>
                    </a:srgbClr>
                  </a:innerShdw>
                </a:effectLst>
                <a:latin typeface="Aral"/>
              </a:rPr>
              <a:t>Tả người </a:t>
            </a:r>
          </a:p>
          <a:p>
            <a:pPr algn="ctr"/>
            <a:r>
              <a:rPr lang="vi-VN" sz="6000" b="1">
                <a:ln w="1905">
                  <a:solidFill>
                    <a:srgbClr val="FFC000"/>
                  </a:solidFill>
                </a:ln>
                <a:solidFill>
                  <a:srgbClr val="FF0000"/>
                </a:solidFill>
                <a:effectLst>
                  <a:innerShdw blurRad="69850" dist="43180" dir="5400000">
                    <a:srgbClr val="000000">
                      <a:alpha val="65000"/>
                    </a:srgbClr>
                  </a:innerShdw>
                </a:effectLst>
                <a:latin typeface="Aral"/>
              </a:rPr>
              <a:t>(Kiểm tra viết )</a:t>
            </a:r>
            <a:endParaRPr lang="en-US" sz="6000">
              <a:solidFill>
                <a:srgbClr val="FF0000"/>
              </a:solidFill>
            </a:endParaRPr>
          </a:p>
        </p:txBody>
      </p:sp>
      <p:sp>
        <p:nvSpPr>
          <p:cNvPr id="9" name="TextBox 8">
            <a:extLst>
              <a:ext uri="{FF2B5EF4-FFF2-40B4-BE49-F238E27FC236}">
                <a16:creationId xmlns:a16="http://schemas.microsoft.com/office/drawing/2014/main" id="{85974DE9-8FA8-D228-3271-596D5825BF07}"/>
              </a:ext>
            </a:extLst>
          </p:cNvPr>
          <p:cNvSpPr txBox="1"/>
          <p:nvPr/>
        </p:nvSpPr>
        <p:spPr>
          <a:xfrm>
            <a:off x="368660" y="332656"/>
            <a:ext cx="8406680" cy="707886"/>
          </a:xfrm>
          <a:prstGeom prst="rect">
            <a:avLst/>
          </a:prstGeom>
          <a:noFill/>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PHÒNG GIÁO DỤC VÀ ĐÀO TẠO QUẬN LONG BIÊN</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TRƯỜNG TIỂU HỌC PHÚC LỢI</a:t>
            </a:r>
          </a:p>
        </p:txBody>
      </p:sp>
    </p:spTree>
    <p:extLst>
      <p:ext uri="{BB962C8B-B14F-4D97-AF65-F5344CB8AC3E}">
        <p14:creationId xmlns:p14="http://schemas.microsoft.com/office/powerpoint/2010/main" val="3470285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3" name="Text Box 9"/>
          <p:cNvSpPr txBox="1">
            <a:spLocks noChangeArrowheads="1"/>
          </p:cNvSpPr>
          <p:nvPr/>
        </p:nvSpPr>
        <p:spPr bwMode="auto">
          <a:xfrm>
            <a:off x="0" y="2667000"/>
            <a:ext cx="1331640" cy="2586038"/>
          </a:xfrm>
          <a:prstGeom prst="rect">
            <a:avLst/>
          </a:prstGeom>
          <a:solidFill>
            <a:schemeClr val="accent1"/>
          </a:solidFill>
          <a:ln w="9525">
            <a:solidFill>
              <a:srgbClr val="9933FF"/>
            </a:solidFill>
            <a:miter lim="800000"/>
            <a:headEnd/>
            <a:tailEnd/>
          </a:ln>
        </p:spPr>
        <p:txBody>
          <a:bodyPr wrap="square">
            <a:spAutoFit/>
          </a:bodyPr>
          <a:lstStyle/>
          <a:p>
            <a:pPr>
              <a:spcBef>
                <a:spcPct val="50000"/>
              </a:spcBef>
            </a:pPr>
            <a:r>
              <a:rPr lang="en-US" sz="3600" b="1">
                <a:solidFill>
                  <a:srgbClr val="FF3300"/>
                </a:solidFill>
                <a:latin typeface="Times New Roman" pitchFamily="18" charset="0"/>
              </a:rPr>
              <a:t>Bài văn</a:t>
            </a:r>
          </a:p>
          <a:p>
            <a:pPr>
              <a:spcBef>
                <a:spcPct val="50000"/>
              </a:spcBef>
            </a:pPr>
            <a:r>
              <a:rPr lang="en-US" sz="3600" b="1">
                <a:solidFill>
                  <a:srgbClr val="FF3300"/>
                </a:solidFill>
                <a:latin typeface="Times New Roman" pitchFamily="18" charset="0"/>
              </a:rPr>
              <a:t>tả người</a:t>
            </a:r>
          </a:p>
        </p:txBody>
      </p:sp>
      <p:sp>
        <p:nvSpPr>
          <p:cNvPr id="21514" name="Line 10"/>
          <p:cNvSpPr>
            <a:spLocks noChangeShapeType="1"/>
          </p:cNvSpPr>
          <p:nvPr/>
        </p:nvSpPr>
        <p:spPr bwMode="auto">
          <a:xfrm flipV="1">
            <a:off x="1475656" y="2286000"/>
            <a:ext cx="609600" cy="1447800"/>
          </a:xfrm>
          <a:prstGeom prst="line">
            <a:avLst/>
          </a:prstGeom>
          <a:noFill/>
          <a:ln w="57150">
            <a:solidFill>
              <a:srgbClr val="0000FF"/>
            </a:solidFill>
            <a:round/>
            <a:headEnd/>
            <a:tailEnd type="triangle" w="med" len="med"/>
          </a:ln>
        </p:spPr>
        <p:txBody>
          <a:bodyPr/>
          <a:lstStyle/>
          <a:p>
            <a:endParaRPr lang="en-US"/>
          </a:p>
        </p:txBody>
      </p:sp>
      <p:sp>
        <p:nvSpPr>
          <p:cNvPr id="21515" name="Text Box 11"/>
          <p:cNvSpPr txBox="1">
            <a:spLocks noChangeArrowheads="1"/>
          </p:cNvSpPr>
          <p:nvPr/>
        </p:nvSpPr>
        <p:spPr bwMode="auto">
          <a:xfrm>
            <a:off x="2051720" y="1717675"/>
            <a:ext cx="1447800" cy="588963"/>
          </a:xfrm>
          <a:prstGeom prst="rect">
            <a:avLst/>
          </a:prstGeom>
          <a:solidFill>
            <a:srgbClr val="00FF00"/>
          </a:solidFill>
          <a:ln w="9525">
            <a:solidFill>
              <a:srgbClr val="0000FF"/>
            </a:solidFill>
            <a:miter lim="800000"/>
            <a:headEnd/>
            <a:tailEnd/>
          </a:ln>
        </p:spPr>
        <p:txBody>
          <a:bodyPr wrap="square">
            <a:spAutoFit/>
          </a:bodyPr>
          <a:lstStyle/>
          <a:p>
            <a:pPr>
              <a:spcBef>
                <a:spcPct val="50000"/>
              </a:spcBef>
            </a:pPr>
            <a:r>
              <a:rPr lang="en-US" sz="3200" b="1" dirty="0" err="1">
                <a:solidFill>
                  <a:srgbClr val="0000FF"/>
                </a:solidFill>
                <a:latin typeface="Times New Roman" pitchFamily="18" charset="0"/>
              </a:rPr>
              <a:t>Mở</a:t>
            </a:r>
            <a:r>
              <a:rPr lang="en-US" sz="3200" b="1" dirty="0">
                <a:solidFill>
                  <a:srgbClr val="0000FF"/>
                </a:solidFill>
                <a:latin typeface="Times New Roman" pitchFamily="18" charset="0"/>
              </a:rPr>
              <a:t> </a:t>
            </a:r>
            <a:r>
              <a:rPr lang="en-US" sz="3200" b="1" dirty="0" err="1">
                <a:solidFill>
                  <a:srgbClr val="0000FF"/>
                </a:solidFill>
                <a:latin typeface="Times New Roman" pitchFamily="18" charset="0"/>
              </a:rPr>
              <a:t>bài</a:t>
            </a:r>
            <a:endParaRPr lang="en-US" sz="3200" b="1" dirty="0">
              <a:solidFill>
                <a:srgbClr val="0000FF"/>
              </a:solidFill>
              <a:latin typeface="Times New Roman" pitchFamily="18" charset="0"/>
            </a:endParaRPr>
          </a:p>
        </p:txBody>
      </p:sp>
      <p:sp>
        <p:nvSpPr>
          <p:cNvPr id="21516" name="Line 12"/>
          <p:cNvSpPr>
            <a:spLocks noChangeShapeType="1"/>
          </p:cNvSpPr>
          <p:nvPr/>
        </p:nvSpPr>
        <p:spPr bwMode="auto">
          <a:xfrm flipV="1">
            <a:off x="1403648" y="3733799"/>
            <a:ext cx="514662" cy="43721"/>
          </a:xfrm>
          <a:prstGeom prst="line">
            <a:avLst/>
          </a:prstGeom>
          <a:noFill/>
          <a:ln w="57150">
            <a:solidFill>
              <a:srgbClr val="0000FF"/>
            </a:solidFill>
            <a:round/>
            <a:headEnd/>
            <a:tailEnd type="triangle" w="med" len="med"/>
          </a:ln>
        </p:spPr>
        <p:txBody>
          <a:bodyPr/>
          <a:lstStyle/>
          <a:p>
            <a:endParaRPr lang="en-US"/>
          </a:p>
        </p:txBody>
      </p:sp>
      <p:sp>
        <p:nvSpPr>
          <p:cNvPr id="21517" name="Text Box 13"/>
          <p:cNvSpPr txBox="1">
            <a:spLocks noChangeArrowheads="1"/>
          </p:cNvSpPr>
          <p:nvPr/>
        </p:nvSpPr>
        <p:spPr bwMode="auto">
          <a:xfrm>
            <a:off x="1907704" y="3352800"/>
            <a:ext cx="1796400" cy="588963"/>
          </a:xfrm>
          <a:prstGeom prst="rect">
            <a:avLst/>
          </a:prstGeom>
          <a:solidFill>
            <a:srgbClr val="00FF00"/>
          </a:solidFill>
          <a:ln w="9525">
            <a:solidFill>
              <a:srgbClr val="0000FF"/>
            </a:solidFill>
            <a:miter lim="800000"/>
            <a:headEnd/>
            <a:tailEnd/>
          </a:ln>
        </p:spPr>
        <p:txBody>
          <a:bodyPr wrap="square">
            <a:spAutoFit/>
          </a:bodyPr>
          <a:lstStyle/>
          <a:p>
            <a:pPr>
              <a:spcBef>
                <a:spcPct val="50000"/>
              </a:spcBef>
            </a:pPr>
            <a:r>
              <a:rPr lang="en-US" sz="3200" b="1" dirty="0" err="1">
                <a:solidFill>
                  <a:srgbClr val="0000FF"/>
                </a:solidFill>
                <a:latin typeface="Times New Roman" pitchFamily="18" charset="0"/>
              </a:rPr>
              <a:t>Thân</a:t>
            </a:r>
            <a:r>
              <a:rPr lang="en-US" sz="3200" b="1" dirty="0">
                <a:solidFill>
                  <a:srgbClr val="0000FF"/>
                </a:solidFill>
                <a:latin typeface="Times New Roman" pitchFamily="18" charset="0"/>
              </a:rPr>
              <a:t> </a:t>
            </a:r>
            <a:r>
              <a:rPr lang="en-US" sz="3200" b="1" dirty="0" err="1">
                <a:solidFill>
                  <a:srgbClr val="0000FF"/>
                </a:solidFill>
                <a:latin typeface="Times New Roman" pitchFamily="18" charset="0"/>
              </a:rPr>
              <a:t>bài</a:t>
            </a:r>
            <a:endParaRPr lang="en-US" sz="3200" b="1" dirty="0">
              <a:solidFill>
                <a:srgbClr val="0000FF"/>
              </a:solidFill>
              <a:latin typeface="Times New Roman" pitchFamily="18" charset="0"/>
            </a:endParaRPr>
          </a:p>
        </p:txBody>
      </p:sp>
      <p:sp>
        <p:nvSpPr>
          <p:cNvPr id="21518" name="Text Box 14"/>
          <p:cNvSpPr txBox="1">
            <a:spLocks noChangeArrowheads="1"/>
          </p:cNvSpPr>
          <p:nvPr/>
        </p:nvSpPr>
        <p:spPr bwMode="auto">
          <a:xfrm>
            <a:off x="1907704" y="5648349"/>
            <a:ext cx="1600200" cy="588963"/>
          </a:xfrm>
          <a:prstGeom prst="rect">
            <a:avLst/>
          </a:prstGeom>
          <a:solidFill>
            <a:srgbClr val="00FF00"/>
          </a:solidFill>
          <a:ln w="9525">
            <a:solidFill>
              <a:srgbClr val="0000FF"/>
            </a:solidFill>
            <a:miter lim="800000"/>
            <a:headEnd/>
            <a:tailEnd/>
          </a:ln>
        </p:spPr>
        <p:txBody>
          <a:bodyPr wrap="square">
            <a:spAutoFit/>
          </a:bodyPr>
          <a:lstStyle/>
          <a:p>
            <a:pPr>
              <a:spcBef>
                <a:spcPct val="50000"/>
              </a:spcBef>
            </a:pPr>
            <a:r>
              <a:rPr lang="en-US" sz="3200" b="1" dirty="0" err="1">
                <a:solidFill>
                  <a:srgbClr val="0000FF"/>
                </a:solidFill>
                <a:latin typeface="Times New Roman" pitchFamily="18" charset="0"/>
              </a:rPr>
              <a:t>Kết</a:t>
            </a:r>
            <a:r>
              <a:rPr lang="en-US" sz="3200" b="1" dirty="0">
                <a:solidFill>
                  <a:srgbClr val="0000FF"/>
                </a:solidFill>
                <a:latin typeface="Times New Roman" pitchFamily="18" charset="0"/>
              </a:rPr>
              <a:t> </a:t>
            </a:r>
            <a:r>
              <a:rPr lang="en-US" sz="3200" b="1" dirty="0" err="1">
                <a:solidFill>
                  <a:srgbClr val="0000FF"/>
                </a:solidFill>
                <a:latin typeface="Times New Roman" pitchFamily="18" charset="0"/>
              </a:rPr>
              <a:t>bài</a:t>
            </a:r>
            <a:endParaRPr lang="en-US" sz="3200" b="1" dirty="0">
              <a:solidFill>
                <a:srgbClr val="0000FF"/>
              </a:solidFill>
              <a:latin typeface="Times New Roman" pitchFamily="18" charset="0"/>
            </a:endParaRPr>
          </a:p>
        </p:txBody>
      </p:sp>
      <p:sp>
        <p:nvSpPr>
          <p:cNvPr id="21519" name="Line 15"/>
          <p:cNvSpPr>
            <a:spLocks noChangeShapeType="1"/>
          </p:cNvSpPr>
          <p:nvPr/>
        </p:nvSpPr>
        <p:spPr bwMode="auto">
          <a:xfrm>
            <a:off x="1403647" y="3733799"/>
            <a:ext cx="638183" cy="1914549"/>
          </a:xfrm>
          <a:prstGeom prst="line">
            <a:avLst/>
          </a:prstGeom>
          <a:noFill/>
          <a:ln w="57150">
            <a:solidFill>
              <a:srgbClr val="0000FF"/>
            </a:solidFill>
            <a:round/>
            <a:headEnd/>
            <a:tailEnd type="triangle" w="med" len="med"/>
          </a:ln>
        </p:spPr>
        <p:txBody>
          <a:bodyPr/>
          <a:lstStyle/>
          <a:p>
            <a:endParaRPr lang="en-US"/>
          </a:p>
        </p:txBody>
      </p:sp>
      <p:sp>
        <p:nvSpPr>
          <p:cNvPr id="21520" name="Line 16"/>
          <p:cNvSpPr>
            <a:spLocks noChangeShapeType="1"/>
          </p:cNvSpPr>
          <p:nvPr/>
        </p:nvSpPr>
        <p:spPr bwMode="auto">
          <a:xfrm>
            <a:off x="3491880" y="1981200"/>
            <a:ext cx="685800" cy="0"/>
          </a:xfrm>
          <a:prstGeom prst="line">
            <a:avLst/>
          </a:prstGeom>
          <a:noFill/>
          <a:ln w="57150">
            <a:solidFill>
              <a:srgbClr val="0000FF"/>
            </a:solidFill>
            <a:round/>
            <a:headEnd/>
            <a:tailEnd type="triangle" w="med" len="med"/>
          </a:ln>
        </p:spPr>
        <p:txBody>
          <a:bodyPr/>
          <a:lstStyle/>
          <a:p>
            <a:endParaRPr lang="en-US"/>
          </a:p>
        </p:txBody>
      </p:sp>
      <p:sp>
        <p:nvSpPr>
          <p:cNvPr id="21521" name="Text Box 17"/>
          <p:cNvSpPr txBox="1">
            <a:spLocks noChangeArrowheads="1"/>
          </p:cNvSpPr>
          <p:nvPr/>
        </p:nvSpPr>
        <p:spPr bwMode="auto">
          <a:xfrm>
            <a:off x="4211960" y="1676400"/>
            <a:ext cx="3897312" cy="528638"/>
          </a:xfrm>
          <a:prstGeom prst="rect">
            <a:avLst/>
          </a:prstGeom>
          <a:solidFill>
            <a:srgbClr val="FFFF66"/>
          </a:solidFill>
          <a:ln w="9525">
            <a:solidFill>
              <a:srgbClr val="9933FF"/>
            </a:solidFill>
            <a:miter lim="800000"/>
            <a:headEnd/>
            <a:tailEnd/>
          </a:ln>
        </p:spPr>
        <p:txBody>
          <a:bodyPr>
            <a:spAutoFit/>
          </a:bodyPr>
          <a:lstStyle/>
          <a:p>
            <a:pPr>
              <a:spcBef>
                <a:spcPct val="50000"/>
              </a:spcBef>
            </a:pPr>
            <a:r>
              <a:rPr lang="en-US" sz="2800" b="1">
                <a:solidFill>
                  <a:srgbClr val="0000FF"/>
                </a:solidFill>
                <a:latin typeface="Times New Roman" pitchFamily="18" charset="0"/>
              </a:rPr>
              <a:t>Giới thiệu người sẽ tả</a:t>
            </a:r>
          </a:p>
        </p:txBody>
      </p:sp>
      <p:sp>
        <p:nvSpPr>
          <p:cNvPr id="21522" name="Line 18"/>
          <p:cNvSpPr>
            <a:spLocks noChangeShapeType="1"/>
          </p:cNvSpPr>
          <p:nvPr/>
        </p:nvSpPr>
        <p:spPr bwMode="auto">
          <a:xfrm flipV="1">
            <a:off x="3707904" y="3043336"/>
            <a:ext cx="389384" cy="542975"/>
          </a:xfrm>
          <a:prstGeom prst="line">
            <a:avLst/>
          </a:prstGeom>
          <a:noFill/>
          <a:ln w="57150">
            <a:solidFill>
              <a:srgbClr val="0000FF"/>
            </a:solidFill>
            <a:round/>
            <a:headEnd/>
            <a:tailEnd type="triangle" w="med" len="med"/>
          </a:ln>
        </p:spPr>
        <p:txBody>
          <a:bodyPr/>
          <a:lstStyle/>
          <a:p>
            <a:endParaRPr lang="en-US" dirty="0"/>
          </a:p>
        </p:txBody>
      </p:sp>
      <p:sp>
        <p:nvSpPr>
          <p:cNvPr id="21523" name="Text Box 19"/>
          <p:cNvSpPr txBox="1">
            <a:spLocks noChangeArrowheads="1"/>
          </p:cNvSpPr>
          <p:nvPr/>
        </p:nvSpPr>
        <p:spPr bwMode="auto">
          <a:xfrm>
            <a:off x="4139952" y="2362200"/>
            <a:ext cx="4841823" cy="1816100"/>
          </a:xfrm>
          <a:prstGeom prst="rect">
            <a:avLst/>
          </a:prstGeom>
          <a:solidFill>
            <a:srgbClr val="FFFF66"/>
          </a:solidFill>
          <a:ln w="9525">
            <a:solidFill>
              <a:srgbClr val="0000FF"/>
            </a:solidFill>
            <a:miter lim="800000"/>
            <a:headEnd/>
            <a:tailEnd/>
          </a:ln>
        </p:spPr>
        <p:txBody>
          <a:bodyPr wrap="square">
            <a:spAutoFit/>
          </a:bodyPr>
          <a:lstStyle/>
          <a:p>
            <a:pPr>
              <a:spcBef>
                <a:spcPct val="50000"/>
              </a:spcBef>
            </a:pPr>
            <a:r>
              <a:rPr lang="en-US" sz="2800" b="1" dirty="0" err="1">
                <a:solidFill>
                  <a:srgbClr val="0000FF"/>
                </a:solidFill>
                <a:latin typeface="Times New Roman" pitchFamily="18" charset="0"/>
              </a:rPr>
              <a:t>Ngoại</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hình</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đặc</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điểm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nổi</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bật</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về</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tầm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vóc</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cách</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ăn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mặc,gương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mặt</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đôi</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mắt</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hàm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răng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thân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hình</a:t>
            </a:r>
            <a:r>
              <a:rPr lang="en-US" sz="2800" b="1" dirty="0">
                <a:solidFill>
                  <a:srgbClr val="0000FF"/>
                </a:solidFill>
                <a:latin typeface="Times New Roman" pitchFamily="18" charset="0"/>
              </a:rPr>
              <a:t>…)</a:t>
            </a:r>
          </a:p>
        </p:txBody>
      </p:sp>
      <p:sp>
        <p:nvSpPr>
          <p:cNvPr id="21524" name="Text Box 20"/>
          <p:cNvSpPr txBox="1">
            <a:spLocks noChangeArrowheads="1"/>
          </p:cNvSpPr>
          <p:nvPr/>
        </p:nvSpPr>
        <p:spPr bwMode="auto">
          <a:xfrm>
            <a:off x="4139953" y="4267200"/>
            <a:ext cx="4841822" cy="1384300"/>
          </a:xfrm>
          <a:prstGeom prst="rect">
            <a:avLst/>
          </a:prstGeom>
          <a:solidFill>
            <a:srgbClr val="FFFF66"/>
          </a:solidFill>
          <a:ln w="9525">
            <a:solidFill>
              <a:srgbClr val="9933FF"/>
            </a:solidFill>
            <a:miter lim="800000"/>
            <a:headEnd/>
            <a:tailEnd/>
          </a:ln>
        </p:spPr>
        <p:txBody>
          <a:bodyPr wrap="square">
            <a:spAutoFit/>
          </a:bodyPr>
          <a:lstStyle/>
          <a:p>
            <a:pPr>
              <a:spcBef>
                <a:spcPct val="50000"/>
              </a:spcBef>
            </a:pPr>
            <a:r>
              <a:rPr lang="en-US" sz="2800" b="1" dirty="0" err="1">
                <a:solidFill>
                  <a:srgbClr val="0000FF"/>
                </a:solidFill>
                <a:latin typeface="Times New Roman" pitchFamily="18" charset="0"/>
              </a:rPr>
              <a:t>Tính</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tình</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hoạt</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động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lời</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nói</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cử</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chỉ</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thói</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quen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cách</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cư</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xử</a:t>
            </a:r>
            <a:r>
              <a:rPr lang="en-US" sz="2800" b="1" dirty="0">
                <a:solidFill>
                  <a:srgbClr val="0000FF"/>
                </a:solidFill>
                <a:latin typeface="Times New Roman" pitchFamily="18" charset="0"/>
              </a:rPr>
              <a:t>…)</a:t>
            </a:r>
          </a:p>
        </p:txBody>
      </p:sp>
      <p:sp>
        <p:nvSpPr>
          <p:cNvPr id="21525" name="Line 21"/>
          <p:cNvSpPr>
            <a:spLocks noChangeShapeType="1"/>
          </p:cNvSpPr>
          <p:nvPr/>
        </p:nvSpPr>
        <p:spPr bwMode="auto">
          <a:xfrm>
            <a:off x="3707904" y="3586336"/>
            <a:ext cx="381000" cy="1066800"/>
          </a:xfrm>
          <a:prstGeom prst="line">
            <a:avLst/>
          </a:prstGeom>
          <a:noFill/>
          <a:ln w="57150">
            <a:solidFill>
              <a:srgbClr val="0000FF"/>
            </a:solidFill>
            <a:round/>
            <a:headEnd/>
            <a:tailEnd type="triangle" w="med" len="med"/>
          </a:ln>
        </p:spPr>
        <p:txBody>
          <a:bodyPr/>
          <a:lstStyle/>
          <a:p>
            <a:endParaRPr lang="en-US"/>
          </a:p>
        </p:txBody>
      </p:sp>
      <p:sp>
        <p:nvSpPr>
          <p:cNvPr id="21526" name="Line 22"/>
          <p:cNvSpPr>
            <a:spLocks noChangeShapeType="1"/>
          </p:cNvSpPr>
          <p:nvPr/>
        </p:nvSpPr>
        <p:spPr bwMode="auto">
          <a:xfrm>
            <a:off x="3563888" y="5949280"/>
            <a:ext cx="533400" cy="0"/>
          </a:xfrm>
          <a:prstGeom prst="line">
            <a:avLst/>
          </a:prstGeom>
          <a:noFill/>
          <a:ln w="57150">
            <a:solidFill>
              <a:srgbClr val="0000FF"/>
            </a:solidFill>
            <a:round/>
            <a:headEnd/>
            <a:tailEnd type="triangle" w="med" len="med"/>
          </a:ln>
        </p:spPr>
        <p:txBody>
          <a:bodyPr/>
          <a:lstStyle/>
          <a:p>
            <a:endParaRPr lang="en-US"/>
          </a:p>
        </p:txBody>
      </p:sp>
      <p:sp>
        <p:nvSpPr>
          <p:cNvPr id="21527" name="Text Box 23"/>
          <p:cNvSpPr txBox="1">
            <a:spLocks noChangeArrowheads="1"/>
          </p:cNvSpPr>
          <p:nvPr/>
        </p:nvSpPr>
        <p:spPr bwMode="auto">
          <a:xfrm>
            <a:off x="4067944" y="5715272"/>
            <a:ext cx="4811712" cy="954088"/>
          </a:xfrm>
          <a:prstGeom prst="rect">
            <a:avLst/>
          </a:prstGeom>
          <a:solidFill>
            <a:srgbClr val="FFFF66"/>
          </a:solidFill>
          <a:ln w="9525">
            <a:solidFill>
              <a:srgbClr val="0000FF"/>
            </a:solidFill>
            <a:miter lim="800000"/>
            <a:headEnd/>
            <a:tailEnd/>
          </a:ln>
        </p:spPr>
        <p:txBody>
          <a:bodyPr wrap="square">
            <a:spAutoFit/>
          </a:bodyPr>
          <a:lstStyle/>
          <a:p>
            <a:pPr>
              <a:spcBef>
                <a:spcPct val="50000"/>
              </a:spcBef>
            </a:pPr>
            <a:r>
              <a:rPr lang="en-US" sz="2800" b="1" dirty="0" err="1">
                <a:solidFill>
                  <a:srgbClr val="0000FF"/>
                </a:solidFill>
                <a:latin typeface="Times New Roman" pitchFamily="18" charset="0"/>
              </a:rPr>
              <a:t>Nêu</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lên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cảm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nghĩ</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về</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người</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được</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tả</a:t>
            </a:r>
            <a:endParaRPr lang="en-US" sz="2800" b="1" dirty="0">
              <a:solidFill>
                <a:srgbClr val="0000FF"/>
              </a:solidFill>
              <a:latin typeface="Times New Roman" pitchFamily="18" charset="0"/>
            </a:endParaRPr>
          </a:p>
        </p:txBody>
      </p:sp>
      <p:sp>
        <p:nvSpPr>
          <p:cNvPr id="2" name="TextBox 1">
            <a:extLst>
              <a:ext uri="{FF2B5EF4-FFF2-40B4-BE49-F238E27FC236}">
                <a16:creationId xmlns:a16="http://schemas.microsoft.com/office/drawing/2014/main" id="{716F20A5-D15D-9EA1-EB80-804DEB2DC610}"/>
              </a:ext>
            </a:extLst>
          </p:cNvPr>
          <p:cNvSpPr txBox="1"/>
          <p:nvPr/>
        </p:nvSpPr>
        <p:spPr>
          <a:xfrm>
            <a:off x="1115616" y="-27384"/>
            <a:ext cx="7560840" cy="1231106"/>
          </a:xfrm>
          <a:prstGeom prst="rect">
            <a:avLst/>
          </a:prstGeom>
          <a:noFill/>
        </p:spPr>
        <p:txBody>
          <a:bodyPr wrap="square" rtlCol="0">
            <a:spAutoFit/>
          </a:bodyPr>
          <a:lstStyle/>
          <a:p>
            <a:pPr algn="ctr"/>
            <a:r>
              <a:rPr lang="en-US" sz="2800" b="1" u="sng">
                <a:solidFill>
                  <a:srgbClr val="002060"/>
                </a:solidFill>
                <a:latin typeface="Times New Roman" panose="02020603050405020304" pitchFamily="18" charset="0"/>
                <a:cs typeface="Times New Roman" panose="02020603050405020304" pitchFamily="18" charset="0"/>
              </a:rPr>
              <a:t>Tập </a:t>
            </a:r>
            <a:r>
              <a:rPr lang="en-US" sz="2800" b="1" u="sng" dirty="0" err="1">
                <a:solidFill>
                  <a:srgbClr val="002060"/>
                </a:solidFill>
                <a:latin typeface="Times New Roman" panose="02020603050405020304" pitchFamily="18" charset="0"/>
                <a:cs typeface="Times New Roman" panose="02020603050405020304" pitchFamily="18" charset="0"/>
              </a:rPr>
              <a:t>làm</a:t>
            </a:r>
            <a:r>
              <a:rPr lang="en-US" sz="2800" b="1" u="sng" dirty="0">
                <a:solidFill>
                  <a:srgbClr val="002060"/>
                </a:solidFill>
                <a:latin typeface="Times New Roman" panose="02020603050405020304" pitchFamily="18" charset="0"/>
                <a:cs typeface="Times New Roman" panose="02020603050405020304" pitchFamily="18" charset="0"/>
              </a:rPr>
              <a:t> </a:t>
            </a:r>
            <a:r>
              <a:rPr lang="en-US" sz="2800" b="1" u="sng" dirty="0" err="1">
                <a:solidFill>
                  <a:srgbClr val="002060"/>
                </a:solidFill>
                <a:latin typeface="Times New Roman" panose="02020603050405020304" pitchFamily="18" charset="0"/>
                <a:cs typeface="Times New Roman" panose="02020603050405020304" pitchFamily="18" charset="0"/>
              </a:rPr>
              <a:t>văn</a:t>
            </a:r>
            <a:endParaRPr lang="en-US" sz="2800" b="1" u="sng" dirty="0">
              <a:solidFill>
                <a:srgbClr val="002060"/>
              </a:solidFill>
              <a:latin typeface="Times New Roman" panose="02020603050405020304" pitchFamily="18" charset="0"/>
              <a:cs typeface="Times New Roman" panose="02020603050405020304" pitchFamily="18" charset="0"/>
            </a:endParaRPr>
          </a:p>
          <a:p>
            <a:pPr algn="ctr"/>
            <a:r>
              <a:rPr lang="en-US" sz="2800" b="1" dirty="0" err="1">
                <a:solidFill>
                  <a:srgbClr val="C00000"/>
                </a:solidFill>
                <a:latin typeface="Times New Roman" panose="02020603050405020304" pitchFamily="18" charset="0"/>
                <a:cs typeface="Times New Roman" panose="02020603050405020304" pitchFamily="18" charset="0"/>
              </a:rPr>
              <a:t>Tả</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người</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Kiểm</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tra</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viết</a:t>
            </a:r>
            <a:r>
              <a:rPr lang="en-US" sz="2800" b="1" dirty="0">
                <a:solidFill>
                  <a:srgbClr val="C00000"/>
                </a:solidFill>
                <a:latin typeface="Times New Roman" panose="02020603050405020304" pitchFamily="18" charset="0"/>
                <a:cs typeface="Times New Roman" panose="02020603050405020304" pitchFamily="18" charset="0"/>
              </a:rPr>
              <a:t>)</a:t>
            </a:r>
            <a:endParaRPr lang="en-US" sz="2800" b="1" dirty="0">
              <a:solidFill>
                <a:srgbClr val="C00000"/>
              </a:solidFill>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513"/>
                                        </p:tgtEl>
                                        <p:attrNameLst>
                                          <p:attrName>style.visibility</p:attrName>
                                        </p:attrNameLst>
                                      </p:cBhvr>
                                      <p:to>
                                        <p:strVal val="visible"/>
                                      </p:to>
                                    </p:set>
                                    <p:animEffect transition="in" filter="blinds(horizontal)">
                                      <p:cBhvr>
                                        <p:cTn id="7" dur="500"/>
                                        <p:tgtEl>
                                          <p:spTgt spid="215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1514"/>
                                        </p:tgtEl>
                                        <p:attrNameLst>
                                          <p:attrName>style.visibility</p:attrName>
                                        </p:attrNameLst>
                                      </p:cBhvr>
                                      <p:to>
                                        <p:strVal val="visible"/>
                                      </p:to>
                                    </p:set>
                                    <p:animEffect transition="in" filter="blinds(horizontal)">
                                      <p:cBhvr>
                                        <p:cTn id="12" dur="500"/>
                                        <p:tgtEl>
                                          <p:spTgt spid="21514"/>
                                        </p:tgtEl>
                                      </p:cBhvr>
                                    </p:animEffect>
                                  </p:childTnLst>
                                </p:cTn>
                              </p:par>
                            </p:childTnLst>
                          </p:cTn>
                        </p:par>
                        <p:par>
                          <p:cTn id="13" fill="hold" nodeType="afterGroup">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21515"/>
                                        </p:tgtEl>
                                        <p:attrNameLst>
                                          <p:attrName>style.visibility</p:attrName>
                                        </p:attrNameLst>
                                      </p:cBhvr>
                                      <p:to>
                                        <p:strVal val="visible"/>
                                      </p:to>
                                    </p:set>
                                    <p:animEffect transition="in" filter="blinds(horizontal)">
                                      <p:cBhvr>
                                        <p:cTn id="16" dur="500"/>
                                        <p:tgtEl>
                                          <p:spTgt spid="2151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21516"/>
                                        </p:tgtEl>
                                        <p:attrNameLst>
                                          <p:attrName>style.visibility</p:attrName>
                                        </p:attrNameLst>
                                      </p:cBhvr>
                                      <p:to>
                                        <p:strVal val="visible"/>
                                      </p:to>
                                    </p:set>
                                    <p:anim calcmode="lin" valueType="num">
                                      <p:cBhvr>
                                        <p:cTn id="21" dur="1000" fill="hold"/>
                                        <p:tgtEl>
                                          <p:spTgt spid="21516"/>
                                        </p:tgtEl>
                                        <p:attrNameLst>
                                          <p:attrName>ppt_x</p:attrName>
                                        </p:attrNameLst>
                                      </p:cBhvr>
                                      <p:tavLst>
                                        <p:tav tm="0">
                                          <p:val>
                                            <p:strVal val="#ppt_x-.2"/>
                                          </p:val>
                                        </p:tav>
                                        <p:tav tm="100000">
                                          <p:val>
                                            <p:strVal val="#ppt_x"/>
                                          </p:val>
                                        </p:tav>
                                      </p:tavLst>
                                    </p:anim>
                                    <p:anim calcmode="lin" valueType="num">
                                      <p:cBhvr>
                                        <p:cTn id="22" dur="1000" fill="hold"/>
                                        <p:tgtEl>
                                          <p:spTgt spid="21516"/>
                                        </p:tgtEl>
                                        <p:attrNameLst>
                                          <p:attrName>ppt_y</p:attrName>
                                        </p:attrNameLst>
                                      </p:cBhvr>
                                      <p:tavLst>
                                        <p:tav tm="0">
                                          <p:val>
                                            <p:strVal val="#ppt_y"/>
                                          </p:val>
                                        </p:tav>
                                        <p:tav tm="100000">
                                          <p:val>
                                            <p:strVal val="#ppt_y"/>
                                          </p:val>
                                        </p:tav>
                                      </p:tavLst>
                                    </p:anim>
                                    <p:animEffect transition="in" filter="wipe(right)" prLst="gradientSize: 0.1">
                                      <p:cBhvr>
                                        <p:cTn id="23" dur="1000"/>
                                        <p:tgtEl>
                                          <p:spTgt spid="21516"/>
                                        </p:tgtEl>
                                      </p:cBhvr>
                                    </p:animEffect>
                                  </p:childTnLst>
                                </p:cTn>
                              </p:par>
                            </p:childTnLst>
                          </p:cTn>
                        </p:par>
                        <p:par>
                          <p:cTn id="24" fill="hold" nodeType="afterGroup">
                            <p:stCondLst>
                              <p:cond delay="1000"/>
                            </p:stCondLst>
                            <p:childTnLst>
                              <p:par>
                                <p:cTn id="25" presetID="29" presetClass="entr" presetSubtype="0" fill="hold" grpId="0" nodeType="afterEffect">
                                  <p:stCondLst>
                                    <p:cond delay="0"/>
                                  </p:stCondLst>
                                  <p:childTnLst>
                                    <p:set>
                                      <p:cBhvr>
                                        <p:cTn id="26" dur="1" fill="hold">
                                          <p:stCondLst>
                                            <p:cond delay="0"/>
                                          </p:stCondLst>
                                        </p:cTn>
                                        <p:tgtEl>
                                          <p:spTgt spid="21517"/>
                                        </p:tgtEl>
                                        <p:attrNameLst>
                                          <p:attrName>style.visibility</p:attrName>
                                        </p:attrNameLst>
                                      </p:cBhvr>
                                      <p:to>
                                        <p:strVal val="visible"/>
                                      </p:to>
                                    </p:set>
                                    <p:anim calcmode="lin" valueType="num">
                                      <p:cBhvr>
                                        <p:cTn id="27" dur="1000" fill="hold"/>
                                        <p:tgtEl>
                                          <p:spTgt spid="21517"/>
                                        </p:tgtEl>
                                        <p:attrNameLst>
                                          <p:attrName>ppt_x</p:attrName>
                                        </p:attrNameLst>
                                      </p:cBhvr>
                                      <p:tavLst>
                                        <p:tav tm="0">
                                          <p:val>
                                            <p:strVal val="#ppt_x-.2"/>
                                          </p:val>
                                        </p:tav>
                                        <p:tav tm="100000">
                                          <p:val>
                                            <p:strVal val="#ppt_x"/>
                                          </p:val>
                                        </p:tav>
                                      </p:tavLst>
                                    </p:anim>
                                    <p:anim calcmode="lin" valueType="num">
                                      <p:cBhvr>
                                        <p:cTn id="28" dur="1000" fill="hold"/>
                                        <p:tgtEl>
                                          <p:spTgt spid="21517"/>
                                        </p:tgtEl>
                                        <p:attrNameLst>
                                          <p:attrName>ppt_y</p:attrName>
                                        </p:attrNameLst>
                                      </p:cBhvr>
                                      <p:tavLst>
                                        <p:tav tm="0">
                                          <p:val>
                                            <p:strVal val="#ppt_y"/>
                                          </p:val>
                                        </p:tav>
                                        <p:tav tm="100000">
                                          <p:val>
                                            <p:strVal val="#ppt_y"/>
                                          </p:val>
                                        </p:tav>
                                      </p:tavLst>
                                    </p:anim>
                                    <p:animEffect transition="in" filter="wipe(right)" prLst="gradientSize: 0.1">
                                      <p:cBhvr>
                                        <p:cTn id="29" dur="1000"/>
                                        <p:tgtEl>
                                          <p:spTgt spid="2151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21519"/>
                                        </p:tgtEl>
                                        <p:attrNameLst>
                                          <p:attrName>style.visibility</p:attrName>
                                        </p:attrNameLst>
                                      </p:cBhvr>
                                      <p:to>
                                        <p:strVal val="visible"/>
                                      </p:to>
                                    </p:set>
                                    <p:animEffect transition="in" filter="box(in)">
                                      <p:cBhvr>
                                        <p:cTn id="34" dur="500"/>
                                        <p:tgtEl>
                                          <p:spTgt spid="21519"/>
                                        </p:tgtEl>
                                      </p:cBhvr>
                                    </p:animEffect>
                                  </p:childTnLst>
                                </p:cTn>
                              </p:par>
                            </p:childTnLst>
                          </p:cTn>
                        </p:par>
                        <p:par>
                          <p:cTn id="35" fill="hold" nodeType="afterGroup">
                            <p:stCondLst>
                              <p:cond delay="500"/>
                            </p:stCondLst>
                            <p:childTnLst>
                              <p:par>
                                <p:cTn id="36" presetID="4" presetClass="entr" presetSubtype="16" fill="hold" grpId="0" nodeType="afterEffect">
                                  <p:stCondLst>
                                    <p:cond delay="0"/>
                                  </p:stCondLst>
                                  <p:childTnLst>
                                    <p:set>
                                      <p:cBhvr>
                                        <p:cTn id="37" dur="1" fill="hold">
                                          <p:stCondLst>
                                            <p:cond delay="0"/>
                                          </p:stCondLst>
                                        </p:cTn>
                                        <p:tgtEl>
                                          <p:spTgt spid="21518"/>
                                        </p:tgtEl>
                                        <p:attrNameLst>
                                          <p:attrName>style.visibility</p:attrName>
                                        </p:attrNameLst>
                                      </p:cBhvr>
                                      <p:to>
                                        <p:strVal val="visible"/>
                                      </p:to>
                                    </p:set>
                                    <p:animEffect transition="in" filter="box(in)">
                                      <p:cBhvr>
                                        <p:cTn id="38" dur="500"/>
                                        <p:tgtEl>
                                          <p:spTgt spid="21518"/>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34" presetClass="entr" presetSubtype="0" fill="hold" grpId="0" nodeType="clickEffect">
                                  <p:stCondLst>
                                    <p:cond delay="0"/>
                                  </p:stCondLst>
                                  <p:childTnLst>
                                    <p:set>
                                      <p:cBhvr>
                                        <p:cTn id="42" dur="1" fill="hold">
                                          <p:stCondLst>
                                            <p:cond delay="0"/>
                                          </p:stCondLst>
                                        </p:cTn>
                                        <p:tgtEl>
                                          <p:spTgt spid="21520"/>
                                        </p:tgtEl>
                                        <p:attrNameLst>
                                          <p:attrName>style.visibility</p:attrName>
                                        </p:attrNameLst>
                                      </p:cBhvr>
                                      <p:to>
                                        <p:strVal val="visible"/>
                                      </p:to>
                                    </p:set>
                                    <p:anim from="(-#ppt_w/2)" to="(#ppt_x)" calcmode="lin" valueType="num">
                                      <p:cBhvr>
                                        <p:cTn id="43" dur="600" fill="hold">
                                          <p:stCondLst>
                                            <p:cond delay="0"/>
                                          </p:stCondLst>
                                        </p:cTn>
                                        <p:tgtEl>
                                          <p:spTgt spid="21520"/>
                                        </p:tgtEl>
                                        <p:attrNameLst>
                                          <p:attrName>ppt_x</p:attrName>
                                        </p:attrNameLst>
                                      </p:cBhvr>
                                    </p:anim>
                                    <p:anim from="0" to="-1.0" calcmode="lin" valueType="num">
                                      <p:cBhvr>
                                        <p:cTn id="44" dur="200" decel="50000" autoRev="1" fill="hold">
                                          <p:stCondLst>
                                            <p:cond delay="600"/>
                                          </p:stCondLst>
                                        </p:cTn>
                                        <p:tgtEl>
                                          <p:spTgt spid="21520"/>
                                        </p:tgtEl>
                                        <p:attrNameLst>
                                          <p:attrName>xshear</p:attrName>
                                        </p:attrNameLst>
                                      </p:cBhvr>
                                    </p:anim>
                                    <p:animScale>
                                      <p:cBhvr>
                                        <p:cTn id="45" dur="200" decel="100000" autoRev="1" fill="hold">
                                          <p:stCondLst>
                                            <p:cond delay="600"/>
                                          </p:stCondLst>
                                        </p:cTn>
                                        <p:tgtEl>
                                          <p:spTgt spid="21520"/>
                                        </p:tgtEl>
                                      </p:cBhvr>
                                      <p:from x="100000" y="100000"/>
                                      <p:to x="80000" y="100000"/>
                                    </p:animScale>
                                    <p:anim by="(#ppt_h/3+#ppt_w*0.1)" calcmode="lin" valueType="num">
                                      <p:cBhvr additive="sum">
                                        <p:cTn id="46" dur="200" decel="100000" autoRev="1" fill="hold">
                                          <p:stCondLst>
                                            <p:cond delay="600"/>
                                          </p:stCondLst>
                                        </p:cTn>
                                        <p:tgtEl>
                                          <p:spTgt spid="21520"/>
                                        </p:tgtEl>
                                        <p:attrNameLst>
                                          <p:attrName>ppt_x</p:attrName>
                                        </p:attrNameLst>
                                      </p:cBhvr>
                                    </p:anim>
                                  </p:childTnLst>
                                </p:cTn>
                              </p:par>
                              <p:par>
                                <p:cTn id="47" presetID="34" presetClass="entr" presetSubtype="0" fill="hold" grpId="0" nodeType="withEffect">
                                  <p:stCondLst>
                                    <p:cond delay="0"/>
                                  </p:stCondLst>
                                  <p:childTnLst>
                                    <p:set>
                                      <p:cBhvr>
                                        <p:cTn id="48" dur="1" fill="hold">
                                          <p:stCondLst>
                                            <p:cond delay="0"/>
                                          </p:stCondLst>
                                        </p:cTn>
                                        <p:tgtEl>
                                          <p:spTgt spid="21521"/>
                                        </p:tgtEl>
                                        <p:attrNameLst>
                                          <p:attrName>style.visibility</p:attrName>
                                        </p:attrNameLst>
                                      </p:cBhvr>
                                      <p:to>
                                        <p:strVal val="visible"/>
                                      </p:to>
                                    </p:set>
                                    <p:anim from="(-#ppt_w/2)" to="(#ppt_x)" calcmode="lin" valueType="num">
                                      <p:cBhvr>
                                        <p:cTn id="49" dur="600" fill="hold">
                                          <p:stCondLst>
                                            <p:cond delay="0"/>
                                          </p:stCondLst>
                                        </p:cTn>
                                        <p:tgtEl>
                                          <p:spTgt spid="21521"/>
                                        </p:tgtEl>
                                        <p:attrNameLst>
                                          <p:attrName>ppt_x</p:attrName>
                                        </p:attrNameLst>
                                      </p:cBhvr>
                                    </p:anim>
                                    <p:anim from="0" to="-1.0" calcmode="lin" valueType="num">
                                      <p:cBhvr>
                                        <p:cTn id="50" dur="200" decel="50000" autoRev="1" fill="hold">
                                          <p:stCondLst>
                                            <p:cond delay="600"/>
                                          </p:stCondLst>
                                        </p:cTn>
                                        <p:tgtEl>
                                          <p:spTgt spid="21521"/>
                                        </p:tgtEl>
                                        <p:attrNameLst>
                                          <p:attrName>xshear</p:attrName>
                                        </p:attrNameLst>
                                      </p:cBhvr>
                                    </p:anim>
                                    <p:animScale>
                                      <p:cBhvr>
                                        <p:cTn id="51" dur="200" decel="100000" autoRev="1" fill="hold">
                                          <p:stCondLst>
                                            <p:cond delay="600"/>
                                          </p:stCondLst>
                                        </p:cTn>
                                        <p:tgtEl>
                                          <p:spTgt spid="21521"/>
                                        </p:tgtEl>
                                      </p:cBhvr>
                                      <p:from x="100000" y="100000"/>
                                      <p:to x="80000" y="100000"/>
                                    </p:animScale>
                                    <p:anim by="(#ppt_h/3+#ppt_w*0.1)" calcmode="lin" valueType="num">
                                      <p:cBhvr additive="sum">
                                        <p:cTn id="52" dur="200" decel="100000" autoRev="1" fill="hold">
                                          <p:stCondLst>
                                            <p:cond delay="600"/>
                                          </p:stCondLst>
                                        </p:cTn>
                                        <p:tgtEl>
                                          <p:spTgt spid="21521"/>
                                        </p:tgtEl>
                                        <p:attrNameLst>
                                          <p:attrName>ppt_x</p:attrName>
                                        </p:attrNameLst>
                                      </p:cBhvr>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42" presetClass="entr" presetSubtype="0" fill="hold" grpId="0" nodeType="clickEffect">
                                  <p:stCondLst>
                                    <p:cond delay="0"/>
                                  </p:stCondLst>
                                  <p:childTnLst>
                                    <p:set>
                                      <p:cBhvr>
                                        <p:cTn id="56" dur="1" fill="hold">
                                          <p:stCondLst>
                                            <p:cond delay="0"/>
                                          </p:stCondLst>
                                        </p:cTn>
                                        <p:tgtEl>
                                          <p:spTgt spid="21522"/>
                                        </p:tgtEl>
                                        <p:attrNameLst>
                                          <p:attrName>style.visibility</p:attrName>
                                        </p:attrNameLst>
                                      </p:cBhvr>
                                      <p:to>
                                        <p:strVal val="visible"/>
                                      </p:to>
                                    </p:set>
                                    <p:animEffect transition="in" filter="fade">
                                      <p:cBhvr>
                                        <p:cTn id="57" dur="1000"/>
                                        <p:tgtEl>
                                          <p:spTgt spid="21522"/>
                                        </p:tgtEl>
                                      </p:cBhvr>
                                    </p:animEffect>
                                    <p:anim calcmode="lin" valueType="num">
                                      <p:cBhvr>
                                        <p:cTn id="58" dur="1000" fill="hold"/>
                                        <p:tgtEl>
                                          <p:spTgt spid="21522"/>
                                        </p:tgtEl>
                                        <p:attrNameLst>
                                          <p:attrName>ppt_x</p:attrName>
                                        </p:attrNameLst>
                                      </p:cBhvr>
                                      <p:tavLst>
                                        <p:tav tm="0">
                                          <p:val>
                                            <p:strVal val="#ppt_x"/>
                                          </p:val>
                                        </p:tav>
                                        <p:tav tm="100000">
                                          <p:val>
                                            <p:strVal val="#ppt_x"/>
                                          </p:val>
                                        </p:tav>
                                      </p:tavLst>
                                    </p:anim>
                                    <p:anim calcmode="lin" valueType="num">
                                      <p:cBhvr>
                                        <p:cTn id="59" dur="1000" fill="hold"/>
                                        <p:tgtEl>
                                          <p:spTgt spid="21522"/>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0"/>
                                  </p:stCondLst>
                                  <p:childTnLst>
                                    <p:set>
                                      <p:cBhvr>
                                        <p:cTn id="61" dur="1" fill="hold">
                                          <p:stCondLst>
                                            <p:cond delay="0"/>
                                          </p:stCondLst>
                                        </p:cTn>
                                        <p:tgtEl>
                                          <p:spTgt spid="21525"/>
                                        </p:tgtEl>
                                        <p:attrNameLst>
                                          <p:attrName>style.visibility</p:attrName>
                                        </p:attrNameLst>
                                      </p:cBhvr>
                                      <p:to>
                                        <p:strVal val="visible"/>
                                      </p:to>
                                    </p:set>
                                    <p:animEffect transition="in" filter="fade">
                                      <p:cBhvr>
                                        <p:cTn id="62" dur="1000"/>
                                        <p:tgtEl>
                                          <p:spTgt spid="21525"/>
                                        </p:tgtEl>
                                      </p:cBhvr>
                                    </p:animEffect>
                                    <p:anim calcmode="lin" valueType="num">
                                      <p:cBhvr>
                                        <p:cTn id="63" dur="1000" fill="hold"/>
                                        <p:tgtEl>
                                          <p:spTgt spid="21525"/>
                                        </p:tgtEl>
                                        <p:attrNameLst>
                                          <p:attrName>ppt_x</p:attrName>
                                        </p:attrNameLst>
                                      </p:cBhvr>
                                      <p:tavLst>
                                        <p:tav tm="0">
                                          <p:val>
                                            <p:strVal val="#ppt_x"/>
                                          </p:val>
                                        </p:tav>
                                        <p:tav tm="100000">
                                          <p:val>
                                            <p:strVal val="#ppt_x"/>
                                          </p:val>
                                        </p:tav>
                                      </p:tavLst>
                                    </p:anim>
                                    <p:anim calcmode="lin" valueType="num">
                                      <p:cBhvr>
                                        <p:cTn id="64" dur="1000" fill="hold"/>
                                        <p:tgtEl>
                                          <p:spTgt spid="21525"/>
                                        </p:tgtEl>
                                        <p:attrNameLst>
                                          <p:attrName>ppt_y</p:attrName>
                                        </p:attrNameLst>
                                      </p:cBhvr>
                                      <p:tavLst>
                                        <p:tav tm="0">
                                          <p:val>
                                            <p:strVal val="#ppt_y+.1"/>
                                          </p:val>
                                        </p:tav>
                                        <p:tav tm="100000">
                                          <p:val>
                                            <p:strVal val="#ppt_y"/>
                                          </p:val>
                                        </p:tav>
                                      </p:tavLst>
                                    </p:anim>
                                  </p:childTnLst>
                                </p:cTn>
                              </p:par>
                            </p:childTnLst>
                          </p:cTn>
                        </p:par>
                        <p:par>
                          <p:cTn id="65" fill="hold" nodeType="afterGroup">
                            <p:stCondLst>
                              <p:cond delay="1000"/>
                            </p:stCondLst>
                            <p:childTnLst>
                              <p:par>
                                <p:cTn id="66" presetID="5" presetClass="entr" presetSubtype="10" fill="hold" grpId="0" nodeType="afterEffect">
                                  <p:stCondLst>
                                    <p:cond delay="0"/>
                                  </p:stCondLst>
                                  <p:childTnLst>
                                    <p:set>
                                      <p:cBhvr>
                                        <p:cTn id="67" dur="1" fill="hold">
                                          <p:stCondLst>
                                            <p:cond delay="0"/>
                                          </p:stCondLst>
                                        </p:cTn>
                                        <p:tgtEl>
                                          <p:spTgt spid="21523"/>
                                        </p:tgtEl>
                                        <p:attrNameLst>
                                          <p:attrName>style.visibility</p:attrName>
                                        </p:attrNameLst>
                                      </p:cBhvr>
                                      <p:to>
                                        <p:strVal val="visible"/>
                                      </p:to>
                                    </p:set>
                                    <p:animEffect transition="in" filter="checkerboard(across)">
                                      <p:cBhvr>
                                        <p:cTn id="68" dur="500"/>
                                        <p:tgtEl>
                                          <p:spTgt spid="21523"/>
                                        </p:tgtEl>
                                      </p:cBhvr>
                                    </p:animEffect>
                                  </p:childTnLst>
                                </p:cTn>
                              </p:par>
                            </p:childTnLst>
                          </p:cTn>
                        </p:par>
                        <p:par>
                          <p:cTn id="69" fill="hold" nodeType="afterGroup">
                            <p:stCondLst>
                              <p:cond delay="1500"/>
                            </p:stCondLst>
                            <p:childTnLst>
                              <p:par>
                                <p:cTn id="70" presetID="5" presetClass="entr" presetSubtype="10" fill="hold" grpId="0" nodeType="afterEffect">
                                  <p:stCondLst>
                                    <p:cond delay="0"/>
                                  </p:stCondLst>
                                  <p:childTnLst>
                                    <p:set>
                                      <p:cBhvr>
                                        <p:cTn id="71" dur="1" fill="hold">
                                          <p:stCondLst>
                                            <p:cond delay="0"/>
                                          </p:stCondLst>
                                        </p:cTn>
                                        <p:tgtEl>
                                          <p:spTgt spid="21524"/>
                                        </p:tgtEl>
                                        <p:attrNameLst>
                                          <p:attrName>style.visibility</p:attrName>
                                        </p:attrNameLst>
                                      </p:cBhvr>
                                      <p:to>
                                        <p:strVal val="visible"/>
                                      </p:to>
                                    </p:set>
                                    <p:animEffect transition="in" filter="checkerboard(across)">
                                      <p:cBhvr>
                                        <p:cTn id="72" dur="500"/>
                                        <p:tgtEl>
                                          <p:spTgt spid="21524"/>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21527"/>
                                        </p:tgtEl>
                                        <p:attrNameLst>
                                          <p:attrName>style.visibility</p:attrName>
                                        </p:attrNameLst>
                                      </p:cBhvr>
                                      <p:to>
                                        <p:strVal val="visible"/>
                                      </p:to>
                                    </p:set>
                                    <p:animEffect transition="in" filter="box(in)">
                                      <p:cBhvr>
                                        <p:cTn id="77" dur="500"/>
                                        <p:tgtEl>
                                          <p:spTgt spid="21527"/>
                                        </p:tgtEl>
                                      </p:cBhvr>
                                    </p:animEffect>
                                  </p:childTnLst>
                                </p:cTn>
                              </p:par>
                              <p:par>
                                <p:cTn id="78" presetID="4" presetClass="entr" presetSubtype="16" fill="hold" grpId="0" nodeType="withEffect">
                                  <p:stCondLst>
                                    <p:cond delay="0"/>
                                  </p:stCondLst>
                                  <p:childTnLst>
                                    <p:set>
                                      <p:cBhvr>
                                        <p:cTn id="79" dur="1" fill="hold">
                                          <p:stCondLst>
                                            <p:cond delay="0"/>
                                          </p:stCondLst>
                                        </p:cTn>
                                        <p:tgtEl>
                                          <p:spTgt spid="21526"/>
                                        </p:tgtEl>
                                        <p:attrNameLst>
                                          <p:attrName>style.visibility</p:attrName>
                                        </p:attrNameLst>
                                      </p:cBhvr>
                                      <p:to>
                                        <p:strVal val="visible"/>
                                      </p:to>
                                    </p:set>
                                    <p:animEffect transition="in" filter="box(in)">
                                      <p:cBhvr>
                                        <p:cTn id="80" dur="500"/>
                                        <p:tgtEl>
                                          <p:spTgt spid="215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3" grpId="0" animBg="1"/>
      <p:bldP spid="21514" grpId="0" animBg="1"/>
      <p:bldP spid="21515" grpId="0" animBg="1"/>
      <p:bldP spid="21516" grpId="0" animBg="1"/>
      <p:bldP spid="21517" grpId="0" animBg="1"/>
      <p:bldP spid="21518" grpId="0" animBg="1"/>
      <p:bldP spid="21519" grpId="0" animBg="1"/>
      <p:bldP spid="21520" grpId="0" animBg="1"/>
      <p:bldP spid="21521" grpId="0" animBg="1"/>
      <p:bldP spid="21522" grpId="0" animBg="1"/>
      <p:bldP spid="21523" grpId="0" animBg="1"/>
      <p:bldP spid="21524" grpId="0" animBg="1"/>
      <p:bldP spid="21525" grpId="0" animBg="1"/>
      <p:bldP spid="21526" grpId="0" animBg="1"/>
      <p:bldP spid="2152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WordArt 4"/>
          <p:cNvSpPr>
            <a:spLocks noChangeArrowheads="1" noChangeShapeType="1" noTextEdit="1"/>
          </p:cNvSpPr>
          <p:nvPr/>
        </p:nvSpPr>
        <p:spPr bwMode="auto">
          <a:xfrm>
            <a:off x="1115616" y="1349115"/>
            <a:ext cx="2088232" cy="783741"/>
          </a:xfrm>
          <a:prstGeom prst="rect">
            <a:avLst/>
          </a:prstGeom>
        </p:spPr>
        <p:txBody>
          <a:bodyPr wrap="none" fromWordArt="1">
            <a:prstTxWarp prst="textDeflate">
              <a:avLst>
                <a:gd name="adj" fmla="val 0"/>
              </a:avLst>
            </a:prstTxWarp>
            <a:scene3d>
              <a:camera prst="legacyObliqueTopLeft"/>
              <a:lightRig rig="legacyFlat3" dir="t"/>
            </a:scene3d>
            <a:sp3d extrusionH="430200" prstMaterial="legacyMatte">
              <a:extrusionClr>
                <a:srgbClr val="2404AC"/>
              </a:extrusionClr>
            </a:sp3d>
          </a:bodyPr>
          <a:lstStyle/>
          <a:p>
            <a:pPr algn="ctr"/>
            <a:r>
              <a:rPr lang="en-US" sz="2000" b="1" kern="10" dirty="0" err="1">
                <a:ln w="9525">
                  <a:round/>
                  <a:headEnd/>
                  <a:tailEnd/>
                </a:ln>
                <a:solidFill>
                  <a:srgbClr val="FF0000"/>
                </a:solidFill>
                <a:effectLst>
                  <a:outerShdw dist="38100" dir="2700000" algn="tl" rotWithShape="0">
                    <a:srgbClr val="000000">
                      <a:alpha val="43137"/>
                    </a:srgbClr>
                  </a:outerShdw>
                </a:effectLst>
                <a:latin typeface="Times New Roman"/>
                <a:cs typeface="Times New Roman"/>
              </a:rPr>
              <a:t>Vận</a:t>
            </a:r>
            <a:r>
              <a:rPr lang="en-US" sz="2000" b="1" kern="10" dirty="0">
                <a:ln w="9525">
                  <a:round/>
                  <a:headEnd/>
                  <a:tailEnd/>
                </a:ln>
                <a:solidFill>
                  <a:srgbClr val="FF0000"/>
                </a:solidFill>
                <a:effectLst>
                  <a:outerShdw dist="38100" dir="2700000" algn="tl" rotWithShape="0">
                    <a:srgbClr val="000000">
                      <a:alpha val="43137"/>
                    </a:srgbClr>
                  </a:outerShdw>
                </a:effectLst>
                <a:latin typeface="Times New Roman"/>
                <a:cs typeface="Times New Roman"/>
              </a:rPr>
              <a:t> </a:t>
            </a:r>
            <a:r>
              <a:rPr lang="en-US" sz="2000" b="1" kern="10" dirty="0" err="1">
                <a:ln w="9525">
                  <a:round/>
                  <a:headEnd/>
                  <a:tailEnd/>
                </a:ln>
                <a:solidFill>
                  <a:srgbClr val="FF0000"/>
                </a:solidFill>
                <a:effectLst>
                  <a:outerShdw dist="38100" dir="2700000" algn="tl" rotWithShape="0">
                    <a:srgbClr val="000000">
                      <a:alpha val="43137"/>
                    </a:srgbClr>
                  </a:outerShdw>
                </a:effectLst>
                <a:latin typeface="Times New Roman"/>
                <a:cs typeface="Times New Roman"/>
              </a:rPr>
              <a:t>dụng</a:t>
            </a:r>
            <a:r>
              <a:rPr lang="en-US" sz="2000" b="1" kern="10" dirty="0">
                <a:ln w="9525">
                  <a:round/>
                  <a:headEnd/>
                  <a:tailEnd/>
                </a:ln>
                <a:solidFill>
                  <a:srgbClr val="FF0000"/>
                </a:solidFill>
                <a:effectLst>
                  <a:outerShdw dist="38100" dir="2700000" algn="tl" rotWithShape="0">
                    <a:srgbClr val="000000">
                      <a:alpha val="43137"/>
                    </a:srgbClr>
                  </a:outerShdw>
                </a:effectLst>
                <a:latin typeface="Times New Roman"/>
                <a:cs typeface="Times New Roman"/>
              </a:rPr>
              <a:t>:</a:t>
            </a:r>
          </a:p>
        </p:txBody>
      </p:sp>
      <p:sp>
        <p:nvSpPr>
          <p:cNvPr id="13318" name="Rectangle 6"/>
          <p:cNvSpPr>
            <a:spLocks noGrp="1" noChangeArrowheads="1"/>
          </p:cNvSpPr>
          <p:nvPr>
            <p:ph type="subTitle" idx="1"/>
          </p:nvPr>
        </p:nvSpPr>
        <p:spPr>
          <a:xfrm>
            <a:off x="76200" y="3124200"/>
            <a:ext cx="8534400" cy="3352800"/>
          </a:xfrm>
        </p:spPr>
        <p:txBody>
          <a:bodyPr/>
          <a:lstStyle/>
          <a:p>
            <a:pPr algn="l" eaLnBrk="1" hangingPunct="1">
              <a:buFont typeface="Wingdings" pitchFamily="2" charset="2"/>
              <a:buBlip>
                <a:blip r:embed="rId2"/>
              </a:buBlip>
            </a:pPr>
            <a:r>
              <a:rPr lang="en-US" sz="3600" b="1" dirty="0" err="1">
                <a:solidFill>
                  <a:srgbClr val="FF0000"/>
                </a:solidFill>
                <a:latin typeface="Times New Roman" pitchFamily="18" charset="0"/>
              </a:rPr>
              <a:t>Ôn</a:t>
            </a:r>
            <a:r>
              <a:rPr lang="en-US" sz="3600" b="1" dirty="0">
                <a:solidFill>
                  <a:srgbClr val="FF0000"/>
                </a:solidFill>
                <a:latin typeface="Times New Roman" pitchFamily="18" charset="0"/>
              </a:rPr>
              <a:t> </a:t>
            </a:r>
            <a:r>
              <a:rPr lang="en-US" sz="3600" b="1" dirty="0" err="1">
                <a:solidFill>
                  <a:srgbClr val="FF0000"/>
                </a:solidFill>
                <a:latin typeface="Times New Roman" pitchFamily="18" charset="0"/>
              </a:rPr>
              <a:t>tập</a:t>
            </a:r>
            <a:r>
              <a:rPr lang="en-US" sz="3600" b="1" dirty="0">
                <a:solidFill>
                  <a:srgbClr val="FF0000"/>
                </a:solidFill>
                <a:latin typeface="Times New Roman" pitchFamily="18" charset="0"/>
              </a:rPr>
              <a:t>:</a:t>
            </a:r>
          </a:p>
          <a:p>
            <a:pPr lvl="1" eaLnBrk="1" hangingPunct="1">
              <a:buFont typeface="Wingdings" pitchFamily="2" charset="2"/>
              <a:buBlip>
                <a:blip r:embed="rId3"/>
              </a:buBlip>
            </a:pPr>
            <a:r>
              <a:rPr lang="en-US" sz="3200" b="1" dirty="0" err="1">
                <a:solidFill>
                  <a:srgbClr val="3712BE"/>
                </a:solidFill>
                <a:latin typeface="Times New Roman" pitchFamily="18" charset="0"/>
              </a:rPr>
              <a:t>Dàn</a:t>
            </a:r>
            <a:r>
              <a:rPr lang="en-US" sz="3200" b="1" dirty="0">
                <a:solidFill>
                  <a:srgbClr val="3712BE"/>
                </a:solidFill>
                <a:latin typeface="Times New Roman" pitchFamily="18" charset="0"/>
              </a:rPr>
              <a:t> </a:t>
            </a:r>
            <a:r>
              <a:rPr lang="en-US" sz="3200" b="1" dirty="0" err="1">
                <a:solidFill>
                  <a:srgbClr val="3712BE"/>
                </a:solidFill>
                <a:latin typeface="Times New Roman" pitchFamily="18" charset="0"/>
              </a:rPr>
              <a:t>bài</a:t>
            </a:r>
            <a:r>
              <a:rPr lang="en-US" sz="3200" b="1" dirty="0">
                <a:solidFill>
                  <a:srgbClr val="3712BE"/>
                </a:solidFill>
                <a:latin typeface="Times New Roman" pitchFamily="18" charset="0"/>
              </a:rPr>
              <a:t> </a:t>
            </a:r>
            <a:r>
              <a:rPr lang="en-US" sz="3200" b="1" dirty="0" err="1">
                <a:solidFill>
                  <a:srgbClr val="3712BE"/>
                </a:solidFill>
                <a:latin typeface="Times New Roman" pitchFamily="18" charset="0"/>
              </a:rPr>
              <a:t>văn</a:t>
            </a:r>
            <a:r>
              <a:rPr lang="en-US" sz="3200" b="1" dirty="0">
                <a:solidFill>
                  <a:srgbClr val="3712BE"/>
                </a:solidFill>
                <a:latin typeface="Times New Roman" pitchFamily="18" charset="0"/>
              </a:rPr>
              <a:t> </a:t>
            </a:r>
            <a:r>
              <a:rPr lang="en-US" sz="3200" b="1" dirty="0" err="1">
                <a:solidFill>
                  <a:srgbClr val="3712BE"/>
                </a:solidFill>
                <a:latin typeface="Times New Roman" pitchFamily="18" charset="0"/>
              </a:rPr>
              <a:t>tả</a:t>
            </a:r>
            <a:r>
              <a:rPr lang="en-US" sz="3200" b="1" dirty="0">
                <a:solidFill>
                  <a:srgbClr val="3712BE"/>
                </a:solidFill>
                <a:latin typeface="Times New Roman" pitchFamily="18" charset="0"/>
              </a:rPr>
              <a:t> </a:t>
            </a:r>
            <a:r>
              <a:rPr lang="en-US" sz="3200" b="1" dirty="0" err="1">
                <a:solidFill>
                  <a:srgbClr val="3712BE"/>
                </a:solidFill>
                <a:latin typeface="Times New Roman" pitchFamily="18" charset="0"/>
              </a:rPr>
              <a:t>người</a:t>
            </a:r>
            <a:r>
              <a:rPr lang="en-US" sz="3200" b="1" dirty="0">
                <a:solidFill>
                  <a:srgbClr val="3712BE"/>
                </a:solidFill>
                <a:latin typeface="Times New Roman" pitchFamily="18" charset="0"/>
              </a:rPr>
              <a:t>.</a:t>
            </a:r>
          </a:p>
          <a:p>
            <a:pPr algn="l" eaLnBrk="1" hangingPunct="1">
              <a:buFont typeface="Wingdings" pitchFamily="2" charset="2"/>
              <a:buBlip>
                <a:blip r:embed="rId2"/>
              </a:buBlip>
            </a:pPr>
            <a:r>
              <a:rPr lang="en-US" sz="3600" b="1" dirty="0" err="1">
                <a:solidFill>
                  <a:srgbClr val="FF0000"/>
                </a:solidFill>
                <a:latin typeface="Times New Roman" pitchFamily="18" charset="0"/>
              </a:rPr>
              <a:t>Chuẩn</a:t>
            </a:r>
            <a:r>
              <a:rPr lang="en-US" sz="3600" b="1" dirty="0">
                <a:solidFill>
                  <a:srgbClr val="FF0000"/>
                </a:solidFill>
                <a:latin typeface="Times New Roman" pitchFamily="18" charset="0"/>
              </a:rPr>
              <a:t> </a:t>
            </a:r>
            <a:r>
              <a:rPr lang="en-US" sz="3600" b="1" dirty="0" err="1">
                <a:solidFill>
                  <a:srgbClr val="FF0000"/>
                </a:solidFill>
                <a:latin typeface="Times New Roman" pitchFamily="18" charset="0"/>
              </a:rPr>
              <a:t>bị</a:t>
            </a:r>
            <a:r>
              <a:rPr lang="en-US" sz="3600" b="1" dirty="0">
                <a:solidFill>
                  <a:srgbClr val="FF0000"/>
                </a:solidFill>
                <a:latin typeface="Times New Roman" pitchFamily="18" charset="0"/>
              </a:rPr>
              <a:t> </a:t>
            </a:r>
            <a:r>
              <a:rPr lang="en-US" sz="3600" b="1" dirty="0" err="1">
                <a:solidFill>
                  <a:srgbClr val="FF0000"/>
                </a:solidFill>
                <a:latin typeface="Times New Roman" pitchFamily="18" charset="0"/>
              </a:rPr>
              <a:t>bài</a:t>
            </a:r>
            <a:r>
              <a:rPr lang="en-US" sz="3600" b="1" dirty="0">
                <a:solidFill>
                  <a:srgbClr val="FF0000"/>
                </a:solidFill>
                <a:latin typeface="Times New Roman" pitchFamily="18" charset="0"/>
              </a:rPr>
              <a:t>:</a:t>
            </a:r>
          </a:p>
          <a:p>
            <a:pPr lvl="1" eaLnBrk="1" hangingPunct="1">
              <a:buFont typeface="Wingdings" pitchFamily="2" charset="2"/>
              <a:buBlip>
                <a:blip r:embed="rId3"/>
              </a:buBlip>
            </a:pPr>
            <a:r>
              <a:rPr lang="vi-VN" sz="3200" b="1" dirty="0">
                <a:solidFill>
                  <a:srgbClr val="3712BE"/>
                </a:solidFill>
                <a:latin typeface="Times New Roman" pitchFamily="18" charset="0"/>
              </a:rPr>
              <a:t>Lập chương trình hoạt động</a:t>
            </a:r>
            <a:r>
              <a:rPr lang="en-US" sz="3200" b="1" dirty="0">
                <a:solidFill>
                  <a:srgbClr val="3712BE"/>
                </a:solidFill>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iterate type="lt">
                                    <p:tmPct val="10000"/>
                                  </p:iterate>
                                  <p:childTnLst>
                                    <p:set>
                                      <p:cBhvr>
                                        <p:cTn id="6" dur="1" fill="hold">
                                          <p:stCondLst>
                                            <p:cond delay="0"/>
                                          </p:stCondLst>
                                        </p:cTn>
                                        <p:tgtEl>
                                          <p:spTgt spid="13318">
                                            <p:txEl>
                                              <p:pRg st="0" end="0"/>
                                            </p:txEl>
                                          </p:spTgt>
                                        </p:tgtEl>
                                        <p:attrNameLst>
                                          <p:attrName>style.visibility</p:attrName>
                                        </p:attrNameLst>
                                      </p:cBhvr>
                                      <p:to>
                                        <p:strVal val="visible"/>
                                      </p:to>
                                    </p:set>
                                    <p:animEffect transition="in" filter="fade">
                                      <p:cBhvr>
                                        <p:cTn id="7" dur="500"/>
                                        <p:tgtEl>
                                          <p:spTgt spid="13318">
                                            <p:txEl>
                                              <p:pRg st="0" end="0"/>
                                            </p:txEl>
                                          </p:spTgt>
                                        </p:tgtEl>
                                      </p:cBhvr>
                                    </p:animEffect>
                                    <p:anim calcmode="lin" valueType="num">
                                      <p:cBhvr>
                                        <p:cTn id="8" dur="500" fill="hold"/>
                                        <p:tgtEl>
                                          <p:spTgt spid="13318">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3318">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750"/>
                            </p:stCondLst>
                            <p:childTnLst>
                              <p:par>
                                <p:cTn id="11" presetID="40" presetClass="entr" presetSubtype="0" fill="hold" grpId="0" nodeType="afterEffect">
                                  <p:stCondLst>
                                    <p:cond delay="0"/>
                                  </p:stCondLst>
                                  <p:iterate type="lt">
                                    <p:tmPct val="10000"/>
                                  </p:iterate>
                                  <p:childTnLst>
                                    <p:set>
                                      <p:cBhvr>
                                        <p:cTn id="12" dur="1" fill="hold">
                                          <p:stCondLst>
                                            <p:cond delay="0"/>
                                          </p:stCondLst>
                                        </p:cTn>
                                        <p:tgtEl>
                                          <p:spTgt spid="13318">
                                            <p:txEl>
                                              <p:pRg st="1" end="1"/>
                                            </p:txEl>
                                          </p:spTgt>
                                        </p:tgtEl>
                                        <p:attrNameLst>
                                          <p:attrName>style.visibility</p:attrName>
                                        </p:attrNameLst>
                                      </p:cBhvr>
                                      <p:to>
                                        <p:strVal val="visible"/>
                                      </p:to>
                                    </p:set>
                                    <p:animEffect transition="in" filter="fade">
                                      <p:cBhvr>
                                        <p:cTn id="13" dur="500"/>
                                        <p:tgtEl>
                                          <p:spTgt spid="13318">
                                            <p:txEl>
                                              <p:pRg st="1" end="1"/>
                                            </p:txEl>
                                          </p:spTgt>
                                        </p:tgtEl>
                                      </p:cBhvr>
                                    </p:animEffect>
                                    <p:anim calcmode="lin" valueType="num">
                                      <p:cBhvr>
                                        <p:cTn id="14" dur="500" fill="hold"/>
                                        <p:tgtEl>
                                          <p:spTgt spid="13318">
                                            <p:txEl>
                                              <p:pRg st="1" end="1"/>
                                            </p:txEl>
                                          </p:spTgt>
                                        </p:tgtEl>
                                        <p:attrNameLst>
                                          <p:attrName>ppt_x</p:attrName>
                                        </p:attrNameLst>
                                      </p:cBhvr>
                                      <p:tavLst>
                                        <p:tav tm="0">
                                          <p:val>
                                            <p:strVal val="#ppt_x-.1"/>
                                          </p:val>
                                        </p:tav>
                                        <p:tav tm="100000">
                                          <p:val>
                                            <p:strVal val="#ppt_x"/>
                                          </p:val>
                                        </p:tav>
                                      </p:tavLst>
                                    </p:anim>
                                    <p:anim calcmode="lin" valueType="num">
                                      <p:cBhvr>
                                        <p:cTn id="15" dur="500" fill="hold"/>
                                        <p:tgtEl>
                                          <p:spTgt spid="13318">
                                            <p:txEl>
                                              <p:pRg st="1" end="1"/>
                                            </p:txEl>
                                          </p:spTgt>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2050"/>
                            </p:stCondLst>
                            <p:childTnLst>
                              <p:par>
                                <p:cTn id="17" presetID="40" presetClass="entr" presetSubtype="0" fill="hold" grpId="0" nodeType="afterEffect">
                                  <p:stCondLst>
                                    <p:cond delay="0"/>
                                  </p:stCondLst>
                                  <p:iterate type="lt">
                                    <p:tmPct val="10000"/>
                                  </p:iterate>
                                  <p:childTnLst>
                                    <p:set>
                                      <p:cBhvr>
                                        <p:cTn id="18" dur="1" fill="hold">
                                          <p:stCondLst>
                                            <p:cond delay="0"/>
                                          </p:stCondLst>
                                        </p:cTn>
                                        <p:tgtEl>
                                          <p:spTgt spid="13318">
                                            <p:txEl>
                                              <p:pRg st="2" end="2"/>
                                            </p:txEl>
                                          </p:spTgt>
                                        </p:tgtEl>
                                        <p:attrNameLst>
                                          <p:attrName>style.visibility</p:attrName>
                                        </p:attrNameLst>
                                      </p:cBhvr>
                                      <p:to>
                                        <p:strVal val="visible"/>
                                      </p:to>
                                    </p:set>
                                    <p:animEffect transition="in" filter="fade">
                                      <p:cBhvr>
                                        <p:cTn id="19" dur="500"/>
                                        <p:tgtEl>
                                          <p:spTgt spid="13318">
                                            <p:txEl>
                                              <p:pRg st="2" end="2"/>
                                            </p:txEl>
                                          </p:spTgt>
                                        </p:tgtEl>
                                      </p:cBhvr>
                                    </p:animEffect>
                                    <p:anim calcmode="lin" valueType="num">
                                      <p:cBhvr>
                                        <p:cTn id="20" dur="500" fill="hold"/>
                                        <p:tgtEl>
                                          <p:spTgt spid="13318">
                                            <p:txEl>
                                              <p:pRg st="2" end="2"/>
                                            </p:txEl>
                                          </p:spTgt>
                                        </p:tgtEl>
                                        <p:attrNameLst>
                                          <p:attrName>ppt_x</p:attrName>
                                        </p:attrNameLst>
                                      </p:cBhvr>
                                      <p:tavLst>
                                        <p:tav tm="0">
                                          <p:val>
                                            <p:strVal val="#ppt_x-.1"/>
                                          </p:val>
                                        </p:tav>
                                        <p:tav tm="100000">
                                          <p:val>
                                            <p:strVal val="#ppt_x"/>
                                          </p:val>
                                        </p:tav>
                                      </p:tavLst>
                                    </p:anim>
                                    <p:anim calcmode="lin" valueType="num">
                                      <p:cBhvr>
                                        <p:cTn id="21" dur="500" fill="hold"/>
                                        <p:tgtEl>
                                          <p:spTgt spid="13318">
                                            <p:txEl>
                                              <p:pRg st="2" end="2"/>
                                            </p:txEl>
                                          </p:spTgt>
                                        </p:tgtEl>
                                        <p:attrNameLst>
                                          <p:attrName>ppt_y</p:attrName>
                                        </p:attrNameLst>
                                      </p:cBhvr>
                                      <p:tavLst>
                                        <p:tav tm="0">
                                          <p:val>
                                            <p:strVal val="#ppt_y"/>
                                          </p:val>
                                        </p:tav>
                                        <p:tav tm="100000">
                                          <p:val>
                                            <p:strVal val="#ppt_y"/>
                                          </p:val>
                                        </p:tav>
                                      </p:tavLst>
                                    </p:anim>
                                  </p:childTnLst>
                                </p:cTn>
                              </p:par>
                            </p:childTnLst>
                          </p:cTn>
                        </p:par>
                        <p:par>
                          <p:cTn id="22" fill="hold" nodeType="afterGroup">
                            <p:stCondLst>
                              <p:cond delay="3050"/>
                            </p:stCondLst>
                            <p:childTnLst>
                              <p:par>
                                <p:cTn id="23" presetID="40" presetClass="entr" presetSubtype="0" fill="hold" grpId="0" nodeType="afterEffect">
                                  <p:stCondLst>
                                    <p:cond delay="0"/>
                                  </p:stCondLst>
                                  <p:iterate type="lt">
                                    <p:tmPct val="10000"/>
                                  </p:iterate>
                                  <p:childTnLst>
                                    <p:set>
                                      <p:cBhvr>
                                        <p:cTn id="24" dur="1" fill="hold">
                                          <p:stCondLst>
                                            <p:cond delay="0"/>
                                          </p:stCondLst>
                                        </p:cTn>
                                        <p:tgtEl>
                                          <p:spTgt spid="13318">
                                            <p:txEl>
                                              <p:pRg st="3" end="3"/>
                                            </p:txEl>
                                          </p:spTgt>
                                        </p:tgtEl>
                                        <p:attrNameLst>
                                          <p:attrName>style.visibility</p:attrName>
                                        </p:attrNameLst>
                                      </p:cBhvr>
                                      <p:to>
                                        <p:strVal val="visible"/>
                                      </p:to>
                                    </p:set>
                                    <p:animEffect transition="in" filter="fade">
                                      <p:cBhvr>
                                        <p:cTn id="25" dur="500"/>
                                        <p:tgtEl>
                                          <p:spTgt spid="13318">
                                            <p:txEl>
                                              <p:pRg st="3" end="3"/>
                                            </p:txEl>
                                          </p:spTgt>
                                        </p:tgtEl>
                                      </p:cBhvr>
                                    </p:animEffect>
                                    <p:anim calcmode="lin" valueType="num">
                                      <p:cBhvr>
                                        <p:cTn id="26" dur="500" fill="hold"/>
                                        <p:tgtEl>
                                          <p:spTgt spid="13318">
                                            <p:txEl>
                                              <p:pRg st="3" end="3"/>
                                            </p:txEl>
                                          </p:spTgt>
                                        </p:tgtEl>
                                        <p:attrNameLst>
                                          <p:attrName>ppt_x</p:attrName>
                                        </p:attrNameLst>
                                      </p:cBhvr>
                                      <p:tavLst>
                                        <p:tav tm="0">
                                          <p:val>
                                            <p:strVal val="#ppt_x-.1"/>
                                          </p:val>
                                        </p:tav>
                                        <p:tav tm="100000">
                                          <p:val>
                                            <p:strVal val="#ppt_x"/>
                                          </p:val>
                                        </p:tav>
                                      </p:tavLst>
                                    </p:anim>
                                    <p:anim calcmode="lin" valueType="num">
                                      <p:cBhvr>
                                        <p:cTn id="27" dur="500" fill="hold"/>
                                        <p:tgtEl>
                                          <p:spTgt spid="13318">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67544" y="426731"/>
            <a:ext cx="7992888" cy="1754326"/>
          </a:xfrm>
          <a:prstGeom prst="rect">
            <a:avLst/>
          </a:prstGeom>
          <a:noFill/>
        </p:spPr>
        <p:txBody>
          <a:bodyPr wrap="square" rtlCol="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vi-VN" sz="3600" b="1">
                <a:ln>
                  <a:solidFill>
                    <a:srgbClr val="FFFF00"/>
                  </a:solidFill>
                </a:ln>
                <a:solidFill>
                  <a:schemeClr val="accent3"/>
                </a:solidFill>
                <a:latin typeface="HP001 4 hàng" pitchFamily="34" charset="-93"/>
              </a:rPr>
              <a:t>Tập </a:t>
            </a:r>
            <a:r>
              <a:rPr lang="vi-VN" sz="3600" b="1" dirty="0">
                <a:ln>
                  <a:solidFill>
                    <a:srgbClr val="FFFF00"/>
                  </a:solidFill>
                </a:ln>
                <a:solidFill>
                  <a:schemeClr val="accent3"/>
                </a:solidFill>
                <a:latin typeface="HP001 4 hàng" pitchFamily="34" charset="-93"/>
              </a:rPr>
              <a:t>làm văn</a:t>
            </a:r>
          </a:p>
          <a:p>
            <a:pPr algn="ctr"/>
            <a:r>
              <a:rPr lang="vi-VN" sz="3600" b="1">
                <a:ln w="1905">
                  <a:solidFill>
                    <a:srgbClr val="FFC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al"/>
              </a:rPr>
              <a:t>Tả </a:t>
            </a:r>
            <a:r>
              <a:rPr lang="vi-VN" sz="3600" b="1" dirty="0">
                <a:ln w="1905">
                  <a:solidFill>
                    <a:srgbClr val="FFC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al"/>
              </a:rPr>
              <a:t>người </a:t>
            </a:r>
          </a:p>
          <a:p>
            <a:pPr algn="ctr"/>
            <a:r>
              <a:rPr lang="vi-VN" sz="3600" b="1">
                <a:ln w="1905">
                  <a:solidFill>
                    <a:srgbClr val="FFC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al"/>
              </a:rPr>
              <a:t>(</a:t>
            </a:r>
            <a:r>
              <a:rPr lang="vi-VN" sz="3600" b="1" dirty="0">
                <a:ln w="1905">
                  <a:solidFill>
                    <a:srgbClr val="FFC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al"/>
              </a:rPr>
              <a:t>Kiểm tra viết )</a:t>
            </a:r>
            <a:endParaRPr lang="en-US" sz="3600" b="1" dirty="0">
              <a:ln w="1905">
                <a:solidFill>
                  <a:srgbClr val="FFC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al"/>
            </a:endParaRPr>
          </a:p>
        </p:txBody>
      </p:sp>
      <p:sp>
        <p:nvSpPr>
          <p:cNvPr id="7" name="TextBox 6"/>
          <p:cNvSpPr txBox="1"/>
          <p:nvPr/>
        </p:nvSpPr>
        <p:spPr>
          <a:xfrm>
            <a:off x="539552" y="2414786"/>
            <a:ext cx="7632848" cy="3416320"/>
          </a:xfrm>
          <a:prstGeom prst="rect">
            <a:avLst/>
          </a:prstGeom>
          <a:noFill/>
        </p:spPr>
        <p:txBody>
          <a:bodyPr wrap="square" rtlCol="0">
            <a:spAutoFit/>
          </a:bodyPr>
          <a:lstStyle/>
          <a:p>
            <a:r>
              <a:rPr lang="vi-VN" sz="3600" dirty="0">
                <a:latin typeface="+mj-lt"/>
              </a:rPr>
              <a:t>Đề bài: Chọn một trong các đề </a:t>
            </a:r>
            <a:r>
              <a:rPr lang="vi-VN" sz="3600">
                <a:latin typeface="+mj-lt"/>
              </a:rPr>
              <a:t>sau.</a:t>
            </a:r>
            <a:endParaRPr lang="en-US" sz="3600">
              <a:latin typeface="+mj-lt"/>
            </a:endParaRPr>
          </a:p>
          <a:p>
            <a:pPr marL="742950" indent="-742950">
              <a:buAutoNum type="arabicPeriod"/>
            </a:pPr>
            <a:r>
              <a:rPr lang="en-US" sz="3600">
                <a:latin typeface="Times New Roman" panose="02020603050405020304" pitchFamily="18" charset="0"/>
                <a:cs typeface="Times New Roman" panose="02020603050405020304" pitchFamily="18" charset="0"/>
              </a:rPr>
              <a:t>Tả một ca sĩ đang biểu diễn.</a:t>
            </a:r>
          </a:p>
          <a:p>
            <a:pPr marL="742950" indent="-742950">
              <a:buFontTx/>
              <a:buAutoNum type="arabicPeriod"/>
            </a:pPr>
            <a:r>
              <a:rPr lang="vi-VN" sz="3600">
                <a:latin typeface="+mj-lt"/>
              </a:rPr>
              <a:t>Tả một nghệ sĩ hài mà em yêu</a:t>
            </a:r>
            <a:endParaRPr lang="en-US" sz="3600">
              <a:latin typeface="+mj-lt"/>
            </a:endParaRPr>
          </a:p>
          <a:p>
            <a:pPr marL="742950" indent="-742950">
              <a:buFontTx/>
              <a:buAutoNum type="arabicPeriod"/>
            </a:pPr>
            <a:r>
              <a:rPr lang="vi-VN" sz="3600">
                <a:latin typeface="+mj-lt"/>
              </a:rPr>
              <a:t>Hãy tưởng tượng và tả lại một nhân vật trong truyện em đã đọc.. thích.</a:t>
            </a:r>
            <a:endParaRPr lang="en-US" sz="3600">
              <a:latin typeface="+mj-lt"/>
            </a:endParaRPr>
          </a:p>
          <a:p>
            <a:endParaRPr lang="en-US" sz="360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ChangeArrowheads="1"/>
          </p:cNvSpPr>
          <p:nvPr/>
        </p:nvSpPr>
        <p:spPr bwMode="auto">
          <a:xfrm>
            <a:off x="179512" y="2050970"/>
            <a:ext cx="864096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vi-VN" sz="2800" b="1" i="0" u="none" strike="noStrike" cap="none" normalizeH="0" baseline="0" dirty="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Gợi</a:t>
            </a:r>
            <a:r>
              <a:rPr kumimoji="0" lang="vi-VN" sz="2800" b="1" i="0" u="none" strike="noStrike" cap="none" normalizeH="0" dirty="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kumimoji="0" lang="vi-VN" sz="2800" b="1" i="0" u="none" strike="noStrike" cap="none" normalizeH="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ần</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lượt</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xác</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trọng</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nội</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dung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từng</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1"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vi-VN"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Ghi nhớ</a:t>
            </a:r>
            <a:r>
              <a:rPr kumimoji="0" lang="vi-VN" sz="2800" b="1"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cấu</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vi-VN"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cần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lưu</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điều</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quan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sát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lựa</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chọn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tiết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miêu</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tả</a:t>
            </a:r>
            <a:r>
              <a:rPr kumimoji="0" lang="vi-VN"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ví</a:t>
            </a:r>
            <a:r>
              <a:rPr kumimoji="0" lang="vi-VN" sz="2800" b="1"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dụ:</a:t>
            </a:r>
            <a:endParaRPr kumimoji="0" 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bạn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cần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lựa</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chọn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tiết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r>
              <a:rPr kumimoji="0" lang="vi-VN"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r>
              <a:rPr kumimoji="0" lang="vi-VN" sz="2800" b="1"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bài  cần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quan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sát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lựa</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chọn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tiết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ngữ</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sắp</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xếp</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kumimoji="0" lang="vi-VN"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thành</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kumimoji="0" lang="vi-VN"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theo cấu</a:t>
            </a:r>
            <a:r>
              <a:rPr kumimoji="0" lang="vi-VN" sz="2800" b="1"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tạo đủ ba phần: mở bài, thân bài, kết bài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9D494079-CA57-C4D8-6C9D-B3E4112751A9}"/>
              </a:ext>
            </a:extLst>
          </p:cNvPr>
          <p:cNvSpPr txBox="1"/>
          <p:nvPr/>
        </p:nvSpPr>
        <p:spPr>
          <a:xfrm>
            <a:off x="539552" y="260648"/>
            <a:ext cx="8136904" cy="1231106"/>
          </a:xfrm>
          <a:prstGeom prst="rect">
            <a:avLst/>
          </a:prstGeom>
          <a:noFill/>
        </p:spPr>
        <p:txBody>
          <a:bodyPr wrap="square" rtlCol="0">
            <a:spAutoFit/>
          </a:bodyPr>
          <a:lstStyle/>
          <a:p>
            <a:pPr algn="ctr"/>
            <a:r>
              <a:rPr lang="en-US" sz="2800" b="1" u="sng">
                <a:solidFill>
                  <a:srgbClr val="002060"/>
                </a:solidFill>
                <a:latin typeface="Times New Roman" panose="02020603050405020304" pitchFamily="18" charset="0"/>
                <a:cs typeface="Times New Roman" panose="02020603050405020304" pitchFamily="18" charset="0"/>
              </a:rPr>
              <a:t>Tập </a:t>
            </a:r>
            <a:r>
              <a:rPr lang="en-US" sz="2800" b="1" u="sng" dirty="0" err="1">
                <a:solidFill>
                  <a:srgbClr val="002060"/>
                </a:solidFill>
                <a:latin typeface="Times New Roman" panose="02020603050405020304" pitchFamily="18" charset="0"/>
                <a:cs typeface="Times New Roman" panose="02020603050405020304" pitchFamily="18" charset="0"/>
              </a:rPr>
              <a:t>làm</a:t>
            </a:r>
            <a:r>
              <a:rPr lang="en-US" sz="2800" b="1" u="sng" dirty="0">
                <a:solidFill>
                  <a:srgbClr val="002060"/>
                </a:solidFill>
                <a:latin typeface="Times New Roman" panose="02020603050405020304" pitchFamily="18" charset="0"/>
                <a:cs typeface="Times New Roman" panose="02020603050405020304" pitchFamily="18" charset="0"/>
              </a:rPr>
              <a:t> </a:t>
            </a:r>
            <a:r>
              <a:rPr lang="en-US" sz="2800" b="1" u="sng" dirty="0" err="1">
                <a:solidFill>
                  <a:srgbClr val="002060"/>
                </a:solidFill>
                <a:latin typeface="Times New Roman" panose="02020603050405020304" pitchFamily="18" charset="0"/>
                <a:cs typeface="Times New Roman" panose="02020603050405020304" pitchFamily="18" charset="0"/>
              </a:rPr>
              <a:t>văn</a:t>
            </a:r>
            <a:endParaRPr lang="en-US" sz="2800" b="1" u="sng" dirty="0">
              <a:solidFill>
                <a:srgbClr val="002060"/>
              </a:solidFill>
              <a:latin typeface="Times New Roman" panose="02020603050405020304" pitchFamily="18" charset="0"/>
              <a:cs typeface="Times New Roman" panose="02020603050405020304" pitchFamily="18" charset="0"/>
            </a:endParaRPr>
          </a:p>
          <a:p>
            <a:pPr algn="ctr"/>
            <a:r>
              <a:rPr lang="en-US" sz="2800" b="1" dirty="0" err="1">
                <a:solidFill>
                  <a:srgbClr val="C00000"/>
                </a:solidFill>
                <a:latin typeface="Times New Roman" panose="02020603050405020304" pitchFamily="18" charset="0"/>
                <a:cs typeface="Times New Roman" panose="02020603050405020304" pitchFamily="18" charset="0"/>
              </a:rPr>
              <a:t>Tả</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người</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Kiểm</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tra</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viết</a:t>
            </a:r>
            <a:r>
              <a:rPr lang="en-US" sz="2800" b="1" dirty="0">
                <a:solidFill>
                  <a:srgbClr val="C00000"/>
                </a:solidFill>
                <a:latin typeface="Times New Roman" panose="02020603050405020304" pitchFamily="18" charset="0"/>
                <a:cs typeface="Times New Roman" panose="02020603050405020304" pitchFamily="18" charset="0"/>
              </a:rPr>
              <a:t>)</a:t>
            </a:r>
            <a:endParaRPr lang="en-US" sz="2800" b="1" dirty="0">
              <a:solidFill>
                <a:srgbClr val="C00000"/>
              </a:solidFill>
            </a:endParaRPr>
          </a:p>
          <a:p>
            <a:endParaRPr lang="en-US" dirty="0"/>
          </a:p>
        </p:txBody>
      </p:sp>
    </p:spTree>
    <p:extLst>
      <p:ext uri="{BB962C8B-B14F-4D97-AF65-F5344CB8AC3E}">
        <p14:creationId xmlns:p14="http://schemas.microsoft.com/office/powerpoint/2010/main" val="1077126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ChangeArrowheads="1"/>
          </p:cNvSpPr>
          <p:nvPr/>
        </p:nvSpPr>
        <p:spPr bwMode="auto">
          <a:xfrm>
            <a:off x="179512" y="215975"/>
            <a:ext cx="864096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vi-VN" sz="2800" b="1" i="0" u="none" strike="noStrike" cap="none" normalizeH="0" baseline="0" dirty="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Gợi</a:t>
            </a:r>
            <a:r>
              <a:rPr kumimoji="0" lang="vi-VN" sz="2800" b="1" i="0" u="none" strike="noStrike" cap="none" normalizeH="0" dirty="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kumimoji="0" lang="vi-VN" sz="2800" b="1" i="0" u="none" strike="noStrike" cap="none" normalizeH="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ần</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lượt</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xác</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trọng</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nội</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dung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từng</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1" i="0" u="none" strike="noStrike" cap="none" normalizeH="0" baseline="0" dirty="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1" i="0" u="none" strike="noStrike" cap="none" normalizeH="0" baseline="0" dirty="0">
              <a:ln>
                <a:noFill/>
              </a:ln>
              <a:solidFill>
                <a:srgbClr val="0070C0"/>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vi-VN"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Ghi nhớ</a:t>
            </a:r>
            <a:r>
              <a:rPr kumimoji="0" lang="vi-VN" sz="2800" b="1"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cấu</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vi-VN"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cần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lưu</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điều</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quan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sát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lựa</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chọn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tiết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miêu</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tả</a:t>
            </a:r>
            <a:r>
              <a:rPr kumimoji="0" lang="vi-VN"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ví</a:t>
            </a:r>
            <a:r>
              <a:rPr kumimoji="0" lang="vi-VN" sz="2800" b="1"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dụ:</a:t>
            </a:r>
            <a:endParaRPr kumimoji="0" 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bạn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cần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lựa</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chọn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tiết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nghệ</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sĩ</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hài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cần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nổi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bật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tiết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Nếu</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tả</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truyện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cần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tưởng</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tượng</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cụ</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tiết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nổi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bật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r>
              <a:rPr kumimoji="0" lang="vi-VN"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r>
              <a:rPr kumimoji="0" lang="vi-VN" sz="2800" b="1"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bài  cần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quan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sát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tranh</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lựa</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chọn</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tiết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ngữ</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sắp</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xếp</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kumimoji="0" lang="vi-VN"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thành</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kumimoji="0" lang="vi-VN"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theo cấu</a:t>
            </a:r>
            <a:r>
              <a:rPr kumimoji="0" lang="vi-VN" sz="2800" b="1"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tạo đủ ba phần: mở bài, thân bài, kết bài</a:t>
            </a:r>
            <a:r>
              <a:rPr kumimoji="0" lang="en-US" sz="28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a:xfrm>
            <a:off x="228600" y="1205061"/>
            <a:ext cx="9144000" cy="639763"/>
          </a:xfrm>
        </p:spPr>
        <p:txBody>
          <a:bodyPr/>
          <a:lstStyle/>
          <a:p>
            <a:pPr algn="l" eaLnBrk="1" hangingPunct="1"/>
            <a:r>
              <a:rPr lang="en-US" sz="3200" b="1" dirty="0">
                <a:solidFill>
                  <a:srgbClr val="FF0000"/>
                </a:solidFill>
                <a:latin typeface="Times New Roman" pitchFamily="18" charset="0"/>
              </a:rPr>
              <a:t>c. </a:t>
            </a:r>
            <a:r>
              <a:rPr lang="en-US" sz="3200" b="1" dirty="0" err="1">
                <a:solidFill>
                  <a:srgbClr val="FF0000"/>
                </a:solidFill>
                <a:latin typeface="Times New Roman" pitchFamily="18" charset="0"/>
              </a:rPr>
              <a:t>Viết</a:t>
            </a:r>
            <a:r>
              <a:rPr lang="en-US" sz="3200" b="1" dirty="0">
                <a:solidFill>
                  <a:srgbClr val="FF0000"/>
                </a:solidFill>
                <a:latin typeface="Times New Roman" pitchFamily="18" charset="0"/>
              </a:rPr>
              <a:t> </a:t>
            </a:r>
            <a:r>
              <a:rPr lang="en-US" sz="3200" b="1" dirty="0" err="1">
                <a:solidFill>
                  <a:srgbClr val="FF0000"/>
                </a:solidFill>
                <a:latin typeface="Times New Roman" pitchFamily="18" charset="0"/>
              </a:rPr>
              <a:t>bài</a:t>
            </a:r>
            <a:r>
              <a:rPr lang="en-US" sz="3200" b="1" dirty="0">
                <a:solidFill>
                  <a:srgbClr val="FF0000"/>
                </a:solidFill>
                <a:latin typeface="Times New Roman" pitchFamily="18" charset="0"/>
              </a:rPr>
              <a:t>:</a:t>
            </a:r>
          </a:p>
        </p:txBody>
      </p:sp>
      <p:sp>
        <p:nvSpPr>
          <p:cNvPr id="11267" name="Rectangle 3"/>
          <p:cNvSpPr>
            <a:spLocks noGrp="1" noChangeArrowheads="1"/>
          </p:cNvSpPr>
          <p:nvPr>
            <p:ph idx="1"/>
          </p:nvPr>
        </p:nvSpPr>
        <p:spPr>
          <a:xfrm>
            <a:off x="0" y="1828800"/>
            <a:ext cx="9144000" cy="2971800"/>
          </a:xfrm>
        </p:spPr>
        <p:txBody>
          <a:bodyPr/>
          <a:lstStyle/>
          <a:p>
            <a:pPr algn="ctr" eaLnBrk="1" hangingPunct="1">
              <a:lnSpc>
                <a:spcPct val="90000"/>
              </a:lnSpc>
              <a:buFont typeface="Wingdings" pitchFamily="2" charset="2"/>
              <a:buChar char="v"/>
            </a:pPr>
            <a:r>
              <a:rPr lang="en-US" b="1" dirty="0" err="1">
                <a:solidFill>
                  <a:srgbClr val="FF0000"/>
                </a:solidFill>
                <a:latin typeface="Times New Roman" pitchFamily="18" charset="0"/>
              </a:rPr>
              <a:t>Thời</a:t>
            </a:r>
            <a:r>
              <a:rPr lang="en-US" b="1" dirty="0">
                <a:solidFill>
                  <a:srgbClr val="FF0000"/>
                </a:solidFill>
                <a:latin typeface="Times New Roman" pitchFamily="18" charset="0"/>
              </a:rPr>
              <a:t> </a:t>
            </a:r>
            <a:r>
              <a:rPr lang="en-US" b="1" dirty="0" err="1">
                <a:solidFill>
                  <a:srgbClr val="FF0000"/>
                </a:solidFill>
                <a:latin typeface="Times New Roman" pitchFamily="18" charset="0"/>
              </a:rPr>
              <a:t>gian</a:t>
            </a:r>
            <a:r>
              <a:rPr lang="en-US" b="1" dirty="0">
                <a:solidFill>
                  <a:srgbClr val="FF0000"/>
                </a:solidFill>
                <a:latin typeface="Times New Roman" pitchFamily="18" charset="0"/>
              </a:rPr>
              <a:t>: </a:t>
            </a:r>
            <a:r>
              <a:rPr lang="en-US" b="1" dirty="0">
                <a:solidFill>
                  <a:srgbClr val="382090"/>
                </a:solidFill>
                <a:latin typeface="Times New Roman" pitchFamily="18" charset="0"/>
              </a:rPr>
              <a:t>35 </a:t>
            </a:r>
            <a:r>
              <a:rPr lang="en-US" b="1" dirty="0" err="1">
                <a:solidFill>
                  <a:srgbClr val="382090"/>
                </a:solidFill>
                <a:latin typeface="Times New Roman" pitchFamily="18" charset="0"/>
              </a:rPr>
              <a:t>phút</a:t>
            </a:r>
            <a:r>
              <a:rPr lang="en-US" b="1" dirty="0">
                <a:solidFill>
                  <a:srgbClr val="382090"/>
                </a:solidFill>
                <a:latin typeface="Times New Roman" pitchFamily="18" charset="0"/>
              </a:rPr>
              <a:t>.</a:t>
            </a:r>
          </a:p>
          <a:p>
            <a:pPr algn="just" eaLnBrk="1" hangingPunct="1">
              <a:lnSpc>
                <a:spcPct val="90000"/>
              </a:lnSpc>
              <a:buSzPct val="110000"/>
              <a:buFont typeface="Wingdings" pitchFamily="2" charset="2"/>
              <a:buChar char="Ø"/>
            </a:pPr>
            <a:r>
              <a:rPr lang="en-US" b="1" dirty="0" err="1">
                <a:solidFill>
                  <a:srgbClr val="382090"/>
                </a:solidFill>
                <a:latin typeface="Times New Roman" pitchFamily="18" charset="0"/>
              </a:rPr>
              <a:t>Chọn</a:t>
            </a:r>
            <a:r>
              <a:rPr lang="en-US" b="1" dirty="0">
                <a:solidFill>
                  <a:srgbClr val="382090"/>
                </a:solidFill>
                <a:latin typeface="Times New Roman" pitchFamily="18" charset="0"/>
              </a:rPr>
              <a:t> </a:t>
            </a:r>
            <a:r>
              <a:rPr lang="en-US" b="1" dirty="0" err="1">
                <a:solidFill>
                  <a:srgbClr val="382090"/>
                </a:solidFill>
                <a:latin typeface="Times New Roman" pitchFamily="18" charset="0"/>
              </a:rPr>
              <a:t>cách</a:t>
            </a:r>
            <a:r>
              <a:rPr lang="en-US" b="1" dirty="0">
                <a:solidFill>
                  <a:srgbClr val="382090"/>
                </a:solidFill>
                <a:latin typeface="Times New Roman" pitchFamily="18" charset="0"/>
              </a:rPr>
              <a:t> </a:t>
            </a:r>
            <a:r>
              <a:rPr lang="en-US" b="1" dirty="0" err="1">
                <a:solidFill>
                  <a:srgbClr val="382090"/>
                </a:solidFill>
                <a:latin typeface="Times New Roman" pitchFamily="18" charset="0"/>
              </a:rPr>
              <a:t>mở</a:t>
            </a:r>
            <a:r>
              <a:rPr lang="en-US" b="1" dirty="0">
                <a:solidFill>
                  <a:srgbClr val="382090"/>
                </a:solidFill>
                <a:latin typeface="Times New Roman" pitchFamily="18" charset="0"/>
              </a:rPr>
              <a:t> </a:t>
            </a:r>
            <a:r>
              <a:rPr lang="en-US" b="1" dirty="0" err="1">
                <a:solidFill>
                  <a:srgbClr val="382090"/>
                </a:solidFill>
                <a:latin typeface="Times New Roman" pitchFamily="18" charset="0"/>
              </a:rPr>
              <a:t>bài</a:t>
            </a:r>
            <a:r>
              <a:rPr lang="en-US" b="1" dirty="0">
                <a:solidFill>
                  <a:srgbClr val="382090"/>
                </a:solidFill>
                <a:latin typeface="Times New Roman" pitchFamily="18" charset="0"/>
              </a:rPr>
              <a:t> </a:t>
            </a:r>
            <a:r>
              <a:rPr lang="en-US" b="1" dirty="0" err="1">
                <a:solidFill>
                  <a:srgbClr val="382090"/>
                </a:solidFill>
                <a:latin typeface="Times New Roman" pitchFamily="18" charset="0"/>
              </a:rPr>
              <a:t>và</a:t>
            </a:r>
            <a:r>
              <a:rPr lang="en-US" b="1" dirty="0">
                <a:solidFill>
                  <a:srgbClr val="382090"/>
                </a:solidFill>
                <a:latin typeface="Times New Roman" pitchFamily="18" charset="0"/>
              </a:rPr>
              <a:t> </a:t>
            </a:r>
            <a:r>
              <a:rPr lang="en-US" b="1" dirty="0" err="1">
                <a:solidFill>
                  <a:srgbClr val="382090"/>
                </a:solidFill>
                <a:latin typeface="Times New Roman" pitchFamily="18" charset="0"/>
              </a:rPr>
              <a:t>kết</a:t>
            </a:r>
            <a:r>
              <a:rPr lang="en-US" b="1" dirty="0">
                <a:solidFill>
                  <a:srgbClr val="382090"/>
                </a:solidFill>
                <a:latin typeface="Times New Roman" pitchFamily="18" charset="0"/>
              </a:rPr>
              <a:t> </a:t>
            </a:r>
            <a:r>
              <a:rPr lang="en-US" b="1" dirty="0" err="1">
                <a:solidFill>
                  <a:srgbClr val="382090"/>
                </a:solidFill>
                <a:latin typeface="Times New Roman" pitchFamily="18" charset="0"/>
              </a:rPr>
              <a:t>bài</a:t>
            </a:r>
            <a:r>
              <a:rPr lang="en-US" b="1" dirty="0">
                <a:solidFill>
                  <a:srgbClr val="382090"/>
                </a:solidFill>
                <a:latin typeface="Times New Roman" pitchFamily="18" charset="0"/>
              </a:rPr>
              <a:t> </a:t>
            </a:r>
            <a:r>
              <a:rPr lang="en-US" b="1" dirty="0" err="1">
                <a:solidFill>
                  <a:srgbClr val="382090"/>
                </a:solidFill>
                <a:latin typeface="Times New Roman" pitchFamily="18" charset="0"/>
              </a:rPr>
              <a:t>sao</a:t>
            </a:r>
            <a:r>
              <a:rPr lang="en-US" b="1" dirty="0">
                <a:solidFill>
                  <a:srgbClr val="382090"/>
                </a:solidFill>
                <a:latin typeface="Times New Roman" pitchFamily="18" charset="0"/>
              </a:rPr>
              <a:t> </a:t>
            </a:r>
            <a:r>
              <a:rPr lang="en-US" b="1" dirty="0" err="1">
                <a:solidFill>
                  <a:srgbClr val="382090"/>
                </a:solidFill>
                <a:latin typeface="Times New Roman" pitchFamily="18" charset="0"/>
              </a:rPr>
              <a:t>cho</a:t>
            </a:r>
            <a:r>
              <a:rPr lang="en-US" b="1" dirty="0">
                <a:solidFill>
                  <a:srgbClr val="382090"/>
                </a:solidFill>
                <a:latin typeface="Times New Roman" pitchFamily="18" charset="0"/>
              </a:rPr>
              <a:t> </a:t>
            </a:r>
            <a:r>
              <a:rPr lang="en-US" b="1" dirty="0" err="1">
                <a:solidFill>
                  <a:srgbClr val="382090"/>
                </a:solidFill>
                <a:latin typeface="Times New Roman" pitchFamily="18" charset="0"/>
              </a:rPr>
              <a:t>phù</a:t>
            </a:r>
            <a:r>
              <a:rPr lang="en-US" b="1" dirty="0">
                <a:solidFill>
                  <a:srgbClr val="382090"/>
                </a:solidFill>
                <a:latin typeface="Times New Roman" pitchFamily="18" charset="0"/>
              </a:rPr>
              <a:t> </a:t>
            </a:r>
            <a:r>
              <a:rPr lang="en-US" b="1" dirty="0" err="1">
                <a:solidFill>
                  <a:srgbClr val="382090"/>
                </a:solidFill>
                <a:latin typeface="Times New Roman" pitchFamily="18" charset="0"/>
              </a:rPr>
              <a:t>hợp</a:t>
            </a:r>
            <a:r>
              <a:rPr lang="en-US" b="1" dirty="0">
                <a:solidFill>
                  <a:srgbClr val="382090"/>
                </a:solidFill>
                <a:latin typeface="Times New Roman" pitchFamily="18" charset="0"/>
              </a:rPr>
              <a:t>.</a:t>
            </a:r>
          </a:p>
          <a:p>
            <a:pPr algn="just" eaLnBrk="1" hangingPunct="1">
              <a:lnSpc>
                <a:spcPct val="90000"/>
              </a:lnSpc>
              <a:buSzPct val="110000"/>
              <a:buFont typeface="Wingdings" pitchFamily="2" charset="2"/>
              <a:buChar char="Ø"/>
            </a:pPr>
            <a:r>
              <a:rPr lang="en-US" b="1" dirty="0" err="1">
                <a:solidFill>
                  <a:srgbClr val="382090"/>
                </a:solidFill>
                <a:latin typeface="Times New Roman" pitchFamily="18" charset="0"/>
              </a:rPr>
              <a:t>Phần</a:t>
            </a:r>
            <a:r>
              <a:rPr lang="en-US" b="1" dirty="0">
                <a:solidFill>
                  <a:srgbClr val="382090"/>
                </a:solidFill>
                <a:latin typeface="Times New Roman" pitchFamily="18" charset="0"/>
              </a:rPr>
              <a:t> </a:t>
            </a:r>
            <a:r>
              <a:rPr lang="en-US" b="1" dirty="0" err="1">
                <a:solidFill>
                  <a:srgbClr val="382090"/>
                </a:solidFill>
                <a:latin typeface="Times New Roman" pitchFamily="18" charset="0"/>
              </a:rPr>
              <a:t>thân</a:t>
            </a:r>
            <a:r>
              <a:rPr lang="en-US" b="1" dirty="0">
                <a:solidFill>
                  <a:srgbClr val="382090"/>
                </a:solidFill>
                <a:latin typeface="Times New Roman" pitchFamily="18" charset="0"/>
              </a:rPr>
              <a:t> </a:t>
            </a:r>
            <a:r>
              <a:rPr lang="en-US" b="1" dirty="0" err="1">
                <a:solidFill>
                  <a:srgbClr val="382090"/>
                </a:solidFill>
                <a:latin typeface="Times New Roman" pitchFamily="18" charset="0"/>
              </a:rPr>
              <a:t>bài</a:t>
            </a:r>
            <a:r>
              <a:rPr lang="en-US" b="1" dirty="0">
                <a:solidFill>
                  <a:srgbClr val="382090"/>
                </a:solidFill>
                <a:latin typeface="Times New Roman" pitchFamily="18" charset="0"/>
              </a:rPr>
              <a:t> </a:t>
            </a:r>
            <a:r>
              <a:rPr lang="en-US" b="1" dirty="0" err="1">
                <a:solidFill>
                  <a:srgbClr val="382090"/>
                </a:solidFill>
                <a:latin typeface="Times New Roman" pitchFamily="18" charset="0"/>
              </a:rPr>
              <a:t>nên</a:t>
            </a:r>
            <a:r>
              <a:rPr lang="en-US" b="1" dirty="0">
                <a:solidFill>
                  <a:srgbClr val="382090"/>
                </a:solidFill>
                <a:latin typeface="Times New Roman" pitchFamily="18" charset="0"/>
              </a:rPr>
              <a:t> </a:t>
            </a:r>
            <a:r>
              <a:rPr lang="en-US" b="1" dirty="0" err="1">
                <a:solidFill>
                  <a:srgbClr val="382090"/>
                </a:solidFill>
                <a:latin typeface="Times New Roman" pitchFamily="18" charset="0"/>
              </a:rPr>
              <a:t>cùng</a:t>
            </a:r>
            <a:r>
              <a:rPr lang="en-US" b="1" dirty="0">
                <a:solidFill>
                  <a:srgbClr val="382090"/>
                </a:solidFill>
                <a:latin typeface="Times New Roman" pitchFamily="18" charset="0"/>
              </a:rPr>
              <a:t> </a:t>
            </a:r>
            <a:r>
              <a:rPr lang="en-US" b="1" dirty="0" err="1">
                <a:solidFill>
                  <a:srgbClr val="382090"/>
                </a:solidFill>
                <a:latin typeface="Times New Roman" pitchFamily="18" charset="0"/>
              </a:rPr>
              <a:t>các</a:t>
            </a:r>
            <a:r>
              <a:rPr lang="en-US" b="1" dirty="0">
                <a:solidFill>
                  <a:srgbClr val="382090"/>
                </a:solidFill>
                <a:latin typeface="Times New Roman" pitchFamily="18" charset="0"/>
              </a:rPr>
              <a:t> </a:t>
            </a:r>
            <a:r>
              <a:rPr lang="en-US" b="1" dirty="0" err="1">
                <a:solidFill>
                  <a:srgbClr val="382090"/>
                </a:solidFill>
                <a:latin typeface="Times New Roman" pitchFamily="18" charset="0"/>
              </a:rPr>
              <a:t>từ</a:t>
            </a:r>
            <a:r>
              <a:rPr lang="en-US" b="1" dirty="0">
                <a:solidFill>
                  <a:srgbClr val="382090"/>
                </a:solidFill>
                <a:latin typeface="Times New Roman" pitchFamily="18" charset="0"/>
              </a:rPr>
              <a:t> </a:t>
            </a:r>
            <a:r>
              <a:rPr lang="en-US" b="1" dirty="0" err="1">
                <a:solidFill>
                  <a:srgbClr val="382090"/>
                </a:solidFill>
                <a:latin typeface="Times New Roman" pitchFamily="18" charset="0"/>
              </a:rPr>
              <a:t>ngữ</a:t>
            </a:r>
            <a:r>
              <a:rPr lang="en-US" b="1" dirty="0">
                <a:solidFill>
                  <a:srgbClr val="382090"/>
                </a:solidFill>
                <a:latin typeface="Times New Roman" pitchFamily="18" charset="0"/>
              </a:rPr>
              <a:t> </a:t>
            </a:r>
            <a:r>
              <a:rPr lang="en-US" b="1" dirty="0" err="1">
                <a:solidFill>
                  <a:srgbClr val="382090"/>
                </a:solidFill>
                <a:latin typeface="Times New Roman" pitchFamily="18" charset="0"/>
              </a:rPr>
              <a:t>hình</a:t>
            </a:r>
            <a:r>
              <a:rPr lang="en-US" b="1" dirty="0">
                <a:solidFill>
                  <a:srgbClr val="382090"/>
                </a:solidFill>
                <a:latin typeface="Times New Roman" pitchFamily="18" charset="0"/>
              </a:rPr>
              <a:t> </a:t>
            </a:r>
            <a:r>
              <a:rPr lang="en-US" b="1" dirty="0" err="1">
                <a:solidFill>
                  <a:srgbClr val="382090"/>
                </a:solidFill>
                <a:latin typeface="Times New Roman" pitchFamily="18" charset="0"/>
              </a:rPr>
              <a:t>ảnh</a:t>
            </a:r>
            <a:r>
              <a:rPr lang="en-US" b="1" dirty="0">
                <a:solidFill>
                  <a:srgbClr val="382090"/>
                </a:solidFill>
                <a:latin typeface="Times New Roman" pitchFamily="18" charset="0"/>
              </a:rPr>
              <a:t> </a:t>
            </a:r>
            <a:r>
              <a:rPr lang="en-US" b="1" dirty="0" err="1">
                <a:solidFill>
                  <a:srgbClr val="382090"/>
                </a:solidFill>
                <a:latin typeface="Times New Roman" pitchFamily="18" charset="0"/>
              </a:rPr>
              <a:t>gợi</a:t>
            </a:r>
            <a:r>
              <a:rPr lang="en-US" b="1" dirty="0">
                <a:solidFill>
                  <a:srgbClr val="382090"/>
                </a:solidFill>
                <a:latin typeface="Times New Roman" pitchFamily="18" charset="0"/>
              </a:rPr>
              <a:t> </a:t>
            </a:r>
            <a:r>
              <a:rPr lang="en-US" b="1" dirty="0" err="1">
                <a:solidFill>
                  <a:srgbClr val="382090"/>
                </a:solidFill>
                <a:latin typeface="Times New Roman" pitchFamily="18" charset="0"/>
              </a:rPr>
              <a:t>tả</a:t>
            </a:r>
            <a:r>
              <a:rPr lang="en-US" b="1" dirty="0">
                <a:solidFill>
                  <a:srgbClr val="382090"/>
                </a:solidFill>
                <a:latin typeface="Times New Roman" pitchFamily="18" charset="0"/>
              </a:rPr>
              <a:t> </a:t>
            </a:r>
            <a:r>
              <a:rPr lang="en-US" b="1" dirty="0" err="1">
                <a:solidFill>
                  <a:srgbClr val="382090"/>
                </a:solidFill>
                <a:latin typeface="Times New Roman" pitchFamily="18" charset="0"/>
              </a:rPr>
              <a:t>được</a:t>
            </a:r>
            <a:r>
              <a:rPr lang="en-US" b="1" dirty="0">
                <a:solidFill>
                  <a:srgbClr val="382090"/>
                </a:solidFill>
                <a:latin typeface="Times New Roman" pitchFamily="18" charset="0"/>
              </a:rPr>
              <a:t> </a:t>
            </a:r>
            <a:r>
              <a:rPr lang="en-US" b="1" dirty="0" err="1">
                <a:solidFill>
                  <a:srgbClr val="382090"/>
                </a:solidFill>
                <a:latin typeface="Times New Roman" pitchFamily="18" charset="0"/>
              </a:rPr>
              <a:t>đặc</a:t>
            </a:r>
            <a:r>
              <a:rPr lang="en-US" b="1" dirty="0">
                <a:solidFill>
                  <a:srgbClr val="382090"/>
                </a:solidFill>
                <a:latin typeface="Times New Roman" pitchFamily="18" charset="0"/>
              </a:rPr>
              <a:t> </a:t>
            </a:r>
            <a:r>
              <a:rPr lang="en-US" b="1" dirty="0" err="1">
                <a:solidFill>
                  <a:srgbClr val="382090"/>
                </a:solidFill>
                <a:latin typeface="Times New Roman" pitchFamily="18" charset="0"/>
              </a:rPr>
              <a:t>điểm</a:t>
            </a:r>
            <a:r>
              <a:rPr lang="en-US" b="1" dirty="0">
                <a:solidFill>
                  <a:srgbClr val="382090"/>
                </a:solidFill>
                <a:latin typeface="Times New Roman" pitchFamily="18" charset="0"/>
              </a:rPr>
              <a:t> </a:t>
            </a:r>
            <a:r>
              <a:rPr lang="en-US" b="1" dirty="0" err="1">
                <a:solidFill>
                  <a:srgbClr val="382090"/>
                </a:solidFill>
                <a:latin typeface="Times New Roman" pitchFamily="18" charset="0"/>
              </a:rPr>
              <a:t>ngoại</a:t>
            </a:r>
            <a:r>
              <a:rPr lang="en-US" b="1" dirty="0">
                <a:solidFill>
                  <a:srgbClr val="382090"/>
                </a:solidFill>
                <a:latin typeface="Times New Roman" pitchFamily="18" charset="0"/>
              </a:rPr>
              <a:t> </a:t>
            </a:r>
            <a:r>
              <a:rPr lang="en-US" b="1" dirty="0" err="1">
                <a:solidFill>
                  <a:srgbClr val="382090"/>
                </a:solidFill>
                <a:latin typeface="Times New Roman" pitchFamily="18" charset="0"/>
              </a:rPr>
              <a:t>hình</a:t>
            </a:r>
            <a:r>
              <a:rPr lang="en-US" b="1" dirty="0">
                <a:solidFill>
                  <a:srgbClr val="382090"/>
                </a:solidFill>
                <a:latin typeface="Times New Roman" pitchFamily="18" charset="0"/>
              </a:rPr>
              <a:t>, </a:t>
            </a:r>
            <a:r>
              <a:rPr lang="en-US" b="1" dirty="0" err="1">
                <a:solidFill>
                  <a:srgbClr val="382090"/>
                </a:solidFill>
                <a:latin typeface="Times New Roman" pitchFamily="18" charset="0"/>
              </a:rPr>
              <a:t>động</a:t>
            </a:r>
            <a:r>
              <a:rPr lang="en-US" b="1" dirty="0">
                <a:solidFill>
                  <a:srgbClr val="382090"/>
                </a:solidFill>
                <a:latin typeface="Times New Roman" pitchFamily="18" charset="0"/>
              </a:rPr>
              <a:t> </a:t>
            </a:r>
            <a:r>
              <a:rPr lang="en-US" b="1" dirty="0" err="1">
                <a:solidFill>
                  <a:srgbClr val="382090"/>
                </a:solidFill>
                <a:latin typeface="Times New Roman" pitchFamily="18" charset="0"/>
              </a:rPr>
              <a:t>tác</a:t>
            </a:r>
            <a:r>
              <a:rPr lang="en-US" b="1" dirty="0">
                <a:solidFill>
                  <a:srgbClr val="382090"/>
                </a:solidFill>
                <a:latin typeface="Times New Roman" pitchFamily="18" charset="0"/>
              </a:rPr>
              <a:t>, </a:t>
            </a:r>
            <a:r>
              <a:rPr lang="en-US" b="1" dirty="0" err="1">
                <a:solidFill>
                  <a:srgbClr val="382090"/>
                </a:solidFill>
                <a:latin typeface="Times New Roman" pitchFamily="18" charset="0"/>
              </a:rPr>
              <a:t>cử</a:t>
            </a:r>
            <a:r>
              <a:rPr lang="en-US" b="1" dirty="0">
                <a:solidFill>
                  <a:srgbClr val="382090"/>
                </a:solidFill>
                <a:latin typeface="Times New Roman" pitchFamily="18" charset="0"/>
              </a:rPr>
              <a:t> </a:t>
            </a:r>
            <a:r>
              <a:rPr lang="en-US" b="1" dirty="0" err="1">
                <a:solidFill>
                  <a:srgbClr val="382090"/>
                </a:solidFill>
                <a:latin typeface="Times New Roman" pitchFamily="18" charset="0"/>
              </a:rPr>
              <a:t>chỉ</a:t>
            </a:r>
            <a:r>
              <a:rPr lang="en-US" b="1" dirty="0">
                <a:solidFill>
                  <a:srgbClr val="382090"/>
                </a:solidFill>
                <a:latin typeface="Times New Roman" pitchFamily="18" charset="0"/>
              </a:rPr>
              <a:t> </a:t>
            </a:r>
            <a:r>
              <a:rPr lang="en-US" b="1" dirty="0" err="1">
                <a:solidFill>
                  <a:srgbClr val="382090"/>
                </a:solidFill>
                <a:latin typeface="Times New Roman" pitchFamily="18" charset="0"/>
              </a:rPr>
              <a:t>của</a:t>
            </a:r>
            <a:r>
              <a:rPr lang="en-US" b="1" dirty="0">
                <a:solidFill>
                  <a:srgbClr val="382090"/>
                </a:solidFill>
                <a:latin typeface="Times New Roman" pitchFamily="18" charset="0"/>
              </a:rPr>
              <a:t> </a:t>
            </a:r>
            <a:r>
              <a:rPr lang="en-US" b="1" dirty="0" err="1">
                <a:solidFill>
                  <a:srgbClr val="382090"/>
                </a:solidFill>
                <a:latin typeface="Times New Roman" pitchFamily="18" charset="0"/>
              </a:rPr>
              <a:t>người</a:t>
            </a:r>
            <a:r>
              <a:rPr lang="en-US" b="1" dirty="0">
                <a:solidFill>
                  <a:srgbClr val="382090"/>
                </a:solidFill>
                <a:latin typeface="Times New Roman" pitchFamily="18" charset="0"/>
              </a:rPr>
              <a:t> </a:t>
            </a:r>
            <a:r>
              <a:rPr lang="en-US" b="1" dirty="0" err="1">
                <a:solidFill>
                  <a:srgbClr val="382090"/>
                </a:solidFill>
                <a:latin typeface="Times New Roman" pitchFamily="18" charset="0"/>
              </a:rPr>
              <a:t>em</a:t>
            </a:r>
            <a:r>
              <a:rPr lang="en-US" b="1" dirty="0">
                <a:solidFill>
                  <a:srgbClr val="382090"/>
                </a:solidFill>
                <a:latin typeface="Times New Roman" pitchFamily="18" charset="0"/>
              </a:rPr>
              <a:t> </a:t>
            </a:r>
            <a:r>
              <a:rPr lang="en-US" b="1" dirty="0" err="1">
                <a:solidFill>
                  <a:srgbClr val="382090"/>
                </a:solidFill>
                <a:latin typeface="Times New Roman" pitchFamily="18" charset="0"/>
              </a:rPr>
              <a:t>chọn</a:t>
            </a:r>
            <a:r>
              <a:rPr lang="en-US" b="1" dirty="0">
                <a:solidFill>
                  <a:srgbClr val="382090"/>
                </a:solidFill>
                <a:latin typeface="Times New Roman" pitchFamily="18" charset="0"/>
              </a:rPr>
              <a:t> </a:t>
            </a:r>
            <a:r>
              <a:rPr lang="en-US" b="1" dirty="0" err="1">
                <a:solidFill>
                  <a:srgbClr val="382090"/>
                </a:solidFill>
                <a:latin typeface="Times New Roman" pitchFamily="18" charset="0"/>
              </a:rPr>
              <a:t>tả</a:t>
            </a:r>
            <a:r>
              <a:rPr lang="en-US" b="1" dirty="0">
                <a:solidFill>
                  <a:srgbClr val="382090"/>
                </a:solidFill>
                <a:latin typeface="Times New Roman" pitchFamily="18" charset="0"/>
              </a:rPr>
              <a:t>.</a:t>
            </a:r>
          </a:p>
        </p:txBody>
      </p:sp>
      <p:sp>
        <p:nvSpPr>
          <p:cNvPr id="2" name="TextBox 1">
            <a:extLst>
              <a:ext uri="{FF2B5EF4-FFF2-40B4-BE49-F238E27FC236}">
                <a16:creationId xmlns:a16="http://schemas.microsoft.com/office/drawing/2014/main" id="{FE01520E-C8F1-9F70-5791-D07174D39C3F}"/>
              </a:ext>
            </a:extLst>
          </p:cNvPr>
          <p:cNvSpPr txBox="1"/>
          <p:nvPr/>
        </p:nvSpPr>
        <p:spPr>
          <a:xfrm>
            <a:off x="1187624" y="44624"/>
            <a:ext cx="7632848" cy="1384995"/>
          </a:xfrm>
          <a:prstGeom prst="rect">
            <a:avLst/>
          </a:prstGeom>
          <a:noFill/>
        </p:spPr>
        <p:txBody>
          <a:bodyPr wrap="square" rtlCol="0">
            <a:spAutoFit/>
          </a:bodyPr>
          <a:lstStyle/>
          <a:p>
            <a:pPr algn="ctr"/>
            <a:r>
              <a:rPr lang="en-US" sz="2800" b="1" u="sng">
                <a:solidFill>
                  <a:srgbClr val="002060"/>
                </a:solidFill>
                <a:latin typeface="Times New Roman" panose="02020603050405020304" pitchFamily="18" charset="0"/>
                <a:cs typeface="Times New Roman" panose="02020603050405020304" pitchFamily="18" charset="0"/>
              </a:rPr>
              <a:t>Tập </a:t>
            </a:r>
            <a:r>
              <a:rPr lang="en-US" sz="2800" b="1" u="sng" dirty="0" err="1">
                <a:solidFill>
                  <a:srgbClr val="002060"/>
                </a:solidFill>
                <a:latin typeface="Times New Roman" panose="02020603050405020304" pitchFamily="18" charset="0"/>
                <a:cs typeface="Times New Roman" panose="02020603050405020304" pitchFamily="18" charset="0"/>
              </a:rPr>
              <a:t>làm</a:t>
            </a:r>
            <a:r>
              <a:rPr lang="en-US" sz="2800" b="1" u="sng" dirty="0">
                <a:solidFill>
                  <a:srgbClr val="002060"/>
                </a:solidFill>
                <a:latin typeface="Times New Roman" panose="02020603050405020304" pitchFamily="18" charset="0"/>
                <a:cs typeface="Times New Roman" panose="02020603050405020304" pitchFamily="18" charset="0"/>
              </a:rPr>
              <a:t> </a:t>
            </a:r>
            <a:r>
              <a:rPr lang="en-US" sz="2800" b="1" u="sng" dirty="0" err="1">
                <a:solidFill>
                  <a:srgbClr val="002060"/>
                </a:solidFill>
                <a:latin typeface="Times New Roman" panose="02020603050405020304" pitchFamily="18" charset="0"/>
                <a:cs typeface="Times New Roman" panose="02020603050405020304" pitchFamily="18" charset="0"/>
              </a:rPr>
              <a:t>văn</a:t>
            </a:r>
            <a:endParaRPr lang="en-US" sz="2800" b="1" u="sng" dirty="0">
              <a:solidFill>
                <a:srgbClr val="002060"/>
              </a:solidFill>
              <a:latin typeface="Times New Roman" panose="02020603050405020304" pitchFamily="18" charset="0"/>
              <a:cs typeface="Times New Roman" panose="02020603050405020304" pitchFamily="18" charset="0"/>
            </a:endParaRPr>
          </a:p>
          <a:p>
            <a:pPr algn="ctr"/>
            <a:r>
              <a:rPr lang="en-US" sz="2800" b="1" dirty="0" err="1">
                <a:solidFill>
                  <a:srgbClr val="C00000"/>
                </a:solidFill>
                <a:latin typeface="Times New Roman" panose="02020603050405020304" pitchFamily="18" charset="0"/>
                <a:cs typeface="Times New Roman" panose="02020603050405020304" pitchFamily="18" charset="0"/>
              </a:rPr>
              <a:t>Tả</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người</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Kiểm</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tra</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viết</a:t>
            </a:r>
            <a:r>
              <a:rPr lang="en-US" sz="2800" b="1" dirty="0">
                <a:solidFill>
                  <a:srgbClr val="C00000"/>
                </a:solidFill>
                <a:latin typeface="Times New Roman" panose="02020603050405020304" pitchFamily="18" charset="0"/>
                <a:cs typeface="Times New Roman" panose="02020603050405020304" pitchFamily="18" charset="0"/>
              </a:rPr>
              <a:t>)</a:t>
            </a:r>
            <a:endParaRPr lang="en-US" sz="2800" b="1" dirty="0">
              <a:solidFill>
                <a:srgbClr val="C00000"/>
              </a:solidFill>
            </a:endParaRPr>
          </a:p>
          <a:p>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p:cTn id="7" dur="500" fill="hold"/>
                                        <p:tgtEl>
                                          <p:spTgt spid="11266"/>
                                        </p:tgtEl>
                                        <p:attrNameLst>
                                          <p:attrName>ppt_w</p:attrName>
                                        </p:attrNameLst>
                                      </p:cBhvr>
                                      <p:tavLst>
                                        <p:tav tm="0">
                                          <p:val>
                                            <p:fltVal val="0"/>
                                          </p:val>
                                        </p:tav>
                                        <p:tav tm="100000">
                                          <p:val>
                                            <p:strVal val="#ppt_w"/>
                                          </p:val>
                                        </p:tav>
                                      </p:tavLst>
                                    </p:anim>
                                    <p:anim calcmode="lin" valueType="num">
                                      <p:cBhvr>
                                        <p:cTn id="8" dur="500" fill="hold"/>
                                        <p:tgtEl>
                                          <p:spTgt spid="11266"/>
                                        </p:tgtEl>
                                        <p:attrNameLst>
                                          <p:attrName>ppt_h</p:attrName>
                                        </p:attrNameLst>
                                      </p:cBhvr>
                                      <p:tavLst>
                                        <p:tav tm="0">
                                          <p:val>
                                            <p:fltVal val="0"/>
                                          </p:val>
                                        </p:tav>
                                        <p:tav tm="100000">
                                          <p:val>
                                            <p:strVal val="#ppt_h"/>
                                          </p:val>
                                        </p:tav>
                                      </p:tavLst>
                                    </p:anim>
                                    <p:animEffect transition="in" filter="fade">
                                      <p:cBhvr>
                                        <p:cTn id="9" dur="500"/>
                                        <p:tgtEl>
                                          <p:spTgt spid="11266"/>
                                        </p:tgtEl>
                                      </p:cBhvr>
                                    </p:animEffect>
                                  </p:childTnLst>
                                </p:cTn>
                              </p:par>
                            </p:childTnLst>
                          </p:cTn>
                        </p:par>
                        <p:par>
                          <p:cTn id="10" fill="hold" nodeType="afterGroup">
                            <p:stCondLst>
                              <p:cond delay="500"/>
                            </p:stCondLst>
                            <p:childTnLst>
                              <p:par>
                                <p:cTn id="11" presetID="40" presetClass="entr" presetSubtype="0" fill="hold" nodeType="afterEffect">
                                  <p:stCondLst>
                                    <p:cond delay="0"/>
                                  </p:stCondLst>
                                  <p:iterate type="lt">
                                    <p:tmPct val="10000"/>
                                  </p:iterate>
                                  <p:childTnLst>
                                    <p:set>
                                      <p:cBhvr>
                                        <p:cTn id="12" dur="1" fill="hold">
                                          <p:stCondLst>
                                            <p:cond delay="0"/>
                                          </p:stCondLst>
                                        </p:cTn>
                                        <p:tgtEl>
                                          <p:spTgt spid="11267">
                                            <p:txEl>
                                              <p:pRg st="0" end="0"/>
                                            </p:txEl>
                                          </p:spTgt>
                                        </p:tgtEl>
                                        <p:attrNameLst>
                                          <p:attrName>style.visibility</p:attrName>
                                        </p:attrNameLst>
                                      </p:cBhvr>
                                      <p:to>
                                        <p:strVal val="visible"/>
                                      </p:to>
                                    </p:set>
                                    <p:animEffect transition="in" filter="fade">
                                      <p:cBhvr>
                                        <p:cTn id="13" dur="500"/>
                                        <p:tgtEl>
                                          <p:spTgt spid="11267">
                                            <p:txEl>
                                              <p:pRg st="0" end="0"/>
                                            </p:txEl>
                                          </p:spTgt>
                                        </p:tgtEl>
                                      </p:cBhvr>
                                    </p:animEffect>
                                    <p:anim calcmode="lin" valueType="num">
                                      <p:cBhvr>
                                        <p:cTn id="14" dur="500" fill="hold"/>
                                        <p:tgtEl>
                                          <p:spTgt spid="11267">
                                            <p:txEl>
                                              <p:pRg st="0" end="0"/>
                                            </p:txEl>
                                          </p:spTgt>
                                        </p:tgtEl>
                                        <p:attrNameLst>
                                          <p:attrName>ppt_x</p:attrName>
                                        </p:attrNameLst>
                                      </p:cBhvr>
                                      <p:tavLst>
                                        <p:tav tm="0">
                                          <p:val>
                                            <p:strVal val="#ppt_x-.1"/>
                                          </p:val>
                                        </p:tav>
                                        <p:tav tm="100000">
                                          <p:val>
                                            <p:strVal val="#ppt_x"/>
                                          </p:val>
                                        </p:tav>
                                      </p:tavLst>
                                    </p:anim>
                                    <p:anim calcmode="lin" valueType="num">
                                      <p:cBhvr>
                                        <p:cTn id="15" dur="500" fill="hold"/>
                                        <p:tgtEl>
                                          <p:spTgt spid="112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40" presetClass="entr" presetSubtype="0" fill="hold" nodeType="clickEffect">
                                  <p:stCondLst>
                                    <p:cond delay="0"/>
                                  </p:stCondLst>
                                  <p:iterate type="lt">
                                    <p:tmPct val="10000"/>
                                  </p:iterate>
                                  <p:childTnLst>
                                    <p:set>
                                      <p:cBhvr>
                                        <p:cTn id="19" dur="1" fill="hold">
                                          <p:stCondLst>
                                            <p:cond delay="0"/>
                                          </p:stCondLst>
                                        </p:cTn>
                                        <p:tgtEl>
                                          <p:spTgt spid="11267">
                                            <p:txEl>
                                              <p:pRg st="1" end="1"/>
                                            </p:txEl>
                                          </p:spTgt>
                                        </p:tgtEl>
                                        <p:attrNameLst>
                                          <p:attrName>style.visibility</p:attrName>
                                        </p:attrNameLst>
                                      </p:cBhvr>
                                      <p:to>
                                        <p:strVal val="visible"/>
                                      </p:to>
                                    </p:set>
                                    <p:animEffect transition="in" filter="fade">
                                      <p:cBhvr>
                                        <p:cTn id="20" dur="500"/>
                                        <p:tgtEl>
                                          <p:spTgt spid="11267">
                                            <p:txEl>
                                              <p:pRg st="1" end="1"/>
                                            </p:txEl>
                                          </p:spTgt>
                                        </p:tgtEl>
                                      </p:cBhvr>
                                    </p:animEffect>
                                    <p:anim calcmode="lin" valueType="num">
                                      <p:cBhvr>
                                        <p:cTn id="21" dur="500" fill="hold"/>
                                        <p:tgtEl>
                                          <p:spTgt spid="11267">
                                            <p:txEl>
                                              <p:pRg st="1" end="1"/>
                                            </p:txEl>
                                          </p:spTgt>
                                        </p:tgtEl>
                                        <p:attrNameLst>
                                          <p:attrName>ppt_x</p:attrName>
                                        </p:attrNameLst>
                                      </p:cBhvr>
                                      <p:tavLst>
                                        <p:tav tm="0">
                                          <p:val>
                                            <p:strVal val="#ppt_x-.1"/>
                                          </p:val>
                                        </p:tav>
                                        <p:tav tm="100000">
                                          <p:val>
                                            <p:strVal val="#ppt_x"/>
                                          </p:val>
                                        </p:tav>
                                      </p:tavLst>
                                    </p:anim>
                                    <p:anim calcmode="lin" valueType="num">
                                      <p:cBhvr>
                                        <p:cTn id="22" dur="500" fill="hold"/>
                                        <p:tgtEl>
                                          <p:spTgt spid="11267">
                                            <p:txEl>
                                              <p:pRg st="1" end="1"/>
                                            </p:txEl>
                                          </p:spTgt>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2150"/>
                            </p:stCondLst>
                            <p:childTnLst>
                              <p:par>
                                <p:cTn id="24" presetID="40" presetClass="entr" presetSubtype="0" fill="hold" nodeType="afterEffect">
                                  <p:stCondLst>
                                    <p:cond delay="0"/>
                                  </p:stCondLst>
                                  <p:iterate type="lt">
                                    <p:tmPct val="10000"/>
                                  </p:iterate>
                                  <p:childTnLst>
                                    <p:set>
                                      <p:cBhvr>
                                        <p:cTn id="25" dur="1" fill="hold">
                                          <p:stCondLst>
                                            <p:cond delay="0"/>
                                          </p:stCondLst>
                                        </p:cTn>
                                        <p:tgtEl>
                                          <p:spTgt spid="11267">
                                            <p:txEl>
                                              <p:pRg st="2" end="2"/>
                                            </p:txEl>
                                          </p:spTgt>
                                        </p:tgtEl>
                                        <p:attrNameLst>
                                          <p:attrName>style.visibility</p:attrName>
                                        </p:attrNameLst>
                                      </p:cBhvr>
                                      <p:to>
                                        <p:strVal val="visible"/>
                                      </p:to>
                                    </p:set>
                                    <p:animEffect transition="in" filter="fade">
                                      <p:cBhvr>
                                        <p:cTn id="26" dur="500"/>
                                        <p:tgtEl>
                                          <p:spTgt spid="11267">
                                            <p:txEl>
                                              <p:pRg st="2" end="2"/>
                                            </p:txEl>
                                          </p:spTgt>
                                        </p:tgtEl>
                                      </p:cBhvr>
                                    </p:animEffect>
                                    <p:anim calcmode="lin" valueType="num">
                                      <p:cBhvr>
                                        <p:cTn id="27" dur="500" fill="hold"/>
                                        <p:tgtEl>
                                          <p:spTgt spid="11267">
                                            <p:txEl>
                                              <p:pRg st="2" end="2"/>
                                            </p:txEl>
                                          </p:spTgt>
                                        </p:tgtEl>
                                        <p:attrNameLst>
                                          <p:attrName>ppt_x</p:attrName>
                                        </p:attrNameLst>
                                      </p:cBhvr>
                                      <p:tavLst>
                                        <p:tav tm="0">
                                          <p:val>
                                            <p:strVal val="#ppt_x-.1"/>
                                          </p:val>
                                        </p:tav>
                                        <p:tav tm="100000">
                                          <p:val>
                                            <p:strVal val="#ppt_x"/>
                                          </p:val>
                                        </p:tav>
                                      </p:tavLst>
                                    </p:anim>
                                    <p:anim calcmode="lin" valueType="num">
                                      <p:cBhvr>
                                        <p:cTn id="28" dur="500" fill="hold"/>
                                        <p:tgtEl>
                                          <p:spTgt spid="1126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ChangeArrowheads="1"/>
          </p:cNvSpPr>
          <p:nvPr/>
        </p:nvSpPr>
        <p:spPr bwMode="auto">
          <a:xfrm>
            <a:off x="2362200" y="1371600"/>
            <a:ext cx="5181600" cy="762000"/>
          </a:xfrm>
          <a:prstGeom prst="rect">
            <a:avLst/>
          </a:prstGeom>
          <a:noFill/>
          <a:ln w="9525" algn="ctr">
            <a:noFill/>
            <a:miter lim="800000"/>
            <a:headEnd/>
            <a:tailEnd/>
          </a:ln>
        </p:spPr>
        <p:txBody>
          <a:bodyPr wrap="none" anchor="ctr"/>
          <a:lstStyle/>
          <a:p>
            <a:endParaRPr lang="vi-VN"/>
          </a:p>
        </p:txBody>
      </p:sp>
      <p:sp>
        <p:nvSpPr>
          <p:cNvPr id="7" name="Rounded Rectangle 6"/>
          <p:cNvSpPr>
            <a:spLocks noChangeArrowheads="1"/>
          </p:cNvSpPr>
          <p:nvPr/>
        </p:nvSpPr>
        <p:spPr bwMode="auto">
          <a:xfrm>
            <a:off x="0" y="1693888"/>
            <a:ext cx="9144000" cy="4615431"/>
          </a:xfrm>
          <a:prstGeom prst="roundRect">
            <a:avLst>
              <a:gd name="adj" fmla="val 16667"/>
            </a:avLst>
          </a:prstGeom>
          <a:solidFill>
            <a:srgbClr val="FFE7FF">
              <a:alpha val="43137"/>
            </a:srgbClr>
          </a:solidFill>
          <a:ln w="38100" cmpd="dbl" algn="ctr">
            <a:solidFill>
              <a:srgbClr val="008000"/>
            </a:solidFill>
            <a:round/>
            <a:headEnd/>
            <a:tailEnd/>
          </a:ln>
        </p:spPr>
        <p:txBody>
          <a:bodyPr anchor="ctr"/>
          <a:lstStyle/>
          <a:p>
            <a:pPr algn="just">
              <a:lnSpc>
                <a:spcPct val="120000"/>
              </a:lnSpc>
              <a:buFontTx/>
              <a:buAutoNum type="arabicPeriod"/>
            </a:pPr>
            <a:r>
              <a:rPr lang="en-US" sz="2800" b="1">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Mở</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Giới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thiệu</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người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định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tả</a:t>
            </a:r>
            <a:r>
              <a:rPr lang="en-US" sz="2800" b="1" dirty="0">
                <a:solidFill>
                  <a:srgbClr val="0000FF"/>
                </a:solidFill>
                <a:latin typeface="Times New Roman" pitchFamily="18" charset="0"/>
                <a:cs typeface="Times New Roman" pitchFamily="18" charset="0"/>
              </a:rPr>
              <a:t>.</a:t>
            </a:r>
          </a:p>
          <a:p>
            <a:pPr algn="just">
              <a:lnSpc>
                <a:spcPct val="120000"/>
              </a:lnSpc>
              <a:buFontTx/>
              <a:buAutoNum type="arabicPeriod"/>
            </a:pP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Thân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a:t>
            </a:r>
          </a:p>
          <a:p>
            <a:pPr algn="just">
              <a:lnSpc>
                <a:spcPct val="120000"/>
              </a:lnSpc>
              <a:buFontTx/>
              <a:buAutoNum type="alphaLcParenR"/>
            </a:pP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Tả</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ngoại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hình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đặc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điểm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nổi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bật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về</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tầm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vóc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cách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ăn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mặc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khuôn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mặt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mái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tóc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cặp</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mắt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hàm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răng</a:t>
            </a:r>
            <a:r>
              <a:rPr lang="en-US" sz="2800" b="1" dirty="0">
                <a:solidFill>
                  <a:srgbClr val="0000FF"/>
                </a:solidFill>
                <a:latin typeface="Times New Roman" pitchFamily="18" charset="0"/>
                <a:cs typeface="Times New Roman" pitchFamily="18" charset="0"/>
              </a:rPr>
              <a:t>,…)</a:t>
            </a:r>
          </a:p>
          <a:p>
            <a:pPr algn="just">
              <a:lnSpc>
                <a:spcPct val="120000"/>
              </a:lnSpc>
              <a:buFontTx/>
              <a:buAutoNum type="alphaLcParenR"/>
            </a:pP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Tả</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tính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tình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hoạt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động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lời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nói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cử</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chỉ</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thói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quen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cách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cư</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xử</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với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người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khác</a:t>
            </a:r>
            <a:r>
              <a:rPr lang="en-US" sz="2800" b="1" dirty="0">
                <a:solidFill>
                  <a:srgbClr val="0000FF"/>
                </a:solidFill>
                <a:latin typeface="Times New Roman" pitchFamily="18" charset="0"/>
                <a:cs typeface="Times New Roman" pitchFamily="18" charset="0"/>
              </a:rPr>
              <a:t>,…).</a:t>
            </a:r>
          </a:p>
          <a:p>
            <a:pPr algn="just">
              <a:lnSpc>
                <a:spcPct val="120000"/>
              </a:lnSpc>
            </a:pPr>
            <a:r>
              <a:rPr lang="en-US" sz="2800" b="1" dirty="0">
                <a:solidFill>
                  <a:srgbClr val="FF0000"/>
                </a:solidFill>
                <a:latin typeface="Times New Roman" pitchFamily="18" charset="0"/>
                <a:cs typeface="Times New Roman" pitchFamily="18" charset="0"/>
              </a:rPr>
              <a:t>3.Kết </a:t>
            </a:r>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Nêu</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cảm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nghĩ</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về</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người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được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tả</a:t>
            </a:r>
            <a:r>
              <a:rPr lang="en-US" sz="2800" b="1" dirty="0">
                <a:solidFill>
                  <a:srgbClr val="0000FF"/>
                </a:solidFill>
                <a:latin typeface="Times New Roman" pitchFamily="18" charset="0"/>
                <a:cs typeface="Times New Roman" pitchFamily="18" charset="0"/>
              </a:rPr>
              <a:t>.</a:t>
            </a:r>
          </a:p>
        </p:txBody>
      </p:sp>
      <p:sp>
        <p:nvSpPr>
          <p:cNvPr id="2" name="TextBox 1">
            <a:extLst>
              <a:ext uri="{FF2B5EF4-FFF2-40B4-BE49-F238E27FC236}">
                <a16:creationId xmlns:a16="http://schemas.microsoft.com/office/drawing/2014/main" id="{17C0888E-CE28-1B2F-D78A-CAB9F0219102}"/>
              </a:ext>
            </a:extLst>
          </p:cNvPr>
          <p:cNvSpPr txBox="1"/>
          <p:nvPr/>
        </p:nvSpPr>
        <p:spPr>
          <a:xfrm>
            <a:off x="899592" y="56671"/>
            <a:ext cx="7344816" cy="954107"/>
          </a:xfrm>
          <a:prstGeom prst="rect">
            <a:avLst/>
          </a:prstGeom>
          <a:noFill/>
        </p:spPr>
        <p:txBody>
          <a:bodyPr wrap="square" rtlCol="0">
            <a:spAutoFit/>
          </a:bodyPr>
          <a:lstStyle/>
          <a:p>
            <a:pPr algn="ctr"/>
            <a:r>
              <a:rPr lang="en-US" sz="2800" b="1" u="sng">
                <a:solidFill>
                  <a:srgbClr val="002060"/>
                </a:solidFill>
                <a:latin typeface="Times New Roman" panose="02020603050405020304" pitchFamily="18" charset="0"/>
                <a:cs typeface="Times New Roman" panose="02020603050405020304" pitchFamily="18" charset="0"/>
              </a:rPr>
              <a:t>Tập </a:t>
            </a:r>
            <a:r>
              <a:rPr lang="en-US" sz="2800" b="1" u="sng" dirty="0" err="1">
                <a:solidFill>
                  <a:srgbClr val="002060"/>
                </a:solidFill>
                <a:latin typeface="Times New Roman" panose="02020603050405020304" pitchFamily="18" charset="0"/>
                <a:cs typeface="Times New Roman" panose="02020603050405020304" pitchFamily="18" charset="0"/>
              </a:rPr>
              <a:t>làm</a:t>
            </a:r>
            <a:r>
              <a:rPr lang="en-US" sz="2800" b="1" u="sng" dirty="0">
                <a:solidFill>
                  <a:srgbClr val="002060"/>
                </a:solidFill>
                <a:latin typeface="Times New Roman" panose="02020603050405020304" pitchFamily="18" charset="0"/>
                <a:cs typeface="Times New Roman" panose="02020603050405020304" pitchFamily="18" charset="0"/>
              </a:rPr>
              <a:t> </a:t>
            </a:r>
            <a:r>
              <a:rPr lang="en-US" sz="2800" b="1" u="sng" dirty="0" err="1">
                <a:solidFill>
                  <a:srgbClr val="002060"/>
                </a:solidFill>
                <a:latin typeface="Times New Roman" panose="02020603050405020304" pitchFamily="18" charset="0"/>
                <a:cs typeface="Times New Roman" panose="02020603050405020304" pitchFamily="18" charset="0"/>
              </a:rPr>
              <a:t>văn</a:t>
            </a:r>
            <a:endParaRPr lang="en-US" sz="2800" b="1" u="sng" dirty="0">
              <a:solidFill>
                <a:srgbClr val="002060"/>
              </a:solidFill>
              <a:latin typeface="Times New Roman" panose="02020603050405020304" pitchFamily="18" charset="0"/>
              <a:cs typeface="Times New Roman" panose="02020603050405020304" pitchFamily="18" charset="0"/>
            </a:endParaRPr>
          </a:p>
          <a:p>
            <a:pPr algn="ctr"/>
            <a:r>
              <a:rPr lang="en-US" sz="2800" b="1" dirty="0" err="1">
                <a:solidFill>
                  <a:srgbClr val="C00000"/>
                </a:solidFill>
                <a:latin typeface="Times New Roman" panose="02020603050405020304" pitchFamily="18" charset="0"/>
                <a:cs typeface="Times New Roman" panose="02020603050405020304" pitchFamily="18" charset="0"/>
              </a:rPr>
              <a:t>Tả</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người</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Kiểm</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tra</a:t>
            </a:r>
            <a:r>
              <a:rPr lang="en-US" sz="2800" b="1" dirty="0">
                <a:solidFill>
                  <a:srgbClr val="C00000"/>
                </a:solidFill>
                <a:latin typeface="Times New Roman" panose="02020603050405020304" pitchFamily="18" charset="0"/>
                <a:cs typeface="Times New Roman" panose="02020603050405020304" pitchFamily="18" charset="0"/>
              </a:rPr>
              <a:t> </a:t>
            </a:r>
            <a:r>
              <a:rPr lang="en-US" sz="2800" b="1" dirty="0" err="1">
                <a:solidFill>
                  <a:srgbClr val="C00000"/>
                </a:solidFill>
                <a:latin typeface="Times New Roman" panose="02020603050405020304" pitchFamily="18" charset="0"/>
                <a:cs typeface="Times New Roman" panose="02020603050405020304" pitchFamily="18" charset="0"/>
              </a:rPr>
              <a:t>viết</a:t>
            </a:r>
            <a:r>
              <a:rPr lang="en-US" sz="2800" b="1" dirty="0">
                <a:solidFill>
                  <a:srgbClr val="C00000"/>
                </a:solidFill>
                <a:latin typeface="Times New Roman" panose="02020603050405020304" pitchFamily="18" charset="0"/>
                <a:cs typeface="Times New Roman" panose="02020603050405020304" pitchFamily="18" charset="0"/>
              </a:rPr>
              <a:t>)</a:t>
            </a:r>
            <a:endParaRPr lang="en-US" sz="2800" b="1" dirty="0">
              <a:solidFill>
                <a:srgbClr val="C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descr="data:image/jpeg;base64,/9j/4AAQSkZJRgABAQAAAQABAAD/2wCEAAkGBwgHBgkIBwgKCgkLDRYPDQwMDRsUFRAWIB0iIiAdHx8kKDQsJCYxJx8fLT0tMTU3Ojo6Iys/RD84QzQ5OjcBCgoKDQwNGg8PGjclHyU3Nzc3Nzc3Nzc3Nzc3Nzc3Nzc3Nzc3Nzc3Nzc3Nzc3Nzc3Nzc3Nzc3Nzc3Nzc3Nzc3N//AABEIAHsAdwMBIgACEQEDEQH/xAAcAAABBQEBAQAAAAAAAAAAAAAFAAMEBgcCAQj/xAA/EAACAQMCAwUGBAQDCAMAAAABAgMABBEFIQYSMRMiQVFxBxQyYYGRI6GxwRVCUuGC0fBEU2JjcnTC4iUzNP/EABkBAAMBAQEAAAAAAAAAAAAAAAECAwQABf/EACIRAAICAgICAwEBAAAAAAAAAAABAhEDIRJBEzEEIlEUMv/aAAwDAQACEQMRAD8AiaZqZ96PN0zVmdIrmEEYJoONKgTvAqp6gipFjIVlAZ+m21VlTdoMU0qGpo+xPQ4plo1fp1oxerA8eOehDmOE5U08ZqSpnLlB2hh1KnvV4wCrzMcDzNd3FxGIjI57q0DnbUL1iLe2kkBIAwPDNK4JM0f0WtIISXEaMoyMMcZzXT3KK2EHaDOO6d/zqJbcM6zc5dk7JvAOfCnH4Z1i1nXlUSr1BB6etGok/LlCMUrqA8TsoPkcUu0k5ubmOfMmoDe96fyi5jAj2Gx2qcMMoZTkEZzSNtGiDjPTWyX/ABG45OUttiiugcUS6YxEys8Z8Aar9Lwrub7C8EH0aVBxzp0i98OjfMVDbjqP3zkWP8L+rFUDp0pA0FJLom/ixfZsGi61b6orGJhleoJ3pVk9neT2Mva2srRt448a9rnxZP8AmkvQH99uD40kuJwcggGmhLH5177xGKTZrqI+bm4brIa5ZpW3dya4Fynypia5LfACa4VuCJTMZpIIFx35AOmavltBDaQpFFjKjcjxNUPQlMmpW4Yd4liB8hirXc6zBat+Jb3LJ/vFjyDTTbIwSsLGQ4p1ckZIofaX1tdxdrBJzL+lNtr1tHJ2MUU9w/T8NRj7kipIq6oH8WWXPD2ijY9dvGgWmS89vyk55Dir0qfxO2aKaF4Wz8LEfqKz6zRl1a7gVdgW6eHKaqv8koupoJYFeEV4Ca6zmlNh5SxSIrzOK4B7Sryva44DJbK3ia9MEanBqVa9kD3mFSmS2JycVOjEslg+O3iIzTi9kDjl/KiCG2jXfFNGa0B6rTcWG2ybotr/APJwXZZcGBwinw6DP3qNf6HrE1+00eov2ZIKouwHyqfo93ayp2XOomQkJvuVO+B9c/lUue+aKNtubl2A8zXW0WUVIWgWs9tzrdFXcjcqMChGq8O3F9d9obhhGDsobGKNadfopVJw3aHGdsD6U7dyyK3bRq3ZdGVhv6ijdbDxvTHuF9MfS4Uge6lmByfxDnHyoeNMFtfX3f6ntQQBuObP7UasLhpyoJ36A0PbULe8t5zafEzsrkjy2z9hQtsH1g7KmwnUZ5dq5SaQH4SaNvA2T40y1seUkKM0xFZWDPfQPiGK9F7GfGh+qnkbBGDQzLeBNMg+aRZluIz0NKgVoXkbBYkV5Qobzs55m8GNS7UB/iJ+9DucipNpNv1oQpSPOveghMqgYxUeS3XkyKcdg2+RXIbbFaZNM1Y+SPdNmFjcpcP8Ebcx9PGrRcR9ohMMg3wyN1BHgaqkkUlwBBbo0kspCIijdiegFXmfRX0Oz0+0lABjtU5ipyDIPjGfXf61DItF4z+1foLtZZVHJfXEkcq9eRVKn0BqfF73NukjG3UEntFGX9MVyHt2IMgU+RzU+K4i7PljIIxjGanyLP0JriPTLCa8dsLBEWB+fgPqcCs70jULi3ttsnLHOfOtKted7yztRGkkNyZFnRxkMnZtt9+Wq3xFwwdFZZYctZTsezJ6xt4of2Pl6U0fRFtPJTBP8anI7yU/FreBiRDULshS7IVxTxRI2pXHvLZVfyqDynyot2KmuGtx5UVIDwxOtIaJR3+UetKm/dh5Uq5sHhQHD8wp2NfKufd+UZFWDgnhuTiTU3t+27CCFOeaQDJxnAA+Z36+R60qo87jWwXbQXFzOkNukksrnCoilifpV10n2caxdKr6hPFYRn+UjtJPsDgfetH0fSdN0SAQ6bbLHthpDu7+rf6FTnkRUZ5GCqoJZmOAB51ZId5H0VrQeCdM0a5F5HJPcXKKVV5SMLnqQAOuPXrRLXtPXUrZoiMOneiY+DY/0KzDiH2tajFrEi6FHae4RnlQzxljNjq3UYB8BWgcG8WW/FelNcxRmGeFuSeEnPK2Mgg+IPh9vCulHQqlJOymPYq3NsysrEOo6gjqDUizt+RuQBz82NWTiKwEV177GO5NtKAP5vA/X9qFcqqp5firK1R6UZqSsL8LQie6lulPP7ugQcvQ825A+w+9H1tYL22mtry3WSFznkkXahfA8Jjsbxz1kuifsqirGMAirwX1MGZ/dlRuOBtEncqkdxblh1imP/lmgOrezy9iDSaPeJcjr2U45G+jDY/XFaJIp7RT8sV1H8K01AWWa7Pn+8a60+6e1vreS3uE6xyLg+vzHzFNfxFAd8VtXG+hxa7oMyCJWu4VMlu+O9kblQfn0+1YBMEL5B2o0i0c0mGlu1YZApVH0+GN0ApU6xJgfyZJ0RmlB2Fa57N7AWPD0VwQBJeMZWP/AADZfy3+tYupPKSNzjavoKOJbS0W2iGEggWNQPAAAVngjNBBIvh8Vl3ta4w2bQNNk2/2x18f+X+5+g86OcecWroWkhbZh/ELheWIf0DG7n77fP0NYZJK0sjO7FmY5JY5JJq8UMkcnvHzzX0B7L+FpOHtCaW8Ure3xWSVf92oHdX13JPzOPCqN7JeEhqFyNe1CPNrbvi2Ruksg/m9F/X0raIm3wTXSZ0hu5t1uIJIJPhdcZ8vnVN7J0laKQYZDyt61eiM71XeI4exPvSDHaDlbH9Q8ft+lSyR1ZXBkp0wvw9CIdJiCD4yzk+eSaJAb1G0lOz0q0HUdiu/0rqS/s4c9td28eP65VH70V6JStyO38/LevFG+B4GhF1xZw3bErPr2mI/9PvaE/bOaiw8b8NTXSW8GsW0ksrBY1XJyx2x086YFMsHOOYDPSsH4p4fe04q1G3jX8ESmSMY/lfvAfTOPpW3RvzHPnVD9oTrba5BMR/9tuAT81Yj9CKaHsLbitFLi09oF8qVTZL5HGMV5WhUZuU/wptsT7zCvXMi9fWvok4a5mB6f3rALODtb22RerzIo9SwrXuL+Ik4etLidQHupGMdvF/Ux8fQdaxY9miD0Ytxtf3dxxRqBvldHSZokVhjCKcLj5Y3+tOcG8PzcS6ulqhZLdO/cyj+RP8AM9B/Y0QsdFbX2nudVuJRbmXM0yEc0smd8Ej4VGR6+la7oGhWHD9h7npkRSMnmZmOWkPmTVmN0NcRcUaZwVZadapZyyRupjgit8YRUA659R51X9Q9ouovcrFp9hHbRMMi4kbtCwyRsMAA5Hjn0qu+2WYrqenAnKxQlip8Szf+o+9AdM/EmkuQQRIseB2nMV7uSD49TQo5VQaHGnEt5ps8r6xcI6yEgxKqYAA22Hzqu3uu6vdgi61W+mHXle4cj7Zp6FVS11CNcgLJJgeQxUOxtb6Tku7IKvZyALI8iLhxvsGOW88AE/KuCgjq92snEUZyeRYQAjKBy/hnwUkD6E1X7W3e4OIIA2PIAAVYdL0ybiHiWa3tniQW1svOzDAY45SO6MKdycY8D9C1zwbqmiWrTQQxyQBi3JCHdjtsenTb51ny5uGl7C1KrSKncRN7yscce5CKFQZy3KMgY6nNEtHtZLLjKygmidDDexhg43A5hjPqMU/pdy8M8F4QrvCCsX/Uep/150+t5NaXN5qfMDPL31dlychQP2/OmjkclaR0Xy9G62b8wGOnnVQ9p9uGisbnGyu8ZPqAR+hqh2Gr3MQWS2u5oZG8Y3I3NSdU4h1C9sOw1C6aaMEOOYDIYbDfHzqiqzfL4Li21JaB7ZHjSqC2oIB1pV3JkKj+neliO3vLe4lkIkt5UmWPlHfKkNgnPTbyNRuINfuNZ1U3F7IPeG7iRxdI16sV26+XrV84stIINAe5ijAmZN269R4DoPpWO2DsdStHLHm94jOfnzCjBpLSMix8XRtl/ZwQR21naQ9lbSRIscY/lGMEVbmmSC3UudwuAPPaqfdSOLDT5OYlxdBQxOTjajdw7NjmOaK2PONOjOOPBDrPEkdtK2MsIlJPTuZ/WgNldwQPMXPZ5ZMrgnBCgH8waGcYXEzcT6nzSMezmPJv8OMUrn/9U/8A3DL9OUn9aFuxQl70nu9/hsiRmKbY5srRzgbgi+4m0ie6luYYLZZwYEcFmEg2JI6Y6f28aVoLvcyPFOxdB0BPStJ9jV1PFfXVokjCA4Yodxnp+1S8jcnERy3Qa4V4WvuF9amXUXge1mRVhuI2P4jhQCGB3BwM+PjvVw4hvoNO0d7lmwkeC2ATgfSo/ENrDfPb290naRRSNKikkAOEODt16mnI2LW7ZPi361mzS4yNuCPKJj3AGrwNxK8c4RFCSNCXGDnI29QK0O10vRuINavu1gSQRKgZQSEPMN2OPHw/w1QvaNbQJxHp8qRIrzwIZWAxznmIyfpV89lnet9Rkbd2udz/AIR/nXe3zRBLjPj+FT4x0IcMaktxpzc1hMeTkk73K48N9yP7/KghJFq8t1MgQI/aMFDEDG2ASMnoPU5q2e1vv2+noxPKZX2Bx1bB/KqFfxpFm3QfhP8AErd7Pdz1Pzo8pJqRXLmmnyv3o5srZtQj7SFcZ/lY70qYlke1sbQ2ztF3AO6ceGf1NKrVl6aM1Po//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0484" name="AutoShape 4" descr="data:image/jpeg;base64,/9j/4AAQSkZJRgABAQAAAQABAAD/2wCEAAkGBwgHBgkIBwgKCgkLDRYPDQwMDRsUFRAWIB0iIiAdHx8kKDQsJCYxJx8fLT0tMTU3Ojo6Iys/RD84QzQ5OjcBCgoKDQwNGg8PGjclHyU3Nzc3Nzc3Nzc3Nzc3Nzc3Nzc3Nzc3Nzc3Nzc3Nzc3Nzc3Nzc3Nzc3Nzc3Nzc3Nzc3N//AABEIAHsAdwMBIgACEQEDEQH/xAAcAAABBQEBAQAAAAAAAAAAAAAFAAMEBgcCAQj/xAA/EAACAQMCAwUGBAQDCAMAAAABAgMABBEFIQYSMRMiQVFxBxQyYYGRI6GxwRVCUuGC0fBEU2JjcnTC4iUzNP/EABkBAAMBAQEAAAAAAAAAAAAAAAECAwQABf/EACIRAAICAgICAwEBAAAAAAAAAAABAhEDIRJBEzEEIlEUMv/aAAwDAQACEQMRAD8AiaZqZ96PN0zVmdIrmEEYJoONKgTvAqp6gipFjIVlAZ+m21VlTdoMU0qGpo+xPQ4plo1fp1oxerA8eOehDmOE5U08ZqSpnLlB2hh1KnvV4wCrzMcDzNd3FxGIjI57q0DnbUL1iLe2kkBIAwPDNK4JM0f0WtIISXEaMoyMMcZzXT3KK2EHaDOO6d/zqJbcM6zc5dk7JvAOfCnH4Z1i1nXlUSr1BB6etGok/LlCMUrqA8TsoPkcUu0k5ubmOfMmoDe96fyi5jAj2Gx2qcMMoZTkEZzSNtGiDjPTWyX/ABG45OUttiiugcUS6YxEys8Z8Aar9Lwrub7C8EH0aVBxzp0i98OjfMVDbjqP3zkWP8L+rFUDp0pA0FJLom/ixfZsGi61b6orGJhleoJ3pVk9neT2Mva2srRt448a9rnxZP8AmkvQH99uD40kuJwcggGmhLH5177xGKTZrqI+bm4brIa5ZpW3dya4Fynypia5LfACa4VuCJTMZpIIFx35AOmavltBDaQpFFjKjcjxNUPQlMmpW4Yd4liB8hirXc6zBat+Jb3LJ/vFjyDTTbIwSsLGQ4p1ckZIofaX1tdxdrBJzL+lNtr1tHJ2MUU9w/T8NRj7kipIq6oH8WWXPD2ijY9dvGgWmS89vyk55Dir0qfxO2aKaF4Wz8LEfqKz6zRl1a7gVdgW6eHKaqv8koupoJYFeEV4Ca6zmlNh5SxSIrzOK4B7Sryva44DJbK3ia9MEanBqVa9kD3mFSmS2JycVOjEslg+O3iIzTi9kDjl/KiCG2jXfFNGa0B6rTcWG2ybotr/APJwXZZcGBwinw6DP3qNf6HrE1+00eov2ZIKouwHyqfo93ayp2XOomQkJvuVO+B9c/lUue+aKNtubl2A8zXW0WUVIWgWs9tzrdFXcjcqMChGq8O3F9d9obhhGDsobGKNadfopVJw3aHGdsD6U7dyyK3bRq3ZdGVhv6ijdbDxvTHuF9MfS4Uge6lmByfxDnHyoeNMFtfX3f6ntQQBuObP7UasLhpyoJ36A0PbULe8t5zafEzsrkjy2z9hQtsH1g7KmwnUZ5dq5SaQH4SaNvA2T40y1seUkKM0xFZWDPfQPiGK9F7GfGh+qnkbBGDQzLeBNMg+aRZluIz0NKgVoXkbBYkV5Qobzs55m8GNS7UB/iJ+9DucipNpNv1oQpSPOveghMqgYxUeS3XkyKcdg2+RXIbbFaZNM1Y+SPdNmFjcpcP8Ebcx9PGrRcR9ohMMg3wyN1BHgaqkkUlwBBbo0kspCIijdiegFXmfRX0Oz0+0lABjtU5ipyDIPjGfXf61DItF4z+1foLtZZVHJfXEkcq9eRVKn0BqfF73NukjG3UEntFGX9MVyHt2IMgU+RzU+K4i7PljIIxjGanyLP0JriPTLCa8dsLBEWB+fgPqcCs70jULi3ttsnLHOfOtKted7yztRGkkNyZFnRxkMnZtt9+Wq3xFwwdFZZYctZTsezJ6xt4of2Pl6U0fRFtPJTBP8anI7yU/FreBiRDULshS7IVxTxRI2pXHvLZVfyqDynyot2KmuGtx5UVIDwxOtIaJR3+UetKm/dh5Uq5sHhQHD8wp2NfKufd+UZFWDgnhuTiTU3t+27CCFOeaQDJxnAA+Z36+R60qo87jWwXbQXFzOkNukksrnCoilifpV10n2caxdKr6hPFYRn+UjtJPsDgfetH0fSdN0SAQ6bbLHthpDu7+rf6FTnkRUZ5GCqoJZmOAB51ZId5H0VrQeCdM0a5F5HJPcXKKVV5SMLnqQAOuPXrRLXtPXUrZoiMOneiY+DY/0KzDiH2tajFrEi6FHae4RnlQzxljNjq3UYB8BWgcG8WW/FelNcxRmGeFuSeEnPK2Mgg+IPh9vCulHQqlJOymPYq3NsysrEOo6gjqDUizt+RuQBz82NWTiKwEV177GO5NtKAP5vA/X9qFcqqp5firK1R6UZqSsL8LQie6lulPP7ugQcvQ825A+w+9H1tYL22mtry3WSFznkkXahfA8Jjsbxz1kuifsqirGMAirwX1MGZ/dlRuOBtEncqkdxblh1imP/lmgOrezy9iDSaPeJcjr2U45G+jDY/XFaJIp7RT8sV1H8K01AWWa7Pn+8a60+6e1vreS3uE6xyLg+vzHzFNfxFAd8VtXG+hxa7oMyCJWu4VMlu+O9kblQfn0+1YBMEL5B2o0i0c0mGlu1YZApVH0+GN0ApU6xJgfyZJ0RmlB2Fa57N7AWPD0VwQBJeMZWP/AADZfy3+tYupPKSNzjavoKOJbS0W2iGEggWNQPAAAVngjNBBIvh8Vl3ta4w2bQNNk2/2x18f+X+5+g86OcecWroWkhbZh/ELheWIf0DG7n77fP0NYZJK0sjO7FmY5JY5JJq8UMkcnvHzzX0B7L+FpOHtCaW8Ure3xWSVf92oHdX13JPzOPCqN7JeEhqFyNe1CPNrbvi2Ruksg/m9F/X0raIm3wTXSZ0hu5t1uIJIJPhdcZ8vnVN7J0laKQYZDyt61eiM71XeI4exPvSDHaDlbH9Q8ft+lSyR1ZXBkp0wvw9CIdJiCD4yzk+eSaJAb1G0lOz0q0HUdiu/0rqS/s4c9td28eP65VH70V6JStyO38/LevFG+B4GhF1xZw3bErPr2mI/9PvaE/bOaiw8b8NTXSW8GsW0ksrBY1XJyx2x086YFMsHOOYDPSsH4p4fe04q1G3jX8ESmSMY/lfvAfTOPpW3RvzHPnVD9oTrba5BMR/9tuAT81Yj9CKaHsLbitFLi09oF8qVTZL5HGMV5WhUZuU/wptsT7zCvXMi9fWvok4a5mB6f3rALODtb22RerzIo9SwrXuL+Ik4etLidQHupGMdvF/Ux8fQdaxY9miD0Ytxtf3dxxRqBvldHSZokVhjCKcLj5Y3+tOcG8PzcS6ulqhZLdO/cyj+RP8AM9B/Y0QsdFbX2nudVuJRbmXM0yEc0smd8Ej4VGR6+la7oGhWHD9h7npkRSMnmZmOWkPmTVmN0NcRcUaZwVZadapZyyRupjgit8YRUA659R51X9Q9ouovcrFp9hHbRMMi4kbtCwyRsMAA5Hjn0qu+2WYrqenAnKxQlip8Szf+o+9AdM/EmkuQQRIseB2nMV7uSD49TQo5VQaHGnEt5ps8r6xcI6yEgxKqYAA22Hzqu3uu6vdgi61W+mHXle4cj7Zp6FVS11CNcgLJJgeQxUOxtb6Tku7IKvZyALI8iLhxvsGOW88AE/KuCgjq92snEUZyeRYQAjKBy/hnwUkD6E1X7W3e4OIIA2PIAAVYdL0ybiHiWa3tniQW1svOzDAY45SO6MKdycY8D9C1zwbqmiWrTQQxyQBi3JCHdjtsenTb51ny5uGl7C1KrSKncRN7yscce5CKFQZy3KMgY6nNEtHtZLLjKygmidDDexhg43A5hjPqMU/pdy8M8F4QrvCCsX/Uep/150+t5NaXN5qfMDPL31dlychQP2/OmjkclaR0Xy9G62b8wGOnnVQ9p9uGisbnGyu8ZPqAR+hqh2Gr3MQWS2u5oZG8Y3I3NSdU4h1C9sOw1C6aaMEOOYDIYbDfHzqiqzfL4Li21JaB7ZHjSqC2oIB1pV3JkKj+neliO3vLe4lkIkt5UmWPlHfKkNgnPTbyNRuINfuNZ1U3F7IPeG7iRxdI16sV26+XrV84stIINAe5ijAmZN269R4DoPpWO2DsdStHLHm94jOfnzCjBpLSMix8XRtl/ZwQR21naQ9lbSRIscY/lGMEVbmmSC3UudwuAPPaqfdSOLDT5OYlxdBQxOTjajdw7NjmOaK2PONOjOOPBDrPEkdtK2MsIlJPTuZ/WgNldwQPMXPZ5ZMrgnBCgH8waGcYXEzcT6nzSMezmPJv8OMUrn/9U/8A3DL9OUn9aFuxQl70nu9/hsiRmKbY5srRzgbgi+4m0ie6luYYLZZwYEcFmEg2JI6Y6f28aVoLvcyPFOxdB0BPStJ9jV1PFfXVokjCA4Yodxnp+1S8jcnERy3Qa4V4WvuF9amXUXge1mRVhuI2P4jhQCGB3BwM+PjvVw4hvoNO0d7lmwkeC2ATgfSo/ENrDfPb290naRRSNKikkAOEODt16mnI2LW7ZPi361mzS4yNuCPKJj3AGrwNxK8c4RFCSNCXGDnI29QK0O10vRuINavu1gSQRKgZQSEPMN2OPHw/w1QvaNbQJxHp8qRIrzwIZWAxznmIyfpV89lnet9Rkbd2udz/AIR/nXe3zRBLjPj+FT4x0IcMaktxpzc1hMeTkk73K48N9yP7/KghJFq8t1MgQI/aMFDEDG2ASMnoPU5q2e1vv2+noxPKZX2Bx1bB/KqFfxpFm3QfhP8AErd7Pdz1Pzo8pJqRXLmmnyv3o5srZtQj7SFcZ/lY70qYlke1sbQ2ztF3AO6ceGf1NKrVl6aM1Po//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0486" name="Picture 6" descr="Ca sĩ Phi Nhung qua đời - VnExpress Giải trí"/>
          <p:cNvPicPr>
            <a:picLocks noChangeAspect="1" noChangeArrowheads="1"/>
          </p:cNvPicPr>
          <p:nvPr/>
        </p:nvPicPr>
        <p:blipFill>
          <a:blip r:embed="rId2" cstate="print"/>
          <a:srcRect/>
          <a:stretch>
            <a:fillRect/>
          </a:stretch>
        </p:blipFill>
        <p:spPr bwMode="auto">
          <a:xfrm>
            <a:off x="179512" y="1196752"/>
            <a:ext cx="4248472" cy="5472608"/>
          </a:xfrm>
          <a:prstGeom prst="rect">
            <a:avLst/>
          </a:prstGeom>
          <a:noFill/>
        </p:spPr>
      </p:pic>
      <p:sp>
        <p:nvSpPr>
          <p:cNvPr id="7" name="Rectangle 6"/>
          <p:cNvSpPr/>
          <p:nvPr/>
        </p:nvSpPr>
        <p:spPr>
          <a:xfrm>
            <a:off x="4572000" y="1232168"/>
            <a:ext cx="4176464" cy="5509200"/>
          </a:xfrm>
          <a:prstGeom prst="rect">
            <a:avLst/>
          </a:prstGeom>
        </p:spPr>
        <p:txBody>
          <a:bodyPr wrap="square">
            <a:spAutoFit/>
          </a:bodyPr>
          <a:lstStyle/>
          <a:p>
            <a:r>
              <a:rPr lang="vi-VN" sz="3200" dirty="0">
                <a:latin typeface="Aral"/>
              </a:rPr>
              <a:t>Phạm Phi Nhung, thường được biết đến với nghệ danh Phi Nhung, là một nữ ca sĩ, diễn viên người Mỹ gốc Việt nổi tiếng với dòng nhạc trữ tình, dân ca.Giọng hát ngọt ngào của cô được nhiều người biết đến.....</a:t>
            </a:r>
            <a:endParaRPr lang="en-US" sz="3200" dirty="0">
              <a:latin typeface="Aral"/>
            </a:endParaRPr>
          </a:p>
        </p:txBody>
      </p:sp>
      <p:sp>
        <p:nvSpPr>
          <p:cNvPr id="8" name="Rectangle 7"/>
          <p:cNvSpPr/>
          <p:nvPr/>
        </p:nvSpPr>
        <p:spPr>
          <a:xfrm>
            <a:off x="0" y="332656"/>
            <a:ext cx="8676456" cy="954107"/>
          </a:xfrm>
          <a:prstGeom prst="rect">
            <a:avLst/>
          </a:prstGeom>
        </p:spPr>
        <p:txBody>
          <a:bodyPr wrap="square">
            <a:spAutoFit/>
          </a:bodyPr>
          <a:lstStyle/>
          <a:p>
            <a:r>
              <a:rPr lang="vi-VN" sz="2800" dirty="0">
                <a:solidFill>
                  <a:srgbClr val="0070C0"/>
                </a:solidFill>
                <a:latin typeface="Aral"/>
              </a:rPr>
              <a:t>1. Tả một ca 1. Tả một ca sĩ đang biểu diễn.</a:t>
            </a:r>
            <a:endParaRPr lang="en-US" sz="2800" dirty="0">
              <a:solidFill>
                <a:srgbClr val="0070C0"/>
              </a:solidFill>
              <a:latin typeface="Aral"/>
            </a:endParaRPr>
          </a:p>
          <a:p>
            <a:r>
              <a:rPr lang="vi-VN" sz="2800" dirty="0">
                <a:solidFill>
                  <a:srgbClr val="0070C0"/>
                </a:solidFill>
                <a:latin typeface="Aral"/>
              </a:rPr>
              <a:t>sĩ đang biểu diễn.</a:t>
            </a:r>
            <a:endParaRPr lang="en-US" sz="2800" dirty="0">
              <a:solidFill>
                <a:srgbClr val="0070C0"/>
              </a:solidFill>
              <a:latin typeface="Aral"/>
            </a:endParaRPr>
          </a:p>
        </p:txBody>
      </p:sp>
      <p:sp>
        <p:nvSpPr>
          <p:cNvPr id="9" name="TextBox 8"/>
          <p:cNvSpPr txBox="1"/>
          <p:nvPr/>
        </p:nvSpPr>
        <p:spPr>
          <a:xfrm>
            <a:off x="467544" y="0"/>
            <a:ext cx="5616624" cy="523220"/>
          </a:xfrm>
          <a:prstGeom prst="rect">
            <a:avLst/>
          </a:prstGeom>
          <a:noFill/>
        </p:spPr>
        <p:txBody>
          <a:bodyPr wrap="square" rtlCol="0">
            <a:spAutoFit/>
          </a:bodyPr>
          <a:lstStyle/>
          <a:p>
            <a:r>
              <a:rPr lang="vi-VN" sz="2800" dirty="0">
                <a:solidFill>
                  <a:srgbClr val="00B050"/>
                </a:solidFill>
                <a:latin typeface="Aral"/>
              </a:rPr>
              <a:t>Tham khảo phần mở bài.</a:t>
            </a:r>
            <a:endParaRPr lang="en-US" sz="2800" dirty="0">
              <a:solidFill>
                <a:srgbClr val="00B050"/>
              </a:solidFill>
              <a:latin typeface="Ar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0486"/>
                                        </p:tgtEl>
                                        <p:attrNameLst>
                                          <p:attrName>style.visibility</p:attrName>
                                        </p:attrNameLst>
                                      </p:cBhvr>
                                      <p:to>
                                        <p:strVal val="visible"/>
                                      </p:to>
                                    </p:set>
                                    <p:anim calcmode="lin" valueType="num">
                                      <p:cBhvr additive="base">
                                        <p:cTn id="11" dur="500" fill="hold"/>
                                        <p:tgtEl>
                                          <p:spTgt spid="20486"/>
                                        </p:tgtEl>
                                        <p:attrNameLst>
                                          <p:attrName>ppt_x</p:attrName>
                                        </p:attrNameLst>
                                      </p:cBhvr>
                                      <p:tavLst>
                                        <p:tav tm="0">
                                          <p:val>
                                            <p:strVal val="#ppt_x"/>
                                          </p:val>
                                        </p:tav>
                                        <p:tav tm="100000">
                                          <p:val>
                                            <p:strVal val="#ppt_x"/>
                                          </p:val>
                                        </p:tav>
                                      </p:tavLst>
                                    </p:anim>
                                    <p:anim calcmode="lin" valueType="num">
                                      <p:cBhvr additive="base">
                                        <p:cTn id="12" dur="500" fill="hold"/>
                                        <p:tgtEl>
                                          <p:spTgt spid="2048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amond(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ta mot nghe si hai ma em yeu thich nghe si hoai linh"/>
          <p:cNvPicPr>
            <a:picLocks noChangeAspect="1" noChangeArrowheads="1"/>
          </p:cNvPicPr>
          <p:nvPr/>
        </p:nvPicPr>
        <p:blipFill>
          <a:blip r:embed="rId2" cstate="print"/>
          <a:srcRect/>
          <a:stretch>
            <a:fillRect/>
          </a:stretch>
        </p:blipFill>
        <p:spPr bwMode="auto">
          <a:xfrm>
            <a:off x="179512" y="1196752"/>
            <a:ext cx="3168352" cy="5112568"/>
          </a:xfrm>
          <a:prstGeom prst="rect">
            <a:avLst/>
          </a:prstGeom>
          <a:noFill/>
        </p:spPr>
      </p:pic>
      <p:sp>
        <p:nvSpPr>
          <p:cNvPr id="5" name="TextBox 4"/>
          <p:cNvSpPr txBox="1"/>
          <p:nvPr/>
        </p:nvSpPr>
        <p:spPr>
          <a:xfrm>
            <a:off x="3707904" y="980728"/>
            <a:ext cx="4752528" cy="6278642"/>
          </a:xfrm>
          <a:prstGeom prst="rect">
            <a:avLst/>
          </a:prstGeom>
          <a:noFill/>
        </p:spPr>
        <p:txBody>
          <a:bodyPr wrap="square" rtlCol="0">
            <a:spAutoFit/>
          </a:bodyPr>
          <a:lstStyle/>
          <a:p>
            <a:r>
              <a:rPr lang="vi-VN" sz="3200" b="1" dirty="0"/>
              <a:t>Nếu như Xuân Hinh hay Xuân Bắc là "vua hài đất Bắc" thì người :"vua hài miền Nam" được mọi người vô cùng mến mộ bởi sự mộc mạc, chân chất, nhiệt huyết với nghề nghiệp đó là nghệ sĩ Hoài Linh.Nghệ sĩ cũng chính là người mà em yêu thích. </a:t>
            </a:r>
          </a:p>
          <a:p>
            <a:r>
              <a:rPr lang="vi-VN" b="1" dirty="0"/>
              <a:t>.</a:t>
            </a:r>
            <a:endParaRPr lang="en-US" dirty="0">
              <a:latin typeface="Aral"/>
            </a:endParaRPr>
          </a:p>
        </p:txBody>
      </p:sp>
      <p:sp>
        <p:nvSpPr>
          <p:cNvPr id="7" name="Rectangle 6"/>
          <p:cNvSpPr/>
          <p:nvPr/>
        </p:nvSpPr>
        <p:spPr>
          <a:xfrm>
            <a:off x="179512" y="404664"/>
            <a:ext cx="6412268" cy="523220"/>
          </a:xfrm>
          <a:prstGeom prst="rect">
            <a:avLst/>
          </a:prstGeom>
        </p:spPr>
        <p:txBody>
          <a:bodyPr wrap="none">
            <a:spAutoFit/>
          </a:bodyPr>
          <a:lstStyle/>
          <a:p>
            <a:r>
              <a:rPr lang="vi-VN" sz="2800" dirty="0">
                <a:solidFill>
                  <a:srgbClr val="0070C0"/>
                </a:solidFill>
                <a:latin typeface="Aral"/>
              </a:rPr>
              <a:t>2. Tả một nghệ sĩ hài mà em yêu thích.</a:t>
            </a:r>
            <a:endParaRPr lang="en-US" sz="2800" dirty="0">
              <a:solidFill>
                <a:srgbClr val="0070C0"/>
              </a:solidFill>
              <a:latin typeface="Ar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9458"/>
                                        </p:tgtEl>
                                        <p:attrNameLst>
                                          <p:attrName>style.visibility</p:attrName>
                                        </p:attrNameLst>
                                      </p:cBhvr>
                                      <p:to>
                                        <p:strVal val="visible"/>
                                      </p:to>
                                    </p:set>
                                    <p:anim calcmode="lin" valueType="num">
                                      <p:cBhvr additive="base">
                                        <p:cTn id="11" dur="500" fill="hold"/>
                                        <p:tgtEl>
                                          <p:spTgt spid="19458"/>
                                        </p:tgtEl>
                                        <p:attrNameLst>
                                          <p:attrName>ppt_x</p:attrName>
                                        </p:attrNameLst>
                                      </p:cBhvr>
                                      <p:tavLst>
                                        <p:tav tm="0">
                                          <p:val>
                                            <p:strVal val="#ppt_x"/>
                                          </p:val>
                                        </p:tav>
                                        <p:tav tm="100000">
                                          <p:val>
                                            <p:strVal val="#ppt_x"/>
                                          </p:val>
                                        </p:tav>
                                      </p:tavLst>
                                    </p:anim>
                                    <p:anim calcmode="lin" valueType="num">
                                      <p:cBhvr additive="base">
                                        <p:cTn id="12" dur="500" fill="hold"/>
                                        <p:tgtEl>
                                          <p:spTgt spid="1945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amond(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Thái sư Trần Thủ Độ | Việt nam, Ảnh ấn tượng, Viết"/>
          <p:cNvPicPr>
            <a:picLocks noChangeAspect="1" noChangeArrowheads="1"/>
          </p:cNvPicPr>
          <p:nvPr/>
        </p:nvPicPr>
        <p:blipFill>
          <a:blip r:embed="rId2" cstate="print"/>
          <a:srcRect/>
          <a:stretch>
            <a:fillRect/>
          </a:stretch>
        </p:blipFill>
        <p:spPr bwMode="auto">
          <a:xfrm>
            <a:off x="179512" y="1268760"/>
            <a:ext cx="3888432" cy="5400600"/>
          </a:xfrm>
          <a:prstGeom prst="rect">
            <a:avLst/>
          </a:prstGeom>
          <a:noFill/>
        </p:spPr>
      </p:pic>
      <p:sp>
        <p:nvSpPr>
          <p:cNvPr id="5" name="Rectangle 4"/>
          <p:cNvSpPr/>
          <p:nvPr/>
        </p:nvSpPr>
        <p:spPr>
          <a:xfrm>
            <a:off x="4139952" y="1628800"/>
            <a:ext cx="4392488" cy="5016758"/>
          </a:xfrm>
          <a:prstGeom prst="rect">
            <a:avLst/>
          </a:prstGeom>
        </p:spPr>
        <p:txBody>
          <a:bodyPr wrap="square">
            <a:spAutoFit/>
          </a:bodyPr>
          <a:lstStyle/>
          <a:p>
            <a:pPr algn="just"/>
            <a:r>
              <a:rPr lang="vi-VN" sz="3200" dirty="0"/>
              <a:t>Trần Thủ Độ là thái sư đầu triều nhà Trần, người có công sáng lập và là người thực tế nắm quyền lãnh đạo đất nước những năm đầu triều Trần. Một nhân vật trong câu chuyện mà em đã được học. </a:t>
            </a:r>
            <a:endParaRPr lang="en-US" sz="3200" dirty="0"/>
          </a:p>
        </p:txBody>
      </p:sp>
      <p:sp>
        <p:nvSpPr>
          <p:cNvPr id="6" name="Rectangle 5"/>
          <p:cNvSpPr/>
          <p:nvPr/>
        </p:nvSpPr>
        <p:spPr>
          <a:xfrm>
            <a:off x="179512" y="188640"/>
            <a:ext cx="6192688" cy="954107"/>
          </a:xfrm>
          <a:prstGeom prst="rect">
            <a:avLst/>
          </a:prstGeom>
        </p:spPr>
        <p:txBody>
          <a:bodyPr wrap="square">
            <a:spAutoFit/>
          </a:bodyPr>
          <a:lstStyle/>
          <a:p>
            <a:r>
              <a:rPr lang="vi-VN" sz="2800" dirty="0">
                <a:solidFill>
                  <a:srgbClr val="0070C0"/>
                </a:solidFill>
                <a:latin typeface="Aral"/>
              </a:rPr>
              <a:t>3. Hãy tưởng tượng và tả lại một nhân vật trong truyện em đã đọc..</a:t>
            </a:r>
            <a:endParaRPr lang="en-US" sz="2800" dirty="0">
              <a:solidFill>
                <a:srgbClr val="0070C0"/>
              </a:solidFill>
              <a:latin typeface="Ar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1506"/>
                                        </p:tgtEl>
                                        <p:attrNameLst>
                                          <p:attrName>style.visibility</p:attrName>
                                        </p:attrNameLst>
                                      </p:cBhvr>
                                      <p:to>
                                        <p:strVal val="visible"/>
                                      </p:to>
                                    </p:set>
                                    <p:anim calcmode="lin" valueType="num">
                                      <p:cBhvr additive="base">
                                        <p:cTn id="11" dur="500" fill="hold"/>
                                        <p:tgtEl>
                                          <p:spTgt spid="21506"/>
                                        </p:tgtEl>
                                        <p:attrNameLst>
                                          <p:attrName>ppt_x</p:attrName>
                                        </p:attrNameLst>
                                      </p:cBhvr>
                                      <p:tavLst>
                                        <p:tav tm="0">
                                          <p:val>
                                            <p:strVal val="#ppt_x"/>
                                          </p:val>
                                        </p:tav>
                                        <p:tav tm="100000">
                                          <p:val>
                                            <p:strVal val="#ppt_x"/>
                                          </p:val>
                                        </p:tav>
                                      </p:tavLst>
                                    </p:anim>
                                    <p:anim calcmode="lin" valueType="num">
                                      <p:cBhvr additive="base">
                                        <p:cTn id="12" dur="500" fill="hold"/>
                                        <p:tgtEl>
                                          <p:spTgt spid="2150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amond(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827</Words>
  <Application>Microsoft Office PowerPoint</Application>
  <PresentationFormat>On-screen Show (4:3)</PresentationFormat>
  <Paragraphs>64</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Aral</vt:lpstr>
      <vt:lpstr>Arial</vt:lpstr>
      <vt:lpstr>Calibri</vt:lpstr>
      <vt:lpstr>HP001 4 hàng</vt:lpstr>
      <vt:lpstr>Times New Roman</vt:lpstr>
      <vt:lpstr>Wingdings</vt:lpstr>
      <vt:lpstr>Office Theme</vt:lpstr>
      <vt:lpstr>PowerPoint Presentation</vt:lpstr>
      <vt:lpstr>PowerPoint Presentation</vt:lpstr>
      <vt:lpstr>PowerPoint Presentation</vt:lpstr>
      <vt:lpstr>PowerPoint Presentation</vt:lpstr>
      <vt:lpstr>c. Viết bài:</vt:lpstr>
      <vt:lpstr>PowerPoint Presentation</vt:lpstr>
      <vt:lpstr>PowerPoint Presentation</vt:lpstr>
      <vt:lpstr>PowerPoint Presentation</vt:lpstr>
      <vt:lpstr>PowerPoint Presentation</vt:lpstr>
      <vt:lpstr>PowerPoint Presentation</vt:lpstr>
      <vt:lpstr>PowerPoint Presentation</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DUONG</dc:creator>
  <cp:lastModifiedBy>My Hà</cp:lastModifiedBy>
  <cp:revision>19</cp:revision>
  <dcterms:created xsi:type="dcterms:W3CDTF">2022-01-17T07:34:17Z</dcterms:created>
  <dcterms:modified xsi:type="dcterms:W3CDTF">2023-01-29T07:09:10Z</dcterms:modified>
</cp:coreProperties>
</file>