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5"/>
  </p:notesMasterIdLst>
  <p:sldIdLst>
    <p:sldId id="564" r:id="rId3"/>
    <p:sldId id="307" r:id="rId4"/>
    <p:sldId id="362" r:id="rId6"/>
    <p:sldId id="283" r:id="rId7"/>
    <p:sldId id="293" r:id="rId8"/>
    <p:sldId id="363" r:id="rId9"/>
    <p:sldId id="299" r:id="rId10"/>
    <p:sldId id="384" r:id="rId11"/>
    <p:sldId id="364" r:id="rId12"/>
    <p:sldId id="267" r:id="rId13"/>
    <p:sldId id="270" r:id="rId14"/>
    <p:sldId id="371" r:id="rId15"/>
    <p:sldId id="366" r:id="rId16"/>
    <p:sldId id="367" r:id="rId17"/>
    <p:sldId id="373" r:id="rId18"/>
    <p:sldId id="369" r:id="rId19"/>
    <p:sldId id="374" r:id="rId20"/>
    <p:sldId id="294" r:id="rId21"/>
    <p:sldId id="314" r:id="rId22"/>
    <p:sldId id="375" r:id="rId23"/>
    <p:sldId id="377" r:id="rId24"/>
    <p:sldId id="378" r:id="rId25"/>
    <p:sldId id="379" r:id="rId26"/>
    <p:sldId id="385" r:id="rId27"/>
    <p:sldId id="386" r:id="rId28"/>
    <p:sldId id="383" r:id="rId29"/>
    <p:sldId id="315" r:id="rId30"/>
  </p:sldIdLst>
  <p:sldSz cx="12192000" cy="6858000"/>
  <p:notesSz cx="6858000" cy="9144000"/>
  <p:embeddedFontLst>
    <p:embeddedFont>
      <p:font typeface="Lato Regular" panose="020F0502020204030203"/>
      <p:regular r:id="rId34"/>
    </p:embeddedFont>
    <p:embeddedFont>
      <p:font typeface="Lato Light" panose="020F0502020204030203"/>
      <p:regular r:id="rId35"/>
      <p:italic r:id="rId36"/>
    </p:embeddedFont>
    <p:embeddedFont>
      <p:font typeface="Microsoft YaHei" panose="020B0503020204020204" charset="-122"/>
      <p:regular r:id="rId37"/>
    </p:embeddedFont>
    <p:embeddedFont>
      <p:font typeface="#9Slide07 Stormtrooper" panose="020B0500000000000000" pitchFamily="34" charset="0"/>
      <p:regular r:id="rId38"/>
    </p:embeddedFont>
    <p:embeddedFont>
      <p:font typeface="#9Slide01 Noi dung ngan" panose="00000600000000000000" pitchFamily="2" charset="0"/>
      <p:regular r:id="rId39"/>
    </p:embeddedFont>
    <p:embeddedFont>
      <p:font typeface="#9Slide01 Tieu de ngan" panose="00000800000000000000" pitchFamily="2" charset="0"/>
      <p:bold r:id="rId40"/>
    </p:embeddedFont>
    <p:embeddedFont>
      <p:font typeface="#9Slide02 Noi dung rat dai" panose="02000000000000000000" pitchFamily="2" charset="0"/>
      <p:regular r:id="rId41"/>
    </p:embeddedFont>
    <p:embeddedFont>
      <p:font typeface="Calibri" panose="020F0502020204030204" charset="0"/>
      <p:regular r:id="rId42"/>
      <p:bold r:id="rId43"/>
      <p:italic r:id="rId44"/>
      <p:boldItalic r:id="rId45"/>
    </p:embeddedFont>
    <p:embeddedFont>
      <p:font typeface="DengXian" panose="02010600030101010101" charset="-122"/>
      <p:regular r:id="rId46"/>
    </p:embeddedFont>
    <p:embeddedFont>
      <p:font typeface="Calibri Light" panose="020F0302020204030204" charset="0"/>
      <p:regular r:id="rId47"/>
      <p:italic r:id="rId48"/>
    </p:embeddedFont>
    <p:embeddedFont>
      <p:font typeface="DengXian Light" panose="02010600030101010101" charset="-122"/>
      <p:regular r:id="rId49"/>
    </p:embeddedFont>
  </p:embeddedFontLst>
  <p:custDataLst>
    <p:tags r:id="rId5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1C19"/>
    <a:srgbClr val="FFF7CF"/>
    <a:srgbClr val="885991"/>
    <a:srgbClr val="50466B"/>
    <a:srgbClr val="CC6896"/>
    <a:srgbClr val="FFA48A"/>
    <a:srgbClr val="FFD49C"/>
    <a:srgbClr val="52221F"/>
    <a:srgbClr val="FAF1DF"/>
    <a:srgbClr val="E2A9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40" autoAdjust="0"/>
    <p:restoredTop sz="91001" autoAdjust="0"/>
  </p:normalViewPr>
  <p:slideViewPr>
    <p:cSldViewPr snapToGrid="0">
      <p:cViewPr varScale="1">
        <p:scale>
          <a:sx n="60" d="100"/>
          <a:sy n="60" d="100"/>
        </p:scale>
        <p:origin x="932" y="60"/>
      </p:cViewPr>
      <p:guideLst>
        <p:guide orient="horz" pos="2160"/>
        <p:guide pos="3840"/>
      </p:guideLst>
    </p:cSldViewPr>
  </p:slideViewPr>
  <p:notesTextViewPr>
    <p:cViewPr>
      <p:scale>
        <a:sx n="75" d="100"/>
        <a:sy n="75" d="100"/>
      </p:scale>
      <p:origin x="0" y="0"/>
    </p:cViewPr>
  </p:notesTextViewPr>
  <p:sorterViewPr>
    <p:cViewPr varScale="1">
      <p:scale>
        <a:sx n="1" d="1"/>
        <a:sy n="1" d="1"/>
      </p:scale>
      <p:origin x="0" y="-1392"/>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0" Type="http://schemas.openxmlformats.org/officeDocument/2006/relationships/tags" Target="tags/tag6.xml"/><Relationship Id="rId5" Type="http://schemas.openxmlformats.org/officeDocument/2006/relationships/notesMaster" Target="notesMasters/notesMaster1.xml"/><Relationship Id="rId49" Type="http://schemas.openxmlformats.org/officeDocument/2006/relationships/font" Target="fonts/font16.fntdata"/><Relationship Id="rId48" Type="http://schemas.openxmlformats.org/officeDocument/2006/relationships/font" Target="fonts/font15.fntdata"/><Relationship Id="rId47" Type="http://schemas.openxmlformats.org/officeDocument/2006/relationships/font" Target="fonts/font14.fntdata"/><Relationship Id="rId46" Type="http://schemas.openxmlformats.org/officeDocument/2006/relationships/font" Target="fonts/font13.fntdata"/><Relationship Id="rId45" Type="http://schemas.openxmlformats.org/officeDocument/2006/relationships/font" Target="fonts/font12.fntdata"/><Relationship Id="rId44" Type="http://schemas.openxmlformats.org/officeDocument/2006/relationships/font" Target="fonts/font11.fntdata"/><Relationship Id="rId43" Type="http://schemas.openxmlformats.org/officeDocument/2006/relationships/font" Target="fonts/font10.fntdata"/><Relationship Id="rId42" Type="http://schemas.openxmlformats.org/officeDocument/2006/relationships/font" Target="fonts/font9.fntdata"/><Relationship Id="rId41" Type="http://schemas.openxmlformats.org/officeDocument/2006/relationships/font" Target="fonts/font8.fntdata"/><Relationship Id="rId40" Type="http://schemas.openxmlformats.org/officeDocument/2006/relationships/font" Target="fonts/font7.fntdata"/><Relationship Id="rId4" Type="http://schemas.openxmlformats.org/officeDocument/2006/relationships/slide" Target="slides/slide2.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10EB222-0A40-49F7-92EC-0FFEA7140F20}" type="doc">
      <dgm:prSet loTypeId="urn:microsoft.com/office/officeart/2005/8/layout/vList2" loCatId="list" qsTypeId="urn:microsoft.com/office/officeart/2005/8/quickstyle/simple1" qsCatId="simple" csTypeId="urn:microsoft.com/office/officeart/2005/8/colors/accent6_4" csCatId="accent6" phldr="1"/>
      <dgm:spPr/>
      <dgm:t>
        <a:bodyPr/>
        <a:lstStyle/>
        <a:p>
          <a:endParaRPr lang="en-US"/>
        </a:p>
      </dgm:t>
    </dgm:pt>
    <dgm:pt modelId="{9AA7CFF8-4F72-483E-8745-97044C08FBE7}">
      <dgm:prSet custT="1"/>
      <dgm:spPr>
        <a:solidFill>
          <a:srgbClr val="FFC000"/>
        </a:solidFill>
        <a:ln>
          <a:noFill/>
        </a:ln>
      </dgm:spPr>
      <dgm:t>
        <a:bodyPr/>
        <a:lstStyle/>
        <a:p>
          <a:r>
            <a:rPr lang="vi-VN" sz="2400" b="0" i="0" dirty="0">
              <a:latin typeface="#9Slide01 Tieu de ngan" panose="00000800000000000000" pitchFamily="2" charset="0"/>
            </a:rPr>
            <a:t>-</a:t>
          </a:r>
          <a:r>
            <a:rPr lang="vi-VN" sz="2400" b="0" i="0" dirty="0">
              <a:latin typeface="+mj-lt"/>
            </a:rPr>
            <a:t> </a:t>
          </a:r>
          <a:r>
            <a:rPr lang="vi-VN" sz="2400" b="1" i="0" dirty="0">
              <a:solidFill>
                <a:srgbClr val="FFF7CF"/>
              </a:solidFill>
              <a:latin typeface="+mj-lt"/>
            </a:rPr>
            <a:t>Thái sư</a:t>
          </a:r>
          <a:r>
            <a:rPr lang="vi-VN" sz="2400" b="0" i="0" dirty="0">
              <a:solidFill>
                <a:srgbClr val="FFF7CF"/>
              </a:solidFill>
              <a:latin typeface="+mj-lt"/>
            </a:rPr>
            <a:t>:</a:t>
          </a:r>
          <a:r>
            <a:rPr lang="vi-VN" sz="2400" b="0" i="0" dirty="0">
              <a:latin typeface="+mj-lt"/>
            </a:rPr>
            <a:t> </a:t>
          </a:r>
          <a:r>
            <a:rPr lang="vi-VN" sz="2400" b="0" i="0" dirty="0">
              <a:solidFill>
                <a:srgbClr val="50466B"/>
              </a:solidFill>
              <a:latin typeface="+mj-lt"/>
            </a:rPr>
            <a:t>Chức quan đầu triều thời xưa</a:t>
          </a:r>
          <a:endParaRPr lang="en-US" sz="2400" dirty="0">
            <a:solidFill>
              <a:srgbClr val="50466B"/>
            </a:solidFill>
            <a:latin typeface="+mj-lt"/>
          </a:endParaRPr>
        </a:p>
      </dgm:t>
    </dgm:pt>
    <dgm:pt modelId="{D1E1AA50-1638-4BF8-A59D-84FC529A9DBE}" cxnId="{D3DFD10D-5D85-48AB-BDB1-FB00FB18536D}" type="parTrans">
      <dgm:prSet/>
      <dgm:spPr/>
      <dgm:t>
        <a:bodyPr/>
        <a:lstStyle/>
        <a:p>
          <a:endParaRPr lang="en-US"/>
        </a:p>
      </dgm:t>
    </dgm:pt>
    <dgm:pt modelId="{809070B8-9E76-409E-AE00-F0513744285D}" cxnId="{D3DFD10D-5D85-48AB-BDB1-FB00FB18536D}" type="sibTrans">
      <dgm:prSet/>
      <dgm:spPr/>
      <dgm:t>
        <a:bodyPr/>
        <a:lstStyle/>
        <a:p>
          <a:endParaRPr lang="en-US"/>
        </a:p>
      </dgm:t>
    </dgm:pt>
    <dgm:pt modelId="{A64C5B9C-D181-4473-81BC-60A1BCEC3233}">
      <dgm:prSet custT="1"/>
      <dgm:spPr>
        <a:solidFill>
          <a:srgbClr val="FFD49C"/>
        </a:solidFill>
        <a:ln>
          <a:noFill/>
        </a:ln>
      </dgm:spPr>
      <dgm:t>
        <a:bodyPr/>
        <a:lstStyle/>
        <a:p>
          <a:r>
            <a:rPr lang="vi-VN" sz="2400" b="0" i="0" dirty="0">
              <a:latin typeface="+mj-lt"/>
            </a:rPr>
            <a:t>- </a:t>
          </a:r>
          <a:r>
            <a:rPr lang="vi-VN" sz="2400" b="1" i="0" dirty="0">
              <a:solidFill>
                <a:schemeClr val="bg2">
                  <a:lumMod val="10000"/>
                </a:schemeClr>
              </a:solidFill>
              <a:latin typeface="+mj-lt"/>
            </a:rPr>
            <a:t>Câu đương</a:t>
          </a:r>
          <a:r>
            <a:rPr lang="vi-VN" sz="2400" b="0" i="0" dirty="0">
              <a:solidFill>
                <a:schemeClr val="bg2">
                  <a:lumMod val="10000"/>
                </a:schemeClr>
              </a:solidFill>
              <a:latin typeface="+mj-lt"/>
            </a:rPr>
            <a:t>: </a:t>
          </a:r>
          <a:r>
            <a:rPr lang="vi-VN" sz="2400" b="0" i="0" dirty="0">
              <a:solidFill>
                <a:srgbClr val="885991"/>
              </a:solidFill>
              <a:latin typeface="+mj-lt"/>
            </a:rPr>
            <a:t>Một chức vụ nhỏ ở xã, giữ việc bắt bớ, áp giải người có tội</a:t>
          </a:r>
          <a:endParaRPr lang="en-US" sz="2400" dirty="0">
            <a:solidFill>
              <a:srgbClr val="885991"/>
            </a:solidFill>
            <a:latin typeface="+mj-lt"/>
          </a:endParaRPr>
        </a:p>
      </dgm:t>
    </dgm:pt>
    <dgm:pt modelId="{F846406D-34CF-4E39-82D5-D5DDAD8CFB74}" cxnId="{999B3274-18F4-48AA-AE0E-1D533B384514}" type="parTrans">
      <dgm:prSet/>
      <dgm:spPr/>
      <dgm:t>
        <a:bodyPr/>
        <a:lstStyle/>
        <a:p>
          <a:endParaRPr lang="en-US"/>
        </a:p>
      </dgm:t>
    </dgm:pt>
    <dgm:pt modelId="{F9BB6FDC-19D7-4559-89C2-BF1EC94FF9C7}" cxnId="{999B3274-18F4-48AA-AE0E-1D533B384514}" type="sibTrans">
      <dgm:prSet/>
      <dgm:spPr/>
      <dgm:t>
        <a:bodyPr/>
        <a:lstStyle/>
        <a:p>
          <a:endParaRPr lang="en-US"/>
        </a:p>
      </dgm:t>
    </dgm:pt>
    <dgm:pt modelId="{FB5FE1E4-18C6-4B98-9766-A138B5F8F086}">
      <dgm:prSet custT="1"/>
      <dgm:spPr>
        <a:solidFill>
          <a:srgbClr val="FFA48A"/>
        </a:solidFill>
        <a:ln>
          <a:noFill/>
        </a:ln>
      </dgm:spPr>
      <dgm:t>
        <a:bodyPr/>
        <a:lstStyle/>
        <a:p>
          <a:pPr algn="just"/>
          <a:r>
            <a:rPr lang="vi-VN" sz="2400" b="0" i="0" dirty="0">
              <a:latin typeface="+mj-lt"/>
            </a:rPr>
            <a:t>- </a:t>
          </a:r>
          <a:r>
            <a:rPr lang="vi-VN" sz="2400" b="1" i="0" dirty="0">
              <a:solidFill>
                <a:srgbClr val="931C19"/>
              </a:solidFill>
              <a:latin typeface="+mj-lt"/>
            </a:rPr>
            <a:t>Kiệu</a:t>
          </a:r>
          <a:r>
            <a:rPr lang="vi-VN" sz="2400" b="0" i="0" dirty="0">
              <a:solidFill>
                <a:srgbClr val="931C19"/>
              </a:solidFill>
              <a:latin typeface="+mj-lt"/>
            </a:rPr>
            <a:t>:</a:t>
          </a:r>
          <a:r>
            <a:rPr lang="vi-VN" sz="2400" b="0" i="0" dirty="0">
              <a:latin typeface="+mj-lt"/>
            </a:rPr>
            <a:t> </a:t>
          </a:r>
          <a:r>
            <a:rPr lang="vi-VN" sz="2400" b="0" i="0" spc="-30" baseline="0" dirty="0">
              <a:latin typeface="+mj-lt"/>
            </a:rPr>
            <a:t>Một phương tiện đi lại thời xưa gồm một chiếc ghế ngồi có mái che và đôi đòn khiêng, thường do bốn người khiêng</a:t>
          </a:r>
          <a:endParaRPr lang="en-US" sz="2400" spc="-30" baseline="0" dirty="0">
            <a:latin typeface="+mj-lt"/>
          </a:endParaRPr>
        </a:p>
      </dgm:t>
    </dgm:pt>
    <dgm:pt modelId="{78840BFF-076A-42D3-8C63-53088EB25F42}" cxnId="{74D12626-8D14-4D1F-933A-17DAE47EA98B}" type="parTrans">
      <dgm:prSet/>
      <dgm:spPr/>
      <dgm:t>
        <a:bodyPr/>
        <a:lstStyle/>
        <a:p>
          <a:endParaRPr lang="en-US"/>
        </a:p>
      </dgm:t>
    </dgm:pt>
    <dgm:pt modelId="{F19AC24C-EDCC-45A7-B179-725974BD40F7}" cxnId="{74D12626-8D14-4D1F-933A-17DAE47EA98B}" type="sibTrans">
      <dgm:prSet/>
      <dgm:spPr/>
      <dgm:t>
        <a:bodyPr/>
        <a:lstStyle/>
        <a:p>
          <a:endParaRPr lang="en-US"/>
        </a:p>
      </dgm:t>
    </dgm:pt>
    <dgm:pt modelId="{7F7FB3CE-64F6-456F-B934-2125467F9F2C}" type="pres">
      <dgm:prSet presAssocID="{810EB222-0A40-49F7-92EC-0FFEA7140F20}" presName="linear" presStyleCnt="0">
        <dgm:presLayoutVars>
          <dgm:animLvl val="lvl"/>
          <dgm:resizeHandles val="exact"/>
        </dgm:presLayoutVars>
      </dgm:prSet>
      <dgm:spPr/>
    </dgm:pt>
    <dgm:pt modelId="{7CB1629F-68BD-43D1-A821-97210BDB5573}" type="pres">
      <dgm:prSet presAssocID="{9AA7CFF8-4F72-483E-8745-97044C08FBE7}" presName="parentText" presStyleLbl="node1" presStyleIdx="0" presStyleCnt="3" custScaleY="55854" custLinFactNeighborX="-1244" custLinFactNeighborY="9826">
        <dgm:presLayoutVars>
          <dgm:chMax val="0"/>
          <dgm:bulletEnabled val="1"/>
        </dgm:presLayoutVars>
      </dgm:prSet>
      <dgm:spPr/>
    </dgm:pt>
    <dgm:pt modelId="{2C4AE6D0-419A-46B7-95AA-B138B57C41A6}" type="pres">
      <dgm:prSet presAssocID="{809070B8-9E76-409E-AE00-F0513744285D}" presName="spacer" presStyleCnt="0"/>
      <dgm:spPr/>
    </dgm:pt>
    <dgm:pt modelId="{41CCA019-C625-4B43-B79D-FC5F1BA2F942}" type="pres">
      <dgm:prSet presAssocID="{A64C5B9C-D181-4473-81BC-60A1BCEC3233}" presName="parentText" presStyleLbl="node1" presStyleIdx="1" presStyleCnt="3" custScaleY="68860">
        <dgm:presLayoutVars>
          <dgm:chMax val="0"/>
          <dgm:bulletEnabled val="1"/>
        </dgm:presLayoutVars>
      </dgm:prSet>
      <dgm:spPr/>
    </dgm:pt>
    <dgm:pt modelId="{2BB6DE93-15CB-4B70-8E2F-62A5F394739F}" type="pres">
      <dgm:prSet presAssocID="{F9BB6FDC-19D7-4559-89C2-BF1EC94FF9C7}" presName="spacer" presStyleCnt="0"/>
      <dgm:spPr/>
    </dgm:pt>
    <dgm:pt modelId="{BDFFFE09-BF8B-4B02-BAAF-1C7B76098EA1}" type="pres">
      <dgm:prSet presAssocID="{FB5FE1E4-18C6-4B98-9766-A138B5F8F086}" presName="parentText" presStyleLbl="node1" presStyleIdx="2" presStyleCnt="3">
        <dgm:presLayoutVars>
          <dgm:chMax val="0"/>
          <dgm:bulletEnabled val="1"/>
        </dgm:presLayoutVars>
      </dgm:prSet>
      <dgm:spPr/>
    </dgm:pt>
  </dgm:ptLst>
  <dgm:cxnLst>
    <dgm:cxn modelId="{D3DFD10D-5D85-48AB-BDB1-FB00FB18536D}" srcId="{810EB222-0A40-49F7-92EC-0FFEA7140F20}" destId="{9AA7CFF8-4F72-483E-8745-97044C08FBE7}" srcOrd="0" destOrd="0" parTransId="{D1E1AA50-1638-4BF8-A59D-84FC529A9DBE}" sibTransId="{809070B8-9E76-409E-AE00-F0513744285D}"/>
    <dgm:cxn modelId="{74D12626-8D14-4D1F-933A-17DAE47EA98B}" srcId="{810EB222-0A40-49F7-92EC-0FFEA7140F20}" destId="{FB5FE1E4-18C6-4B98-9766-A138B5F8F086}" srcOrd="2" destOrd="0" parTransId="{78840BFF-076A-42D3-8C63-53088EB25F42}" sibTransId="{F19AC24C-EDCC-45A7-B179-725974BD40F7}"/>
    <dgm:cxn modelId="{A000F366-BE69-4E52-BEB8-FC9140778B5E}" type="presOf" srcId="{FB5FE1E4-18C6-4B98-9766-A138B5F8F086}" destId="{BDFFFE09-BF8B-4B02-BAAF-1C7B76098EA1}" srcOrd="0" destOrd="0" presId="urn:microsoft.com/office/officeart/2005/8/layout/vList2"/>
    <dgm:cxn modelId="{999B3274-18F4-48AA-AE0E-1D533B384514}" srcId="{810EB222-0A40-49F7-92EC-0FFEA7140F20}" destId="{A64C5B9C-D181-4473-81BC-60A1BCEC3233}" srcOrd="1" destOrd="0" parTransId="{F846406D-34CF-4E39-82D5-D5DDAD8CFB74}" sibTransId="{F9BB6FDC-19D7-4559-89C2-BF1EC94FF9C7}"/>
    <dgm:cxn modelId="{03BA8256-DAE6-4A02-ADFB-699EBF0C6DCE}" type="presOf" srcId="{810EB222-0A40-49F7-92EC-0FFEA7140F20}" destId="{7F7FB3CE-64F6-456F-B934-2125467F9F2C}" srcOrd="0" destOrd="0" presId="urn:microsoft.com/office/officeart/2005/8/layout/vList2"/>
    <dgm:cxn modelId="{B3DE919F-F831-487B-99C4-C993C0B66E1D}" type="presOf" srcId="{9AA7CFF8-4F72-483E-8745-97044C08FBE7}" destId="{7CB1629F-68BD-43D1-A821-97210BDB5573}" srcOrd="0" destOrd="0" presId="urn:microsoft.com/office/officeart/2005/8/layout/vList2"/>
    <dgm:cxn modelId="{31F8AFAE-5F9C-4EC8-B6E8-981E26A9470F}" type="presOf" srcId="{A64C5B9C-D181-4473-81BC-60A1BCEC3233}" destId="{41CCA019-C625-4B43-B79D-FC5F1BA2F942}" srcOrd="0" destOrd="0" presId="urn:microsoft.com/office/officeart/2005/8/layout/vList2"/>
    <dgm:cxn modelId="{C5874BA9-ED80-479E-925E-5E6A106B72AB}" type="presParOf" srcId="{7F7FB3CE-64F6-456F-B934-2125467F9F2C}" destId="{7CB1629F-68BD-43D1-A821-97210BDB5573}" srcOrd="0" destOrd="0" presId="urn:microsoft.com/office/officeart/2005/8/layout/vList2"/>
    <dgm:cxn modelId="{31FC7874-1973-4106-B42D-A47A74B4FD3F}" type="presParOf" srcId="{7F7FB3CE-64F6-456F-B934-2125467F9F2C}" destId="{2C4AE6D0-419A-46B7-95AA-B138B57C41A6}" srcOrd="1" destOrd="0" presId="urn:microsoft.com/office/officeart/2005/8/layout/vList2"/>
    <dgm:cxn modelId="{CB13368B-2410-4613-888B-0B05FC5B17C9}" type="presParOf" srcId="{7F7FB3CE-64F6-456F-B934-2125467F9F2C}" destId="{41CCA019-C625-4B43-B79D-FC5F1BA2F942}" srcOrd="2" destOrd="0" presId="urn:microsoft.com/office/officeart/2005/8/layout/vList2"/>
    <dgm:cxn modelId="{D6763F8D-956A-44B2-896E-1F3657663DF1}" type="presParOf" srcId="{7F7FB3CE-64F6-456F-B934-2125467F9F2C}" destId="{2BB6DE93-15CB-4B70-8E2F-62A5F394739F}" srcOrd="3" destOrd="0" presId="urn:microsoft.com/office/officeart/2005/8/layout/vList2"/>
    <dgm:cxn modelId="{119BEA3D-1994-449F-AA79-9325ED3BD691}" type="presParOf" srcId="{7F7FB3CE-64F6-456F-B934-2125467F9F2C}" destId="{BDFFFE09-BF8B-4B02-BAAF-1C7B76098EA1}" srcOrd="4" destOrd="0" presId="urn:microsoft.com/office/officeart/2005/8/layout/vList2"/>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9846454" cy="6604561"/>
        <a:chOff x="0" y="0"/>
        <a:chExt cx="9846454" cy="6604561"/>
      </a:xfrm>
    </dsp:grpSpPr>
    <dsp:sp modelId="{7CB1629F-68BD-43D1-A821-97210BDB5573}">
      <dsp:nvSpPr>
        <dsp:cNvPr id="3" name="Rounded Rectangle 2"/>
        <dsp:cNvSpPr/>
      </dsp:nvSpPr>
      <dsp:spPr bwMode="white">
        <a:xfrm>
          <a:off x="0" y="1766315"/>
          <a:ext cx="9846454" cy="679631"/>
        </a:xfrm>
        <a:prstGeom prst="roundRect">
          <a:avLst/>
        </a:prstGeom>
        <a:solidFill>
          <a:srgbClr val="FFC000"/>
        </a:solidFill>
        <a:ln>
          <a:noFill/>
        </a:ln>
      </dsp:spPr>
      <dsp:style>
        <a:lnRef idx="2">
          <a:schemeClr val="lt1"/>
        </a:lnRef>
        <a:fillRef idx="1">
          <a:schemeClr val="accent6">
            <a:shade val="50000"/>
            <a:hueOff val="0"/>
            <a:satOff val="0"/>
            <a:lumOff val="0"/>
            <a:alpha val="100000"/>
          </a:schemeClr>
        </a:fillRef>
        <a:effectRef idx="0">
          <a:scrgbClr r="0" g="0" b="0"/>
        </a:effectRef>
        <a:fontRef idx="minor">
          <a:schemeClr val="lt1"/>
        </a:fontRef>
      </dsp:style>
      <dsp:txBody>
        <a:bodyPr lIns="91439" tIns="91439" rIns="91439" bIns="91439" anchor="ctr"/>
        <a:lstStyle>
          <a:lvl1pPr algn="l">
            <a:defRPr sz="6300"/>
          </a:lvl1pPr>
          <a:lvl2pPr marL="285750" indent="-285750" algn="l">
            <a:defRPr sz="4900"/>
          </a:lvl2pPr>
          <a:lvl3pPr marL="571500" indent="-285750" algn="l">
            <a:defRPr sz="4900"/>
          </a:lvl3pPr>
          <a:lvl4pPr marL="857250" indent="-285750" algn="l">
            <a:defRPr sz="4900"/>
          </a:lvl4pPr>
          <a:lvl5pPr marL="1143000" indent="-285750" algn="l">
            <a:defRPr sz="4900"/>
          </a:lvl5pPr>
          <a:lvl6pPr marL="1428750" indent="-285750" algn="l">
            <a:defRPr sz="4900"/>
          </a:lvl6pPr>
          <a:lvl7pPr marL="1714500" indent="-285750" algn="l">
            <a:defRPr sz="4900"/>
          </a:lvl7pPr>
          <a:lvl8pPr marL="2000250" indent="-285750" algn="l">
            <a:defRPr sz="4900"/>
          </a:lvl8pPr>
          <a:lvl9pPr marL="2286000" indent="-285750" algn="l">
            <a:defRPr sz="4900"/>
          </a:lvl9pPr>
        </a:lstStyle>
        <a:p>
          <a:pPr lvl="0">
            <a:lnSpc>
              <a:spcPct val="100000"/>
            </a:lnSpc>
            <a:spcBef>
              <a:spcPct val="0"/>
            </a:spcBef>
            <a:spcAft>
              <a:spcPct val="35000"/>
            </a:spcAft>
          </a:pPr>
          <a:r>
            <a:rPr lang="vi-VN" sz="2400" b="0" i="0" dirty="0">
              <a:latin typeface="#9Slide01 Tieu de ngan" panose="00000800000000000000" pitchFamily="2" charset="0"/>
            </a:rPr>
            <a:t>-</a:t>
          </a:r>
          <a:r>
            <a:rPr lang="vi-VN" sz="2400" b="0" i="0" dirty="0">
              <a:latin typeface="+mj-lt"/>
            </a:rPr>
            <a:t> </a:t>
          </a:r>
          <a:r>
            <a:rPr lang="vi-VN" sz="2400" b="1" i="0" dirty="0">
              <a:solidFill>
                <a:srgbClr val="FFF7CF"/>
              </a:solidFill>
              <a:latin typeface="+mj-lt"/>
            </a:rPr>
            <a:t>Thái sư</a:t>
          </a:r>
          <a:r>
            <a:rPr lang="vi-VN" sz="2400" b="0" i="0" dirty="0">
              <a:solidFill>
                <a:srgbClr val="FFF7CF"/>
              </a:solidFill>
              <a:latin typeface="+mj-lt"/>
            </a:rPr>
            <a:t>:</a:t>
          </a:r>
          <a:r>
            <a:rPr lang="vi-VN" sz="2400" b="0" i="0" dirty="0">
              <a:latin typeface="+mj-lt"/>
            </a:rPr>
            <a:t> </a:t>
          </a:r>
          <a:r>
            <a:rPr lang="vi-VN" sz="2400" b="0" i="0" dirty="0">
              <a:solidFill>
                <a:srgbClr val="50466B"/>
              </a:solidFill>
              <a:latin typeface="+mj-lt"/>
            </a:rPr>
            <a:t>Chức quan đầu triều thời xưa</a:t>
          </a:r>
          <a:endParaRPr lang="en-US" sz="2400" dirty="0">
            <a:solidFill>
              <a:srgbClr val="50466B"/>
            </a:solidFill>
            <a:latin typeface="+mj-lt"/>
          </a:endParaRPr>
        </a:p>
      </dsp:txBody>
      <dsp:txXfrm>
        <a:off x="0" y="1766315"/>
        <a:ext cx="9846454" cy="679631"/>
      </dsp:txXfrm>
    </dsp:sp>
    <dsp:sp modelId="{41CCA019-C625-4B43-B79D-FC5F1BA2F942}">
      <dsp:nvSpPr>
        <dsp:cNvPr id="4" name="Rounded Rectangle 3"/>
        <dsp:cNvSpPr/>
      </dsp:nvSpPr>
      <dsp:spPr bwMode="white">
        <a:xfrm>
          <a:off x="0" y="2614752"/>
          <a:ext cx="9846454" cy="837888"/>
        </a:xfrm>
        <a:prstGeom prst="roundRect">
          <a:avLst/>
        </a:prstGeom>
        <a:solidFill>
          <a:srgbClr val="FFD49C"/>
        </a:solidFill>
        <a:ln>
          <a:noFill/>
        </a:ln>
      </dsp:spPr>
      <dsp:style>
        <a:lnRef idx="2">
          <a:schemeClr val="lt1"/>
        </a:lnRef>
        <a:fillRef idx="1">
          <a:schemeClr val="accent6">
            <a:shade val="50000"/>
            <a:hueOff val="-320000"/>
            <a:satOff val="21176"/>
            <a:lumOff val="26928"/>
            <a:alpha val="100000"/>
          </a:schemeClr>
        </a:fillRef>
        <a:effectRef idx="0">
          <a:scrgbClr r="0" g="0" b="0"/>
        </a:effectRef>
        <a:fontRef idx="minor">
          <a:schemeClr val="lt1"/>
        </a:fontRef>
      </dsp:style>
      <dsp:txBody>
        <a:bodyPr lIns="91439" tIns="91439" rIns="91439" bIns="91439" anchor="ctr"/>
        <a:lstStyle>
          <a:lvl1pPr algn="l">
            <a:defRPr sz="6300"/>
          </a:lvl1pPr>
          <a:lvl2pPr marL="285750" indent="-285750" algn="l">
            <a:defRPr sz="4900"/>
          </a:lvl2pPr>
          <a:lvl3pPr marL="571500" indent="-285750" algn="l">
            <a:defRPr sz="4900"/>
          </a:lvl3pPr>
          <a:lvl4pPr marL="857250" indent="-285750" algn="l">
            <a:defRPr sz="4900"/>
          </a:lvl4pPr>
          <a:lvl5pPr marL="1143000" indent="-285750" algn="l">
            <a:defRPr sz="4900"/>
          </a:lvl5pPr>
          <a:lvl6pPr marL="1428750" indent="-285750" algn="l">
            <a:defRPr sz="4900"/>
          </a:lvl6pPr>
          <a:lvl7pPr marL="1714500" indent="-285750" algn="l">
            <a:defRPr sz="4900"/>
          </a:lvl7pPr>
          <a:lvl8pPr marL="2000250" indent="-285750" algn="l">
            <a:defRPr sz="4900"/>
          </a:lvl8pPr>
          <a:lvl9pPr marL="2286000" indent="-285750" algn="l">
            <a:defRPr sz="4900"/>
          </a:lvl9pPr>
        </a:lstStyle>
        <a:p>
          <a:pPr lvl="0">
            <a:lnSpc>
              <a:spcPct val="100000"/>
            </a:lnSpc>
            <a:spcBef>
              <a:spcPct val="0"/>
            </a:spcBef>
            <a:spcAft>
              <a:spcPct val="35000"/>
            </a:spcAft>
          </a:pPr>
          <a:r>
            <a:rPr lang="vi-VN" sz="2400" b="0" i="0" dirty="0">
              <a:latin typeface="+mj-lt"/>
            </a:rPr>
            <a:t>- </a:t>
          </a:r>
          <a:r>
            <a:rPr lang="vi-VN" sz="2400" b="1" i="0" dirty="0">
              <a:solidFill>
                <a:schemeClr val="bg2">
                  <a:lumMod val="10000"/>
                </a:schemeClr>
              </a:solidFill>
              <a:latin typeface="+mj-lt"/>
            </a:rPr>
            <a:t>Câu đương</a:t>
          </a:r>
          <a:r>
            <a:rPr lang="vi-VN" sz="2400" b="0" i="0" dirty="0">
              <a:solidFill>
                <a:schemeClr val="bg2">
                  <a:lumMod val="10000"/>
                </a:schemeClr>
              </a:solidFill>
              <a:latin typeface="+mj-lt"/>
            </a:rPr>
            <a:t>: </a:t>
          </a:r>
          <a:r>
            <a:rPr lang="vi-VN" sz="2400" b="0" i="0" dirty="0">
              <a:solidFill>
                <a:srgbClr val="885991"/>
              </a:solidFill>
              <a:latin typeface="+mj-lt"/>
            </a:rPr>
            <a:t>Một chức vụ nhỏ ở xã, giữ việc bắt bớ, áp giải người có tội</a:t>
          </a:r>
          <a:endParaRPr lang="en-US" sz="2400" dirty="0">
            <a:solidFill>
              <a:srgbClr val="885991"/>
            </a:solidFill>
            <a:latin typeface="+mj-lt"/>
          </a:endParaRPr>
        </a:p>
      </dsp:txBody>
      <dsp:txXfrm>
        <a:off x="0" y="2614752"/>
        <a:ext cx="9846454" cy="837888"/>
      </dsp:txXfrm>
    </dsp:sp>
    <dsp:sp modelId="{BDFFFE09-BF8B-4B02-BAAF-1C7B76098EA1}">
      <dsp:nvSpPr>
        <dsp:cNvPr id="5" name="Rounded Rectangle 4"/>
        <dsp:cNvSpPr/>
      </dsp:nvSpPr>
      <dsp:spPr bwMode="white">
        <a:xfrm>
          <a:off x="0" y="3639840"/>
          <a:ext cx="9846454" cy="1216800"/>
        </a:xfrm>
        <a:prstGeom prst="roundRect">
          <a:avLst/>
        </a:prstGeom>
        <a:solidFill>
          <a:srgbClr val="FFA48A"/>
        </a:solidFill>
        <a:ln>
          <a:noFill/>
        </a:ln>
      </dsp:spPr>
      <dsp:style>
        <a:lnRef idx="2">
          <a:schemeClr val="lt1"/>
        </a:lnRef>
        <a:fillRef idx="1">
          <a:schemeClr val="accent6">
            <a:tint val="55000"/>
            <a:hueOff val="160000"/>
            <a:satOff val="-10587"/>
            <a:lumOff val="-13463"/>
            <a:alpha val="100000"/>
          </a:schemeClr>
        </a:fillRef>
        <a:effectRef idx="0">
          <a:scrgbClr r="0" g="0" b="0"/>
        </a:effectRef>
        <a:fontRef idx="minor">
          <a:schemeClr val="lt1"/>
        </a:fontRef>
      </dsp:style>
      <dsp:txBody>
        <a:bodyPr lIns="91439" tIns="91439" rIns="91439" bIns="91439" anchor="ctr"/>
        <a:lstStyle>
          <a:lvl1pPr algn="l">
            <a:defRPr sz="6300"/>
          </a:lvl1pPr>
          <a:lvl2pPr marL="285750" indent="-285750" algn="l">
            <a:defRPr sz="4900"/>
          </a:lvl2pPr>
          <a:lvl3pPr marL="571500" indent="-285750" algn="l">
            <a:defRPr sz="4900"/>
          </a:lvl3pPr>
          <a:lvl4pPr marL="857250" indent="-285750" algn="l">
            <a:defRPr sz="4900"/>
          </a:lvl4pPr>
          <a:lvl5pPr marL="1143000" indent="-285750" algn="l">
            <a:defRPr sz="4900"/>
          </a:lvl5pPr>
          <a:lvl6pPr marL="1428750" indent="-285750" algn="l">
            <a:defRPr sz="4900"/>
          </a:lvl6pPr>
          <a:lvl7pPr marL="1714500" indent="-285750" algn="l">
            <a:defRPr sz="4900"/>
          </a:lvl7pPr>
          <a:lvl8pPr marL="2000250" indent="-285750" algn="l">
            <a:defRPr sz="4900"/>
          </a:lvl8pPr>
          <a:lvl9pPr marL="2286000" indent="-285750" algn="l">
            <a:defRPr sz="4900"/>
          </a:lvl9pPr>
        </a:lstStyle>
        <a:p>
          <a:pPr lvl="0" algn="just">
            <a:lnSpc>
              <a:spcPct val="100000"/>
            </a:lnSpc>
            <a:spcBef>
              <a:spcPct val="0"/>
            </a:spcBef>
            <a:spcAft>
              <a:spcPct val="35000"/>
            </a:spcAft>
          </a:pPr>
          <a:r>
            <a:rPr lang="vi-VN" sz="2400" b="0" i="0" dirty="0">
              <a:latin typeface="+mj-lt"/>
            </a:rPr>
            <a:t>- </a:t>
          </a:r>
          <a:r>
            <a:rPr lang="vi-VN" sz="2400" b="1" i="0" dirty="0">
              <a:solidFill>
                <a:srgbClr val="931C19"/>
              </a:solidFill>
              <a:latin typeface="+mj-lt"/>
            </a:rPr>
            <a:t>Kiệu</a:t>
          </a:r>
          <a:r>
            <a:rPr lang="vi-VN" sz="2400" b="0" i="0" dirty="0">
              <a:solidFill>
                <a:srgbClr val="931C19"/>
              </a:solidFill>
              <a:latin typeface="+mj-lt"/>
            </a:rPr>
            <a:t>:</a:t>
          </a:r>
          <a:r>
            <a:rPr lang="vi-VN" sz="2400" b="0" i="0" dirty="0">
              <a:latin typeface="+mj-lt"/>
            </a:rPr>
            <a:t> </a:t>
          </a:r>
          <a:r>
            <a:rPr lang="vi-VN" sz="2400" b="0" i="0" spc="-30" baseline="0" dirty="0">
              <a:latin typeface="+mj-lt"/>
            </a:rPr>
            <a:t>Một phương tiện đi lại thời xưa gồm một chiếc ghế ngồi có mái che và đôi đòn khiêng, thường do bốn người khiêng</a:t>
          </a:r>
          <a:endParaRPr lang="en-US" sz="2400" spc="-30" baseline="0" dirty="0">
            <a:latin typeface="+mj-lt"/>
          </a:endParaRPr>
        </a:p>
      </dsp:txBody>
      <dsp:txXfrm>
        <a:off x="0" y="3639840"/>
        <a:ext cx="9846454" cy="12168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9BF1AC-3F4A-4F5E-895E-39C84FC5A78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17DAB-34F4-4679-99B2-045FAEBCE2C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317DAB-34F4-4679-99B2-045FAEBCE2C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giảng thêm: Trần Thủ Độ được vua Trần Thái Tông phong làm Thái sư và cho ông quyền được chỉ định, ban tước cho các chức quan địa phương, ấy thế nhưng đối với một chức vị câu đương nhỏ bé được phu nhân của mình xin cho người bà con xa, rõ ràng ông hoàn toàn có thể bổ nhiệm nhưng ông cũng nhất định không cậy quyền thế mà giao chức quan vào tay kẻ không có tài, kẻ coi thường phép nước.</a:t>
            </a:r>
            <a:endParaRPr lang="zh-CN" altLang="en-US"/>
          </a:p>
        </p:txBody>
      </p:sp>
      <p:sp>
        <p:nvSpPr>
          <p:cNvPr id="4" name="灯片编号占位符 3"/>
          <p:cNvSpPr>
            <a:spLocks noGrp="1"/>
          </p:cNvSpPr>
          <p:nvPr>
            <p:ph type="sldNum" sz="quarter" idx="5"/>
          </p:nvPr>
        </p:nvSpPr>
        <p:spPr/>
        <p:txBody>
          <a:bodyPr/>
          <a:lstStyle/>
          <a:p>
            <a:fld id="{69317DAB-34F4-4679-99B2-045FAEBCE2C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9317DAB-34F4-4679-99B2-045FAEBCE2C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giảng thêm: </a:t>
            </a:r>
            <a:r>
              <a:rPr lang="en-US" altLang="zh-CN" sz="1200">
                <a:latin typeface="#9Slide01 Tieu de ngan" panose="00000800000000000000" pitchFamily="2" charset="0"/>
              </a:rPr>
              <a:t>"Thềm cấm"</a:t>
            </a:r>
            <a:r>
              <a:rPr lang="en-US" sz="1200">
                <a:latin typeface="#9Slide01 Tieu de ngan" panose="00000800000000000000" pitchFamily="2" charset="0"/>
              </a:rPr>
              <a:t> là khu vực chỉ nhà vua mới được ngồi kiệu qua. Những người được nhà vua triệu vào thì phải đi bộ. Ấy vậy mà Linh Từ Quốc Mẫu lại có ý định ngồi kiệu đi qua khu vực đó, hành động đó là trái với quy định trong cung.</a:t>
            </a:r>
            <a:endParaRPr lang="zh-CN" altLang="en-US"/>
          </a:p>
        </p:txBody>
      </p:sp>
      <p:sp>
        <p:nvSpPr>
          <p:cNvPr id="4" name="灯片编号占位符 3"/>
          <p:cNvSpPr>
            <a:spLocks noGrp="1"/>
          </p:cNvSpPr>
          <p:nvPr>
            <p:ph type="sldNum" sz="quarter" idx="5"/>
          </p:nvPr>
        </p:nvSpPr>
        <p:spPr/>
        <p:txBody>
          <a:bodyPr/>
          <a:lstStyle/>
          <a:p>
            <a:fld id="{69317DAB-34F4-4679-99B2-045FAEBCE2C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Tr</a:t>
            </a:r>
            <a:endParaRPr lang="zh-CN" altLang="en-US"/>
          </a:p>
        </p:txBody>
      </p:sp>
      <p:sp>
        <p:nvSpPr>
          <p:cNvPr id="4" name="灯片编号占位符 3"/>
          <p:cNvSpPr>
            <a:spLocks noGrp="1"/>
          </p:cNvSpPr>
          <p:nvPr>
            <p:ph type="sldNum" sz="quarter" idx="5"/>
          </p:nvPr>
        </p:nvSpPr>
        <p:spPr/>
        <p:txBody>
          <a:bodyPr/>
          <a:lstStyle/>
          <a:p>
            <a:fld id="{69317DAB-34F4-4679-99B2-045FAEBCE2C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9317DAB-34F4-4679-99B2-045FAEBCE2C0}"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Tr</a:t>
            </a:r>
            <a:endParaRPr lang="zh-CN" altLang="en-US"/>
          </a:p>
        </p:txBody>
      </p:sp>
      <p:sp>
        <p:nvSpPr>
          <p:cNvPr id="4" name="灯片编号占位符 3"/>
          <p:cNvSpPr>
            <a:spLocks noGrp="1"/>
          </p:cNvSpPr>
          <p:nvPr>
            <p:ph type="sldNum" sz="quarter" idx="5"/>
          </p:nvPr>
        </p:nvSpPr>
        <p:spPr/>
        <p:txBody>
          <a:bodyPr/>
          <a:lstStyle/>
          <a:p>
            <a:fld id="{69317DAB-34F4-4679-99B2-045FAEBCE2C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Tr</a:t>
            </a:r>
            <a:endParaRPr lang="zh-CN" altLang="en-US"/>
          </a:p>
        </p:txBody>
      </p:sp>
      <p:sp>
        <p:nvSpPr>
          <p:cNvPr id="4" name="灯片编号占位符 3"/>
          <p:cNvSpPr>
            <a:spLocks noGrp="1"/>
          </p:cNvSpPr>
          <p:nvPr>
            <p:ph type="sldNum" sz="quarter" idx="5"/>
          </p:nvPr>
        </p:nvSpPr>
        <p:spPr/>
        <p:txBody>
          <a:bodyPr/>
          <a:lstStyle/>
          <a:p>
            <a:fld id="{69317DAB-34F4-4679-99B2-045FAEBCE2C0}"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317DAB-34F4-4679-99B2-045FAEBCE2C0}"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317DAB-34F4-4679-99B2-045FAEBCE2C0}"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8904FEF-C7D0-4A43-AD0F-27F6D41EC19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837D79-A5CA-40EB-A71F-174DF762AFF6}"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9317DAB-34F4-4679-99B2-045FAEBCE2C0}"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9317DAB-34F4-4679-99B2-045FAEBCE2C0}"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9317DAB-34F4-4679-99B2-045FAEBCE2C0}"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8904FEF-C7D0-4A43-AD0F-27F6D41EC199}"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837D79-A5CA-40EB-A71F-174DF762AFF6}"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317DAB-34F4-4679-99B2-045FAEBCE2C0}"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317DAB-34F4-4679-99B2-045FAEBCE2C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8904FEF-C7D0-4A43-AD0F-27F6D41EC19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317DAB-34F4-4679-99B2-045FAEBCE2C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9317DAB-34F4-4679-99B2-045FAEBCE2C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317DAB-34F4-4679-99B2-045FAEBCE2C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317DAB-34F4-4679-99B2-045FAEBCE2C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8904FEF-C7D0-4A43-AD0F-27F6D41EC19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Chuyển ý: Dù ở vị trí cao nhưng ông luôn cư xử gương mẫu, nghiêm minh, không bao giờ tự cho mình cái quyền được vượt qua vua, vượt qua phép nước. Chúng ta hãy cùng đi tìm hiểu tiếp nội dung của bài TĐ thể thấy rõ điều đó.</a:t>
            </a:r>
            <a:endParaRPr lang="zh-CN" altLang="en-US"/>
          </a:p>
        </p:txBody>
      </p:sp>
      <p:sp>
        <p:nvSpPr>
          <p:cNvPr id="4" name="灯片编号占位符 3"/>
          <p:cNvSpPr>
            <a:spLocks noGrp="1"/>
          </p:cNvSpPr>
          <p:nvPr>
            <p:ph type="sldNum" sz="quarter" idx="5"/>
          </p:nvPr>
        </p:nvSpPr>
        <p:spPr/>
        <p:txBody>
          <a:bodyPr/>
          <a:lstStyle/>
          <a:p>
            <a:fld id="{69317DAB-34F4-4679-99B2-045FAEBCE2C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panose="020F0502020204030203"/>
                <a:cs typeface="Lato Regular" panose="020F0502020204030203"/>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endParaRPr lang="es-ES_tradnl" dirty="0"/>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panose="020F0502020204030203"/>
                <a:cs typeface="Lato Light" panose="020F0502020204030203"/>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panose="020F0502020204030203"/>
                <a:cs typeface="Lato Regular" panose="020F0502020204030203"/>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1ECD48B-E889-45C9-81CE-3CDB5B11AA1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E6CF3F-ED1B-4309-8B42-D346917CE643}"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microsoft.com/office/2007/relationships/hdphoto" Target="../media/image2.wdp"/><Relationship Id="rId6" Type="http://schemas.openxmlformats.org/officeDocument/2006/relationships/image" Target="../media/image1.png"/><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1DF"/>
        </a:solidFill>
        <a:effectLst/>
      </p:bgPr>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pic>
        <p:nvPicPr>
          <p:cNvPr id="2" name="图片 1"/>
          <p:cNvPicPr>
            <a:picLocks noChangeAspect="1"/>
          </p:cNvPicPr>
          <p:nvPr userDrawn="1"/>
        </p:nvPicPr>
        <p:blipFill>
          <a:blip r:embed="rId6" cstate="print">
            <a:extLst>
              <a:ext uri="{BEBA8EAE-BF5A-486C-A8C5-ECC9F3942E4B}">
                <a14:imgProps xmlns:a14="http://schemas.microsoft.com/office/drawing/2010/main">
                  <a14:imgLayer r:embed="rId7">
                    <a14:imgEffect>
                      <a14:artisticPaintBrush/>
                    </a14:imgEffect>
                    <a14:imgEffect>
                      <a14:colorTemperature colorTemp="11500"/>
                    </a14:imgEffect>
                  </a14:imgLayer>
                </a14:imgProps>
              </a:ext>
              <a:ext uri="{28A0092B-C50C-407E-A947-70E740481C1C}">
                <a14:useLocalDpi xmlns:a14="http://schemas.microsoft.com/office/drawing/2010/main" val="0"/>
              </a:ext>
            </a:extLst>
          </a:blip>
          <a:stretch>
            <a:fillRect/>
          </a:stretch>
        </p:blipFill>
        <p:spPr>
          <a:xfrm>
            <a:off x="-592067" y="0"/>
            <a:ext cx="12784067" cy="687746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1.xml"/><Relationship Id="rId6" Type="http://schemas.openxmlformats.org/officeDocument/2006/relationships/image" Target="../media/image23.png"/><Relationship Id="rId5" Type="http://schemas.microsoft.com/office/2007/relationships/hdphoto" Target="../media/image22.wdp"/><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image" Target="../media/image16.jpeg"/></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1.xml"/><Relationship Id="rId7" Type="http://schemas.microsoft.com/office/2007/relationships/hdphoto" Target="../media/image28.wdp"/><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image" Target="../media/image24.jpeg"/></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2.xml"/><Relationship Id="rId7" Type="http://schemas.openxmlformats.org/officeDocument/2006/relationships/image" Target="../media/image33.png"/><Relationship Id="rId6" Type="http://schemas.openxmlformats.org/officeDocument/2006/relationships/tags" Target="../tags/tag2.xml"/><Relationship Id="rId5" Type="http://schemas.openxmlformats.org/officeDocument/2006/relationships/image" Target="../media/image32.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2.xml"/><Relationship Id="rId7" Type="http://schemas.openxmlformats.org/officeDocument/2006/relationships/image" Target="../media/image36.png"/><Relationship Id="rId6" Type="http://schemas.microsoft.com/office/2007/relationships/hdphoto" Target="../media/image35.wdp"/><Relationship Id="rId5" Type="http://schemas.openxmlformats.org/officeDocument/2006/relationships/image" Target="../media/image34.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image" Target="../media/image24.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24.jpe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3.xml"/><Relationship Id="rId5" Type="http://schemas.openxmlformats.org/officeDocument/2006/relationships/tags" Target="../tags/tag3.xml"/><Relationship Id="rId4" Type="http://schemas.openxmlformats.org/officeDocument/2006/relationships/image" Target="../media/image5.png"/><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image" Target="../media/image37.jpe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3.xml"/><Relationship Id="rId5" Type="http://schemas.openxmlformats.org/officeDocument/2006/relationships/tags" Target="../tags/tag4.xml"/><Relationship Id="rId4" Type="http://schemas.microsoft.com/office/2007/relationships/hdphoto" Target="../media/image39.wdp"/><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png"/><Relationship Id="rId6" Type="http://schemas.microsoft.com/office/2007/relationships/hdphoto" Target="../media/image7.wdp"/><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microsoft.com/office/2007/relationships/hdphoto" Target="../media/image2.wdp"/><Relationship Id="rId13" Type="http://schemas.openxmlformats.org/officeDocument/2006/relationships/notesSlide" Target="../notesSlides/notesSlide1.xml"/><Relationship Id="rId12" Type="http://schemas.openxmlformats.org/officeDocument/2006/relationships/slideLayout" Target="../slideLayouts/slideLayout3.xml"/><Relationship Id="rId11" Type="http://schemas.openxmlformats.org/officeDocument/2006/relationships/image" Target="../media/image12.png"/><Relationship Id="rId10" Type="http://schemas.openxmlformats.org/officeDocument/2006/relationships/image" Target="../media/image11.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40.jpe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2.xml"/><Relationship Id="rId5" Type="http://schemas.openxmlformats.org/officeDocument/2006/relationships/tags" Target="../tags/tag5.xml"/><Relationship Id="rId4" Type="http://schemas.openxmlformats.org/officeDocument/2006/relationships/image" Target="../media/image41.png"/><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26.xml"/><Relationship Id="rId8" Type="http://schemas.openxmlformats.org/officeDocument/2006/relationships/slideLayout" Target="../slideLayouts/slideLayout2.xml"/><Relationship Id="rId7" Type="http://schemas.openxmlformats.org/officeDocument/2006/relationships/image" Target="../media/image43.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4.png"/><Relationship Id="rId3" Type="http://schemas.openxmlformats.org/officeDocument/2006/relationships/image" Target="../media/image42.png"/><Relationship Id="rId2" Type="http://schemas.microsoft.com/office/2007/relationships/hdphoto" Target="../media/image2.wdp"/><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tags" Target="../tags/tag1.xml"/><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16.jpeg"/></Relationships>
</file>

<file path=ppt/slides/_rels/slide8.xml.rels><?xml version="1.0" encoding="UTF-8" standalone="yes"?>
<Relationships xmlns="http://schemas.openxmlformats.org/package/2006/relationships"><Relationship Id="rId9" Type="http://schemas.openxmlformats.org/officeDocument/2006/relationships/diagramColors" Target="../diagrams/colors1.xml"/><Relationship Id="rId8" Type="http://schemas.openxmlformats.org/officeDocument/2006/relationships/diagramQuickStyle" Target="../diagrams/quickStyle1.xml"/><Relationship Id="rId7" Type="http://schemas.openxmlformats.org/officeDocument/2006/relationships/diagramLayout" Target="../diagrams/layout1.xml"/><Relationship Id="rId6" Type="http://schemas.openxmlformats.org/officeDocument/2006/relationships/diagramData" Target="../diagrams/data1.xml"/><Relationship Id="rId5" Type="http://schemas.openxmlformats.org/officeDocument/2006/relationships/image" Target="../media/image19.png"/><Relationship Id="rId4" Type="http://schemas.openxmlformats.org/officeDocument/2006/relationships/image" Target="../media/image4.png"/><Relationship Id="rId3" Type="http://schemas.openxmlformats.org/officeDocument/2006/relationships/image" Target="../media/image16.jpeg"/><Relationship Id="rId2" Type="http://schemas.microsoft.com/office/2007/relationships/hdphoto" Target="../media/image18.wdp"/><Relationship Id="rId12" Type="http://schemas.openxmlformats.org/officeDocument/2006/relationships/notesSlide" Target="../notesSlides/notesSlide7.xml"/><Relationship Id="rId11" Type="http://schemas.openxmlformats.org/officeDocument/2006/relationships/slideLayout" Target="../slideLayouts/slideLayout2.xml"/><Relationship Id="rId10" Type="http://schemas.microsoft.com/office/2007/relationships/diagramDrawing" Target="../diagrams/drawing1.xml"/><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كرتون بسيط خلفية الإعلان الغابات الكبيرة, بساطة, كرتون, خيال صورة الخلفية  للتحميل مجانا"/>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63526" y="8832"/>
            <a:ext cx="1275552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a:spLocks noChangeArrowheads="1"/>
          </p:cNvSpPr>
          <p:nvPr/>
        </p:nvSpPr>
        <p:spPr bwMode="auto">
          <a:xfrm>
            <a:off x="2514600" y="236178"/>
            <a:ext cx="6479140" cy="1590821"/>
          </a:xfrm>
          <a:prstGeom prst="rect">
            <a:avLst/>
          </a:prstGeom>
          <a:noFill/>
          <a:ln>
            <a:noFill/>
          </a:ln>
          <a:effectLst/>
        </p:spPr>
        <p:txBody>
          <a:bodyPr wrap="square" lIns="51435" tIns="25718" rIns="51435" bIns="25718"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a:defRPr/>
            </a:pPr>
            <a:r>
              <a:rPr lang="en-US" altLang="en-US" sz="2000" b="1" dirty="0">
                <a:solidFill>
                  <a:srgbClr val="C00000"/>
                </a:solidFill>
                <a:latin typeface="Times New Roman" panose="02020603050405020304" pitchFamily="18" charset="0"/>
                <a:cs typeface="Times New Roman" panose="02020603050405020304" pitchFamily="18" charset="0"/>
              </a:rPr>
              <a:t>PHÒNG GIÁO DỤC &amp; ĐÀO TẠO QUẬN LONG BIÊN</a:t>
            </a:r>
            <a:endParaRPr lang="en-US" altLang="en-US" sz="2000" b="1" dirty="0">
              <a:solidFill>
                <a:srgbClr val="C00000"/>
              </a:solidFill>
              <a:latin typeface="Times New Roman" panose="02020603050405020304" pitchFamily="18" charset="0"/>
              <a:cs typeface="Times New Roman" panose="02020603050405020304" pitchFamily="18" charset="0"/>
            </a:endParaRPr>
          </a:p>
          <a:p>
            <a:pPr algn="ctr" defTabSz="514350">
              <a:defRPr/>
            </a:pPr>
            <a:r>
              <a:rPr lang="en-US" altLang="en-US" sz="2000" b="1" dirty="0">
                <a:solidFill>
                  <a:srgbClr val="C00000"/>
                </a:solidFill>
                <a:latin typeface="Times New Roman" panose="02020603050405020304" pitchFamily="18" charset="0"/>
                <a:cs typeface="Times New Roman" panose="02020603050405020304" pitchFamily="18" charset="0"/>
              </a:rPr>
              <a:t>TRƯỜNG TIỂU HỌC PHÚC LỢI</a:t>
            </a:r>
            <a:endParaRPr lang="en-US" altLang="en-US" sz="2000" b="1" dirty="0">
              <a:solidFill>
                <a:srgbClr val="C00000"/>
              </a:solidFill>
              <a:latin typeface="Times New Roman" panose="02020603050405020304" pitchFamily="18" charset="0"/>
              <a:cs typeface="Times New Roman" panose="02020603050405020304" pitchFamily="18" charset="0"/>
            </a:endParaRPr>
          </a:p>
          <a:p>
            <a:pPr algn="ctr" defTabSz="514350">
              <a:defRPr/>
            </a:pPr>
            <a:r>
              <a:rPr lang="en-US" altLang="en-US" sz="2000" b="1" dirty="0">
                <a:solidFill>
                  <a:srgbClr val="C00000"/>
                </a:solidFill>
                <a:latin typeface="Times New Roman" panose="02020603050405020304" pitchFamily="18" charset="0"/>
                <a:cs typeface="Times New Roman" panose="02020603050405020304" pitchFamily="18" charset="0"/>
              </a:rPr>
              <a:t>                                                                                                                                                                                                                                                                                 </a:t>
            </a:r>
            <a:endParaRPr lang="en-US" altLang="en-US" sz="2000" b="1" dirty="0">
              <a:solidFill>
                <a:srgbClr val="C00000"/>
              </a:solidFill>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2514600" y="2074569"/>
            <a:ext cx="7162800" cy="2267930"/>
          </a:xfrm>
          <a:prstGeom prst="rect">
            <a:avLst/>
          </a:prstGeom>
          <a:noFill/>
          <a:ln>
            <a:noFill/>
          </a:ln>
          <a:effectLst/>
        </p:spPr>
        <p:txBody>
          <a:bodyPr wrap="square" lIns="51435" tIns="25718" rIns="51435" bIns="25718"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a:defRPr/>
            </a:pPr>
            <a:r>
              <a:rPr lang="en-US" altLang="en-US" sz="3600" b="1" dirty="0">
                <a:solidFill>
                  <a:srgbClr val="C00000"/>
                </a:solidFill>
                <a:latin typeface="Times New Roman" panose="02020603050405020304" pitchFamily="18" charset="0"/>
                <a:cs typeface="Times New Roman" panose="02020603050405020304" pitchFamily="18" charset="0"/>
              </a:rPr>
              <a:t>                                                     </a:t>
            </a:r>
            <a:endParaRPr lang="en-US" altLang="en-US" sz="3600" b="1" dirty="0">
              <a:solidFill>
                <a:srgbClr val="C00000"/>
              </a:solidFill>
              <a:latin typeface="Times New Roman" panose="02020603050405020304" pitchFamily="18" charset="0"/>
              <a:cs typeface="Times New Roman" panose="02020603050405020304" pitchFamily="18" charset="0"/>
            </a:endParaRPr>
          </a:p>
          <a:p>
            <a:pPr algn="ctr" defTabSz="514350">
              <a:defRPr/>
            </a:pPr>
            <a:r>
              <a:rPr lang="en-US" altLang="en-US" sz="3600" b="1" dirty="0">
                <a:solidFill>
                  <a:srgbClr val="C00000"/>
                </a:solidFill>
                <a:latin typeface="Times New Roman" panose="02020603050405020304" pitchFamily="18" charset="0"/>
                <a:cs typeface="Times New Roman" panose="02020603050405020304" pitchFamily="18" charset="0"/>
              </a:rPr>
              <a:t>CHÀO ĐÓN CÁC EM HỌC SINH</a:t>
            </a:r>
            <a:endParaRPr lang="en-US" altLang="en-US" sz="3600" b="1" dirty="0">
              <a:solidFill>
                <a:srgbClr val="C00000"/>
              </a:solidFill>
              <a:latin typeface="Times New Roman" panose="02020603050405020304" pitchFamily="18" charset="0"/>
              <a:cs typeface="Times New Roman" panose="02020603050405020304" pitchFamily="18" charset="0"/>
            </a:endParaRPr>
          </a:p>
          <a:p>
            <a:pPr algn="ctr" defTabSz="514350">
              <a:defRPr/>
            </a:pPr>
            <a:r>
              <a:rPr lang="en-US" altLang="en-US" sz="3600" b="1" dirty="0">
                <a:solidFill>
                  <a:srgbClr val="C00000"/>
                </a:solidFill>
                <a:latin typeface="Times New Roman" panose="02020603050405020304" pitchFamily="18" charset="0"/>
                <a:cs typeface="Times New Roman" panose="02020603050405020304" pitchFamily="18" charset="0"/>
              </a:rPr>
              <a:t>ĐẾN VỚI TIẾT HỌC HÔM NAY</a:t>
            </a:r>
            <a:endParaRPr lang="en-US" altLang="en-US" sz="3600" b="1" dirty="0">
              <a:solidFill>
                <a:srgbClr val="C00000"/>
              </a:solidFill>
              <a:latin typeface="Times New Roman" panose="02020603050405020304" pitchFamily="18" charset="0"/>
              <a:cs typeface="Times New Roman" panose="02020603050405020304" pitchFamily="18" charset="0"/>
            </a:endParaRPr>
          </a:p>
          <a:p>
            <a:pPr algn="ctr" defTabSz="514350">
              <a:defRPr/>
            </a:pPr>
            <a:r>
              <a:rPr lang="en-US" altLang="en-US" sz="3600" b="1" dirty="0">
                <a:solidFill>
                  <a:srgbClr val="C00000"/>
                </a:solidFill>
                <a:latin typeface="Times New Roman" panose="02020603050405020304" pitchFamily="18" charset="0"/>
                <a:cs typeface="Times New Roman" panose="02020603050405020304" pitchFamily="18" charset="0"/>
              </a:rPr>
              <a:t>                 </a:t>
            </a:r>
            <a:endParaRPr lang="en-US" altLang="en-US" sz="36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647700" y="315922"/>
            <a:ext cx="12839700" cy="1019583"/>
          </a:xfrm>
          <a:prstGeom prst="rect">
            <a:avLst/>
          </a:prstGeom>
          <a:blipFill>
            <a:blip r:embed="rId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rPr>
              <a:t>Trần Thủ Độ giữ chức quan gì trong triều đình?</a:t>
            </a:r>
            <a:endParaRPr lang="zh-CN" altLang="en-US" sz="4000">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endParaRPr>
          </a:p>
        </p:txBody>
      </p:sp>
      <p:pic>
        <p:nvPicPr>
          <p:cNvPr id="17" name="图片 16" descr="1"/>
          <p:cNvPicPr>
            <a:picLocks noChangeAspect="1"/>
          </p:cNvPicPr>
          <p:nvPr/>
        </p:nvPicPr>
        <p:blipFill>
          <a:blip r:embed="rId2"/>
          <a:srcRect l="66778"/>
          <a:stretch>
            <a:fillRect/>
          </a:stretch>
        </p:blipFill>
        <p:spPr>
          <a:xfrm>
            <a:off x="9509851" y="590937"/>
            <a:ext cx="3007339" cy="1157545"/>
          </a:xfrm>
          <a:prstGeom prst="rect">
            <a:avLst/>
          </a:prstGeom>
        </p:spPr>
      </p:pic>
      <p:pic>
        <p:nvPicPr>
          <p:cNvPr id="21" name="图片 20" descr="1"/>
          <p:cNvPicPr>
            <a:picLocks noChangeAspect="1"/>
          </p:cNvPicPr>
          <p:nvPr/>
        </p:nvPicPr>
        <p:blipFill>
          <a:blip r:embed="rId2"/>
          <a:srcRect l="66778"/>
          <a:stretch>
            <a:fillRect/>
          </a:stretch>
        </p:blipFill>
        <p:spPr>
          <a:xfrm>
            <a:off x="-647700" y="5700455"/>
            <a:ext cx="3007339" cy="1157545"/>
          </a:xfrm>
          <a:prstGeom prst="rect">
            <a:avLst/>
          </a:prstGeom>
        </p:spPr>
      </p:pic>
      <p:pic>
        <p:nvPicPr>
          <p:cNvPr id="23" name="图片 18" descr="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3207" y="522632"/>
            <a:ext cx="5092975" cy="6858000"/>
          </a:xfrm>
          <a:prstGeom prst="rect">
            <a:avLst/>
          </a:prstGeom>
        </p:spPr>
      </p:pic>
      <p:pic>
        <p:nvPicPr>
          <p:cNvPr id="25" name="Picture 24"/>
          <p:cNvPicPr>
            <a:picLocks noChangeAspect="1"/>
          </p:cNvPicPr>
          <p:nvPr/>
        </p:nvPicPr>
        <p:blipFill rotWithShape="1">
          <a:blip r:embed="rId4">
            <a:extLst>
              <a:ext uri="{BEBA8EAE-BF5A-486C-A8C5-ECC9F3942E4B}">
                <a14:imgProps xmlns:a14="http://schemas.microsoft.com/office/drawing/2010/main">
                  <a14:imgLayer r:embed="rId5">
                    <a14:imgEffect>
                      <a14:backgroundRemoval t="3241" b="99167" l="15573" r="75521">
                        <a14:foregroundMark x1="44531" y1="4722" x2="45938" y2="52500"/>
                        <a14:foregroundMark x1="33438" y1="19722" x2="51146" y2="13796"/>
                        <a14:foregroundMark x1="51146" y1="13796" x2="53438" y2="18611"/>
                        <a14:foregroundMark x1="41563" y1="6667" x2="47969" y2="5556"/>
                        <a14:foregroundMark x1="47969" y1="5556" x2="47969" y2="5556"/>
                        <a14:foregroundMark x1="37969" y1="6667" x2="42656" y2="6944"/>
                        <a14:foregroundMark x1="53906" y1="20278" x2="56719" y2="23056"/>
                        <a14:foregroundMark x1="55313" y1="16944" x2="57500" y2="21111"/>
                        <a14:foregroundMark x1="39844" y1="4722" x2="46927" y2="3333"/>
                        <a14:foregroundMark x1="46927" y1="3333" x2="47656" y2="3333"/>
                        <a14:foregroundMark x1="50938" y1="26111" x2="51250" y2="34167"/>
                        <a14:foregroundMark x1="38125" y1="27222" x2="38073" y2="34537"/>
                        <a14:foregroundMark x1="38073" y1="34537" x2="38125" y2="34722"/>
                        <a14:foregroundMark x1="39531" y1="44444" x2="41875" y2="46111"/>
                        <a14:foregroundMark x1="22448" y1="90648" x2="54427" y2="96574"/>
                        <a14:foregroundMark x1="54427" y1="96574" x2="67708" y2="95370"/>
                        <a14:foregroundMark x1="67708" y1="95370" x2="69063" y2="94259"/>
                        <a14:foregroundMark x1="14792" y1="96667" x2="65677" y2="99167"/>
                        <a14:foregroundMark x1="65677" y1="99167" x2="72604" y2="97778"/>
                        <a14:foregroundMark x1="52396" y1="27870" x2="52396" y2="27870"/>
                        <a14:foregroundMark x1="58542" y1="19074" x2="58854" y2="22963"/>
                        <a14:foregroundMark x1="52083" y1="27037" x2="52708" y2="26759"/>
                        <a14:foregroundMark x1="37083" y1="48148" x2="28854" y2="55278"/>
                        <a14:foregroundMark x1="53698" y1="50833" x2="59629" y2="57273"/>
                        <a14:foregroundMark x1="54583" y1="51204" x2="59982" y2="56769"/>
                        <a14:foregroundMark x1="64002" y1="64276" x2="69115" y2="77037"/>
                        <a14:foregroundMark x1="31510" y1="21296" x2="38229" y2="23704"/>
                        <a14:foregroundMark x1="24271" y1="61667" x2="18281" y2="79352"/>
                        <a14:backgroundMark x1="19583" y1="43519" x2="34479" y2="34167"/>
                        <a14:backgroundMark x1="55417" y1="41389" x2="65313" y2="53704"/>
                        <a14:backgroundMark x1="65313" y1="53704" x2="65417" y2="55000"/>
                        <a14:backgroundMark x1="60313" y1="56296" x2="64531" y2="63519"/>
                      </a14:backgroundRemoval>
                    </a14:imgEffect>
                  </a14:imgLayer>
                </a14:imgProps>
              </a:ext>
            </a:extLst>
          </a:blip>
          <a:srcRect l="8117" r="16966"/>
          <a:stretch>
            <a:fillRect/>
          </a:stretch>
        </p:blipFill>
        <p:spPr>
          <a:xfrm>
            <a:off x="0" y="3951632"/>
            <a:ext cx="3561706" cy="2674206"/>
          </a:xfrm>
          <a:prstGeom prst="rect">
            <a:avLst/>
          </a:prstGeom>
        </p:spPr>
      </p:pic>
      <p:pic>
        <p:nvPicPr>
          <p:cNvPr id="26" name="图片 17" descr="OQAAAB+LCAAAAAAABACrVlIpqSxIVbJSCs5NLCpxyUxML0rM9SxJzVXSUfJMUbLKK83J0VFyysxLycxLdy/KLy0oVrKKjq0FALpUkis5AAAA"/>
          <p:cNvPicPr>
            <a:picLocks noChangeAspect="1"/>
          </p:cNvPicPr>
          <p:nvPr/>
        </p:nvPicPr>
        <p:blipFill rotWithShape="1">
          <a:blip r:embed="rId6" cstate="print">
            <a:extLst>
              <a:ext uri="{28A0092B-C50C-407E-A947-70E740481C1C}">
                <a14:useLocalDpi xmlns:a14="http://schemas.microsoft.com/office/drawing/2010/main" val="0"/>
              </a:ext>
            </a:extLst>
          </a:blip>
          <a:srcRect b="28731"/>
          <a:stretch>
            <a:fillRect/>
          </a:stretch>
        </p:blipFill>
        <p:spPr>
          <a:xfrm>
            <a:off x="-999765" y="3772551"/>
            <a:ext cx="4947769" cy="3085449"/>
          </a:xfrm>
          <a:prstGeom prst="rect">
            <a:avLst/>
          </a:prstGeom>
        </p:spPr>
      </p:pic>
      <p:sp>
        <p:nvSpPr>
          <p:cNvPr id="3" name="TextBox 2"/>
          <p:cNvSpPr txBox="1"/>
          <p:nvPr/>
        </p:nvSpPr>
        <p:spPr>
          <a:xfrm>
            <a:off x="382479" y="1776534"/>
            <a:ext cx="11809521" cy="1307794"/>
          </a:xfrm>
          <a:prstGeom prst="rect">
            <a:avLst/>
          </a:prstGeom>
          <a:noFill/>
        </p:spPr>
        <p:txBody>
          <a:bodyPr wrap="square" rtlCol="0">
            <a:spAutoFit/>
          </a:bodyPr>
          <a:lstStyle/>
          <a:p>
            <a:pPr>
              <a:lnSpc>
                <a:spcPct val="150000"/>
              </a:lnSpc>
            </a:pPr>
            <a:r>
              <a:rPr lang="en-US" sz="2800">
                <a:latin typeface="Times New Roman" panose="02020603050405020304" pitchFamily="18" charset="0"/>
                <a:cs typeface="Times New Roman" panose="02020603050405020304" pitchFamily="18" charset="0"/>
              </a:rPr>
              <a:t>Trần Thủ Độ giữ chức thái sư - đứng đầu trăm quan. </a:t>
            </a:r>
            <a:endParaRPr lang="en-US" sz="2800">
              <a:latin typeface="Times New Roman" panose="02020603050405020304" pitchFamily="18" charset="0"/>
              <a:cs typeface="Times New Roman" panose="02020603050405020304" pitchFamily="18" charset="0"/>
            </a:endParaRPr>
          </a:p>
          <a:p>
            <a:pPr>
              <a:lnSpc>
                <a:spcPct val="150000"/>
              </a:lnSpc>
            </a:pPr>
            <a:r>
              <a:rPr lang="en-US" sz="2800">
                <a:latin typeface="Times New Roman" panose="02020603050405020304" pitchFamily="18" charset="0"/>
                <a:cs typeface="Times New Roman" panose="02020603050405020304" pitchFamily="18" charset="0"/>
              </a:rPr>
              <a:t>Đến vua Trần Thái Tông còn cung kính gọi ông là Thượng phụ.</a:t>
            </a:r>
            <a:endParaRPr lang="en-US" sz="2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7"/>
          <p:cNvSpPr/>
          <p:nvPr/>
        </p:nvSpPr>
        <p:spPr>
          <a:xfrm>
            <a:off x="2510273" y="154294"/>
            <a:ext cx="6954857" cy="912691"/>
          </a:xfrm>
          <a:custGeom>
            <a:avLst/>
            <a:gdLst>
              <a:gd name="connsiteX0" fmla="*/ 0 w 6954857"/>
              <a:gd name="connsiteY0" fmla="*/ 0 h 912691"/>
              <a:gd name="connsiteX1" fmla="*/ 556389 w 6954857"/>
              <a:gd name="connsiteY1" fmla="*/ 0 h 912691"/>
              <a:gd name="connsiteX2" fmla="*/ 1390971 w 6954857"/>
              <a:gd name="connsiteY2" fmla="*/ 0 h 912691"/>
              <a:gd name="connsiteX3" fmla="*/ 2086457 w 6954857"/>
              <a:gd name="connsiteY3" fmla="*/ 0 h 912691"/>
              <a:gd name="connsiteX4" fmla="*/ 2921040 w 6954857"/>
              <a:gd name="connsiteY4" fmla="*/ 0 h 912691"/>
              <a:gd name="connsiteX5" fmla="*/ 3477429 w 6954857"/>
              <a:gd name="connsiteY5" fmla="*/ 0 h 912691"/>
              <a:gd name="connsiteX6" fmla="*/ 4242463 w 6954857"/>
              <a:gd name="connsiteY6" fmla="*/ 0 h 912691"/>
              <a:gd name="connsiteX7" fmla="*/ 4729303 w 6954857"/>
              <a:gd name="connsiteY7" fmla="*/ 0 h 912691"/>
              <a:gd name="connsiteX8" fmla="*/ 5563886 w 6954857"/>
              <a:gd name="connsiteY8" fmla="*/ 0 h 912691"/>
              <a:gd name="connsiteX9" fmla="*/ 6954857 w 6954857"/>
              <a:gd name="connsiteY9" fmla="*/ 0 h 912691"/>
              <a:gd name="connsiteX10" fmla="*/ 6954857 w 6954857"/>
              <a:gd name="connsiteY10" fmla="*/ 465472 h 912691"/>
              <a:gd name="connsiteX11" fmla="*/ 6954857 w 6954857"/>
              <a:gd name="connsiteY11" fmla="*/ 912691 h 912691"/>
              <a:gd name="connsiteX12" fmla="*/ 6328920 w 6954857"/>
              <a:gd name="connsiteY12" fmla="*/ 912691 h 912691"/>
              <a:gd name="connsiteX13" fmla="*/ 5842080 w 6954857"/>
              <a:gd name="connsiteY13" fmla="*/ 912691 h 912691"/>
              <a:gd name="connsiteX14" fmla="*/ 5355240 w 6954857"/>
              <a:gd name="connsiteY14" fmla="*/ 912691 h 912691"/>
              <a:gd name="connsiteX15" fmla="*/ 4590206 w 6954857"/>
              <a:gd name="connsiteY15" fmla="*/ 912691 h 912691"/>
              <a:gd name="connsiteX16" fmla="*/ 3894720 w 6954857"/>
              <a:gd name="connsiteY16" fmla="*/ 912691 h 912691"/>
              <a:gd name="connsiteX17" fmla="*/ 3060137 w 6954857"/>
              <a:gd name="connsiteY17" fmla="*/ 912691 h 912691"/>
              <a:gd name="connsiteX18" fmla="*/ 2503749 w 6954857"/>
              <a:gd name="connsiteY18" fmla="*/ 912691 h 912691"/>
              <a:gd name="connsiteX19" fmla="*/ 1947360 w 6954857"/>
              <a:gd name="connsiteY19" fmla="*/ 912691 h 912691"/>
              <a:gd name="connsiteX20" fmla="*/ 1390971 w 6954857"/>
              <a:gd name="connsiteY20" fmla="*/ 912691 h 912691"/>
              <a:gd name="connsiteX21" fmla="*/ 0 w 6954857"/>
              <a:gd name="connsiteY21" fmla="*/ 912691 h 912691"/>
              <a:gd name="connsiteX22" fmla="*/ 0 w 6954857"/>
              <a:gd name="connsiteY22" fmla="*/ 447219 h 912691"/>
              <a:gd name="connsiteX23" fmla="*/ 0 w 6954857"/>
              <a:gd name="connsiteY23" fmla="*/ 0 h 91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54857" h="912691" fill="none" extrusionOk="0">
                <a:moveTo>
                  <a:pt x="0" y="0"/>
                </a:moveTo>
                <a:cubicBezTo>
                  <a:pt x="266541" y="-9557"/>
                  <a:pt x="428894" y="2394"/>
                  <a:pt x="556389" y="0"/>
                </a:cubicBezTo>
                <a:cubicBezTo>
                  <a:pt x="683884" y="-2394"/>
                  <a:pt x="1142053" y="37573"/>
                  <a:pt x="1390971" y="0"/>
                </a:cubicBezTo>
                <a:cubicBezTo>
                  <a:pt x="1639889" y="-37573"/>
                  <a:pt x="1926050" y="34300"/>
                  <a:pt x="2086457" y="0"/>
                </a:cubicBezTo>
                <a:cubicBezTo>
                  <a:pt x="2246864" y="-34300"/>
                  <a:pt x="2724858" y="-12159"/>
                  <a:pt x="2921040" y="0"/>
                </a:cubicBezTo>
                <a:cubicBezTo>
                  <a:pt x="3117222" y="12159"/>
                  <a:pt x="3266807" y="-12425"/>
                  <a:pt x="3477429" y="0"/>
                </a:cubicBezTo>
                <a:cubicBezTo>
                  <a:pt x="3688051" y="12425"/>
                  <a:pt x="3897722" y="-1687"/>
                  <a:pt x="4242463" y="0"/>
                </a:cubicBezTo>
                <a:cubicBezTo>
                  <a:pt x="4587204" y="1687"/>
                  <a:pt x="4543821" y="-21404"/>
                  <a:pt x="4729303" y="0"/>
                </a:cubicBezTo>
                <a:cubicBezTo>
                  <a:pt x="4914785" y="21404"/>
                  <a:pt x="5284379" y="17058"/>
                  <a:pt x="5563886" y="0"/>
                </a:cubicBezTo>
                <a:cubicBezTo>
                  <a:pt x="5843393" y="-17058"/>
                  <a:pt x="6402511" y="22746"/>
                  <a:pt x="6954857" y="0"/>
                </a:cubicBezTo>
                <a:cubicBezTo>
                  <a:pt x="6975453" y="220338"/>
                  <a:pt x="6953457" y="269603"/>
                  <a:pt x="6954857" y="465472"/>
                </a:cubicBezTo>
                <a:cubicBezTo>
                  <a:pt x="6956257" y="661341"/>
                  <a:pt x="6959791" y="715094"/>
                  <a:pt x="6954857" y="912691"/>
                </a:cubicBezTo>
                <a:cubicBezTo>
                  <a:pt x="6770195" y="892437"/>
                  <a:pt x="6581274" y="901561"/>
                  <a:pt x="6328920" y="912691"/>
                </a:cubicBezTo>
                <a:cubicBezTo>
                  <a:pt x="6076566" y="923821"/>
                  <a:pt x="5986724" y="889336"/>
                  <a:pt x="5842080" y="912691"/>
                </a:cubicBezTo>
                <a:cubicBezTo>
                  <a:pt x="5697436" y="936046"/>
                  <a:pt x="5459538" y="930398"/>
                  <a:pt x="5355240" y="912691"/>
                </a:cubicBezTo>
                <a:cubicBezTo>
                  <a:pt x="5250942" y="894984"/>
                  <a:pt x="4795616" y="884484"/>
                  <a:pt x="4590206" y="912691"/>
                </a:cubicBezTo>
                <a:cubicBezTo>
                  <a:pt x="4384796" y="940898"/>
                  <a:pt x="4140219" y="921210"/>
                  <a:pt x="3894720" y="912691"/>
                </a:cubicBezTo>
                <a:cubicBezTo>
                  <a:pt x="3649221" y="904172"/>
                  <a:pt x="3366479" y="937640"/>
                  <a:pt x="3060137" y="912691"/>
                </a:cubicBezTo>
                <a:cubicBezTo>
                  <a:pt x="2753795" y="887742"/>
                  <a:pt x="2766864" y="930614"/>
                  <a:pt x="2503749" y="912691"/>
                </a:cubicBezTo>
                <a:cubicBezTo>
                  <a:pt x="2240634" y="894768"/>
                  <a:pt x="2204800" y="938156"/>
                  <a:pt x="1947360" y="912691"/>
                </a:cubicBezTo>
                <a:cubicBezTo>
                  <a:pt x="1689920" y="887226"/>
                  <a:pt x="1637650" y="908299"/>
                  <a:pt x="1390971" y="912691"/>
                </a:cubicBezTo>
                <a:cubicBezTo>
                  <a:pt x="1144292" y="917083"/>
                  <a:pt x="477562" y="961220"/>
                  <a:pt x="0" y="912691"/>
                </a:cubicBezTo>
                <a:cubicBezTo>
                  <a:pt x="-9195" y="730634"/>
                  <a:pt x="-9212" y="573510"/>
                  <a:pt x="0" y="447219"/>
                </a:cubicBezTo>
                <a:cubicBezTo>
                  <a:pt x="9212" y="320928"/>
                  <a:pt x="-8214" y="137168"/>
                  <a:pt x="0" y="0"/>
                </a:cubicBezTo>
                <a:close/>
              </a:path>
              <a:path w="6954857" h="912691" stroke="0" extrusionOk="0">
                <a:moveTo>
                  <a:pt x="0" y="0"/>
                </a:moveTo>
                <a:cubicBezTo>
                  <a:pt x="146171" y="-14036"/>
                  <a:pt x="314688" y="-9749"/>
                  <a:pt x="486840" y="0"/>
                </a:cubicBezTo>
                <a:cubicBezTo>
                  <a:pt x="658992" y="9749"/>
                  <a:pt x="1122506" y="1562"/>
                  <a:pt x="1321423" y="0"/>
                </a:cubicBezTo>
                <a:cubicBezTo>
                  <a:pt x="1520340" y="-1562"/>
                  <a:pt x="1867200" y="-13946"/>
                  <a:pt x="2016909" y="0"/>
                </a:cubicBezTo>
                <a:cubicBezTo>
                  <a:pt x="2166618" y="13946"/>
                  <a:pt x="2473116" y="-25826"/>
                  <a:pt x="2781943" y="0"/>
                </a:cubicBezTo>
                <a:cubicBezTo>
                  <a:pt x="3090770" y="25826"/>
                  <a:pt x="3142937" y="-33226"/>
                  <a:pt x="3477429" y="0"/>
                </a:cubicBezTo>
                <a:cubicBezTo>
                  <a:pt x="3811921" y="33226"/>
                  <a:pt x="4118097" y="-22509"/>
                  <a:pt x="4312011" y="0"/>
                </a:cubicBezTo>
                <a:cubicBezTo>
                  <a:pt x="4505925" y="22509"/>
                  <a:pt x="4630852" y="20539"/>
                  <a:pt x="4868400" y="0"/>
                </a:cubicBezTo>
                <a:cubicBezTo>
                  <a:pt x="5105948" y="-20539"/>
                  <a:pt x="5353537" y="-15022"/>
                  <a:pt x="5702983" y="0"/>
                </a:cubicBezTo>
                <a:cubicBezTo>
                  <a:pt x="6052429" y="15022"/>
                  <a:pt x="6383537" y="1479"/>
                  <a:pt x="6954857" y="0"/>
                </a:cubicBezTo>
                <a:cubicBezTo>
                  <a:pt x="6977991" y="122996"/>
                  <a:pt x="6949672" y="362676"/>
                  <a:pt x="6954857" y="465472"/>
                </a:cubicBezTo>
                <a:cubicBezTo>
                  <a:pt x="6960042" y="568268"/>
                  <a:pt x="6938883" y="802966"/>
                  <a:pt x="6954857" y="912691"/>
                </a:cubicBezTo>
                <a:cubicBezTo>
                  <a:pt x="6696451" y="897136"/>
                  <a:pt x="6551811" y="941367"/>
                  <a:pt x="6189823" y="912691"/>
                </a:cubicBezTo>
                <a:cubicBezTo>
                  <a:pt x="5827835" y="884015"/>
                  <a:pt x="5563116" y="909775"/>
                  <a:pt x="5355240" y="912691"/>
                </a:cubicBezTo>
                <a:cubicBezTo>
                  <a:pt x="5147364" y="915607"/>
                  <a:pt x="4893765" y="934001"/>
                  <a:pt x="4729303" y="912691"/>
                </a:cubicBezTo>
                <a:cubicBezTo>
                  <a:pt x="4564841" y="891381"/>
                  <a:pt x="4196868" y="902218"/>
                  <a:pt x="4033817" y="912691"/>
                </a:cubicBezTo>
                <a:cubicBezTo>
                  <a:pt x="3870766" y="923164"/>
                  <a:pt x="3666093" y="942025"/>
                  <a:pt x="3407880" y="912691"/>
                </a:cubicBezTo>
                <a:cubicBezTo>
                  <a:pt x="3149667" y="883357"/>
                  <a:pt x="2995223" y="907077"/>
                  <a:pt x="2851491" y="912691"/>
                </a:cubicBezTo>
                <a:cubicBezTo>
                  <a:pt x="2707759" y="918305"/>
                  <a:pt x="2315109" y="929719"/>
                  <a:pt x="2156006" y="912691"/>
                </a:cubicBezTo>
                <a:cubicBezTo>
                  <a:pt x="1996903" y="895663"/>
                  <a:pt x="1820224" y="925693"/>
                  <a:pt x="1669166" y="912691"/>
                </a:cubicBezTo>
                <a:cubicBezTo>
                  <a:pt x="1518108" y="899689"/>
                  <a:pt x="1056570" y="884999"/>
                  <a:pt x="834583" y="912691"/>
                </a:cubicBezTo>
                <a:cubicBezTo>
                  <a:pt x="612596" y="940383"/>
                  <a:pt x="175843" y="948397"/>
                  <a:pt x="0" y="912691"/>
                </a:cubicBezTo>
                <a:cubicBezTo>
                  <a:pt x="-23649" y="709719"/>
                  <a:pt x="-9690" y="659114"/>
                  <a:pt x="0" y="438092"/>
                </a:cubicBezTo>
                <a:cubicBezTo>
                  <a:pt x="9690" y="217070"/>
                  <a:pt x="11640" y="161282"/>
                  <a:pt x="0" y="0"/>
                </a:cubicBezTo>
                <a:close/>
              </a:path>
            </a:pathLst>
          </a:custGeom>
          <a:blipFill dpi="0" rotWithShape="1">
            <a:blip r:embed="rId1">
              <a:extLst>
                <a:ext uri="{28A0092B-C50C-407E-A947-70E740481C1C}">
                  <a14:useLocalDpi xmlns:a14="http://schemas.microsoft.com/office/drawing/2010/main" val="0"/>
                </a:ext>
              </a:extLst>
            </a:blip>
            <a:srcRect/>
            <a:stretch>
              <a:fillRect t="-90905" b="-273127"/>
            </a:stretch>
          </a:blipFill>
          <a:ln w="57150" cmpd="dbl">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4400">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rPr>
              <a:t>Khi có người muốn xin chức câu đương</a:t>
            </a:r>
            <a:endParaRPr lang="zh-CN" altLang="en-US" sz="4400">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endParaRPr>
          </a:p>
        </p:txBody>
      </p:sp>
      <p:pic>
        <p:nvPicPr>
          <p:cNvPr id="3125" name="图片 3124"/>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11053406" y="5791175"/>
            <a:ext cx="575914" cy="579430"/>
          </a:xfrm>
          <a:prstGeom prst="rect">
            <a:avLst/>
          </a:prstGeom>
        </p:spPr>
      </p:pic>
      <p:pic>
        <p:nvPicPr>
          <p:cNvPr id="12" name="图片 11" descr="1"/>
          <p:cNvPicPr>
            <a:picLocks noChangeAspect="1"/>
          </p:cNvPicPr>
          <p:nvPr/>
        </p:nvPicPr>
        <p:blipFill>
          <a:blip r:embed="rId3"/>
          <a:srcRect l="66778"/>
          <a:stretch>
            <a:fillRect/>
          </a:stretch>
        </p:blipFill>
        <p:spPr>
          <a:xfrm>
            <a:off x="-460302" y="5729113"/>
            <a:ext cx="2932884" cy="1128887"/>
          </a:xfrm>
          <a:prstGeom prst="rect">
            <a:avLst/>
          </a:prstGeom>
        </p:spPr>
      </p:pic>
      <p:pic>
        <p:nvPicPr>
          <p:cNvPr id="13" name="图片 12" descr="1"/>
          <p:cNvPicPr>
            <a:picLocks noChangeAspect="1"/>
          </p:cNvPicPr>
          <p:nvPr/>
        </p:nvPicPr>
        <p:blipFill>
          <a:blip r:embed="rId3"/>
          <a:srcRect l="66778"/>
          <a:stretch>
            <a:fillRect/>
          </a:stretch>
        </p:blipFill>
        <p:spPr>
          <a:xfrm>
            <a:off x="9465130" y="5656732"/>
            <a:ext cx="2932884" cy="1128887"/>
          </a:xfrm>
          <a:prstGeom prst="rect">
            <a:avLst/>
          </a:prstGeom>
        </p:spPr>
      </p:pic>
      <p:pic>
        <p:nvPicPr>
          <p:cNvPr id="17" name="图片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5424" y="132445"/>
            <a:ext cx="3879020" cy="186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73554" y="1342770"/>
            <a:ext cx="7257988" cy="1323439"/>
          </a:xfrm>
          <a:prstGeom prst="rect">
            <a:avLst/>
          </a:prstGeom>
          <a:noFill/>
        </p:spPr>
        <p:txBody>
          <a:bodyPr wrap="square" rtlCol="0">
            <a:spAutoFit/>
          </a:bodyPr>
          <a:lstStyle/>
          <a:p>
            <a:pPr algn="just"/>
            <a:r>
              <a:rPr lang="en-US" sz="4000">
                <a:latin typeface="Times New Roman" panose="02020603050405020304" pitchFamily="18" charset="0"/>
                <a:cs typeface="Times New Roman" panose="02020603050405020304" pitchFamily="18" charset="0"/>
              </a:rPr>
              <a:t>Khi có người muốn xin chức câu đương, Trần Thủ Độ đã làm gì?</a:t>
            </a:r>
            <a:endParaRPr lang="en-US" sz="400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a:stretch>
            <a:fillRect/>
          </a:stretch>
        </p:blipFill>
        <p:spPr>
          <a:xfrm rot="21360497">
            <a:off x="7666308" y="4244749"/>
            <a:ext cx="4290445" cy="2321198"/>
          </a:xfrm>
          <a:custGeom>
            <a:avLst/>
            <a:gdLst>
              <a:gd name="connsiteX0" fmla="*/ 0 w 4290445"/>
              <a:gd name="connsiteY0" fmla="*/ 0 h 2321198"/>
              <a:gd name="connsiteX1" fmla="*/ 698730 w 4290445"/>
              <a:gd name="connsiteY1" fmla="*/ 0 h 2321198"/>
              <a:gd name="connsiteX2" fmla="*/ 1354555 w 4290445"/>
              <a:gd name="connsiteY2" fmla="*/ 0 h 2321198"/>
              <a:gd name="connsiteX3" fmla="*/ 1967475 w 4290445"/>
              <a:gd name="connsiteY3" fmla="*/ 0 h 2321198"/>
              <a:gd name="connsiteX4" fmla="*/ 2580396 w 4290445"/>
              <a:gd name="connsiteY4" fmla="*/ 0 h 2321198"/>
              <a:gd name="connsiteX5" fmla="*/ 3279126 w 4290445"/>
              <a:gd name="connsiteY5" fmla="*/ 0 h 2321198"/>
              <a:gd name="connsiteX6" fmla="*/ 4290445 w 4290445"/>
              <a:gd name="connsiteY6" fmla="*/ 0 h 2321198"/>
              <a:gd name="connsiteX7" fmla="*/ 4290445 w 4290445"/>
              <a:gd name="connsiteY7" fmla="*/ 510664 h 2321198"/>
              <a:gd name="connsiteX8" fmla="*/ 4290445 w 4290445"/>
              <a:gd name="connsiteY8" fmla="*/ 1114175 h 2321198"/>
              <a:gd name="connsiteX9" fmla="*/ 4290445 w 4290445"/>
              <a:gd name="connsiteY9" fmla="*/ 1624839 h 2321198"/>
              <a:gd name="connsiteX10" fmla="*/ 4290445 w 4290445"/>
              <a:gd name="connsiteY10" fmla="*/ 2321198 h 2321198"/>
              <a:gd name="connsiteX11" fmla="*/ 3763333 w 4290445"/>
              <a:gd name="connsiteY11" fmla="*/ 2321198 h 2321198"/>
              <a:gd name="connsiteX12" fmla="*/ 3064604 w 4290445"/>
              <a:gd name="connsiteY12" fmla="*/ 2321198 h 2321198"/>
              <a:gd name="connsiteX13" fmla="*/ 2494587 w 4290445"/>
              <a:gd name="connsiteY13" fmla="*/ 2321198 h 2321198"/>
              <a:gd name="connsiteX14" fmla="*/ 1795858 w 4290445"/>
              <a:gd name="connsiteY14" fmla="*/ 2321198 h 2321198"/>
              <a:gd name="connsiteX15" fmla="*/ 1268746 w 4290445"/>
              <a:gd name="connsiteY15" fmla="*/ 2321198 h 2321198"/>
              <a:gd name="connsiteX16" fmla="*/ 784539 w 4290445"/>
              <a:gd name="connsiteY16" fmla="*/ 2321198 h 2321198"/>
              <a:gd name="connsiteX17" fmla="*/ 0 w 4290445"/>
              <a:gd name="connsiteY17" fmla="*/ 2321198 h 2321198"/>
              <a:gd name="connsiteX18" fmla="*/ 0 w 4290445"/>
              <a:gd name="connsiteY18" fmla="*/ 1717687 h 2321198"/>
              <a:gd name="connsiteX19" fmla="*/ 0 w 4290445"/>
              <a:gd name="connsiteY19" fmla="*/ 1207023 h 2321198"/>
              <a:gd name="connsiteX20" fmla="*/ 0 w 4290445"/>
              <a:gd name="connsiteY20" fmla="*/ 580300 h 2321198"/>
              <a:gd name="connsiteX21" fmla="*/ 0 w 4290445"/>
              <a:gd name="connsiteY21" fmla="*/ 0 h 232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90445" h="2321198" fill="none" extrusionOk="0">
                <a:moveTo>
                  <a:pt x="0" y="0"/>
                </a:moveTo>
                <a:cubicBezTo>
                  <a:pt x="239843" y="20124"/>
                  <a:pt x="462818" y="-22982"/>
                  <a:pt x="698730" y="0"/>
                </a:cubicBezTo>
                <a:cubicBezTo>
                  <a:pt x="934642" y="22982"/>
                  <a:pt x="1202784" y="6335"/>
                  <a:pt x="1354555" y="0"/>
                </a:cubicBezTo>
                <a:cubicBezTo>
                  <a:pt x="1506327" y="-6335"/>
                  <a:pt x="1718778" y="10910"/>
                  <a:pt x="1967475" y="0"/>
                </a:cubicBezTo>
                <a:cubicBezTo>
                  <a:pt x="2216172" y="-10910"/>
                  <a:pt x="2421127" y="-4002"/>
                  <a:pt x="2580396" y="0"/>
                </a:cubicBezTo>
                <a:cubicBezTo>
                  <a:pt x="2739665" y="4002"/>
                  <a:pt x="3031829" y="-21187"/>
                  <a:pt x="3279126" y="0"/>
                </a:cubicBezTo>
                <a:cubicBezTo>
                  <a:pt x="3526423" y="21187"/>
                  <a:pt x="3894600" y="-45351"/>
                  <a:pt x="4290445" y="0"/>
                </a:cubicBezTo>
                <a:cubicBezTo>
                  <a:pt x="4265104" y="207161"/>
                  <a:pt x="4288173" y="271102"/>
                  <a:pt x="4290445" y="510664"/>
                </a:cubicBezTo>
                <a:cubicBezTo>
                  <a:pt x="4292717" y="750226"/>
                  <a:pt x="4295307" y="819273"/>
                  <a:pt x="4290445" y="1114175"/>
                </a:cubicBezTo>
                <a:cubicBezTo>
                  <a:pt x="4285583" y="1409077"/>
                  <a:pt x="4295170" y="1390481"/>
                  <a:pt x="4290445" y="1624839"/>
                </a:cubicBezTo>
                <a:cubicBezTo>
                  <a:pt x="4285720" y="1859197"/>
                  <a:pt x="4276062" y="2152905"/>
                  <a:pt x="4290445" y="2321198"/>
                </a:cubicBezTo>
                <a:cubicBezTo>
                  <a:pt x="4041513" y="2305332"/>
                  <a:pt x="3934544" y="2340001"/>
                  <a:pt x="3763333" y="2321198"/>
                </a:cubicBezTo>
                <a:cubicBezTo>
                  <a:pt x="3592122" y="2302395"/>
                  <a:pt x="3355764" y="2314177"/>
                  <a:pt x="3064604" y="2321198"/>
                </a:cubicBezTo>
                <a:cubicBezTo>
                  <a:pt x="2773444" y="2328219"/>
                  <a:pt x="2776167" y="2330619"/>
                  <a:pt x="2494587" y="2321198"/>
                </a:cubicBezTo>
                <a:cubicBezTo>
                  <a:pt x="2213007" y="2311777"/>
                  <a:pt x="2004525" y="2346117"/>
                  <a:pt x="1795858" y="2321198"/>
                </a:cubicBezTo>
                <a:cubicBezTo>
                  <a:pt x="1587191" y="2296279"/>
                  <a:pt x="1425412" y="2303793"/>
                  <a:pt x="1268746" y="2321198"/>
                </a:cubicBezTo>
                <a:cubicBezTo>
                  <a:pt x="1112080" y="2338603"/>
                  <a:pt x="943327" y="2297858"/>
                  <a:pt x="784539" y="2321198"/>
                </a:cubicBezTo>
                <a:cubicBezTo>
                  <a:pt x="625751" y="2344538"/>
                  <a:pt x="246981" y="2282092"/>
                  <a:pt x="0" y="2321198"/>
                </a:cubicBezTo>
                <a:cubicBezTo>
                  <a:pt x="25233" y="2200075"/>
                  <a:pt x="19651" y="1994573"/>
                  <a:pt x="0" y="1717687"/>
                </a:cubicBezTo>
                <a:cubicBezTo>
                  <a:pt x="-19651" y="1440801"/>
                  <a:pt x="-3877" y="1387036"/>
                  <a:pt x="0" y="1207023"/>
                </a:cubicBezTo>
                <a:cubicBezTo>
                  <a:pt x="3877" y="1027010"/>
                  <a:pt x="-2982" y="787242"/>
                  <a:pt x="0" y="580300"/>
                </a:cubicBezTo>
                <a:cubicBezTo>
                  <a:pt x="2982" y="373358"/>
                  <a:pt x="-24274" y="172905"/>
                  <a:pt x="0" y="0"/>
                </a:cubicBezTo>
                <a:close/>
              </a:path>
              <a:path w="4290445" h="2321198" stroke="0" extrusionOk="0">
                <a:moveTo>
                  <a:pt x="0" y="0"/>
                </a:moveTo>
                <a:cubicBezTo>
                  <a:pt x="204331" y="-8824"/>
                  <a:pt x="403135" y="25150"/>
                  <a:pt x="570016" y="0"/>
                </a:cubicBezTo>
                <a:cubicBezTo>
                  <a:pt x="736897" y="-25150"/>
                  <a:pt x="941907" y="18106"/>
                  <a:pt x="1054224" y="0"/>
                </a:cubicBezTo>
                <a:cubicBezTo>
                  <a:pt x="1166541" y="-18106"/>
                  <a:pt x="1475939" y="10892"/>
                  <a:pt x="1752953" y="0"/>
                </a:cubicBezTo>
                <a:cubicBezTo>
                  <a:pt x="2029967" y="-10892"/>
                  <a:pt x="2124753" y="1994"/>
                  <a:pt x="2322970" y="0"/>
                </a:cubicBezTo>
                <a:cubicBezTo>
                  <a:pt x="2521187" y="-1994"/>
                  <a:pt x="2738860" y="13103"/>
                  <a:pt x="2892986" y="0"/>
                </a:cubicBezTo>
                <a:cubicBezTo>
                  <a:pt x="3047112" y="-13103"/>
                  <a:pt x="3348897" y="-14510"/>
                  <a:pt x="3591715" y="0"/>
                </a:cubicBezTo>
                <a:cubicBezTo>
                  <a:pt x="3834533" y="14510"/>
                  <a:pt x="4054221" y="-30062"/>
                  <a:pt x="4290445" y="0"/>
                </a:cubicBezTo>
                <a:cubicBezTo>
                  <a:pt x="4270896" y="131071"/>
                  <a:pt x="4267813" y="396572"/>
                  <a:pt x="4290445" y="626723"/>
                </a:cubicBezTo>
                <a:cubicBezTo>
                  <a:pt x="4313077" y="856874"/>
                  <a:pt x="4303434" y="982264"/>
                  <a:pt x="4290445" y="1160599"/>
                </a:cubicBezTo>
                <a:cubicBezTo>
                  <a:pt x="4277456" y="1338934"/>
                  <a:pt x="4266609" y="1549314"/>
                  <a:pt x="4290445" y="1694475"/>
                </a:cubicBezTo>
                <a:cubicBezTo>
                  <a:pt x="4314281" y="1839636"/>
                  <a:pt x="4316577" y="2099964"/>
                  <a:pt x="4290445" y="2321198"/>
                </a:cubicBezTo>
                <a:cubicBezTo>
                  <a:pt x="4129065" y="2306653"/>
                  <a:pt x="3954760" y="2307651"/>
                  <a:pt x="3634620" y="2321198"/>
                </a:cubicBezTo>
                <a:cubicBezTo>
                  <a:pt x="3314481" y="2334745"/>
                  <a:pt x="3108390" y="2353745"/>
                  <a:pt x="2935890" y="2321198"/>
                </a:cubicBezTo>
                <a:cubicBezTo>
                  <a:pt x="2763390" y="2288652"/>
                  <a:pt x="2437194" y="2307465"/>
                  <a:pt x="2237161" y="2321198"/>
                </a:cubicBezTo>
                <a:cubicBezTo>
                  <a:pt x="2037128" y="2334931"/>
                  <a:pt x="1883463" y="2338435"/>
                  <a:pt x="1710049" y="2321198"/>
                </a:cubicBezTo>
                <a:cubicBezTo>
                  <a:pt x="1536635" y="2303961"/>
                  <a:pt x="1347146" y="2348704"/>
                  <a:pt x="1097128" y="2321198"/>
                </a:cubicBezTo>
                <a:cubicBezTo>
                  <a:pt x="847110" y="2293692"/>
                  <a:pt x="442357" y="2327951"/>
                  <a:pt x="0" y="2321198"/>
                </a:cubicBezTo>
                <a:cubicBezTo>
                  <a:pt x="28076" y="2052381"/>
                  <a:pt x="-11269" y="1965424"/>
                  <a:pt x="0" y="1740899"/>
                </a:cubicBezTo>
                <a:cubicBezTo>
                  <a:pt x="11269" y="1516374"/>
                  <a:pt x="14473" y="1434675"/>
                  <a:pt x="0" y="1207023"/>
                </a:cubicBezTo>
                <a:cubicBezTo>
                  <a:pt x="-14473" y="979371"/>
                  <a:pt x="-16446" y="813000"/>
                  <a:pt x="0" y="673147"/>
                </a:cubicBezTo>
                <a:cubicBezTo>
                  <a:pt x="16446" y="533294"/>
                  <a:pt x="11079" y="298673"/>
                  <a:pt x="0" y="0"/>
                </a:cubicBezTo>
                <a:close/>
              </a:path>
            </a:pathLst>
          </a:custGeom>
          <a:ln w="63500">
            <a:solidFill>
              <a:schemeClr val="tx1"/>
            </a:solidFill>
          </a:ln>
        </p:spPr>
      </p:pic>
      <p:pic>
        <p:nvPicPr>
          <p:cNvPr id="2050" name="Picture 2" descr="Note-paper - Free Note Paper Png - 500x261 PNG Download - PNGki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77884">
            <a:off x="6485562" y="938806"/>
            <a:ext cx="7007488" cy="33506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177884">
            <a:off x="7994403" y="2208416"/>
            <a:ext cx="3859034" cy="1200329"/>
          </a:xfrm>
          <a:prstGeom prst="rect">
            <a:avLst/>
          </a:prstGeom>
          <a:noFill/>
        </p:spPr>
        <p:txBody>
          <a:bodyPr wrap="square" rtlCol="0">
            <a:spAutoFit/>
          </a:bodyPr>
          <a:lstStyle/>
          <a:p>
            <a:pPr algn="just"/>
            <a:r>
              <a:rPr lang="en-US" sz="2400">
                <a:solidFill>
                  <a:srgbClr val="C00000"/>
                </a:solidFill>
                <a:latin typeface="Times New Roman" panose="02020603050405020304" pitchFamily="18" charset="0"/>
                <a:cs typeface="Times New Roman" panose="02020603050405020304" pitchFamily="18" charset="0"/>
              </a:rPr>
              <a:t>Câu đương: </a:t>
            </a:r>
            <a:r>
              <a:rPr lang="en-US" sz="2400" i="1">
                <a:latin typeface="Times New Roman" panose="02020603050405020304" pitchFamily="18" charset="0"/>
                <a:cs typeface="Times New Roman" panose="02020603050405020304" pitchFamily="18" charset="0"/>
              </a:rPr>
              <a:t>một chức vụ nhỏ ở xã, giữ việc bắt bớ, áp giải người có tội.</a:t>
            </a:r>
            <a:endParaRPr lang="en-US" sz="2400" i="1">
              <a:latin typeface="Times New Roman" panose="02020603050405020304" pitchFamily="18" charset="0"/>
              <a:cs typeface="Times New Roman" panose="02020603050405020304" pitchFamily="18" charset="0"/>
            </a:endParaRPr>
          </a:p>
        </p:txBody>
      </p:sp>
      <p:sp>
        <p:nvSpPr>
          <p:cNvPr id="25" name="TextBox 24"/>
          <p:cNvSpPr txBox="1"/>
          <p:nvPr/>
        </p:nvSpPr>
        <p:spPr>
          <a:xfrm>
            <a:off x="332732" y="2559602"/>
            <a:ext cx="7257988" cy="1384995"/>
          </a:xfrm>
          <a:prstGeom prst="rect">
            <a:avLst/>
          </a:prstGeom>
          <a:noFill/>
        </p:spPr>
        <p:txBody>
          <a:bodyPr wrap="square" rtlCol="0">
            <a:spAutoFit/>
          </a:bodyPr>
          <a:lstStyle/>
          <a:p>
            <a:pPr algn="just"/>
            <a:r>
              <a:rPr lang="en-US" sz="2800">
                <a:solidFill>
                  <a:srgbClr val="C00000"/>
                </a:solidFill>
                <a:latin typeface="Times New Roman" panose="02020603050405020304" pitchFamily="18" charset="0"/>
                <a:cs typeface="Times New Roman" panose="02020603050405020304" pitchFamily="18" charset="0"/>
              </a:rPr>
              <a:t>Trần Thủ Độ đồng ý nhưng yêu cầu chặt một ngón chân của người đó để phân biệt với những câu đương khác.</a:t>
            </a:r>
            <a:endParaRPr lang="en-US" sz="2800">
              <a:solidFill>
                <a:srgbClr val="C00000"/>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332732" y="4314901"/>
            <a:ext cx="7098582" cy="1323439"/>
          </a:xfrm>
          <a:prstGeom prst="rect">
            <a:avLst/>
          </a:prstGeom>
          <a:noFill/>
        </p:spPr>
        <p:txBody>
          <a:bodyPr wrap="square" rtlCol="0">
            <a:spAutoFit/>
          </a:bodyPr>
          <a:lstStyle/>
          <a:p>
            <a:pPr algn="just"/>
            <a:r>
              <a:rPr lang="en-US" sz="4000">
                <a:latin typeface="Times New Roman" panose="02020603050405020304" pitchFamily="18" charset="0"/>
                <a:cs typeface="Times New Roman" panose="02020603050405020304" pitchFamily="18" charset="0"/>
              </a:rPr>
              <a:t>Theo em, Trần Thủ Độ làm như vậy nhằm mục đích gì?</a:t>
            </a:r>
            <a:endParaRPr lang="en-US" sz="4000">
              <a:latin typeface="Times New Roman" panose="02020603050405020304" pitchFamily="18" charset="0"/>
              <a:cs typeface="Times New Roman" panose="02020603050405020304" pitchFamily="18" charset="0"/>
            </a:endParaRPr>
          </a:p>
        </p:txBody>
      </p:sp>
      <p:sp>
        <p:nvSpPr>
          <p:cNvPr id="30" name="TextBox 29"/>
          <p:cNvSpPr txBox="1"/>
          <p:nvPr/>
        </p:nvSpPr>
        <p:spPr>
          <a:xfrm>
            <a:off x="332732" y="5499108"/>
            <a:ext cx="7257988" cy="1384995"/>
          </a:xfrm>
          <a:prstGeom prst="rect">
            <a:avLst/>
          </a:prstGeom>
          <a:noFill/>
        </p:spPr>
        <p:txBody>
          <a:bodyPr wrap="square" rtlCol="0">
            <a:spAutoFit/>
          </a:bodyPr>
          <a:lstStyle/>
          <a:p>
            <a:pPr algn="just"/>
            <a:r>
              <a:rPr lang="en-US" sz="2800">
                <a:solidFill>
                  <a:srgbClr val="C00000"/>
                </a:solidFill>
                <a:latin typeface="Times New Roman" panose="02020603050405020304" pitchFamily="18" charset="0"/>
                <a:cs typeface="Times New Roman" panose="02020603050405020304" pitchFamily="18" charset="0"/>
              </a:rPr>
              <a:t>Ông muốn răn đe những kẻ không làm theo phép nước, lợi dụng mối quan hệ để mua quan bán tước.</a:t>
            </a:r>
            <a:endParaRPr lang="en-US" sz="280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Chinese style red festive border texture | PNG Images PSD Free Download -  Pikbest"/>
          <p:cNvSpPr>
            <a:spLocks noChangeAspect="1" noChangeArrowheads="1"/>
          </p:cNvSpPr>
          <p:nvPr/>
        </p:nvSpPr>
        <p:spPr bwMode="auto">
          <a:xfrm>
            <a:off x="5943599" y="3276599"/>
            <a:ext cx="5149121" cy="51491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1" name="TextBox 30"/>
          <p:cNvSpPr txBox="1"/>
          <p:nvPr/>
        </p:nvSpPr>
        <p:spPr>
          <a:xfrm>
            <a:off x="1" y="852923"/>
            <a:ext cx="12191999" cy="3631763"/>
          </a:xfrm>
          <a:prstGeom prst="rect">
            <a:avLst/>
          </a:prstGeom>
          <a:solidFill>
            <a:srgbClr val="FAF1DF"/>
          </a:solidFill>
        </p:spPr>
        <p:txBody>
          <a:bodyPr wrap="square">
            <a:spAutoFit/>
          </a:bodyPr>
          <a:lstStyle/>
          <a:p>
            <a:pPr marL="225425" algn="ctr">
              <a:spcAft>
                <a:spcPts val="1200"/>
              </a:spcAft>
              <a:tabLst>
                <a:tab pos="461645" algn="l"/>
              </a:tabLst>
            </a:pPr>
            <a:r>
              <a:rPr lang="vi-VN" sz="2400" dirty="0">
                <a:solidFill>
                  <a:srgbClr val="C00000"/>
                </a:solidFill>
                <a:latin typeface="+mj-lt"/>
              </a:rPr>
              <a:t>Thái sư Trần Thủ Độ</a:t>
            </a:r>
            <a:endParaRPr lang="vi-VN" sz="2400" dirty="0">
              <a:solidFill>
                <a:srgbClr val="C00000"/>
              </a:solidFill>
              <a:latin typeface="+mj-lt"/>
            </a:endParaRPr>
          </a:p>
          <a:p>
            <a:pPr marL="225425" algn="just">
              <a:tabLst>
                <a:tab pos="461645" algn="l"/>
              </a:tabLst>
            </a:pPr>
            <a:r>
              <a:rPr lang="en-US" sz="2000" spc="-30" dirty="0">
                <a:solidFill>
                  <a:schemeClr val="tx1"/>
                </a:solidFill>
                <a:latin typeface="+mj-lt"/>
              </a:rPr>
              <a:t>	</a:t>
            </a:r>
            <a:r>
              <a:rPr lang="vi-VN" sz="2800" spc="-30" dirty="0">
                <a:solidFill>
                  <a:srgbClr val="7C2F13"/>
                </a:solidFill>
                <a:latin typeface="+mj-lt"/>
              </a:rPr>
              <a:t>Một lần khác, Linh Từ Quốc Mẫu ngồi kiệu đi </a:t>
            </a:r>
            <a:r>
              <a:rPr lang="en-US" sz="2800" spc="-30" dirty="0">
                <a:solidFill>
                  <a:srgbClr val="7C2F13"/>
                </a:solidFill>
                <a:latin typeface="+mj-lt"/>
              </a:rPr>
              <a:t>qua</a:t>
            </a:r>
            <a:r>
              <a:rPr lang="vi-VN" sz="2800" spc="-30" dirty="0">
                <a:solidFill>
                  <a:srgbClr val="7C2F13"/>
                </a:solidFill>
                <a:latin typeface="+mj-lt"/>
              </a:rPr>
              <a:t> chỗ thềm cấm, bị một người quân hiệu ngăn lại. Về nhà, bà khóc:</a:t>
            </a:r>
            <a:endParaRPr lang="vi-VN" sz="2800" spc="-30" dirty="0">
              <a:solidFill>
                <a:srgbClr val="7C2F13"/>
              </a:solidFill>
              <a:latin typeface="+mj-lt"/>
            </a:endParaRPr>
          </a:p>
          <a:p>
            <a:pPr marL="225425" algn="just">
              <a:tabLst>
                <a:tab pos="461645" algn="l"/>
              </a:tabLst>
            </a:pPr>
            <a:r>
              <a:rPr lang="en-US" sz="2800" spc="-30" dirty="0">
                <a:solidFill>
                  <a:srgbClr val="7C2F13"/>
                </a:solidFill>
                <a:latin typeface="+mj-lt"/>
              </a:rPr>
              <a:t>	</a:t>
            </a:r>
            <a:r>
              <a:rPr lang="vi-VN" sz="2800" spc="-30" dirty="0">
                <a:solidFill>
                  <a:srgbClr val="7C2F13"/>
                </a:solidFill>
                <a:latin typeface="+mj-lt"/>
              </a:rPr>
              <a:t>- Tôi là vợ thái sư mà bị kẻ dưới khinh nhờn.</a:t>
            </a:r>
            <a:endParaRPr lang="vi-VN" sz="2800" spc="-30" dirty="0">
              <a:solidFill>
                <a:srgbClr val="7C2F13"/>
              </a:solidFill>
              <a:latin typeface="+mj-lt"/>
            </a:endParaRPr>
          </a:p>
          <a:p>
            <a:pPr marL="225425" algn="just">
              <a:tabLst>
                <a:tab pos="461645" algn="l"/>
              </a:tabLst>
            </a:pPr>
            <a:r>
              <a:rPr lang="en-US" sz="2800" spc="-30" dirty="0">
                <a:solidFill>
                  <a:srgbClr val="7C2F13"/>
                </a:solidFill>
                <a:latin typeface="+mj-lt"/>
              </a:rPr>
              <a:t>	</a:t>
            </a:r>
            <a:r>
              <a:rPr lang="vi-VN" sz="2800" spc="-30" dirty="0">
                <a:solidFill>
                  <a:srgbClr val="7C2F13"/>
                </a:solidFill>
                <a:latin typeface="+mj-lt"/>
              </a:rPr>
              <a:t>Ông cho bắt người quân hiệu đến. Người này nghĩ là phải chết. Nhưng khi ông ta kể rõ ngọn ngành, ông bảo:</a:t>
            </a:r>
            <a:endParaRPr lang="vi-VN" sz="2800" spc="-30" dirty="0">
              <a:solidFill>
                <a:srgbClr val="7C2F13"/>
              </a:solidFill>
              <a:latin typeface="+mj-lt"/>
            </a:endParaRPr>
          </a:p>
          <a:p>
            <a:pPr marL="225425" algn="just">
              <a:tabLst>
                <a:tab pos="461645" algn="l"/>
              </a:tabLst>
            </a:pPr>
            <a:r>
              <a:rPr lang="en-US" sz="2800" spc="-30" dirty="0">
                <a:solidFill>
                  <a:srgbClr val="7C2F13"/>
                </a:solidFill>
                <a:latin typeface="+mj-lt"/>
              </a:rPr>
              <a:t>	</a:t>
            </a:r>
            <a:r>
              <a:rPr lang="vi-VN" sz="2800" spc="-30" dirty="0">
                <a:solidFill>
                  <a:srgbClr val="7C2F13"/>
                </a:solidFill>
                <a:latin typeface="+mj-lt"/>
              </a:rPr>
              <a:t>- Ngươi ở chức thấp mà biết giữ phép nước như thế, ta còn trách gì nữa!</a:t>
            </a:r>
            <a:endParaRPr lang="vi-VN" sz="2800" spc="-30" dirty="0">
              <a:solidFill>
                <a:srgbClr val="7C2F13"/>
              </a:solidFill>
              <a:latin typeface="+mj-lt"/>
            </a:endParaRPr>
          </a:p>
          <a:p>
            <a:pPr marL="225425" algn="just">
              <a:tabLst>
                <a:tab pos="461645" algn="l"/>
              </a:tabLst>
            </a:pPr>
            <a:r>
              <a:rPr lang="en-US" sz="2800" spc="-30" dirty="0">
                <a:solidFill>
                  <a:srgbClr val="7C2F13"/>
                </a:solidFill>
                <a:latin typeface="+mj-lt"/>
              </a:rPr>
              <a:t>	</a:t>
            </a:r>
            <a:r>
              <a:rPr lang="vi-VN" sz="2800" spc="-30" dirty="0">
                <a:solidFill>
                  <a:srgbClr val="7C2F13"/>
                </a:solidFill>
                <a:latin typeface="+mj-lt"/>
              </a:rPr>
              <a:t>Nói rồi, lấy vàng, lụa thưởng cho.</a:t>
            </a:r>
            <a:endParaRPr lang="vi-VN" sz="2800" spc="-30" dirty="0">
              <a:solidFill>
                <a:srgbClr val="7C2F13"/>
              </a:solidFill>
              <a:latin typeface="+mj-lt"/>
            </a:endParaRPr>
          </a:p>
        </p:txBody>
      </p:sp>
      <p:sp>
        <p:nvSpPr>
          <p:cNvPr id="3" name="Arrow: Pentagon 2"/>
          <p:cNvSpPr/>
          <p:nvPr/>
        </p:nvSpPr>
        <p:spPr>
          <a:xfrm>
            <a:off x="1" y="852923"/>
            <a:ext cx="725714" cy="586948"/>
          </a:xfrm>
          <a:prstGeom prst="homePlate">
            <a:avLst/>
          </a:prstGeom>
          <a:solidFill>
            <a:srgbClr val="52221F"/>
          </a:solidFill>
          <a:ln>
            <a:solidFill>
              <a:srgbClr val="522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1 Tieu de ngan" panose="00000800000000000000" pitchFamily="2" charset="0"/>
              </a:rPr>
              <a:t>2</a:t>
            </a:r>
            <a:endParaRPr lang="en-US" sz="2800">
              <a:latin typeface="#9Slide01 Tieu de ngan" panose="00000800000000000000" pitchFamily="2" charset="0"/>
            </a:endParaRPr>
          </a:p>
        </p:txBody>
      </p:sp>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b="70431"/>
          <a:stretch>
            <a:fillRect/>
          </a:stretch>
        </p:blipFill>
        <p:spPr>
          <a:xfrm>
            <a:off x="266131" y="4158860"/>
            <a:ext cx="6095496" cy="2947916"/>
          </a:xfrm>
          <a:prstGeom prst="rect">
            <a:avLst/>
          </a:prstGeom>
        </p:spPr>
      </p:pic>
      <p:sp>
        <p:nvSpPr>
          <p:cNvPr id="5" name="TextBox 4"/>
          <p:cNvSpPr txBox="1"/>
          <p:nvPr/>
        </p:nvSpPr>
        <p:spPr>
          <a:xfrm>
            <a:off x="951733" y="5559037"/>
            <a:ext cx="3562194" cy="523220"/>
          </a:xfrm>
          <a:prstGeom prst="rect">
            <a:avLst/>
          </a:prstGeom>
          <a:noFill/>
        </p:spPr>
        <p:txBody>
          <a:bodyPr wrap="none" rtlCol="0">
            <a:spAutoFit/>
          </a:bodyPr>
          <a:lstStyle/>
          <a:p>
            <a:r>
              <a:rPr lang="en-US" sz="2800">
                <a:solidFill>
                  <a:srgbClr val="C00000"/>
                </a:solidFill>
                <a:latin typeface="Times New Roman" panose="02020603050405020304" pitchFamily="18" charset="0"/>
                <a:cs typeface="Times New Roman" panose="02020603050405020304" pitchFamily="18" charset="0"/>
              </a:rPr>
              <a:t>khinh nhờn</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cs typeface="Times New Roman" panose="02020603050405020304" pitchFamily="18" charset="0"/>
              </a:rPr>
              <a:t>coi thường</a:t>
            </a:r>
            <a:endParaRPr lang="en-US" sz="2800" i="1">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1">
            <a:extLst>
              <a:ext uri="{28A0092B-C50C-407E-A947-70E740481C1C}">
                <a14:useLocalDpi xmlns:a14="http://schemas.microsoft.com/office/drawing/2010/main" val="0"/>
              </a:ext>
            </a:extLst>
          </a:blip>
          <a:srcRect b="70431"/>
          <a:stretch>
            <a:fillRect/>
          </a:stretch>
        </p:blipFill>
        <p:spPr>
          <a:xfrm>
            <a:off x="6096000" y="4158860"/>
            <a:ext cx="6095496" cy="2947916"/>
          </a:xfrm>
          <a:prstGeom prst="rect">
            <a:avLst/>
          </a:prstGeom>
        </p:spPr>
      </p:pic>
      <p:sp>
        <p:nvSpPr>
          <p:cNvPr id="9" name="TextBox 8"/>
          <p:cNvSpPr txBox="1"/>
          <p:nvPr/>
        </p:nvSpPr>
        <p:spPr>
          <a:xfrm>
            <a:off x="6781602" y="5367968"/>
            <a:ext cx="4599336" cy="954107"/>
          </a:xfrm>
          <a:prstGeom prst="rect">
            <a:avLst/>
          </a:prstGeom>
          <a:noFill/>
        </p:spPr>
        <p:txBody>
          <a:bodyPr wrap="square" rtlCol="0">
            <a:spAutoFit/>
          </a:bodyPr>
          <a:lstStyle/>
          <a:p>
            <a:pPr algn="just"/>
            <a:r>
              <a:rPr lang="en-US" sz="2800">
                <a:solidFill>
                  <a:srgbClr val="C00000"/>
                </a:solidFill>
                <a:latin typeface="Times New Roman" panose="02020603050405020304" pitchFamily="18" charset="0"/>
                <a:cs typeface="Times New Roman" panose="02020603050405020304" pitchFamily="18" charset="0"/>
              </a:rPr>
              <a:t>kể rõ ngọn ngành</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cs typeface="Times New Roman" panose="02020603050405020304" pitchFamily="18" charset="0"/>
              </a:rPr>
              <a:t>nói rõ đầu đuôi sự việc</a:t>
            </a:r>
            <a:endParaRPr lang="en-US" sz="2800" i="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7"/>
          <p:cNvSpPr/>
          <p:nvPr/>
        </p:nvSpPr>
        <p:spPr>
          <a:xfrm>
            <a:off x="742391" y="154294"/>
            <a:ext cx="8722739" cy="912691"/>
          </a:xfrm>
          <a:custGeom>
            <a:avLst/>
            <a:gdLst>
              <a:gd name="connsiteX0" fmla="*/ 0 w 6954857"/>
              <a:gd name="connsiteY0" fmla="*/ 0 h 912691"/>
              <a:gd name="connsiteX1" fmla="*/ 556389 w 6954857"/>
              <a:gd name="connsiteY1" fmla="*/ 0 h 912691"/>
              <a:gd name="connsiteX2" fmla="*/ 1390971 w 6954857"/>
              <a:gd name="connsiteY2" fmla="*/ 0 h 912691"/>
              <a:gd name="connsiteX3" fmla="*/ 2086457 w 6954857"/>
              <a:gd name="connsiteY3" fmla="*/ 0 h 912691"/>
              <a:gd name="connsiteX4" fmla="*/ 2921040 w 6954857"/>
              <a:gd name="connsiteY4" fmla="*/ 0 h 912691"/>
              <a:gd name="connsiteX5" fmla="*/ 3477429 w 6954857"/>
              <a:gd name="connsiteY5" fmla="*/ 0 h 912691"/>
              <a:gd name="connsiteX6" fmla="*/ 4242463 w 6954857"/>
              <a:gd name="connsiteY6" fmla="*/ 0 h 912691"/>
              <a:gd name="connsiteX7" fmla="*/ 4729303 w 6954857"/>
              <a:gd name="connsiteY7" fmla="*/ 0 h 912691"/>
              <a:gd name="connsiteX8" fmla="*/ 5563886 w 6954857"/>
              <a:gd name="connsiteY8" fmla="*/ 0 h 912691"/>
              <a:gd name="connsiteX9" fmla="*/ 6954857 w 6954857"/>
              <a:gd name="connsiteY9" fmla="*/ 0 h 912691"/>
              <a:gd name="connsiteX10" fmla="*/ 6954857 w 6954857"/>
              <a:gd name="connsiteY10" fmla="*/ 465472 h 912691"/>
              <a:gd name="connsiteX11" fmla="*/ 6954857 w 6954857"/>
              <a:gd name="connsiteY11" fmla="*/ 912691 h 912691"/>
              <a:gd name="connsiteX12" fmla="*/ 6328920 w 6954857"/>
              <a:gd name="connsiteY12" fmla="*/ 912691 h 912691"/>
              <a:gd name="connsiteX13" fmla="*/ 5842080 w 6954857"/>
              <a:gd name="connsiteY13" fmla="*/ 912691 h 912691"/>
              <a:gd name="connsiteX14" fmla="*/ 5355240 w 6954857"/>
              <a:gd name="connsiteY14" fmla="*/ 912691 h 912691"/>
              <a:gd name="connsiteX15" fmla="*/ 4590206 w 6954857"/>
              <a:gd name="connsiteY15" fmla="*/ 912691 h 912691"/>
              <a:gd name="connsiteX16" fmla="*/ 3894720 w 6954857"/>
              <a:gd name="connsiteY16" fmla="*/ 912691 h 912691"/>
              <a:gd name="connsiteX17" fmla="*/ 3060137 w 6954857"/>
              <a:gd name="connsiteY17" fmla="*/ 912691 h 912691"/>
              <a:gd name="connsiteX18" fmla="*/ 2503749 w 6954857"/>
              <a:gd name="connsiteY18" fmla="*/ 912691 h 912691"/>
              <a:gd name="connsiteX19" fmla="*/ 1947360 w 6954857"/>
              <a:gd name="connsiteY19" fmla="*/ 912691 h 912691"/>
              <a:gd name="connsiteX20" fmla="*/ 1390971 w 6954857"/>
              <a:gd name="connsiteY20" fmla="*/ 912691 h 912691"/>
              <a:gd name="connsiteX21" fmla="*/ 0 w 6954857"/>
              <a:gd name="connsiteY21" fmla="*/ 912691 h 912691"/>
              <a:gd name="connsiteX22" fmla="*/ 0 w 6954857"/>
              <a:gd name="connsiteY22" fmla="*/ 447219 h 912691"/>
              <a:gd name="connsiteX23" fmla="*/ 0 w 6954857"/>
              <a:gd name="connsiteY23" fmla="*/ 0 h 91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54857" h="912691" fill="none" extrusionOk="0">
                <a:moveTo>
                  <a:pt x="0" y="0"/>
                </a:moveTo>
                <a:cubicBezTo>
                  <a:pt x="266541" y="-9557"/>
                  <a:pt x="428894" y="2394"/>
                  <a:pt x="556389" y="0"/>
                </a:cubicBezTo>
                <a:cubicBezTo>
                  <a:pt x="683884" y="-2394"/>
                  <a:pt x="1142053" y="37573"/>
                  <a:pt x="1390971" y="0"/>
                </a:cubicBezTo>
                <a:cubicBezTo>
                  <a:pt x="1639889" y="-37573"/>
                  <a:pt x="1926050" y="34300"/>
                  <a:pt x="2086457" y="0"/>
                </a:cubicBezTo>
                <a:cubicBezTo>
                  <a:pt x="2246864" y="-34300"/>
                  <a:pt x="2724858" y="-12159"/>
                  <a:pt x="2921040" y="0"/>
                </a:cubicBezTo>
                <a:cubicBezTo>
                  <a:pt x="3117222" y="12159"/>
                  <a:pt x="3266807" y="-12425"/>
                  <a:pt x="3477429" y="0"/>
                </a:cubicBezTo>
                <a:cubicBezTo>
                  <a:pt x="3688051" y="12425"/>
                  <a:pt x="3897722" y="-1687"/>
                  <a:pt x="4242463" y="0"/>
                </a:cubicBezTo>
                <a:cubicBezTo>
                  <a:pt x="4587204" y="1687"/>
                  <a:pt x="4543821" y="-21404"/>
                  <a:pt x="4729303" y="0"/>
                </a:cubicBezTo>
                <a:cubicBezTo>
                  <a:pt x="4914785" y="21404"/>
                  <a:pt x="5284379" y="17058"/>
                  <a:pt x="5563886" y="0"/>
                </a:cubicBezTo>
                <a:cubicBezTo>
                  <a:pt x="5843393" y="-17058"/>
                  <a:pt x="6402511" y="22746"/>
                  <a:pt x="6954857" y="0"/>
                </a:cubicBezTo>
                <a:cubicBezTo>
                  <a:pt x="6975453" y="220338"/>
                  <a:pt x="6953457" y="269603"/>
                  <a:pt x="6954857" y="465472"/>
                </a:cubicBezTo>
                <a:cubicBezTo>
                  <a:pt x="6956257" y="661341"/>
                  <a:pt x="6959791" y="715094"/>
                  <a:pt x="6954857" y="912691"/>
                </a:cubicBezTo>
                <a:cubicBezTo>
                  <a:pt x="6770195" y="892437"/>
                  <a:pt x="6581274" y="901561"/>
                  <a:pt x="6328920" y="912691"/>
                </a:cubicBezTo>
                <a:cubicBezTo>
                  <a:pt x="6076566" y="923821"/>
                  <a:pt x="5986724" y="889336"/>
                  <a:pt x="5842080" y="912691"/>
                </a:cubicBezTo>
                <a:cubicBezTo>
                  <a:pt x="5697436" y="936046"/>
                  <a:pt x="5459538" y="930398"/>
                  <a:pt x="5355240" y="912691"/>
                </a:cubicBezTo>
                <a:cubicBezTo>
                  <a:pt x="5250942" y="894984"/>
                  <a:pt x="4795616" y="884484"/>
                  <a:pt x="4590206" y="912691"/>
                </a:cubicBezTo>
                <a:cubicBezTo>
                  <a:pt x="4384796" y="940898"/>
                  <a:pt x="4140219" y="921210"/>
                  <a:pt x="3894720" y="912691"/>
                </a:cubicBezTo>
                <a:cubicBezTo>
                  <a:pt x="3649221" y="904172"/>
                  <a:pt x="3366479" y="937640"/>
                  <a:pt x="3060137" y="912691"/>
                </a:cubicBezTo>
                <a:cubicBezTo>
                  <a:pt x="2753795" y="887742"/>
                  <a:pt x="2766864" y="930614"/>
                  <a:pt x="2503749" y="912691"/>
                </a:cubicBezTo>
                <a:cubicBezTo>
                  <a:pt x="2240634" y="894768"/>
                  <a:pt x="2204800" y="938156"/>
                  <a:pt x="1947360" y="912691"/>
                </a:cubicBezTo>
                <a:cubicBezTo>
                  <a:pt x="1689920" y="887226"/>
                  <a:pt x="1637650" y="908299"/>
                  <a:pt x="1390971" y="912691"/>
                </a:cubicBezTo>
                <a:cubicBezTo>
                  <a:pt x="1144292" y="917083"/>
                  <a:pt x="477562" y="961220"/>
                  <a:pt x="0" y="912691"/>
                </a:cubicBezTo>
                <a:cubicBezTo>
                  <a:pt x="-9195" y="730634"/>
                  <a:pt x="-9212" y="573510"/>
                  <a:pt x="0" y="447219"/>
                </a:cubicBezTo>
                <a:cubicBezTo>
                  <a:pt x="9212" y="320928"/>
                  <a:pt x="-8214" y="137168"/>
                  <a:pt x="0" y="0"/>
                </a:cubicBezTo>
                <a:close/>
              </a:path>
              <a:path w="6954857" h="912691" stroke="0" extrusionOk="0">
                <a:moveTo>
                  <a:pt x="0" y="0"/>
                </a:moveTo>
                <a:cubicBezTo>
                  <a:pt x="146171" y="-14036"/>
                  <a:pt x="314688" y="-9749"/>
                  <a:pt x="486840" y="0"/>
                </a:cubicBezTo>
                <a:cubicBezTo>
                  <a:pt x="658992" y="9749"/>
                  <a:pt x="1122506" y="1562"/>
                  <a:pt x="1321423" y="0"/>
                </a:cubicBezTo>
                <a:cubicBezTo>
                  <a:pt x="1520340" y="-1562"/>
                  <a:pt x="1867200" y="-13946"/>
                  <a:pt x="2016909" y="0"/>
                </a:cubicBezTo>
                <a:cubicBezTo>
                  <a:pt x="2166618" y="13946"/>
                  <a:pt x="2473116" y="-25826"/>
                  <a:pt x="2781943" y="0"/>
                </a:cubicBezTo>
                <a:cubicBezTo>
                  <a:pt x="3090770" y="25826"/>
                  <a:pt x="3142937" y="-33226"/>
                  <a:pt x="3477429" y="0"/>
                </a:cubicBezTo>
                <a:cubicBezTo>
                  <a:pt x="3811921" y="33226"/>
                  <a:pt x="4118097" y="-22509"/>
                  <a:pt x="4312011" y="0"/>
                </a:cubicBezTo>
                <a:cubicBezTo>
                  <a:pt x="4505925" y="22509"/>
                  <a:pt x="4630852" y="20539"/>
                  <a:pt x="4868400" y="0"/>
                </a:cubicBezTo>
                <a:cubicBezTo>
                  <a:pt x="5105948" y="-20539"/>
                  <a:pt x="5353537" y="-15022"/>
                  <a:pt x="5702983" y="0"/>
                </a:cubicBezTo>
                <a:cubicBezTo>
                  <a:pt x="6052429" y="15022"/>
                  <a:pt x="6383537" y="1479"/>
                  <a:pt x="6954857" y="0"/>
                </a:cubicBezTo>
                <a:cubicBezTo>
                  <a:pt x="6977991" y="122996"/>
                  <a:pt x="6949672" y="362676"/>
                  <a:pt x="6954857" y="465472"/>
                </a:cubicBezTo>
                <a:cubicBezTo>
                  <a:pt x="6960042" y="568268"/>
                  <a:pt x="6938883" y="802966"/>
                  <a:pt x="6954857" y="912691"/>
                </a:cubicBezTo>
                <a:cubicBezTo>
                  <a:pt x="6696451" y="897136"/>
                  <a:pt x="6551811" y="941367"/>
                  <a:pt x="6189823" y="912691"/>
                </a:cubicBezTo>
                <a:cubicBezTo>
                  <a:pt x="5827835" y="884015"/>
                  <a:pt x="5563116" y="909775"/>
                  <a:pt x="5355240" y="912691"/>
                </a:cubicBezTo>
                <a:cubicBezTo>
                  <a:pt x="5147364" y="915607"/>
                  <a:pt x="4893765" y="934001"/>
                  <a:pt x="4729303" y="912691"/>
                </a:cubicBezTo>
                <a:cubicBezTo>
                  <a:pt x="4564841" y="891381"/>
                  <a:pt x="4196868" y="902218"/>
                  <a:pt x="4033817" y="912691"/>
                </a:cubicBezTo>
                <a:cubicBezTo>
                  <a:pt x="3870766" y="923164"/>
                  <a:pt x="3666093" y="942025"/>
                  <a:pt x="3407880" y="912691"/>
                </a:cubicBezTo>
                <a:cubicBezTo>
                  <a:pt x="3149667" y="883357"/>
                  <a:pt x="2995223" y="907077"/>
                  <a:pt x="2851491" y="912691"/>
                </a:cubicBezTo>
                <a:cubicBezTo>
                  <a:pt x="2707759" y="918305"/>
                  <a:pt x="2315109" y="929719"/>
                  <a:pt x="2156006" y="912691"/>
                </a:cubicBezTo>
                <a:cubicBezTo>
                  <a:pt x="1996903" y="895663"/>
                  <a:pt x="1820224" y="925693"/>
                  <a:pt x="1669166" y="912691"/>
                </a:cubicBezTo>
                <a:cubicBezTo>
                  <a:pt x="1518108" y="899689"/>
                  <a:pt x="1056570" y="884999"/>
                  <a:pt x="834583" y="912691"/>
                </a:cubicBezTo>
                <a:cubicBezTo>
                  <a:pt x="612596" y="940383"/>
                  <a:pt x="175843" y="948397"/>
                  <a:pt x="0" y="912691"/>
                </a:cubicBezTo>
                <a:cubicBezTo>
                  <a:pt x="-23649" y="709719"/>
                  <a:pt x="-9690" y="659114"/>
                  <a:pt x="0" y="438092"/>
                </a:cubicBezTo>
                <a:cubicBezTo>
                  <a:pt x="9690" y="217070"/>
                  <a:pt x="11640" y="161282"/>
                  <a:pt x="0" y="0"/>
                </a:cubicBezTo>
                <a:close/>
              </a:path>
            </a:pathLst>
          </a:custGeom>
          <a:blipFill dpi="0" rotWithShape="1">
            <a:blip r:embed="rId1">
              <a:extLst>
                <a:ext uri="{28A0092B-C50C-407E-A947-70E740481C1C}">
                  <a14:useLocalDpi xmlns:a14="http://schemas.microsoft.com/office/drawing/2010/main" val="0"/>
                </a:ext>
              </a:extLst>
            </a:blip>
            <a:srcRect/>
            <a:stretch>
              <a:fillRect t="-90905" b="-273127"/>
            </a:stretch>
          </a:blipFill>
          <a:ln w="57150" cmpd="dbl">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rPr>
              <a:t>Trước việc làm của người quân hiệu</a:t>
            </a:r>
            <a:endParaRPr lang="zh-CN" altLang="en-US" sz="4400">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endParaRPr>
          </a:p>
        </p:txBody>
      </p:sp>
      <p:pic>
        <p:nvPicPr>
          <p:cNvPr id="3125" name="图片 3124"/>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166477" y="124325"/>
            <a:ext cx="575914" cy="579430"/>
          </a:xfrm>
          <a:prstGeom prst="rect">
            <a:avLst/>
          </a:prstGeom>
        </p:spPr>
      </p:pic>
      <p:pic>
        <p:nvPicPr>
          <p:cNvPr id="12" name="图片 11" descr="1"/>
          <p:cNvPicPr>
            <a:picLocks noChangeAspect="1"/>
          </p:cNvPicPr>
          <p:nvPr/>
        </p:nvPicPr>
        <p:blipFill>
          <a:blip r:embed="rId3"/>
          <a:srcRect l="66778"/>
          <a:stretch>
            <a:fillRect/>
          </a:stretch>
        </p:blipFill>
        <p:spPr>
          <a:xfrm>
            <a:off x="-460302" y="5729113"/>
            <a:ext cx="2932884" cy="1128887"/>
          </a:xfrm>
          <a:prstGeom prst="rect">
            <a:avLst/>
          </a:prstGeom>
        </p:spPr>
      </p:pic>
      <p:pic>
        <p:nvPicPr>
          <p:cNvPr id="13" name="图片 12" descr="1"/>
          <p:cNvPicPr>
            <a:picLocks noChangeAspect="1"/>
          </p:cNvPicPr>
          <p:nvPr/>
        </p:nvPicPr>
        <p:blipFill>
          <a:blip r:embed="rId3"/>
          <a:srcRect l="66778"/>
          <a:stretch>
            <a:fillRect/>
          </a:stretch>
        </p:blipFill>
        <p:spPr>
          <a:xfrm>
            <a:off x="9354023" y="5710662"/>
            <a:ext cx="2932884" cy="1128887"/>
          </a:xfrm>
          <a:prstGeom prst="rect">
            <a:avLst/>
          </a:prstGeom>
        </p:spPr>
      </p:pic>
      <p:pic>
        <p:nvPicPr>
          <p:cNvPr id="17" name="图片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4023" y="15743"/>
            <a:ext cx="2886686" cy="13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66477" y="1243774"/>
            <a:ext cx="11710128" cy="1938992"/>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khiến</a:t>
            </a:r>
            <a:r>
              <a:rPr lang="en-US" sz="4000" dirty="0">
                <a:latin typeface="Times New Roman" panose="02020603050405020304" pitchFamily="18" charset="0"/>
                <a:cs typeface="Times New Roman" panose="02020603050405020304" pitchFamily="18" charset="0"/>
              </a:rPr>
              <a:t> Linh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Quốc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Mẫu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nhờn</a:t>
            </a:r>
            <a:r>
              <a:rPr lang="en-US"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66477" y="2608434"/>
            <a:ext cx="11710128" cy="954107"/>
          </a:xfrm>
          <a:prstGeom prst="rect">
            <a:avLst/>
          </a:prstGeom>
          <a:noFill/>
        </p:spPr>
        <p:txBody>
          <a:bodyPr wrap="square" rtlCol="0">
            <a:spAutoFit/>
          </a:bodyPr>
          <a:lstStyle/>
          <a:p>
            <a:pPr algn="just"/>
            <a:r>
              <a:rPr lang="en-US" sz="2800">
                <a:solidFill>
                  <a:srgbClr val="C00000"/>
                </a:solidFill>
                <a:latin typeface="Times New Roman" panose="02020603050405020304" pitchFamily="18" charset="0"/>
                <a:cs typeface="Times New Roman" panose="02020603050405020304" pitchFamily="18" charset="0"/>
              </a:rPr>
              <a:t>Người quân hiệu ngăn không cho kiệu của Linh Từ Quốc Mẫu đi qua chỗ thềm cấm.</a:t>
            </a:r>
            <a:endParaRPr lang="en-US" sz="2800">
              <a:solidFill>
                <a:srgbClr val="C00000"/>
              </a:solidFill>
              <a:latin typeface="Times New Roman" panose="02020603050405020304" pitchFamily="18" charset="0"/>
              <a:cs typeface="Times New Roman" panose="02020603050405020304" pitchFamily="18" charset="0"/>
            </a:endParaRPr>
          </a:p>
        </p:txBody>
      </p:sp>
      <p:pic>
        <p:nvPicPr>
          <p:cNvPr id="3078" name="Picture 6" descr="Mái ngói cung điện Thăng Long thời nhà Lý được phục dựng lại. Ảnh: Viện Nghiên cứu Kinh thành"/>
          <p:cNvPicPr>
            <a:picLocks noChangeAspect="1" noChangeArrowheads="1"/>
          </p:cNvPicPr>
          <p:nvPr/>
        </p:nvPicPr>
        <p:blipFill>
          <a:blip r:embed="rId5">
            <a:clrChange>
              <a:clrFrom>
                <a:srgbClr val="FFFEFD"/>
              </a:clrFrom>
              <a:clrTo>
                <a:srgbClr val="FFFEFD">
                  <a:alpha val="0"/>
                </a:srgbClr>
              </a:clrTo>
            </a:clrChange>
            <a:extLst>
              <a:ext uri="{28A0092B-C50C-407E-A947-70E740481C1C}">
                <a14:useLocalDpi xmlns:a14="http://schemas.microsoft.com/office/drawing/2010/main" val="0"/>
              </a:ext>
            </a:extLst>
          </a:blip>
          <a:srcRect/>
          <a:stretch>
            <a:fillRect/>
          </a:stretch>
        </p:blipFill>
        <p:spPr bwMode="auto">
          <a:xfrm>
            <a:off x="3954667" y="3648681"/>
            <a:ext cx="3543300" cy="194881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781586" y="5485195"/>
            <a:ext cx="4788977" cy="830997"/>
          </a:xfrm>
          <a:prstGeom prst="rect">
            <a:avLst/>
          </a:prstGeom>
          <a:noFill/>
        </p:spPr>
        <p:txBody>
          <a:bodyPr wrap="square" rtlCol="0">
            <a:spAutoFit/>
          </a:bodyPr>
          <a:lstStyle/>
          <a:p>
            <a:pPr algn="just"/>
            <a:r>
              <a:rPr lang="en-US" sz="2400">
                <a:solidFill>
                  <a:srgbClr val="C00000"/>
                </a:solidFill>
                <a:latin typeface="Times New Roman" panose="02020603050405020304" pitchFamily="18" charset="0"/>
                <a:cs typeface="Times New Roman" panose="02020603050405020304" pitchFamily="18" charset="0"/>
              </a:rPr>
              <a:t>Thềm cấm: </a:t>
            </a:r>
            <a:r>
              <a:rPr lang="en-US" sz="2400">
                <a:latin typeface="Times New Roman" panose="02020603050405020304" pitchFamily="18" charset="0"/>
                <a:cs typeface="Times New Roman" panose="02020603050405020304" pitchFamily="18" charset="0"/>
              </a:rPr>
              <a:t>khu vực cấm trước cung vua. </a:t>
            </a:r>
            <a:endParaRPr lang="en-US" sz="2400">
              <a:latin typeface="Times New Roman" panose="02020603050405020304" pitchFamily="18" charset="0"/>
              <a:cs typeface="Times New Roman" panose="02020603050405020304" pitchFamily="18" charset="0"/>
            </a:endParaRPr>
          </a:p>
        </p:txBody>
      </p:sp>
      <p:pic>
        <p:nvPicPr>
          <p:cNvPr id="3082" name="Picture 10" descr="Red arrow sign Stock Photo by ©ifeelgood 57913311"/>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143163">
            <a:off x="6089382" y="4081974"/>
            <a:ext cx="2068040" cy="9797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1"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fade">
                                      <p:cBhvr>
                                        <p:cTn id="32" dur="1000"/>
                                        <p:tgtEl>
                                          <p:spTgt spid="3078"/>
                                        </p:tgtEl>
                                      </p:cBhvr>
                                    </p:animEffect>
                                    <p:anim calcmode="lin" valueType="num">
                                      <p:cBhvr>
                                        <p:cTn id="33" dur="1000" fill="hold"/>
                                        <p:tgtEl>
                                          <p:spTgt spid="3078"/>
                                        </p:tgtEl>
                                        <p:attrNameLst>
                                          <p:attrName>ppt_x</p:attrName>
                                        </p:attrNameLst>
                                      </p:cBhvr>
                                      <p:tavLst>
                                        <p:tav tm="0">
                                          <p:val>
                                            <p:strVal val="#ppt_x"/>
                                          </p:val>
                                        </p:tav>
                                        <p:tav tm="100000">
                                          <p:val>
                                            <p:strVal val="#ppt_x"/>
                                          </p:val>
                                        </p:tav>
                                      </p:tavLst>
                                    </p:anim>
                                    <p:anim calcmode="lin" valueType="num">
                                      <p:cBhvr>
                                        <p:cTn id="34" dur="1000" fill="hold"/>
                                        <p:tgtEl>
                                          <p:spTgt spid="307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082"/>
                                        </p:tgtEl>
                                        <p:attrNameLst>
                                          <p:attrName>style.visibility</p:attrName>
                                        </p:attrNameLst>
                                      </p:cBhvr>
                                      <p:to>
                                        <p:strVal val="visible"/>
                                      </p:to>
                                    </p:set>
                                    <p:animEffect transition="in" filter="fade">
                                      <p:cBhvr>
                                        <p:cTn id="37" dur="1000"/>
                                        <p:tgtEl>
                                          <p:spTgt spid="3082"/>
                                        </p:tgtEl>
                                      </p:cBhvr>
                                    </p:animEffect>
                                    <p:anim calcmode="lin" valueType="num">
                                      <p:cBhvr>
                                        <p:cTn id="38" dur="1000" fill="hold"/>
                                        <p:tgtEl>
                                          <p:spTgt spid="3082"/>
                                        </p:tgtEl>
                                        <p:attrNameLst>
                                          <p:attrName>ppt_x</p:attrName>
                                        </p:attrNameLst>
                                      </p:cBhvr>
                                      <p:tavLst>
                                        <p:tav tm="0">
                                          <p:val>
                                            <p:strVal val="#ppt_x"/>
                                          </p:val>
                                        </p:tav>
                                        <p:tav tm="100000">
                                          <p:val>
                                            <p:strVal val="#ppt_x"/>
                                          </p:val>
                                        </p:tav>
                                      </p:tavLst>
                                    </p:anim>
                                    <p:anim calcmode="lin" valueType="num">
                                      <p:cBhvr>
                                        <p:cTn id="39" dur="1000" fill="hold"/>
                                        <p:tgtEl>
                                          <p:spTgt spid="3082"/>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26" presetClass="emph" presetSubtype="0" repeatCount="5000" fill="hold" nodeType="afterEffect">
                                  <p:stCondLst>
                                    <p:cond delay="0"/>
                                  </p:stCondLst>
                                  <p:childTnLst>
                                    <p:animEffect transition="out" filter="fade">
                                      <p:cBhvr>
                                        <p:cTn id="42" dur="500" tmFilter="0, 0; .2, .5; .8, .5; 1, 0"/>
                                        <p:tgtEl>
                                          <p:spTgt spid="3082"/>
                                        </p:tgtEl>
                                      </p:cBhvr>
                                    </p:animEffect>
                                    <p:animScale>
                                      <p:cBhvr>
                                        <p:cTn id="43" dur="250" autoRev="1" fill="hold"/>
                                        <p:tgtEl>
                                          <p:spTgt spid="308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p:bldP spid="1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7"/>
          <p:cNvSpPr/>
          <p:nvPr/>
        </p:nvSpPr>
        <p:spPr>
          <a:xfrm>
            <a:off x="978195" y="154294"/>
            <a:ext cx="8486935" cy="912691"/>
          </a:xfrm>
          <a:custGeom>
            <a:avLst/>
            <a:gdLst>
              <a:gd name="connsiteX0" fmla="*/ 0 w 6954857"/>
              <a:gd name="connsiteY0" fmla="*/ 0 h 912691"/>
              <a:gd name="connsiteX1" fmla="*/ 556389 w 6954857"/>
              <a:gd name="connsiteY1" fmla="*/ 0 h 912691"/>
              <a:gd name="connsiteX2" fmla="*/ 1390971 w 6954857"/>
              <a:gd name="connsiteY2" fmla="*/ 0 h 912691"/>
              <a:gd name="connsiteX3" fmla="*/ 2086457 w 6954857"/>
              <a:gd name="connsiteY3" fmla="*/ 0 h 912691"/>
              <a:gd name="connsiteX4" fmla="*/ 2921040 w 6954857"/>
              <a:gd name="connsiteY4" fmla="*/ 0 h 912691"/>
              <a:gd name="connsiteX5" fmla="*/ 3477429 w 6954857"/>
              <a:gd name="connsiteY5" fmla="*/ 0 h 912691"/>
              <a:gd name="connsiteX6" fmla="*/ 4242463 w 6954857"/>
              <a:gd name="connsiteY6" fmla="*/ 0 h 912691"/>
              <a:gd name="connsiteX7" fmla="*/ 4729303 w 6954857"/>
              <a:gd name="connsiteY7" fmla="*/ 0 h 912691"/>
              <a:gd name="connsiteX8" fmla="*/ 5563886 w 6954857"/>
              <a:gd name="connsiteY8" fmla="*/ 0 h 912691"/>
              <a:gd name="connsiteX9" fmla="*/ 6954857 w 6954857"/>
              <a:gd name="connsiteY9" fmla="*/ 0 h 912691"/>
              <a:gd name="connsiteX10" fmla="*/ 6954857 w 6954857"/>
              <a:gd name="connsiteY10" fmla="*/ 465472 h 912691"/>
              <a:gd name="connsiteX11" fmla="*/ 6954857 w 6954857"/>
              <a:gd name="connsiteY11" fmla="*/ 912691 h 912691"/>
              <a:gd name="connsiteX12" fmla="*/ 6328920 w 6954857"/>
              <a:gd name="connsiteY12" fmla="*/ 912691 h 912691"/>
              <a:gd name="connsiteX13" fmla="*/ 5842080 w 6954857"/>
              <a:gd name="connsiteY13" fmla="*/ 912691 h 912691"/>
              <a:gd name="connsiteX14" fmla="*/ 5355240 w 6954857"/>
              <a:gd name="connsiteY14" fmla="*/ 912691 h 912691"/>
              <a:gd name="connsiteX15" fmla="*/ 4590206 w 6954857"/>
              <a:gd name="connsiteY15" fmla="*/ 912691 h 912691"/>
              <a:gd name="connsiteX16" fmla="*/ 3894720 w 6954857"/>
              <a:gd name="connsiteY16" fmla="*/ 912691 h 912691"/>
              <a:gd name="connsiteX17" fmla="*/ 3060137 w 6954857"/>
              <a:gd name="connsiteY17" fmla="*/ 912691 h 912691"/>
              <a:gd name="connsiteX18" fmla="*/ 2503749 w 6954857"/>
              <a:gd name="connsiteY18" fmla="*/ 912691 h 912691"/>
              <a:gd name="connsiteX19" fmla="*/ 1947360 w 6954857"/>
              <a:gd name="connsiteY19" fmla="*/ 912691 h 912691"/>
              <a:gd name="connsiteX20" fmla="*/ 1390971 w 6954857"/>
              <a:gd name="connsiteY20" fmla="*/ 912691 h 912691"/>
              <a:gd name="connsiteX21" fmla="*/ 0 w 6954857"/>
              <a:gd name="connsiteY21" fmla="*/ 912691 h 912691"/>
              <a:gd name="connsiteX22" fmla="*/ 0 w 6954857"/>
              <a:gd name="connsiteY22" fmla="*/ 447219 h 912691"/>
              <a:gd name="connsiteX23" fmla="*/ 0 w 6954857"/>
              <a:gd name="connsiteY23" fmla="*/ 0 h 91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54857" h="912691" fill="none" extrusionOk="0">
                <a:moveTo>
                  <a:pt x="0" y="0"/>
                </a:moveTo>
                <a:cubicBezTo>
                  <a:pt x="266541" y="-9557"/>
                  <a:pt x="428894" y="2394"/>
                  <a:pt x="556389" y="0"/>
                </a:cubicBezTo>
                <a:cubicBezTo>
                  <a:pt x="683884" y="-2394"/>
                  <a:pt x="1142053" y="37573"/>
                  <a:pt x="1390971" y="0"/>
                </a:cubicBezTo>
                <a:cubicBezTo>
                  <a:pt x="1639889" y="-37573"/>
                  <a:pt x="1926050" y="34300"/>
                  <a:pt x="2086457" y="0"/>
                </a:cubicBezTo>
                <a:cubicBezTo>
                  <a:pt x="2246864" y="-34300"/>
                  <a:pt x="2724858" y="-12159"/>
                  <a:pt x="2921040" y="0"/>
                </a:cubicBezTo>
                <a:cubicBezTo>
                  <a:pt x="3117222" y="12159"/>
                  <a:pt x="3266807" y="-12425"/>
                  <a:pt x="3477429" y="0"/>
                </a:cubicBezTo>
                <a:cubicBezTo>
                  <a:pt x="3688051" y="12425"/>
                  <a:pt x="3897722" y="-1687"/>
                  <a:pt x="4242463" y="0"/>
                </a:cubicBezTo>
                <a:cubicBezTo>
                  <a:pt x="4587204" y="1687"/>
                  <a:pt x="4543821" y="-21404"/>
                  <a:pt x="4729303" y="0"/>
                </a:cubicBezTo>
                <a:cubicBezTo>
                  <a:pt x="4914785" y="21404"/>
                  <a:pt x="5284379" y="17058"/>
                  <a:pt x="5563886" y="0"/>
                </a:cubicBezTo>
                <a:cubicBezTo>
                  <a:pt x="5843393" y="-17058"/>
                  <a:pt x="6402511" y="22746"/>
                  <a:pt x="6954857" y="0"/>
                </a:cubicBezTo>
                <a:cubicBezTo>
                  <a:pt x="6975453" y="220338"/>
                  <a:pt x="6953457" y="269603"/>
                  <a:pt x="6954857" y="465472"/>
                </a:cubicBezTo>
                <a:cubicBezTo>
                  <a:pt x="6956257" y="661341"/>
                  <a:pt x="6959791" y="715094"/>
                  <a:pt x="6954857" y="912691"/>
                </a:cubicBezTo>
                <a:cubicBezTo>
                  <a:pt x="6770195" y="892437"/>
                  <a:pt x="6581274" y="901561"/>
                  <a:pt x="6328920" y="912691"/>
                </a:cubicBezTo>
                <a:cubicBezTo>
                  <a:pt x="6076566" y="923821"/>
                  <a:pt x="5986724" y="889336"/>
                  <a:pt x="5842080" y="912691"/>
                </a:cubicBezTo>
                <a:cubicBezTo>
                  <a:pt x="5697436" y="936046"/>
                  <a:pt x="5459538" y="930398"/>
                  <a:pt x="5355240" y="912691"/>
                </a:cubicBezTo>
                <a:cubicBezTo>
                  <a:pt x="5250942" y="894984"/>
                  <a:pt x="4795616" y="884484"/>
                  <a:pt x="4590206" y="912691"/>
                </a:cubicBezTo>
                <a:cubicBezTo>
                  <a:pt x="4384796" y="940898"/>
                  <a:pt x="4140219" y="921210"/>
                  <a:pt x="3894720" y="912691"/>
                </a:cubicBezTo>
                <a:cubicBezTo>
                  <a:pt x="3649221" y="904172"/>
                  <a:pt x="3366479" y="937640"/>
                  <a:pt x="3060137" y="912691"/>
                </a:cubicBezTo>
                <a:cubicBezTo>
                  <a:pt x="2753795" y="887742"/>
                  <a:pt x="2766864" y="930614"/>
                  <a:pt x="2503749" y="912691"/>
                </a:cubicBezTo>
                <a:cubicBezTo>
                  <a:pt x="2240634" y="894768"/>
                  <a:pt x="2204800" y="938156"/>
                  <a:pt x="1947360" y="912691"/>
                </a:cubicBezTo>
                <a:cubicBezTo>
                  <a:pt x="1689920" y="887226"/>
                  <a:pt x="1637650" y="908299"/>
                  <a:pt x="1390971" y="912691"/>
                </a:cubicBezTo>
                <a:cubicBezTo>
                  <a:pt x="1144292" y="917083"/>
                  <a:pt x="477562" y="961220"/>
                  <a:pt x="0" y="912691"/>
                </a:cubicBezTo>
                <a:cubicBezTo>
                  <a:pt x="-9195" y="730634"/>
                  <a:pt x="-9212" y="573510"/>
                  <a:pt x="0" y="447219"/>
                </a:cubicBezTo>
                <a:cubicBezTo>
                  <a:pt x="9212" y="320928"/>
                  <a:pt x="-8214" y="137168"/>
                  <a:pt x="0" y="0"/>
                </a:cubicBezTo>
                <a:close/>
              </a:path>
              <a:path w="6954857" h="912691" stroke="0" extrusionOk="0">
                <a:moveTo>
                  <a:pt x="0" y="0"/>
                </a:moveTo>
                <a:cubicBezTo>
                  <a:pt x="146171" y="-14036"/>
                  <a:pt x="314688" y="-9749"/>
                  <a:pt x="486840" y="0"/>
                </a:cubicBezTo>
                <a:cubicBezTo>
                  <a:pt x="658992" y="9749"/>
                  <a:pt x="1122506" y="1562"/>
                  <a:pt x="1321423" y="0"/>
                </a:cubicBezTo>
                <a:cubicBezTo>
                  <a:pt x="1520340" y="-1562"/>
                  <a:pt x="1867200" y="-13946"/>
                  <a:pt x="2016909" y="0"/>
                </a:cubicBezTo>
                <a:cubicBezTo>
                  <a:pt x="2166618" y="13946"/>
                  <a:pt x="2473116" y="-25826"/>
                  <a:pt x="2781943" y="0"/>
                </a:cubicBezTo>
                <a:cubicBezTo>
                  <a:pt x="3090770" y="25826"/>
                  <a:pt x="3142937" y="-33226"/>
                  <a:pt x="3477429" y="0"/>
                </a:cubicBezTo>
                <a:cubicBezTo>
                  <a:pt x="3811921" y="33226"/>
                  <a:pt x="4118097" y="-22509"/>
                  <a:pt x="4312011" y="0"/>
                </a:cubicBezTo>
                <a:cubicBezTo>
                  <a:pt x="4505925" y="22509"/>
                  <a:pt x="4630852" y="20539"/>
                  <a:pt x="4868400" y="0"/>
                </a:cubicBezTo>
                <a:cubicBezTo>
                  <a:pt x="5105948" y="-20539"/>
                  <a:pt x="5353537" y="-15022"/>
                  <a:pt x="5702983" y="0"/>
                </a:cubicBezTo>
                <a:cubicBezTo>
                  <a:pt x="6052429" y="15022"/>
                  <a:pt x="6383537" y="1479"/>
                  <a:pt x="6954857" y="0"/>
                </a:cubicBezTo>
                <a:cubicBezTo>
                  <a:pt x="6977991" y="122996"/>
                  <a:pt x="6949672" y="362676"/>
                  <a:pt x="6954857" y="465472"/>
                </a:cubicBezTo>
                <a:cubicBezTo>
                  <a:pt x="6960042" y="568268"/>
                  <a:pt x="6938883" y="802966"/>
                  <a:pt x="6954857" y="912691"/>
                </a:cubicBezTo>
                <a:cubicBezTo>
                  <a:pt x="6696451" y="897136"/>
                  <a:pt x="6551811" y="941367"/>
                  <a:pt x="6189823" y="912691"/>
                </a:cubicBezTo>
                <a:cubicBezTo>
                  <a:pt x="5827835" y="884015"/>
                  <a:pt x="5563116" y="909775"/>
                  <a:pt x="5355240" y="912691"/>
                </a:cubicBezTo>
                <a:cubicBezTo>
                  <a:pt x="5147364" y="915607"/>
                  <a:pt x="4893765" y="934001"/>
                  <a:pt x="4729303" y="912691"/>
                </a:cubicBezTo>
                <a:cubicBezTo>
                  <a:pt x="4564841" y="891381"/>
                  <a:pt x="4196868" y="902218"/>
                  <a:pt x="4033817" y="912691"/>
                </a:cubicBezTo>
                <a:cubicBezTo>
                  <a:pt x="3870766" y="923164"/>
                  <a:pt x="3666093" y="942025"/>
                  <a:pt x="3407880" y="912691"/>
                </a:cubicBezTo>
                <a:cubicBezTo>
                  <a:pt x="3149667" y="883357"/>
                  <a:pt x="2995223" y="907077"/>
                  <a:pt x="2851491" y="912691"/>
                </a:cubicBezTo>
                <a:cubicBezTo>
                  <a:pt x="2707759" y="918305"/>
                  <a:pt x="2315109" y="929719"/>
                  <a:pt x="2156006" y="912691"/>
                </a:cubicBezTo>
                <a:cubicBezTo>
                  <a:pt x="1996903" y="895663"/>
                  <a:pt x="1820224" y="925693"/>
                  <a:pt x="1669166" y="912691"/>
                </a:cubicBezTo>
                <a:cubicBezTo>
                  <a:pt x="1518108" y="899689"/>
                  <a:pt x="1056570" y="884999"/>
                  <a:pt x="834583" y="912691"/>
                </a:cubicBezTo>
                <a:cubicBezTo>
                  <a:pt x="612596" y="940383"/>
                  <a:pt x="175843" y="948397"/>
                  <a:pt x="0" y="912691"/>
                </a:cubicBezTo>
                <a:cubicBezTo>
                  <a:pt x="-23649" y="709719"/>
                  <a:pt x="-9690" y="659114"/>
                  <a:pt x="0" y="438092"/>
                </a:cubicBezTo>
                <a:cubicBezTo>
                  <a:pt x="9690" y="217070"/>
                  <a:pt x="11640" y="161282"/>
                  <a:pt x="0" y="0"/>
                </a:cubicBezTo>
                <a:close/>
              </a:path>
            </a:pathLst>
          </a:custGeom>
          <a:blipFill dpi="0" rotWithShape="1">
            <a:blip r:embed="rId1">
              <a:extLst>
                <a:ext uri="{28A0092B-C50C-407E-A947-70E740481C1C}">
                  <a14:useLocalDpi xmlns:a14="http://schemas.microsoft.com/office/drawing/2010/main" val="0"/>
                </a:ext>
              </a:extLst>
            </a:blip>
            <a:srcRect/>
            <a:stretch>
              <a:fillRect t="-90905" b="-273127"/>
            </a:stretch>
          </a:blipFill>
          <a:ln w="57150" cmpd="dbl">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rPr>
              <a:t>Trước việc làm của người quân hiệu</a:t>
            </a:r>
            <a:endParaRPr lang="zh-CN" altLang="en-US" sz="4400">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endParaRPr>
          </a:p>
        </p:txBody>
      </p:sp>
      <p:pic>
        <p:nvPicPr>
          <p:cNvPr id="3125" name="图片 3124"/>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166477" y="124325"/>
            <a:ext cx="575914" cy="579430"/>
          </a:xfrm>
          <a:prstGeom prst="rect">
            <a:avLst/>
          </a:prstGeom>
        </p:spPr>
      </p:pic>
      <p:pic>
        <p:nvPicPr>
          <p:cNvPr id="13" name="图片 12" descr="1"/>
          <p:cNvPicPr>
            <a:picLocks noChangeAspect="1"/>
          </p:cNvPicPr>
          <p:nvPr/>
        </p:nvPicPr>
        <p:blipFill>
          <a:blip r:embed="rId3"/>
          <a:srcRect l="66778"/>
          <a:stretch>
            <a:fillRect/>
          </a:stretch>
        </p:blipFill>
        <p:spPr>
          <a:xfrm>
            <a:off x="9354023" y="5710662"/>
            <a:ext cx="2932884" cy="1128887"/>
          </a:xfrm>
          <a:prstGeom prst="rect">
            <a:avLst/>
          </a:prstGeom>
        </p:spPr>
      </p:pic>
      <p:pic>
        <p:nvPicPr>
          <p:cNvPr id="17" name="图片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5424" y="132445"/>
            <a:ext cx="3879020" cy="186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79506" y="1658674"/>
            <a:ext cx="11432987" cy="1323439"/>
          </a:xfrm>
          <a:prstGeom prst="rect">
            <a:avLst/>
          </a:prstGeom>
          <a:noFill/>
        </p:spPr>
        <p:txBody>
          <a:bodyPr wrap="square" rtlCol="0">
            <a:spAutoFit/>
          </a:bodyPr>
          <a:lstStyle/>
          <a:p>
            <a:pPr algn="just"/>
            <a:r>
              <a:rPr lang="en-US" sz="4000">
                <a:latin typeface="Times New Roman" panose="02020603050405020304" pitchFamily="18" charset="0"/>
                <a:cs typeface="Times New Roman" panose="02020603050405020304" pitchFamily="18" charset="0"/>
              </a:rPr>
              <a:t>Trước việc làm của người quân hiệu, Trần Thủ Độ xử lí ra sao?</a:t>
            </a:r>
            <a:endParaRPr lang="en-US" sz="4000">
              <a:latin typeface="Times New Roman" panose="02020603050405020304" pitchFamily="18" charset="0"/>
              <a:cs typeface="Times New Roman" panose="02020603050405020304" pitchFamily="18" charset="0"/>
            </a:endParaRPr>
          </a:p>
        </p:txBody>
      </p:sp>
      <p:sp>
        <p:nvSpPr>
          <p:cNvPr id="25" name="TextBox 24"/>
          <p:cNvSpPr txBox="1"/>
          <p:nvPr/>
        </p:nvSpPr>
        <p:spPr>
          <a:xfrm>
            <a:off x="454434" y="2274655"/>
            <a:ext cx="11394560" cy="1156727"/>
          </a:xfrm>
          <a:prstGeom prst="rect">
            <a:avLst/>
          </a:prstGeom>
          <a:noFill/>
        </p:spPr>
        <p:txBody>
          <a:bodyPr wrap="square" rtlCol="0">
            <a:spAutoFit/>
          </a:bodyPr>
          <a:lstStyle/>
          <a:p>
            <a:pPr algn="just">
              <a:lnSpc>
                <a:spcPct val="130000"/>
              </a:lnSpc>
            </a:pPr>
            <a:r>
              <a:rPr lang="en-US" sz="2800" dirty="0">
                <a:solidFill>
                  <a:srgbClr val="C00000"/>
                </a:solidFill>
                <a:latin typeface="Times New Roman" panose="02020603050405020304" pitchFamily="18" charset="0"/>
                <a:cs typeface="Times New Roman" panose="02020603050405020304" pitchFamily="18" charset="0"/>
              </a:rPr>
              <a:t>Sau </a:t>
            </a:r>
            <a:r>
              <a:rPr lang="en-US" sz="2800" dirty="0" err="1">
                <a:solidFill>
                  <a:srgbClr val="C00000"/>
                </a:solidFill>
                <a:latin typeface="Times New Roman" panose="02020603050405020304" pitchFamily="18" charset="0"/>
                <a:cs typeface="Times New Roman" panose="02020603050405020304" pitchFamily="18" charset="0"/>
              </a:rPr>
              <a:t>khi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nghe</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người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quân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hiệu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kể</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rõ</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ngọn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ngành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Trần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Thủ</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Độ</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không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những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không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trách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móc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mà</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còn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thưởng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cho</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vàng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lụa</a:t>
            </a:r>
            <a:r>
              <a:rPr lang="en-US" sz="2800" dirty="0">
                <a:solidFill>
                  <a:srgbClr val="C00000"/>
                </a:solidFill>
                <a:latin typeface="Times New Roman" panose="02020603050405020304" pitchFamily="18" charset="0"/>
                <a:cs typeface="Times New Roman" panose="02020603050405020304" pitchFamily="18" charset="0"/>
              </a:rPr>
              <a:t>.</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1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5254" y="3831059"/>
            <a:ext cx="5762338" cy="2769363"/>
          </a:xfrm>
          <a:prstGeom prst="rect">
            <a:avLst/>
          </a:prstGeom>
        </p:spPr>
      </p:pic>
      <p:pic>
        <p:nvPicPr>
          <p:cNvPr id="20" name="Picture 4" descr="Phân tích tác phẩm Thái sư Trần Thủ Độ của Ngô Sĩ Liên (Dàn ý + 5 mẫu)"/>
          <p:cNvPicPr>
            <a:picLocks noChangeAspect="1" noChangeArrowheads="1"/>
          </p:cNvPicPr>
          <p:nvPr>
            <p:custDataLst>
              <p:tags r:id="rId6"/>
            </p:custDataLst>
          </p:nvPr>
        </p:nvPicPr>
        <p:blipFill rotWithShape="1">
          <a:blip r:embed="rId7">
            <a:extLst>
              <a:ext uri="{28A0092B-C50C-407E-A947-70E740481C1C}">
                <a14:useLocalDpi xmlns:a14="http://schemas.microsoft.com/office/drawing/2010/main" val="0"/>
              </a:ext>
            </a:extLst>
          </a:blip>
          <a:srcRect/>
          <a:stretch>
            <a:fillRect/>
          </a:stretch>
        </p:blipFill>
        <p:spPr bwMode="auto">
          <a:xfrm rot="21118755">
            <a:off x="7431689" y="4006184"/>
            <a:ext cx="4614108" cy="2419111"/>
          </a:xfrm>
          <a:prstGeom prst="foldedCorner">
            <a:avLst/>
          </a:prstGeom>
          <a:solidFill>
            <a:schemeClr val="accent1"/>
          </a:solidFill>
          <a:effectLst>
            <a:glow rad="330200">
              <a:srgbClr val="FFC000">
                <a:alpha val="55000"/>
              </a:srgbClr>
            </a:glow>
            <a:softEdge rad="31750"/>
          </a:effectLst>
        </p:spPr>
      </p:pic>
      <p:sp>
        <p:nvSpPr>
          <p:cNvPr id="21" name="TextBox 20"/>
          <p:cNvSpPr txBox="1"/>
          <p:nvPr/>
        </p:nvSpPr>
        <p:spPr>
          <a:xfrm>
            <a:off x="454434" y="4033055"/>
            <a:ext cx="6432155" cy="1323439"/>
          </a:xfrm>
          <a:prstGeom prst="rect">
            <a:avLst/>
          </a:prstGeom>
          <a:noFill/>
        </p:spPr>
        <p:txBody>
          <a:bodyPr wrap="square" rtlCol="0">
            <a:spAutoFit/>
          </a:bodyPr>
          <a:lstStyle/>
          <a:p>
            <a:pPr algn="just"/>
            <a:r>
              <a:rPr lang="en-US" sz="4000">
                <a:latin typeface="Times New Roman" panose="02020603050405020304" pitchFamily="18" charset="0"/>
                <a:cs typeface="Times New Roman" panose="02020603050405020304" pitchFamily="18" charset="0"/>
              </a:rPr>
              <a:t>Theo em, Trần Thủ Độ làm như vậy là có ý gì?</a:t>
            </a:r>
            <a:endParaRPr lang="en-US" sz="4000">
              <a:latin typeface="Times New Roman" panose="02020603050405020304" pitchFamily="18" charset="0"/>
              <a:cs typeface="Times New Roman" panose="02020603050405020304" pitchFamily="18" charset="0"/>
            </a:endParaRPr>
          </a:p>
        </p:txBody>
      </p:sp>
      <p:sp>
        <p:nvSpPr>
          <p:cNvPr id="22" name="TextBox 21"/>
          <p:cNvSpPr txBox="1"/>
          <p:nvPr/>
        </p:nvSpPr>
        <p:spPr>
          <a:xfrm>
            <a:off x="454434" y="5280536"/>
            <a:ext cx="6532525" cy="1081578"/>
          </a:xfrm>
          <a:prstGeom prst="rect">
            <a:avLst/>
          </a:prstGeom>
          <a:noFill/>
        </p:spPr>
        <p:txBody>
          <a:bodyPr wrap="square" rtlCol="0">
            <a:spAutoFit/>
          </a:bodyPr>
          <a:lstStyle/>
          <a:p>
            <a:pPr algn="just">
              <a:lnSpc>
                <a:spcPct val="120000"/>
              </a:lnSpc>
            </a:pPr>
            <a:r>
              <a:rPr lang="en-US" sz="2800">
                <a:solidFill>
                  <a:srgbClr val="C00000"/>
                </a:solidFill>
                <a:latin typeface="Times New Roman" panose="02020603050405020304" pitchFamily="18" charset="0"/>
                <a:cs typeface="Times New Roman" panose="02020603050405020304" pitchFamily="18" charset="0"/>
              </a:rPr>
              <a:t>Ông muốn khuyến khích những người làm đúng phép nước.</a:t>
            </a:r>
            <a:endParaRPr lang="en-US" sz="280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par>
                                <p:cTn id="27" presetID="2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3751" y="178654"/>
            <a:ext cx="12168249" cy="4493538"/>
          </a:xfrm>
          <a:prstGeom prst="rect">
            <a:avLst/>
          </a:prstGeom>
          <a:solidFill>
            <a:srgbClr val="FAF1DF"/>
          </a:solidFill>
        </p:spPr>
        <p:txBody>
          <a:bodyPr wrap="square">
            <a:spAutoFit/>
          </a:bodyPr>
          <a:lstStyle/>
          <a:p>
            <a:pPr marL="225425" algn="ctr">
              <a:spcAft>
                <a:spcPts val="1200"/>
              </a:spcAft>
              <a:tabLst>
                <a:tab pos="461645" algn="l"/>
              </a:tabLst>
            </a:pPr>
            <a:r>
              <a:rPr lang="vi-VN" sz="2400" dirty="0">
                <a:solidFill>
                  <a:srgbClr val="C00000"/>
                </a:solidFill>
                <a:latin typeface="+mj-lt"/>
              </a:rPr>
              <a:t>Thái sư Trần Thủ Độ</a:t>
            </a:r>
            <a:endParaRPr lang="vi-VN" sz="2400" dirty="0">
              <a:solidFill>
                <a:srgbClr val="C00000"/>
              </a:solidFill>
              <a:latin typeface="+mj-lt"/>
            </a:endParaRPr>
          </a:p>
          <a:p>
            <a:pPr marL="225425" algn="just">
              <a:tabLst>
                <a:tab pos="461645" algn="l"/>
              </a:tabLst>
            </a:pPr>
            <a:r>
              <a:rPr lang="en-US" sz="2000" spc="-30" dirty="0">
                <a:solidFill>
                  <a:schemeClr val="tx1"/>
                </a:solidFill>
                <a:latin typeface="+mj-lt"/>
              </a:rPr>
              <a:t>	</a:t>
            </a:r>
            <a:r>
              <a:rPr lang="vi-VN" sz="2800" spc="-30" dirty="0">
                <a:solidFill>
                  <a:srgbClr val="52221F"/>
                </a:solidFill>
                <a:latin typeface="+mj-lt"/>
              </a:rPr>
              <a:t>Trần Thủ Độ có công lớn, vua cũng phải nể. Có viên quan nhân lúc vào chầu vua, ứa nước mắt tâu:</a:t>
            </a:r>
            <a:endParaRPr lang="vi-VN" sz="2800" spc="-30" dirty="0">
              <a:solidFill>
                <a:srgbClr val="52221F"/>
              </a:solidFill>
              <a:latin typeface="+mj-lt"/>
            </a:endParaRPr>
          </a:p>
          <a:p>
            <a:pPr marL="225425" algn="just">
              <a:tabLst>
                <a:tab pos="461645" algn="l"/>
              </a:tabLst>
            </a:pPr>
            <a:r>
              <a:rPr lang="en-US" sz="2800" spc="-30" dirty="0">
                <a:solidFill>
                  <a:srgbClr val="52221F"/>
                </a:solidFill>
                <a:latin typeface="+mj-lt"/>
              </a:rPr>
              <a:t>	</a:t>
            </a:r>
            <a:r>
              <a:rPr lang="vi-VN" sz="2800" spc="-30" dirty="0">
                <a:solidFill>
                  <a:srgbClr val="52221F"/>
                </a:solidFill>
                <a:latin typeface="+mj-lt"/>
              </a:rPr>
              <a:t>- Bệ hạ còn trẻ mà thái sư chuyên quyền, không biết rồi xã tắc sẽ ra sao. Hạ thần lấy làm lo lắm.</a:t>
            </a:r>
            <a:endParaRPr lang="vi-VN" sz="2800" spc="-30" dirty="0">
              <a:solidFill>
                <a:srgbClr val="52221F"/>
              </a:solidFill>
              <a:latin typeface="+mj-lt"/>
            </a:endParaRPr>
          </a:p>
          <a:p>
            <a:pPr marL="225425" algn="just">
              <a:tabLst>
                <a:tab pos="461645" algn="l"/>
              </a:tabLst>
            </a:pPr>
            <a:r>
              <a:rPr lang="en-US" sz="2800" spc="-30" dirty="0">
                <a:solidFill>
                  <a:srgbClr val="52221F"/>
                </a:solidFill>
                <a:latin typeface="+mj-lt"/>
              </a:rPr>
              <a:t>	</a:t>
            </a:r>
            <a:r>
              <a:rPr lang="vi-VN" sz="2800" spc="-30" dirty="0">
                <a:solidFill>
                  <a:srgbClr val="52221F"/>
                </a:solidFill>
                <a:latin typeface="+mj-lt"/>
              </a:rPr>
              <a:t>Vua đem viên quan đến gặp Trần Thủ Độ và nói:</a:t>
            </a:r>
            <a:endParaRPr lang="vi-VN" sz="2800" spc="-30" dirty="0">
              <a:solidFill>
                <a:srgbClr val="52221F"/>
              </a:solidFill>
              <a:latin typeface="+mj-lt"/>
            </a:endParaRPr>
          </a:p>
          <a:p>
            <a:pPr marL="225425" algn="just">
              <a:tabLst>
                <a:tab pos="461645" algn="l"/>
              </a:tabLst>
            </a:pPr>
            <a:r>
              <a:rPr lang="en-US" sz="2800" spc="-30" dirty="0">
                <a:solidFill>
                  <a:srgbClr val="52221F"/>
                </a:solidFill>
                <a:latin typeface="+mj-lt"/>
              </a:rPr>
              <a:t>	</a:t>
            </a:r>
            <a:r>
              <a:rPr lang="vi-VN" sz="2800" spc="-30" dirty="0">
                <a:solidFill>
                  <a:srgbClr val="52221F"/>
                </a:solidFill>
                <a:latin typeface="+mj-lt"/>
              </a:rPr>
              <a:t>- Kẻ này dám tâu xằng với Trẫm là Thượng phụ chuyên quyền, nguy cho xã tắc.</a:t>
            </a:r>
            <a:endParaRPr lang="vi-VN" sz="2800" spc="-30" dirty="0">
              <a:solidFill>
                <a:srgbClr val="52221F"/>
              </a:solidFill>
              <a:latin typeface="+mj-lt"/>
            </a:endParaRPr>
          </a:p>
          <a:p>
            <a:pPr marL="225425" algn="just">
              <a:tabLst>
                <a:tab pos="461645" algn="l"/>
              </a:tabLst>
            </a:pPr>
            <a:r>
              <a:rPr lang="en-US" sz="2800" spc="-30" dirty="0">
                <a:solidFill>
                  <a:srgbClr val="52221F"/>
                </a:solidFill>
                <a:latin typeface="+mj-lt"/>
              </a:rPr>
              <a:t>	</a:t>
            </a:r>
            <a:r>
              <a:rPr lang="vi-VN" sz="2800" spc="-30" dirty="0">
                <a:solidFill>
                  <a:srgbClr val="52221F"/>
                </a:solidFill>
                <a:latin typeface="+mj-lt"/>
              </a:rPr>
              <a:t>Trần Thủ Độ trầm ngâm suy nghĩ rồi tâu:</a:t>
            </a:r>
            <a:endParaRPr lang="vi-VN" sz="2800" spc="-30" dirty="0">
              <a:solidFill>
                <a:srgbClr val="52221F"/>
              </a:solidFill>
              <a:latin typeface="+mj-lt"/>
            </a:endParaRPr>
          </a:p>
          <a:p>
            <a:pPr marL="225425" algn="just">
              <a:tabLst>
                <a:tab pos="461645" algn="l"/>
              </a:tabLst>
            </a:pPr>
            <a:r>
              <a:rPr lang="en-US" sz="2800" spc="-30" dirty="0">
                <a:solidFill>
                  <a:srgbClr val="52221F"/>
                </a:solidFill>
                <a:latin typeface="+mj-lt"/>
              </a:rPr>
              <a:t>	</a:t>
            </a:r>
            <a:r>
              <a:rPr lang="vi-VN" sz="2800" spc="-30" dirty="0">
                <a:solidFill>
                  <a:srgbClr val="52221F"/>
                </a:solidFill>
                <a:latin typeface="+mj-lt"/>
              </a:rPr>
              <a:t>- Quả có chuyện như vậy. Xin Bệ hạ quở trách thần và ban thưởng cho người nói thật.</a:t>
            </a:r>
            <a:endParaRPr lang="en-US" sz="2800" spc="-30" dirty="0">
              <a:solidFill>
                <a:srgbClr val="52221F"/>
              </a:solidFill>
              <a:latin typeface="+mj-lt"/>
            </a:endParaRPr>
          </a:p>
        </p:txBody>
      </p:sp>
      <p:sp>
        <p:nvSpPr>
          <p:cNvPr id="7" name="AutoShape 4" descr="Chinese style red festive border texture | PNG Images PSD Free Download -  Pikbest"/>
          <p:cNvSpPr>
            <a:spLocks noChangeAspect="1" noChangeArrowheads="1"/>
          </p:cNvSpPr>
          <p:nvPr/>
        </p:nvSpPr>
        <p:spPr bwMode="auto">
          <a:xfrm>
            <a:off x="5943599" y="3276599"/>
            <a:ext cx="5149121" cy="51491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latin typeface="+mj-lt"/>
            </a:endParaRPr>
          </a:p>
        </p:txBody>
      </p:sp>
      <p:sp>
        <p:nvSpPr>
          <p:cNvPr id="3" name="Arrow: Pentagon 2"/>
          <p:cNvSpPr/>
          <p:nvPr/>
        </p:nvSpPr>
        <p:spPr>
          <a:xfrm>
            <a:off x="1" y="303451"/>
            <a:ext cx="725714" cy="586948"/>
          </a:xfrm>
          <a:prstGeom prst="homePlate">
            <a:avLst/>
          </a:prstGeom>
          <a:solidFill>
            <a:srgbClr val="52221F"/>
          </a:solidFill>
          <a:ln>
            <a:solidFill>
              <a:srgbClr val="522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mj-lt"/>
              </a:rPr>
              <a:t>3</a:t>
            </a:r>
            <a:endParaRPr lang="en-US" sz="2800">
              <a:latin typeface="+mj-lt"/>
            </a:endParaRPr>
          </a:p>
        </p:txBody>
      </p:sp>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b="70431"/>
          <a:stretch>
            <a:fillRect/>
          </a:stretch>
        </p:blipFill>
        <p:spPr>
          <a:xfrm>
            <a:off x="266131" y="4391334"/>
            <a:ext cx="6095496" cy="3128582"/>
          </a:xfrm>
          <a:prstGeom prst="rect">
            <a:avLst/>
          </a:prstGeom>
        </p:spPr>
      </p:pic>
      <p:sp>
        <p:nvSpPr>
          <p:cNvPr id="6" name="TextBox 5"/>
          <p:cNvSpPr txBox="1"/>
          <p:nvPr/>
        </p:nvSpPr>
        <p:spPr>
          <a:xfrm>
            <a:off x="813664" y="5655033"/>
            <a:ext cx="4903305" cy="954107"/>
          </a:xfrm>
          <a:prstGeom prst="rect">
            <a:avLst/>
          </a:prstGeom>
          <a:noFill/>
        </p:spPr>
        <p:txBody>
          <a:bodyPr wrap="square" rtlCol="0">
            <a:spAutoFit/>
          </a:bodyPr>
          <a:lstStyle/>
          <a:p>
            <a:r>
              <a:rPr lang="en-US" sz="2800" dirty="0" err="1">
                <a:solidFill>
                  <a:srgbClr val="C00000"/>
                </a:solidFill>
                <a:latin typeface="Times New Roman" panose="02020603050405020304" pitchFamily="18" charset="0"/>
                <a:cs typeface="Times New Roman" panose="02020603050405020304" pitchFamily="18" charset="0"/>
              </a:rPr>
              <a:t>chầu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nghe</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lệnh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vua</a:t>
            </a:r>
            <a:endParaRPr lang="en-US" sz="2800" i="1"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1">
            <a:extLst>
              <a:ext uri="{28A0092B-C50C-407E-A947-70E740481C1C}">
                <a14:useLocalDpi xmlns:a14="http://schemas.microsoft.com/office/drawing/2010/main" val="0"/>
              </a:ext>
            </a:extLst>
          </a:blip>
          <a:srcRect b="70431"/>
          <a:stretch>
            <a:fillRect/>
          </a:stretch>
        </p:blipFill>
        <p:spPr>
          <a:xfrm>
            <a:off x="6096000" y="4391334"/>
            <a:ext cx="6095496" cy="3128582"/>
          </a:xfrm>
          <a:prstGeom prst="rect">
            <a:avLst/>
          </a:prstGeom>
        </p:spPr>
      </p:pic>
      <p:sp>
        <p:nvSpPr>
          <p:cNvPr id="9" name="TextBox 8"/>
          <p:cNvSpPr txBox="1"/>
          <p:nvPr/>
        </p:nvSpPr>
        <p:spPr>
          <a:xfrm>
            <a:off x="6627757" y="5614089"/>
            <a:ext cx="4748652" cy="1126462"/>
          </a:xfrm>
          <a:prstGeom prst="rect">
            <a:avLst/>
          </a:prstGeom>
          <a:noFill/>
        </p:spPr>
        <p:txBody>
          <a:bodyPr wrap="square" rtlCol="0">
            <a:spAutoFit/>
          </a:bodyPr>
          <a:lstStyle/>
          <a:p>
            <a:pPr algn="just">
              <a:lnSpc>
                <a:spcPct val="80000"/>
              </a:lnSpc>
            </a:pPr>
            <a:r>
              <a:rPr lang="en-US" sz="2800" dirty="0" err="1">
                <a:solidFill>
                  <a:srgbClr val="C00000"/>
                </a:solidFill>
                <a:latin typeface="Times New Roman" panose="02020603050405020304" pitchFamily="18" charset="0"/>
                <a:cs typeface="Times New Roman" panose="02020603050405020304" pitchFamily="18" charset="0"/>
              </a:rPr>
              <a:t>chuyên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nắm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mọi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quyền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tự</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quyết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định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mọi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việc</a:t>
            </a:r>
            <a:endParaRPr lang="en-US" sz="2800" i="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60940" y="5860335"/>
            <a:ext cx="5281832" cy="523220"/>
          </a:xfrm>
          <a:prstGeom prst="rect">
            <a:avLst/>
          </a:prstGeom>
          <a:noFill/>
        </p:spPr>
        <p:txBody>
          <a:bodyPr wrap="square" rtlCol="0">
            <a:spAutoFit/>
          </a:bodyPr>
          <a:lstStyle/>
          <a:p>
            <a:pPr algn="just"/>
            <a:r>
              <a:rPr lang="en-US" sz="2800" dirty="0" err="1">
                <a:solidFill>
                  <a:srgbClr val="C00000"/>
                </a:solidFill>
                <a:latin typeface="Times New Roman" panose="02020603050405020304" pitchFamily="18" charset="0"/>
                <a:cs typeface="Times New Roman" panose="02020603050405020304" pitchFamily="18" charset="0"/>
              </a:rPr>
              <a:t>xã</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tắc</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nước</a:t>
            </a:r>
            <a:endParaRPr lang="en-US" sz="2800" i="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694132" y="5870476"/>
            <a:ext cx="4863658" cy="523220"/>
          </a:xfrm>
          <a:prstGeom prst="rect">
            <a:avLst/>
          </a:prstGeom>
          <a:noFill/>
        </p:spPr>
        <p:txBody>
          <a:bodyPr wrap="square" rtlCol="0">
            <a:spAutoFit/>
          </a:bodyPr>
          <a:lstStyle/>
          <a:p>
            <a:pPr algn="just"/>
            <a:r>
              <a:rPr lang="en-US" sz="2800">
                <a:solidFill>
                  <a:srgbClr val="C00000"/>
                </a:solidFill>
                <a:latin typeface="+mj-lt"/>
              </a:rPr>
              <a:t>tâu xằng</a:t>
            </a:r>
            <a:r>
              <a:rPr lang="en-US" sz="2800">
                <a:latin typeface="+mj-lt"/>
              </a:rPr>
              <a:t>: </a:t>
            </a:r>
            <a:r>
              <a:rPr lang="en-US" sz="2800" i="1">
                <a:latin typeface="+mj-lt"/>
              </a:rPr>
              <a:t>tâu sai sự thật</a:t>
            </a:r>
            <a:endParaRPr lang="en-US" sz="2800" i="1">
              <a:latin typeface="+mj-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1" nodeType="clickEffect">
                                  <p:stCondLst>
                                    <p:cond delay="0"/>
                                  </p:stCondLst>
                                  <p:childTnLst>
                                    <p:animEffect transition="out" filter="blinds(horizontal)">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3" presetClass="exit" presetSubtype="10" fill="hold" grpId="1" nodeType="withEffect">
                                  <p:stCondLst>
                                    <p:cond delay="0"/>
                                  </p:stCondLst>
                                  <p:childTnLst>
                                    <p:animEffect transition="out" filter="blinds(horizontal)">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P spid="9" grpId="1"/>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7"/>
          <p:cNvSpPr/>
          <p:nvPr/>
        </p:nvSpPr>
        <p:spPr>
          <a:xfrm>
            <a:off x="1542195" y="269006"/>
            <a:ext cx="8722739" cy="912691"/>
          </a:xfrm>
          <a:custGeom>
            <a:avLst/>
            <a:gdLst>
              <a:gd name="connsiteX0" fmla="*/ 0 w 8722739"/>
              <a:gd name="connsiteY0" fmla="*/ 0 h 912691"/>
              <a:gd name="connsiteX1" fmla="*/ 670980 w 8722739"/>
              <a:gd name="connsiteY1" fmla="*/ 0 h 912691"/>
              <a:gd name="connsiteX2" fmla="*/ 1516415 w 8722739"/>
              <a:gd name="connsiteY2" fmla="*/ 0 h 912691"/>
              <a:gd name="connsiteX3" fmla="*/ 2274622 w 8722739"/>
              <a:gd name="connsiteY3" fmla="*/ 0 h 912691"/>
              <a:gd name="connsiteX4" fmla="*/ 2945602 w 8722739"/>
              <a:gd name="connsiteY4" fmla="*/ 0 h 912691"/>
              <a:gd name="connsiteX5" fmla="*/ 3529354 w 8722739"/>
              <a:gd name="connsiteY5" fmla="*/ 0 h 912691"/>
              <a:gd name="connsiteX6" fmla="*/ 4113107 w 8722739"/>
              <a:gd name="connsiteY6" fmla="*/ 0 h 912691"/>
              <a:gd name="connsiteX7" fmla="*/ 4871314 w 8722739"/>
              <a:gd name="connsiteY7" fmla="*/ 0 h 912691"/>
              <a:gd name="connsiteX8" fmla="*/ 5542294 w 8722739"/>
              <a:gd name="connsiteY8" fmla="*/ 0 h 912691"/>
              <a:gd name="connsiteX9" fmla="*/ 6387729 w 8722739"/>
              <a:gd name="connsiteY9" fmla="*/ 0 h 912691"/>
              <a:gd name="connsiteX10" fmla="*/ 7058709 w 8722739"/>
              <a:gd name="connsiteY10" fmla="*/ 0 h 912691"/>
              <a:gd name="connsiteX11" fmla="*/ 7642461 w 8722739"/>
              <a:gd name="connsiteY11" fmla="*/ 0 h 912691"/>
              <a:gd name="connsiteX12" fmla="*/ 8722739 w 8722739"/>
              <a:gd name="connsiteY12" fmla="*/ 0 h 912691"/>
              <a:gd name="connsiteX13" fmla="*/ 8722739 w 8722739"/>
              <a:gd name="connsiteY13" fmla="*/ 474599 h 912691"/>
              <a:gd name="connsiteX14" fmla="*/ 8722739 w 8722739"/>
              <a:gd name="connsiteY14" fmla="*/ 912691 h 912691"/>
              <a:gd name="connsiteX15" fmla="*/ 7877304 w 8722739"/>
              <a:gd name="connsiteY15" fmla="*/ 912691 h 912691"/>
              <a:gd name="connsiteX16" fmla="*/ 7468007 w 8722739"/>
              <a:gd name="connsiteY16" fmla="*/ 912691 h 912691"/>
              <a:gd name="connsiteX17" fmla="*/ 7058709 w 8722739"/>
              <a:gd name="connsiteY17" fmla="*/ 912691 h 912691"/>
              <a:gd name="connsiteX18" fmla="*/ 6213274 w 8722739"/>
              <a:gd name="connsiteY18" fmla="*/ 912691 h 912691"/>
              <a:gd name="connsiteX19" fmla="*/ 5542294 w 8722739"/>
              <a:gd name="connsiteY19" fmla="*/ 912691 h 912691"/>
              <a:gd name="connsiteX20" fmla="*/ 5132996 w 8722739"/>
              <a:gd name="connsiteY20" fmla="*/ 912691 h 912691"/>
              <a:gd name="connsiteX21" fmla="*/ 4287562 w 8722739"/>
              <a:gd name="connsiteY21" fmla="*/ 912691 h 912691"/>
              <a:gd name="connsiteX22" fmla="*/ 3616582 w 8722739"/>
              <a:gd name="connsiteY22" fmla="*/ 912691 h 912691"/>
              <a:gd name="connsiteX23" fmla="*/ 2771147 w 8722739"/>
              <a:gd name="connsiteY23" fmla="*/ 912691 h 912691"/>
              <a:gd name="connsiteX24" fmla="*/ 2012940 w 8722739"/>
              <a:gd name="connsiteY24" fmla="*/ 912691 h 912691"/>
              <a:gd name="connsiteX25" fmla="*/ 1341960 w 8722739"/>
              <a:gd name="connsiteY25" fmla="*/ 912691 h 912691"/>
              <a:gd name="connsiteX26" fmla="*/ 845435 w 8722739"/>
              <a:gd name="connsiteY26" fmla="*/ 912691 h 912691"/>
              <a:gd name="connsiteX27" fmla="*/ 0 w 8722739"/>
              <a:gd name="connsiteY27" fmla="*/ 912691 h 912691"/>
              <a:gd name="connsiteX28" fmla="*/ 0 w 8722739"/>
              <a:gd name="connsiteY28" fmla="*/ 474599 h 912691"/>
              <a:gd name="connsiteX29" fmla="*/ 0 w 8722739"/>
              <a:gd name="connsiteY29" fmla="*/ 0 h 91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722739" h="912691" fill="none" extrusionOk="0">
                <a:moveTo>
                  <a:pt x="0" y="0"/>
                </a:moveTo>
                <a:cubicBezTo>
                  <a:pt x="264297" y="-12412"/>
                  <a:pt x="487805" y="21975"/>
                  <a:pt x="670980" y="0"/>
                </a:cubicBezTo>
                <a:cubicBezTo>
                  <a:pt x="854155" y="-21975"/>
                  <a:pt x="1103055" y="-10764"/>
                  <a:pt x="1516415" y="0"/>
                </a:cubicBezTo>
                <a:cubicBezTo>
                  <a:pt x="1929776" y="10764"/>
                  <a:pt x="1934555" y="6306"/>
                  <a:pt x="2274622" y="0"/>
                </a:cubicBezTo>
                <a:cubicBezTo>
                  <a:pt x="2614689" y="-6306"/>
                  <a:pt x="2611301" y="-12929"/>
                  <a:pt x="2945602" y="0"/>
                </a:cubicBezTo>
                <a:cubicBezTo>
                  <a:pt x="3279903" y="12929"/>
                  <a:pt x="3320616" y="-345"/>
                  <a:pt x="3529354" y="0"/>
                </a:cubicBezTo>
                <a:cubicBezTo>
                  <a:pt x="3738092" y="345"/>
                  <a:pt x="3962909" y="13031"/>
                  <a:pt x="4113107" y="0"/>
                </a:cubicBezTo>
                <a:cubicBezTo>
                  <a:pt x="4263305" y="-13031"/>
                  <a:pt x="4664292" y="-36946"/>
                  <a:pt x="4871314" y="0"/>
                </a:cubicBezTo>
                <a:cubicBezTo>
                  <a:pt x="5078336" y="36946"/>
                  <a:pt x="5366964" y="29306"/>
                  <a:pt x="5542294" y="0"/>
                </a:cubicBezTo>
                <a:cubicBezTo>
                  <a:pt x="5717624" y="-29306"/>
                  <a:pt x="6032810" y="-307"/>
                  <a:pt x="6387729" y="0"/>
                </a:cubicBezTo>
                <a:cubicBezTo>
                  <a:pt x="6742649" y="307"/>
                  <a:pt x="6845929" y="15810"/>
                  <a:pt x="7058709" y="0"/>
                </a:cubicBezTo>
                <a:cubicBezTo>
                  <a:pt x="7271489" y="-15810"/>
                  <a:pt x="7428224" y="-4171"/>
                  <a:pt x="7642461" y="0"/>
                </a:cubicBezTo>
                <a:cubicBezTo>
                  <a:pt x="7856698" y="4171"/>
                  <a:pt x="8400066" y="-15558"/>
                  <a:pt x="8722739" y="0"/>
                </a:cubicBezTo>
                <a:cubicBezTo>
                  <a:pt x="8724498" y="102221"/>
                  <a:pt x="8706099" y="363958"/>
                  <a:pt x="8722739" y="474599"/>
                </a:cubicBezTo>
                <a:cubicBezTo>
                  <a:pt x="8739379" y="585240"/>
                  <a:pt x="8733057" y="820210"/>
                  <a:pt x="8722739" y="912691"/>
                </a:cubicBezTo>
                <a:cubicBezTo>
                  <a:pt x="8497304" y="935180"/>
                  <a:pt x="8062743" y="913641"/>
                  <a:pt x="7877304" y="912691"/>
                </a:cubicBezTo>
                <a:cubicBezTo>
                  <a:pt x="7691865" y="911741"/>
                  <a:pt x="7624469" y="899528"/>
                  <a:pt x="7468007" y="912691"/>
                </a:cubicBezTo>
                <a:cubicBezTo>
                  <a:pt x="7311545" y="925854"/>
                  <a:pt x="7228244" y="900371"/>
                  <a:pt x="7058709" y="912691"/>
                </a:cubicBezTo>
                <a:cubicBezTo>
                  <a:pt x="6889174" y="925011"/>
                  <a:pt x="6500072" y="888507"/>
                  <a:pt x="6213274" y="912691"/>
                </a:cubicBezTo>
                <a:cubicBezTo>
                  <a:pt x="5926477" y="936875"/>
                  <a:pt x="5863740" y="899860"/>
                  <a:pt x="5542294" y="912691"/>
                </a:cubicBezTo>
                <a:cubicBezTo>
                  <a:pt x="5220848" y="925522"/>
                  <a:pt x="5245466" y="919092"/>
                  <a:pt x="5132996" y="912691"/>
                </a:cubicBezTo>
                <a:cubicBezTo>
                  <a:pt x="5020526" y="906290"/>
                  <a:pt x="4583676" y="951655"/>
                  <a:pt x="4287562" y="912691"/>
                </a:cubicBezTo>
                <a:cubicBezTo>
                  <a:pt x="3991448" y="873727"/>
                  <a:pt x="3942075" y="909098"/>
                  <a:pt x="3616582" y="912691"/>
                </a:cubicBezTo>
                <a:cubicBezTo>
                  <a:pt x="3291089" y="916284"/>
                  <a:pt x="3060800" y="946685"/>
                  <a:pt x="2771147" y="912691"/>
                </a:cubicBezTo>
                <a:cubicBezTo>
                  <a:pt x="2481494" y="878697"/>
                  <a:pt x="2389539" y="923544"/>
                  <a:pt x="2012940" y="912691"/>
                </a:cubicBezTo>
                <a:cubicBezTo>
                  <a:pt x="1636341" y="901838"/>
                  <a:pt x="1535084" y="881314"/>
                  <a:pt x="1341960" y="912691"/>
                </a:cubicBezTo>
                <a:cubicBezTo>
                  <a:pt x="1148836" y="944068"/>
                  <a:pt x="945724" y="899351"/>
                  <a:pt x="845435" y="912691"/>
                </a:cubicBezTo>
                <a:cubicBezTo>
                  <a:pt x="745147" y="926031"/>
                  <a:pt x="309613" y="946738"/>
                  <a:pt x="0" y="912691"/>
                </a:cubicBezTo>
                <a:cubicBezTo>
                  <a:pt x="3093" y="712026"/>
                  <a:pt x="17451" y="661885"/>
                  <a:pt x="0" y="474599"/>
                </a:cubicBezTo>
                <a:cubicBezTo>
                  <a:pt x="-17451" y="287313"/>
                  <a:pt x="-10364" y="107121"/>
                  <a:pt x="0" y="0"/>
                </a:cubicBezTo>
                <a:close/>
              </a:path>
              <a:path w="8722739" h="912691" stroke="0" extrusionOk="0">
                <a:moveTo>
                  <a:pt x="0" y="0"/>
                </a:moveTo>
                <a:cubicBezTo>
                  <a:pt x="119711" y="-12139"/>
                  <a:pt x="282457" y="13259"/>
                  <a:pt x="409298" y="0"/>
                </a:cubicBezTo>
                <a:cubicBezTo>
                  <a:pt x="536139" y="-13259"/>
                  <a:pt x="1048605" y="28977"/>
                  <a:pt x="1254732" y="0"/>
                </a:cubicBezTo>
                <a:cubicBezTo>
                  <a:pt x="1460859" y="-28977"/>
                  <a:pt x="1602205" y="-18823"/>
                  <a:pt x="1925712" y="0"/>
                </a:cubicBezTo>
                <a:cubicBezTo>
                  <a:pt x="2249219" y="18823"/>
                  <a:pt x="2383229" y="-6645"/>
                  <a:pt x="2683920" y="0"/>
                </a:cubicBezTo>
                <a:cubicBezTo>
                  <a:pt x="2984611" y="6645"/>
                  <a:pt x="3206350" y="-2165"/>
                  <a:pt x="3354900" y="0"/>
                </a:cubicBezTo>
                <a:cubicBezTo>
                  <a:pt x="3503450" y="2165"/>
                  <a:pt x="3919873" y="2090"/>
                  <a:pt x="4200334" y="0"/>
                </a:cubicBezTo>
                <a:cubicBezTo>
                  <a:pt x="4480795" y="-2090"/>
                  <a:pt x="4520916" y="21699"/>
                  <a:pt x="4696859" y="0"/>
                </a:cubicBezTo>
                <a:cubicBezTo>
                  <a:pt x="4872802" y="-21699"/>
                  <a:pt x="5328010" y="-26691"/>
                  <a:pt x="5542294" y="0"/>
                </a:cubicBezTo>
                <a:cubicBezTo>
                  <a:pt x="5756579" y="26691"/>
                  <a:pt x="5947972" y="1411"/>
                  <a:pt x="6213274" y="0"/>
                </a:cubicBezTo>
                <a:cubicBezTo>
                  <a:pt x="6478576" y="-1411"/>
                  <a:pt x="6606217" y="33962"/>
                  <a:pt x="6971481" y="0"/>
                </a:cubicBezTo>
                <a:cubicBezTo>
                  <a:pt x="7336745" y="-33962"/>
                  <a:pt x="7324845" y="8315"/>
                  <a:pt x="7642461" y="0"/>
                </a:cubicBezTo>
                <a:cubicBezTo>
                  <a:pt x="7960077" y="-8315"/>
                  <a:pt x="8013016" y="-14077"/>
                  <a:pt x="8138986" y="0"/>
                </a:cubicBezTo>
                <a:cubicBezTo>
                  <a:pt x="8264957" y="14077"/>
                  <a:pt x="8522454" y="15456"/>
                  <a:pt x="8722739" y="0"/>
                </a:cubicBezTo>
                <a:cubicBezTo>
                  <a:pt x="8730774" y="191666"/>
                  <a:pt x="8707414" y="290423"/>
                  <a:pt x="8722739" y="447219"/>
                </a:cubicBezTo>
                <a:cubicBezTo>
                  <a:pt x="8738064" y="604015"/>
                  <a:pt x="8737357" y="777291"/>
                  <a:pt x="8722739" y="912691"/>
                </a:cubicBezTo>
                <a:cubicBezTo>
                  <a:pt x="8396909" y="941897"/>
                  <a:pt x="8298224" y="928409"/>
                  <a:pt x="7964532" y="912691"/>
                </a:cubicBezTo>
                <a:cubicBezTo>
                  <a:pt x="7630840" y="896973"/>
                  <a:pt x="7660348" y="901230"/>
                  <a:pt x="7468007" y="912691"/>
                </a:cubicBezTo>
                <a:cubicBezTo>
                  <a:pt x="7275666" y="924152"/>
                  <a:pt x="7064925" y="880435"/>
                  <a:pt x="6797027" y="912691"/>
                </a:cubicBezTo>
                <a:cubicBezTo>
                  <a:pt x="6529129" y="944947"/>
                  <a:pt x="6580949" y="898322"/>
                  <a:pt x="6387729" y="912691"/>
                </a:cubicBezTo>
                <a:cubicBezTo>
                  <a:pt x="6194509" y="927060"/>
                  <a:pt x="5904109" y="938267"/>
                  <a:pt x="5542294" y="912691"/>
                </a:cubicBezTo>
                <a:cubicBezTo>
                  <a:pt x="5180480" y="887115"/>
                  <a:pt x="5037863" y="925729"/>
                  <a:pt x="4696859" y="912691"/>
                </a:cubicBezTo>
                <a:cubicBezTo>
                  <a:pt x="4355855" y="899653"/>
                  <a:pt x="4231653" y="949293"/>
                  <a:pt x="3851425" y="912691"/>
                </a:cubicBezTo>
                <a:cubicBezTo>
                  <a:pt x="3471197" y="876089"/>
                  <a:pt x="3456963" y="925526"/>
                  <a:pt x="3093217" y="912691"/>
                </a:cubicBezTo>
                <a:cubicBezTo>
                  <a:pt x="2729471" y="899856"/>
                  <a:pt x="2800937" y="894328"/>
                  <a:pt x="2596692" y="912691"/>
                </a:cubicBezTo>
                <a:cubicBezTo>
                  <a:pt x="2392447" y="931054"/>
                  <a:pt x="2302317" y="895792"/>
                  <a:pt x="2187395" y="912691"/>
                </a:cubicBezTo>
                <a:cubicBezTo>
                  <a:pt x="2072473" y="929590"/>
                  <a:pt x="1760024" y="941654"/>
                  <a:pt x="1603642" y="912691"/>
                </a:cubicBezTo>
                <a:cubicBezTo>
                  <a:pt x="1447260" y="883728"/>
                  <a:pt x="1090937" y="943182"/>
                  <a:pt x="932662" y="912691"/>
                </a:cubicBezTo>
                <a:cubicBezTo>
                  <a:pt x="774387" y="882200"/>
                  <a:pt x="304561" y="923128"/>
                  <a:pt x="0" y="912691"/>
                </a:cubicBezTo>
                <a:cubicBezTo>
                  <a:pt x="-21504" y="780286"/>
                  <a:pt x="-22300" y="574604"/>
                  <a:pt x="0" y="456346"/>
                </a:cubicBezTo>
                <a:cubicBezTo>
                  <a:pt x="22300" y="338089"/>
                  <a:pt x="-19883" y="227369"/>
                  <a:pt x="0" y="0"/>
                </a:cubicBezTo>
                <a:close/>
              </a:path>
            </a:pathLst>
          </a:custGeom>
          <a:blipFill dpi="0" rotWithShape="1">
            <a:blip r:embed="rId1">
              <a:extLst>
                <a:ext uri="{28A0092B-C50C-407E-A947-70E740481C1C}">
                  <a14:useLocalDpi xmlns:a14="http://schemas.microsoft.com/office/drawing/2010/main" val="0"/>
                </a:ext>
              </a:extLst>
            </a:blip>
            <a:srcRect/>
            <a:stretch>
              <a:fillRect t="-90905" b="-273127"/>
            </a:stretch>
          </a:blipFill>
          <a:ln w="57150" cmpd="dbl">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rPr>
              <a:t>Khi có người tâu với vua rằng mình chuyên quyền</a:t>
            </a:r>
            <a:endParaRPr lang="zh-CN" altLang="en-US" sz="4400">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endParaRPr>
          </a:p>
        </p:txBody>
      </p:sp>
      <p:pic>
        <p:nvPicPr>
          <p:cNvPr id="3125" name="图片 3124"/>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166477" y="124325"/>
            <a:ext cx="575914" cy="579430"/>
          </a:xfrm>
          <a:prstGeom prst="rect">
            <a:avLst/>
          </a:prstGeom>
        </p:spPr>
      </p:pic>
      <p:pic>
        <p:nvPicPr>
          <p:cNvPr id="13" name="图片 12" descr="1"/>
          <p:cNvPicPr>
            <a:picLocks noChangeAspect="1"/>
          </p:cNvPicPr>
          <p:nvPr/>
        </p:nvPicPr>
        <p:blipFill>
          <a:blip r:embed="rId3"/>
          <a:srcRect l="66778"/>
          <a:stretch>
            <a:fillRect/>
          </a:stretch>
        </p:blipFill>
        <p:spPr>
          <a:xfrm>
            <a:off x="9354023" y="5710662"/>
            <a:ext cx="2932884" cy="1128887"/>
          </a:xfrm>
          <a:prstGeom prst="rect">
            <a:avLst/>
          </a:prstGeom>
        </p:spPr>
      </p:pic>
      <p:pic>
        <p:nvPicPr>
          <p:cNvPr id="17" name="图片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9116" y="359522"/>
            <a:ext cx="2932884" cy="141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79506" y="1471432"/>
            <a:ext cx="11432987" cy="1938992"/>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454434" y="2752416"/>
            <a:ext cx="11358059" cy="1156727"/>
          </a:xfrm>
          <a:prstGeom prst="rect">
            <a:avLst/>
          </a:prstGeom>
          <a:noFill/>
        </p:spPr>
        <p:txBody>
          <a:bodyPr wrap="square" rtlCol="0">
            <a:spAutoFit/>
          </a:bodyPr>
          <a:lstStyle/>
          <a:p>
            <a:pPr algn="just">
              <a:lnSpc>
                <a:spcPct val="130000"/>
              </a:lnSpc>
            </a:pPr>
            <a:r>
              <a:rPr lang="en-US" sz="2800">
                <a:solidFill>
                  <a:srgbClr val="C00000"/>
                </a:solidFill>
                <a:latin typeface="Times New Roman" panose="02020603050405020304" pitchFamily="18" charset="0"/>
                <a:cs typeface="Times New Roman" panose="02020603050405020304" pitchFamily="18" charset="0"/>
              </a:rPr>
              <a:t>- Vua Trần trực tiếp đem viên quan đến gặp Trần Thủ Độ.</a:t>
            </a:r>
            <a:endParaRPr lang="en-US" sz="2800">
              <a:solidFill>
                <a:srgbClr val="C00000"/>
              </a:solidFill>
              <a:latin typeface="Times New Roman" panose="02020603050405020304" pitchFamily="18" charset="0"/>
              <a:cs typeface="Times New Roman" panose="02020603050405020304" pitchFamily="18" charset="0"/>
            </a:endParaRPr>
          </a:p>
          <a:p>
            <a:pPr algn="just">
              <a:lnSpc>
                <a:spcPct val="130000"/>
              </a:lnSpc>
            </a:pPr>
            <a:r>
              <a:rPr lang="en-US" sz="2800">
                <a:solidFill>
                  <a:srgbClr val="C00000"/>
                </a:solidFill>
                <a:latin typeface="Times New Roman" panose="02020603050405020304" pitchFamily="18" charset="0"/>
                <a:cs typeface="Times New Roman" panose="02020603050405020304" pitchFamily="18" charset="0"/>
              </a:rPr>
              <a:t>- Điều đó cho thấy nhà vua rất tin tưởng và nể trọng Trần Thủ Độ.</a:t>
            </a:r>
            <a:endParaRPr lang="en-US" sz="2800">
              <a:solidFill>
                <a:srgbClr val="C0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l="7654" t="14546" r="19138" b="10736"/>
          <a:stretch>
            <a:fillRect/>
          </a:stretch>
        </p:blipFill>
        <p:spPr>
          <a:xfrm rot="21302888">
            <a:off x="7027106" y="4262947"/>
            <a:ext cx="3914315" cy="2247243"/>
          </a:xfrm>
          <a:custGeom>
            <a:avLst/>
            <a:gdLst>
              <a:gd name="connsiteX0" fmla="*/ 0 w 3914315"/>
              <a:gd name="connsiteY0" fmla="*/ 0 h 2247243"/>
              <a:gd name="connsiteX1" fmla="*/ 534956 w 3914315"/>
              <a:gd name="connsiteY1" fmla="*/ 0 h 2247243"/>
              <a:gd name="connsiteX2" fmla="*/ 1187342 w 3914315"/>
              <a:gd name="connsiteY2" fmla="*/ 0 h 2247243"/>
              <a:gd name="connsiteX3" fmla="*/ 1800585 w 3914315"/>
              <a:gd name="connsiteY3" fmla="*/ 0 h 2247243"/>
              <a:gd name="connsiteX4" fmla="*/ 2492114 w 3914315"/>
              <a:gd name="connsiteY4" fmla="*/ 0 h 2247243"/>
              <a:gd name="connsiteX5" fmla="*/ 3222786 w 3914315"/>
              <a:gd name="connsiteY5" fmla="*/ 0 h 2247243"/>
              <a:gd name="connsiteX6" fmla="*/ 3914315 w 3914315"/>
              <a:gd name="connsiteY6" fmla="*/ 0 h 2247243"/>
              <a:gd name="connsiteX7" fmla="*/ 3914315 w 3914315"/>
              <a:gd name="connsiteY7" fmla="*/ 584283 h 2247243"/>
              <a:gd name="connsiteX8" fmla="*/ 3914315 w 3914315"/>
              <a:gd name="connsiteY8" fmla="*/ 1168566 h 2247243"/>
              <a:gd name="connsiteX9" fmla="*/ 3914315 w 3914315"/>
              <a:gd name="connsiteY9" fmla="*/ 2247243 h 2247243"/>
              <a:gd name="connsiteX10" fmla="*/ 3301072 w 3914315"/>
              <a:gd name="connsiteY10" fmla="*/ 2247243 h 2247243"/>
              <a:gd name="connsiteX11" fmla="*/ 2609543 w 3914315"/>
              <a:gd name="connsiteY11" fmla="*/ 2247243 h 2247243"/>
              <a:gd name="connsiteX12" fmla="*/ 1918014 w 3914315"/>
              <a:gd name="connsiteY12" fmla="*/ 2247243 h 2247243"/>
              <a:gd name="connsiteX13" fmla="*/ 1265629 w 3914315"/>
              <a:gd name="connsiteY13" fmla="*/ 2247243 h 2247243"/>
              <a:gd name="connsiteX14" fmla="*/ 0 w 3914315"/>
              <a:gd name="connsiteY14" fmla="*/ 2247243 h 2247243"/>
              <a:gd name="connsiteX15" fmla="*/ 0 w 3914315"/>
              <a:gd name="connsiteY15" fmla="*/ 1752850 h 2247243"/>
              <a:gd name="connsiteX16" fmla="*/ 0 w 3914315"/>
              <a:gd name="connsiteY16" fmla="*/ 1191039 h 2247243"/>
              <a:gd name="connsiteX17" fmla="*/ 0 w 3914315"/>
              <a:gd name="connsiteY17" fmla="*/ 584283 h 2247243"/>
              <a:gd name="connsiteX18" fmla="*/ 0 w 3914315"/>
              <a:gd name="connsiteY18" fmla="*/ 0 h 224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4315" h="2247243" fill="none" extrusionOk="0">
                <a:moveTo>
                  <a:pt x="0" y="0"/>
                </a:moveTo>
                <a:cubicBezTo>
                  <a:pt x="228143" y="15546"/>
                  <a:pt x="412211" y="-19993"/>
                  <a:pt x="534956" y="0"/>
                </a:cubicBezTo>
                <a:cubicBezTo>
                  <a:pt x="657701" y="19993"/>
                  <a:pt x="992996" y="-19165"/>
                  <a:pt x="1187342" y="0"/>
                </a:cubicBezTo>
                <a:cubicBezTo>
                  <a:pt x="1381688" y="19165"/>
                  <a:pt x="1664607" y="7039"/>
                  <a:pt x="1800585" y="0"/>
                </a:cubicBezTo>
                <a:cubicBezTo>
                  <a:pt x="1936563" y="-7039"/>
                  <a:pt x="2304389" y="-1460"/>
                  <a:pt x="2492114" y="0"/>
                </a:cubicBezTo>
                <a:cubicBezTo>
                  <a:pt x="2679839" y="1460"/>
                  <a:pt x="3048638" y="-15610"/>
                  <a:pt x="3222786" y="0"/>
                </a:cubicBezTo>
                <a:cubicBezTo>
                  <a:pt x="3396934" y="15610"/>
                  <a:pt x="3603189" y="20383"/>
                  <a:pt x="3914315" y="0"/>
                </a:cubicBezTo>
                <a:cubicBezTo>
                  <a:pt x="3916187" y="244543"/>
                  <a:pt x="3891207" y="377316"/>
                  <a:pt x="3914315" y="584283"/>
                </a:cubicBezTo>
                <a:cubicBezTo>
                  <a:pt x="3937423" y="791250"/>
                  <a:pt x="3890629" y="1022688"/>
                  <a:pt x="3914315" y="1168566"/>
                </a:cubicBezTo>
                <a:cubicBezTo>
                  <a:pt x="3938001" y="1314444"/>
                  <a:pt x="3941737" y="1854998"/>
                  <a:pt x="3914315" y="2247243"/>
                </a:cubicBezTo>
                <a:cubicBezTo>
                  <a:pt x="3774261" y="2256368"/>
                  <a:pt x="3591316" y="2263478"/>
                  <a:pt x="3301072" y="2247243"/>
                </a:cubicBezTo>
                <a:cubicBezTo>
                  <a:pt x="3010828" y="2231008"/>
                  <a:pt x="2760586" y="2215867"/>
                  <a:pt x="2609543" y="2247243"/>
                </a:cubicBezTo>
                <a:cubicBezTo>
                  <a:pt x="2458500" y="2278619"/>
                  <a:pt x="2193048" y="2221319"/>
                  <a:pt x="1918014" y="2247243"/>
                </a:cubicBezTo>
                <a:cubicBezTo>
                  <a:pt x="1642980" y="2273167"/>
                  <a:pt x="1408503" y="2223604"/>
                  <a:pt x="1265629" y="2247243"/>
                </a:cubicBezTo>
                <a:cubicBezTo>
                  <a:pt x="1122756" y="2270882"/>
                  <a:pt x="423655" y="2248539"/>
                  <a:pt x="0" y="2247243"/>
                </a:cubicBezTo>
                <a:cubicBezTo>
                  <a:pt x="19934" y="2080857"/>
                  <a:pt x="-748" y="1936445"/>
                  <a:pt x="0" y="1752850"/>
                </a:cubicBezTo>
                <a:cubicBezTo>
                  <a:pt x="748" y="1569255"/>
                  <a:pt x="7667" y="1398347"/>
                  <a:pt x="0" y="1191039"/>
                </a:cubicBezTo>
                <a:cubicBezTo>
                  <a:pt x="-7667" y="983731"/>
                  <a:pt x="3435" y="884904"/>
                  <a:pt x="0" y="584283"/>
                </a:cubicBezTo>
                <a:cubicBezTo>
                  <a:pt x="-3435" y="283662"/>
                  <a:pt x="20693" y="142535"/>
                  <a:pt x="0" y="0"/>
                </a:cubicBezTo>
                <a:close/>
              </a:path>
              <a:path w="3914315" h="2247243" stroke="0" extrusionOk="0">
                <a:moveTo>
                  <a:pt x="0" y="0"/>
                </a:moveTo>
                <a:cubicBezTo>
                  <a:pt x="239154" y="-14403"/>
                  <a:pt x="483582" y="-8715"/>
                  <a:pt x="613243" y="0"/>
                </a:cubicBezTo>
                <a:cubicBezTo>
                  <a:pt x="742904" y="8715"/>
                  <a:pt x="1140323" y="-17185"/>
                  <a:pt x="1343915" y="0"/>
                </a:cubicBezTo>
                <a:cubicBezTo>
                  <a:pt x="1547507" y="17185"/>
                  <a:pt x="1630293" y="7672"/>
                  <a:pt x="1878871" y="0"/>
                </a:cubicBezTo>
                <a:cubicBezTo>
                  <a:pt x="2127449" y="-7672"/>
                  <a:pt x="2412188" y="7549"/>
                  <a:pt x="2609543" y="0"/>
                </a:cubicBezTo>
                <a:cubicBezTo>
                  <a:pt x="2806898" y="-7549"/>
                  <a:pt x="2950734" y="16633"/>
                  <a:pt x="3144500" y="0"/>
                </a:cubicBezTo>
                <a:cubicBezTo>
                  <a:pt x="3338266" y="-16633"/>
                  <a:pt x="3707851" y="5129"/>
                  <a:pt x="3914315" y="0"/>
                </a:cubicBezTo>
                <a:cubicBezTo>
                  <a:pt x="3891074" y="182386"/>
                  <a:pt x="3942154" y="386873"/>
                  <a:pt x="3914315" y="561811"/>
                </a:cubicBezTo>
                <a:cubicBezTo>
                  <a:pt x="3886476" y="736749"/>
                  <a:pt x="3897009" y="906860"/>
                  <a:pt x="3914315" y="1101149"/>
                </a:cubicBezTo>
                <a:cubicBezTo>
                  <a:pt x="3931621" y="1295438"/>
                  <a:pt x="3922758" y="1491363"/>
                  <a:pt x="3914315" y="1662960"/>
                </a:cubicBezTo>
                <a:cubicBezTo>
                  <a:pt x="3905872" y="1834557"/>
                  <a:pt x="3935421" y="2074377"/>
                  <a:pt x="3914315" y="2247243"/>
                </a:cubicBezTo>
                <a:cubicBezTo>
                  <a:pt x="3650423" y="2274997"/>
                  <a:pt x="3528658" y="2249032"/>
                  <a:pt x="3301072" y="2247243"/>
                </a:cubicBezTo>
                <a:cubicBezTo>
                  <a:pt x="3073486" y="2245454"/>
                  <a:pt x="2915594" y="2213941"/>
                  <a:pt x="2570400" y="2247243"/>
                </a:cubicBezTo>
                <a:cubicBezTo>
                  <a:pt x="2225206" y="2280545"/>
                  <a:pt x="2151661" y="2248361"/>
                  <a:pt x="1878871" y="2247243"/>
                </a:cubicBezTo>
                <a:cubicBezTo>
                  <a:pt x="1606081" y="2246125"/>
                  <a:pt x="1532123" y="2218066"/>
                  <a:pt x="1226485" y="2247243"/>
                </a:cubicBezTo>
                <a:cubicBezTo>
                  <a:pt x="920847" y="2276420"/>
                  <a:pt x="754732" y="2266283"/>
                  <a:pt x="613243" y="2247243"/>
                </a:cubicBezTo>
                <a:cubicBezTo>
                  <a:pt x="471754" y="2228203"/>
                  <a:pt x="146249" y="2255060"/>
                  <a:pt x="0" y="2247243"/>
                </a:cubicBezTo>
                <a:cubicBezTo>
                  <a:pt x="-5113" y="2048942"/>
                  <a:pt x="-13410" y="1854575"/>
                  <a:pt x="0" y="1752850"/>
                </a:cubicBezTo>
                <a:cubicBezTo>
                  <a:pt x="13410" y="1651125"/>
                  <a:pt x="14641" y="1368227"/>
                  <a:pt x="0" y="1213511"/>
                </a:cubicBezTo>
                <a:cubicBezTo>
                  <a:pt x="-14641" y="1058795"/>
                  <a:pt x="-27515" y="863393"/>
                  <a:pt x="0" y="651700"/>
                </a:cubicBezTo>
                <a:cubicBezTo>
                  <a:pt x="27515" y="440007"/>
                  <a:pt x="-30725" y="187723"/>
                  <a:pt x="0" y="0"/>
                </a:cubicBezTo>
                <a:close/>
              </a:path>
            </a:pathLst>
          </a:custGeom>
          <a:solidFill>
            <a:schemeClr val="bg1"/>
          </a:solidFill>
          <a:ln w="76200">
            <a:solidFill>
              <a:srgbClr val="B3A2C7"/>
            </a:solidFill>
            <a:prstDash val="dash"/>
          </a:ln>
          <a:effectLst>
            <a:glow rad="101600">
              <a:schemeClr val="accent4">
                <a:satMod val="175000"/>
                <a:alpha val="40000"/>
              </a:schemeClr>
            </a:glow>
          </a:effectLst>
        </p:spPr>
      </p:pic>
      <p:pic>
        <p:nvPicPr>
          <p:cNvPr id="5" name="Picture 4"/>
          <p:cNvPicPr>
            <a:picLocks noChangeAspect="1"/>
          </p:cNvPicPr>
          <p:nvPr/>
        </p:nvPicPr>
        <p:blipFill rotWithShape="1">
          <a:blip r:embed="rId7"/>
          <a:srcRect l="22631" t="15205" r="7369" b="8772"/>
          <a:stretch>
            <a:fillRect/>
          </a:stretch>
        </p:blipFill>
        <p:spPr>
          <a:xfrm>
            <a:off x="2673508" y="4297121"/>
            <a:ext cx="3892300" cy="2377815"/>
          </a:xfrm>
          <a:custGeom>
            <a:avLst/>
            <a:gdLst>
              <a:gd name="connsiteX0" fmla="*/ 0 w 3892300"/>
              <a:gd name="connsiteY0" fmla="*/ 0 h 2377815"/>
              <a:gd name="connsiteX1" fmla="*/ 633889 w 3892300"/>
              <a:gd name="connsiteY1" fmla="*/ 0 h 2377815"/>
              <a:gd name="connsiteX2" fmla="*/ 1189932 w 3892300"/>
              <a:gd name="connsiteY2" fmla="*/ 0 h 2377815"/>
              <a:gd name="connsiteX3" fmla="*/ 1668129 w 3892300"/>
              <a:gd name="connsiteY3" fmla="*/ 0 h 2377815"/>
              <a:gd name="connsiteX4" fmla="*/ 2185248 w 3892300"/>
              <a:gd name="connsiteY4" fmla="*/ 0 h 2377815"/>
              <a:gd name="connsiteX5" fmla="*/ 2663445 w 3892300"/>
              <a:gd name="connsiteY5" fmla="*/ 0 h 2377815"/>
              <a:gd name="connsiteX6" fmla="*/ 3297334 w 3892300"/>
              <a:gd name="connsiteY6" fmla="*/ 0 h 2377815"/>
              <a:gd name="connsiteX7" fmla="*/ 3892300 w 3892300"/>
              <a:gd name="connsiteY7" fmla="*/ 0 h 2377815"/>
              <a:gd name="connsiteX8" fmla="*/ 3892300 w 3892300"/>
              <a:gd name="connsiteY8" fmla="*/ 594454 h 2377815"/>
              <a:gd name="connsiteX9" fmla="*/ 3892300 w 3892300"/>
              <a:gd name="connsiteY9" fmla="*/ 1165129 h 2377815"/>
              <a:gd name="connsiteX10" fmla="*/ 3892300 w 3892300"/>
              <a:gd name="connsiteY10" fmla="*/ 1759583 h 2377815"/>
              <a:gd name="connsiteX11" fmla="*/ 3892300 w 3892300"/>
              <a:gd name="connsiteY11" fmla="*/ 2377815 h 2377815"/>
              <a:gd name="connsiteX12" fmla="*/ 3453026 w 3892300"/>
              <a:gd name="connsiteY12" fmla="*/ 2377815 h 2377815"/>
              <a:gd name="connsiteX13" fmla="*/ 2819137 w 3892300"/>
              <a:gd name="connsiteY13" fmla="*/ 2377815 h 2377815"/>
              <a:gd name="connsiteX14" fmla="*/ 2224171 w 3892300"/>
              <a:gd name="connsiteY14" fmla="*/ 2377815 h 2377815"/>
              <a:gd name="connsiteX15" fmla="*/ 1784898 w 3892300"/>
              <a:gd name="connsiteY15" fmla="*/ 2377815 h 2377815"/>
              <a:gd name="connsiteX16" fmla="*/ 1345624 w 3892300"/>
              <a:gd name="connsiteY16" fmla="*/ 2377815 h 2377815"/>
              <a:gd name="connsiteX17" fmla="*/ 750658 w 3892300"/>
              <a:gd name="connsiteY17" fmla="*/ 2377815 h 2377815"/>
              <a:gd name="connsiteX18" fmla="*/ 0 w 3892300"/>
              <a:gd name="connsiteY18" fmla="*/ 2377815 h 2377815"/>
              <a:gd name="connsiteX19" fmla="*/ 0 w 3892300"/>
              <a:gd name="connsiteY19" fmla="*/ 1735805 h 2377815"/>
              <a:gd name="connsiteX20" fmla="*/ 0 w 3892300"/>
              <a:gd name="connsiteY20" fmla="*/ 1188908 h 2377815"/>
              <a:gd name="connsiteX21" fmla="*/ 0 w 3892300"/>
              <a:gd name="connsiteY21" fmla="*/ 570676 h 2377815"/>
              <a:gd name="connsiteX22" fmla="*/ 0 w 3892300"/>
              <a:gd name="connsiteY22" fmla="*/ 0 h 237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92300" h="2377815" fill="none" extrusionOk="0">
                <a:moveTo>
                  <a:pt x="0" y="0"/>
                </a:moveTo>
                <a:cubicBezTo>
                  <a:pt x="277350" y="-2211"/>
                  <a:pt x="389437" y="25368"/>
                  <a:pt x="633889" y="0"/>
                </a:cubicBezTo>
                <a:cubicBezTo>
                  <a:pt x="878341" y="-25368"/>
                  <a:pt x="994177" y="65108"/>
                  <a:pt x="1189932" y="0"/>
                </a:cubicBezTo>
                <a:cubicBezTo>
                  <a:pt x="1385687" y="-65108"/>
                  <a:pt x="1473225" y="37776"/>
                  <a:pt x="1668129" y="0"/>
                </a:cubicBezTo>
                <a:cubicBezTo>
                  <a:pt x="1863033" y="-37776"/>
                  <a:pt x="2054283" y="27808"/>
                  <a:pt x="2185248" y="0"/>
                </a:cubicBezTo>
                <a:cubicBezTo>
                  <a:pt x="2316213" y="-27808"/>
                  <a:pt x="2431915" y="26471"/>
                  <a:pt x="2663445" y="0"/>
                </a:cubicBezTo>
                <a:cubicBezTo>
                  <a:pt x="2894975" y="-26471"/>
                  <a:pt x="3020200" y="43606"/>
                  <a:pt x="3297334" y="0"/>
                </a:cubicBezTo>
                <a:cubicBezTo>
                  <a:pt x="3574468" y="-43606"/>
                  <a:pt x="3687371" y="55497"/>
                  <a:pt x="3892300" y="0"/>
                </a:cubicBezTo>
                <a:cubicBezTo>
                  <a:pt x="3946165" y="210246"/>
                  <a:pt x="3833145" y="395253"/>
                  <a:pt x="3892300" y="594454"/>
                </a:cubicBezTo>
                <a:cubicBezTo>
                  <a:pt x="3951455" y="793655"/>
                  <a:pt x="3855758" y="941075"/>
                  <a:pt x="3892300" y="1165129"/>
                </a:cubicBezTo>
                <a:cubicBezTo>
                  <a:pt x="3928842" y="1389183"/>
                  <a:pt x="3842052" y="1482017"/>
                  <a:pt x="3892300" y="1759583"/>
                </a:cubicBezTo>
                <a:cubicBezTo>
                  <a:pt x="3942548" y="2037149"/>
                  <a:pt x="3855566" y="2212097"/>
                  <a:pt x="3892300" y="2377815"/>
                </a:cubicBezTo>
                <a:cubicBezTo>
                  <a:pt x="3740422" y="2428307"/>
                  <a:pt x="3594468" y="2337148"/>
                  <a:pt x="3453026" y="2377815"/>
                </a:cubicBezTo>
                <a:cubicBezTo>
                  <a:pt x="3311584" y="2418482"/>
                  <a:pt x="2965744" y="2331298"/>
                  <a:pt x="2819137" y="2377815"/>
                </a:cubicBezTo>
                <a:cubicBezTo>
                  <a:pt x="2672530" y="2424332"/>
                  <a:pt x="2443946" y="2366928"/>
                  <a:pt x="2224171" y="2377815"/>
                </a:cubicBezTo>
                <a:cubicBezTo>
                  <a:pt x="2004396" y="2388702"/>
                  <a:pt x="1909191" y="2367932"/>
                  <a:pt x="1784898" y="2377815"/>
                </a:cubicBezTo>
                <a:cubicBezTo>
                  <a:pt x="1660605" y="2387698"/>
                  <a:pt x="1484913" y="2365761"/>
                  <a:pt x="1345624" y="2377815"/>
                </a:cubicBezTo>
                <a:cubicBezTo>
                  <a:pt x="1206335" y="2389869"/>
                  <a:pt x="977569" y="2349208"/>
                  <a:pt x="750658" y="2377815"/>
                </a:cubicBezTo>
                <a:cubicBezTo>
                  <a:pt x="523747" y="2406422"/>
                  <a:pt x="156646" y="2292445"/>
                  <a:pt x="0" y="2377815"/>
                </a:cubicBezTo>
                <a:cubicBezTo>
                  <a:pt x="-60645" y="2149995"/>
                  <a:pt x="7530" y="1878495"/>
                  <a:pt x="0" y="1735805"/>
                </a:cubicBezTo>
                <a:cubicBezTo>
                  <a:pt x="-7530" y="1593115"/>
                  <a:pt x="55066" y="1390988"/>
                  <a:pt x="0" y="1188908"/>
                </a:cubicBezTo>
                <a:cubicBezTo>
                  <a:pt x="-55066" y="986828"/>
                  <a:pt x="27695" y="795344"/>
                  <a:pt x="0" y="570676"/>
                </a:cubicBezTo>
                <a:cubicBezTo>
                  <a:pt x="-27695" y="346008"/>
                  <a:pt x="67651" y="119169"/>
                  <a:pt x="0" y="0"/>
                </a:cubicBezTo>
                <a:close/>
              </a:path>
              <a:path w="3892300" h="2377815" stroke="0" extrusionOk="0">
                <a:moveTo>
                  <a:pt x="0" y="0"/>
                </a:moveTo>
                <a:cubicBezTo>
                  <a:pt x="217421" y="-9362"/>
                  <a:pt x="447856" y="54579"/>
                  <a:pt x="594966" y="0"/>
                </a:cubicBezTo>
                <a:cubicBezTo>
                  <a:pt x="742076" y="-54579"/>
                  <a:pt x="969905" y="15077"/>
                  <a:pt x="1228855" y="0"/>
                </a:cubicBezTo>
                <a:cubicBezTo>
                  <a:pt x="1487805" y="-15077"/>
                  <a:pt x="1675182" y="67987"/>
                  <a:pt x="1823821" y="0"/>
                </a:cubicBezTo>
                <a:cubicBezTo>
                  <a:pt x="1972460" y="-67987"/>
                  <a:pt x="2155303" y="34391"/>
                  <a:pt x="2340940" y="0"/>
                </a:cubicBezTo>
                <a:cubicBezTo>
                  <a:pt x="2526577" y="-34391"/>
                  <a:pt x="2640442" y="7481"/>
                  <a:pt x="2858060" y="0"/>
                </a:cubicBezTo>
                <a:cubicBezTo>
                  <a:pt x="3075678" y="-7481"/>
                  <a:pt x="3126135" y="25443"/>
                  <a:pt x="3297334" y="0"/>
                </a:cubicBezTo>
                <a:cubicBezTo>
                  <a:pt x="3468533" y="-25443"/>
                  <a:pt x="3716006" y="48606"/>
                  <a:pt x="3892300" y="0"/>
                </a:cubicBezTo>
                <a:cubicBezTo>
                  <a:pt x="3902468" y="274858"/>
                  <a:pt x="3845573" y="402272"/>
                  <a:pt x="3892300" y="642010"/>
                </a:cubicBezTo>
                <a:cubicBezTo>
                  <a:pt x="3939027" y="881748"/>
                  <a:pt x="3876732" y="1020961"/>
                  <a:pt x="3892300" y="1212686"/>
                </a:cubicBezTo>
                <a:cubicBezTo>
                  <a:pt x="3907868" y="1404411"/>
                  <a:pt x="3870086" y="1579265"/>
                  <a:pt x="3892300" y="1830918"/>
                </a:cubicBezTo>
                <a:cubicBezTo>
                  <a:pt x="3914514" y="2082571"/>
                  <a:pt x="3846132" y="2107793"/>
                  <a:pt x="3892300" y="2377815"/>
                </a:cubicBezTo>
                <a:cubicBezTo>
                  <a:pt x="3707059" y="2416244"/>
                  <a:pt x="3513628" y="2327399"/>
                  <a:pt x="3336257" y="2377815"/>
                </a:cubicBezTo>
                <a:cubicBezTo>
                  <a:pt x="3158886" y="2428231"/>
                  <a:pt x="2884476" y="2358879"/>
                  <a:pt x="2741291" y="2377815"/>
                </a:cubicBezTo>
                <a:cubicBezTo>
                  <a:pt x="2598106" y="2396751"/>
                  <a:pt x="2427375" y="2368129"/>
                  <a:pt x="2302017" y="2377815"/>
                </a:cubicBezTo>
                <a:cubicBezTo>
                  <a:pt x="2176659" y="2387501"/>
                  <a:pt x="1963739" y="2332789"/>
                  <a:pt x="1707052" y="2377815"/>
                </a:cubicBezTo>
                <a:cubicBezTo>
                  <a:pt x="1450365" y="2422841"/>
                  <a:pt x="1342909" y="2357275"/>
                  <a:pt x="1189932" y="2377815"/>
                </a:cubicBezTo>
                <a:cubicBezTo>
                  <a:pt x="1036955" y="2398355"/>
                  <a:pt x="806887" y="2377375"/>
                  <a:pt x="633889" y="2377815"/>
                </a:cubicBezTo>
                <a:cubicBezTo>
                  <a:pt x="460891" y="2378255"/>
                  <a:pt x="292894" y="2350412"/>
                  <a:pt x="0" y="2377815"/>
                </a:cubicBezTo>
                <a:cubicBezTo>
                  <a:pt x="-12952" y="2246738"/>
                  <a:pt x="34918" y="2063492"/>
                  <a:pt x="0" y="1783361"/>
                </a:cubicBezTo>
                <a:cubicBezTo>
                  <a:pt x="-34918" y="1503230"/>
                  <a:pt x="32782" y="1459219"/>
                  <a:pt x="0" y="1188908"/>
                </a:cubicBezTo>
                <a:cubicBezTo>
                  <a:pt x="-32782" y="918597"/>
                  <a:pt x="40699" y="855148"/>
                  <a:pt x="0" y="665788"/>
                </a:cubicBezTo>
                <a:cubicBezTo>
                  <a:pt x="-40699" y="476428"/>
                  <a:pt x="37957" y="169115"/>
                  <a:pt x="0" y="0"/>
                </a:cubicBezTo>
                <a:close/>
              </a:path>
            </a:pathLst>
          </a:custGeom>
          <a:ln w="76200">
            <a:solidFill>
              <a:srgbClr val="B3A2C7"/>
            </a:solidFill>
            <a:prstDash val="dash"/>
          </a:ln>
          <a:effectLst>
            <a:glow rad="101600">
              <a:schemeClr val="accent4">
                <a:satMod val="175000"/>
                <a:alpha val="40000"/>
              </a:schemeClr>
            </a:glo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16" presetClass="entr" presetSubtype="21"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7"/>
          <p:cNvSpPr/>
          <p:nvPr/>
        </p:nvSpPr>
        <p:spPr>
          <a:xfrm>
            <a:off x="166475" y="219184"/>
            <a:ext cx="11582886" cy="912691"/>
          </a:xfrm>
          <a:custGeom>
            <a:avLst/>
            <a:gdLst>
              <a:gd name="connsiteX0" fmla="*/ 0 w 8722739"/>
              <a:gd name="connsiteY0" fmla="*/ 0 h 912691"/>
              <a:gd name="connsiteX1" fmla="*/ 670980 w 8722739"/>
              <a:gd name="connsiteY1" fmla="*/ 0 h 912691"/>
              <a:gd name="connsiteX2" fmla="*/ 1516415 w 8722739"/>
              <a:gd name="connsiteY2" fmla="*/ 0 h 912691"/>
              <a:gd name="connsiteX3" fmla="*/ 2274622 w 8722739"/>
              <a:gd name="connsiteY3" fmla="*/ 0 h 912691"/>
              <a:gd name="connsiteX4" fmla="*/ 2945602 w 8722739"/>
              <a:gd name="connsiteY4" fmla="*/ 0 h 912691"/>
              <a:gd name="connsiteX5" fmla="*/ 3529354 w 8722739"/>
              <a:gd name="connsiteY5" fmla="*/ 0 h 912691"/>
              <a:gd name="connsiteX6" fmla="*/ 4113107 w 8722739"/>
              <a:gd name="connsiteY6" fmla="*/ 0 h 912691"/>
              <a:gd name="connsiteX7" fmla="*/ 4871314 w 8722739"/>
              <a:gd name="connsiteY7" fmla="*/ 0 h 912691"/>
              <a:gd name="connsiteX8" fmla="*/ 5542294 w 8722739"/>
              <a:gd name="connsiteY8" fmla="*/ 0 h 912691"/>
              <a:gd name="connsiteX9" fmla="*/ 6387729 w 8722739"/>
              <a:gd name="connsiteY9" fmla="*/ 0 h 912691"/>
              <a:gd name="connsiteX10" fmla="*/ 7058709 w 8722739"/>
              <a:gd name="connsiteY10" fmla="*/ 0 h 912691"/>
              <a:gd name="connsiteX11" fmla="*/ 7642461 w 8722739"/>
              <a:gd name="connsiteY11" fmla="*/ 0 h 912691"/>
              <a:gd name="connsiteX12" fmla="*/ 8722739 w 8722739"/>
              <a:gd name="connsiteY12" fmla="*/ 0 h 912691"/>
              <a:gd name="connsiteX13" fmla="*/ 8722739 w 8722739"/>
              <a:gd name="connsiteY13" fmla="*/ 474599 h 912691"/>
              <a:gd name="connsiteX14" fmla="*/ 8722739 w 8722739"/>
              <a:gd name="connsiteY14" fmla="*/ 912691 h 912691"/>
              <a:gd name="connsiteX15" fmla="*/ 7877304 w 8722739"/>
              <a:gd name="connsiteY15" fmla="*/ 912691 h 912691"/>
              <a:gd name="connsiteX16" fmla="*/ 7468007 w 8722739"/>
              <a:gd name="connsiteY16" fmla="*/ 912691 h 912691"/>
              <a:gd name="connsiteX17" fmla="*/ 7058709 w 8722739"/>
              <a:gd name="connsiteY17" fmla="*/ 912691 h 912691"/>
              <a:gd name="connsiteX18" fmla="*/ 6213274 w 8722739"/>
              <a:gd name="connsiteY18" fmla="*/ 912691 h 912691"/>
              <a:gd name="connsiteX19" fmla="*/ 5542294 w 8722739"/>
              <a:gd name="connsiteY19" fmla="*/ 912691 h 912691"/>
              <a:gd name="connsiteX20" fmla="*/ 5132996 w 8722739"/>
              <a:gd name="connsiteY20" fmla="*/ 912691 h 912691"/>
              <a:gd name="connsiteX21" fmla="*/ 4287562 w 8722739"/>
              <a:gd name="connsiteY21" fmla="*/ 912691 h 912691"/>
              <a:gd name="connsiteX22" fmla="*/ 3616582 w 8722739"/>
              <a:gd name="connsiteY22" fmla="*/ 912691 h 912691"/>
              <a:gd name="connsiteX23" fmla="*/ 2771147 w 8722739"/>
              <a:gd name="connsiteY23" fmla="*/ 912691 h 912691"/>
              <a:gd name="connsiteX24" fmla="*/ 2012940 w 8722739"/>
              <a:gd name="connsiteY24" fmla="*/ 912691 h 912691"/>
              <a:gd name="connsiteX25" fmla="*/ 1341960 w 8722739"/>
              <a:gd name="connsiteY25" fmla="*/ 912691 h 912691"/>
              <a:gd name="connsiteX26" fmla="*/ 845435 w 8722739"/>
              <a:gd name="connsiteY26" fmla="*/ 912691 h 912691"/>
              <a:gd name="connsiteX27" fmla="*/ 0 w 8722739"/>
              <a:gd name="connsiteY27" fmla="*/ 912691 h 912691"/>
              <a:gd name="connsiteX28" fmla="*/ 0 w 8722739"/>
              <a:gd name="connsiteY28" fmla="*/ 474599 h 912691"/>
              <a:gd name="connsiteX29" fmla="*/ 0 w 8722739"/>
              <a:gd name="connsiteY29" fmla="*/ 0 h 91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722739" h="912691" fill="none" extrusionOk="0">
                <a:moveTo>
                  <a:pt x="0" y="0"/>
                </a:moveTo>
                <a:cubicBezTo>
                  <a:pt x="264297" y="-12412"/>
                  <a:pt x="487805" y="21975"/>
                  <a:pt x="670980" y="0"/>
                </a:cubicBezTo>
                <a:cubicBezTo>
                  <a:pt x="854155" y="-21975"/>
                  <a:pt x="1103055" y="-10764"/>
                  <a:pt x="1516415" y="0"/>
                </a:cubicBezTo>
                <a:cubicBezTo>
                  <a:pt x="1929776" y="10764"/>
                  <a:pt x="1934555" y="6306"/>
                  <a:pt x="2274622" y="0"/>
                </a:cubicBezTo>
                <a:cubicBezTo>
                  <a:pt x="2614689" y="-6306"/>
                  <a:pt x="2611301" y="-12929"/>
                  <a:pt x="2945602" y="0"/>
                </a:cubicBezTo>
                <a:cubicBezTo>
                  <a:pt x="3279903" y="12929"/>
                  <a:pt x="3320616" y="-345"/>
                  <a:pt x="3529354" y="0"/>
                </a:cubicBezTo>
                <a:cubicBezTo>
                  <a:pt x="3738092" y="345"/>
                  <a:pt x="3962909" y="13031"/>
                  <a:pt x="4113107" y="0"/>
                </a:cubicBezTo>
                <a:cubicBezTo>
                  <a:pt x="4263305" y="-13031"/>
                  <a:pt x="4664292" y="-36946"/>
                  <a:pt x="4871314" y="0"/>
                </a:cubicBezTo>
                <a:cubicBezTo>
                  <a:pt x="5078336" y="36946"/>
                  <a:pt x="5366964" y="29306"/>
                  <a:pt x="5542294" y="0"/>
                </a:cubicBezTo>
                <a:cubicBezTo>
                  <a:pt x="5717624" y="-29306"/>
                  <a:pt x="6032810" y="-307"/>
                  <a:pt x="6387729" y="0"/>
                </a:cubicBezTo>
                <a:cubicBezTo>
                  <a:pt x="6742649" y="307"/>
                  <a:pt x="6845929" y="15810"/>
                  <a:pt x="7058709" y="0"/>
                </a:cubicBezTo>
                <a:cubicBezTo>
                  <a:pt x="7271489" y="-15810"/>
                  <a:pt x="7428224" y="-4171"/>
                  <a:pt x="7642461" y="0"/>
                </a:cubicBezTo>
                <a:cubicBezTo>
                  <a:pt x="7856698" y="4171"/>
                  <a:pt x="8400066" y="-15558"/>
                  <a:pt x="8722739" y="0"/>
                </a:cubicBezTo>
                <a:cubicBezTo>
                  <a:pt x="8724498" y="102221"/>
                  <a:pt x="8706099" y="363958"/>
                  <a:pt x="8722739" y="474599"/>
                </a:cubicBezTo>
                <a:cubicBezTo>
                  <a:pt x="8739379" y="585240"/>
                  <a:pt x="8733057" y="820210"/>
                  <a:pt x="8722739" y="912691"/>
                </a:cubicBezTo>
                <a:cubicBezTo>
                  <a:pt x="8497304" y="935180"/>
                  <a:pt x="8062743" y="913641"/>
                  <a:pt x="7877304" y="912691"/>
                </a:cubicBezTo>
                <a:cubicBezTo>
                  <a:pt x="7691865" y="911741"/>
                  <a:pt x="7624469" y="899528"/>
                  <a:pt x="7468007" y="912691"/>
                </a:cubicBezTo>
                <a:cubicBezTo>
                  <a:pt x="7311545" y="925854"/>
                  <a:pt x="7228244" y="900371"/>
                  <a:pt x="7058709" y="912691"/>
                </a:cubicBezTo>
                <a:cubicBezTo>
                  <a:pt x="6889174" y="925011"/>
                  <a:pt x="6500072" y="888507"/>
                  <a:pt x="6213274" y="912691"/>
                </a:cubicBezTo>
                <a:cubicBezTo>
                  <a:pt x="5926477" y="936875"/>
                  <a:pt x="5863740" y="899860"/>
                  <a:pt x="5542294" y="912691"/>
                </a:cubicBezTo>
                <a:cubicBezTo>
                  <a:pt x="5220848" y="925522"/>
                  <a:pt x="5245466" y="919092"/>
                  <a:pt x="5132996" y="912691"/>
                </a:cubicBezTo>
                <a:cubicBezTo>
                  <a:pt x="5020526" y="906290"/>
                  <a:pt x="4583676" y="951655"/>
                  <a:pt x="4287562" y="912691"/>
                </a:cubicBezTo>
                <a:cubicBezTo>
                  <a:pt x="3991448" y="873727"/>
                  <a:pt x="3942075" y="909098"/>
                  <a:pt x="3616582" y="912691"/>
                </a:cubicBezTo>
                <a:cubicBezTo>
                  <a:pt x="3291089" y="916284"/>
                  <a:pt x="3060800" y="946685"/>
                  <a:pt x="2771147" y="912691"/>
                </a:cubicBezTo>
                <a:cubicBezTo>
                  <a:pt x="2481494" y="878697"/>
                  <a:pt x="2389539" y="923544"/>
                  <a:pt x="2012940" y="912691"/>
                </a:cubicBezTo>
                <a:cubicBezTo>
                  <a:pt x="1636341" y="901838"/>
                  <a:pt x="1535084" y="881314"/>
                  <a:pt x="1341960" y="912691"/>
                </a:cubicBezTo>
                <a:cubicBezTo>
                  <a:pt x="1148836" y="944068"/>
                  <a:pt x="945724" y="899351"/>
                  <a:pt x="845435" y="912691"/>
                </a:cubicBezTo>
                <a:cubicBezTo>
                  <a:pt x="745147" y="926031"/>
                  <a:pt x="309613" y="946738"/>
                  <a:pt x="0" y="912691"/>
                </a:cubicBezTo>
                <a:cubicBezTo>
                  <a:pt x="3093" y="712026"/>
                  <a:pt x="17451" y="661885"/>
                  <a:pt x="0" y="474599"/>
                </a:cubicBezTo>
                <a:cubicBezTo>
                  <a:pt x="-17451" y="287313"/>
                  <a:pt x="-10364" y="107121"/>
                  <a:pt x="0" y="0"/>
                </a:cubicBezTo>
                <a:close/>
              </a:path>
              <a:path w="8722739" h="912691" stroke="0" extrusionOk="0">
                <a:moveTo>
                  <a:pt x="0" y="0"/>
                </a:moveTo>
                <a:cubicBezTo>
                  <a:pt x="119711" y="-12139"/>
                  <a:pt x="282457" y="13259"/>
                  <a:pt x="409298" y="0"/>
                </a:cubicBezTo>
                <a:cubicBezTo>
                  <a:pt x="536139" y="-13259"/>
                  <a:pt x="1048605" y="28977"/>
                  <a:pt x="1254732" y="0"/>
                </a:cubicBezTo>
                <a:cubicBezTo>
                  <a:pt x="1460859" y="-28977"/>
                  <a:pt x="1602205" y="-18823"/>
                  <a:pt x="1925712" y="0"/>
                </a:cubicBezTo>
                <a:cubicBezTo>
                  <a:pt x="2249219" y="18823"/>
                  <a:pt x="2383229" y="-6645"/>
                  <a:pt x="2683920" y="0"/>
                </a:cubicBezTo>
                <a:cubicBezTo>
                  <a:pt x="2984611" y="6645"/>
                  <a:pt x="3206350" y="-2165"/>
                  <a:pt x="3354900" y="0"/>
                </a:cubicBezTo>
                <a:cubicBezTo>
                  <a:pt x="3503450" y="2165"/>
                  <a:pt x="3919873" y="2090"/>
                  <a:pt x="4200334" y="0"/>
                </a:cubicBezTo>
                <a:cubicBezTo>
                  <a:pt x="4480795" y="-2090"/>
                  <a:pt x="4520916" y="21699"/>
                  <a:pt x="4696859" y="0"/>
                </a:cubicBezTo>
                <a:cubicBezTo>
                  <a:pt x="4872802" y="-21699"/>
                  <a:pt x="5328010" y="-26691"/>
                  <a:pt x="5542294" y="0"/>
                </a:cubicBezTo>
                <a:cubicBezTo>
                  <a:pt x="5756579" y="26691"/>
                  <a:pt x="5947972" y="1411"/>
                  <a:pt x="6213274" y="0"/>
                </a:cubicBezTo>
                <a:cubicBezTo>
                  <a:pt x="6478576" y="-1411"/>
                  <a:pt x="6606217" y="33962"/>
                  <a:pt x="6971481" y="0"/>
                </a:cubicBezTo>
                <a:cubicBezTo>
                  <a:pt x="7336745" y="-33962"/>
                  <a:pt x="7324845" y="8315"/>
                  <a:pt x="7642461" y="0"/>
                </a:cubicBezTo>
                <a:cubicBezTo>
                  <a:pt x="7960077" y="-8315"/>
                  <a:pt x="8013016" y="-14077"/>
                  <a:pt x="8138986" y="0"/>
                </a:cubicBezTo>
                <a:cubicBezTo>
                  <a:pt x="8264957" y="14077"/>
                  <a:pt x="8522454" y="15456"/>
                  <a:pt x="8722739" y="0"/>
                </a:cubicBezTo>
                <a:cubicBezTo>
                  <a:pt x="8730774" y="191666"/>
                  <a:pt x="8707414" y="290423"/>
                  <a:pt x="8722739" y="447219"/>
                </a:cubicBezTo>
                <a:cubicBezTo>
                  <a:pt x="8738064" y="604015"/>
                  <a:pt x="8737357" y="777291"/>
                  <a:pt x="8722739" y="912691"/>
                </a:cubicBezTo>
                <a:cubicBezTo>
                  <a:pt x="8396909" y="941897"/>
                  <a:pt x="8298224" y="928409"/>
                  <a:pt x="7964532" y="912691"/>
                </a:cubicBezTo>
                <a:cubicBezTo>
                  <a:pt x="7630840" y="896973"/>
                  <a:pt x="7660348" y="901230"/>
                  <a:pt x="7468007" y="912691"/>
                </a:cubicBezTo>
                <a:cubicBezTo>
                  <a:pt x="7275666" y="924152"/>
                  <a:pt x="7064925" y="880435"/>
                  <a:pt x="6797027" y="912691"/>
                </a:cubicBezTo>
                <a:cubicBezTo>
                  <a:pt x="6529129" y="944947"/>
                  <a:pt x="6580949" y="898322"/>
                  <a:pt x="6387729" y="912691"/>
                </a:cubicBezTo>
                <a:cubicBezTo>
                  <a:pt x="6194509" y="927060"/>
                  <a:pt x="5904109" y="938267"/>
                  <a:pt x="5542294" y="912691"/>
                </a:cubicBezTo>
                <a:cubicBezTo>
                  <a:pt x="5180480" y="887115"/>
                  <a:pt x="5037863" y="925729"/>
                  <a:pt x="4696859" y="912691"/>
                </a:cubicBezTo>
                <a:cubicBezTo>
                  <a:pt x="4355855" y="899653"/>
                  <a:pt x="4231653" y="949293"/>
                  <a:pt x="3851425" y="912691"/>
                </a:cubicBezTo>
                <a:cubicBezTo>
                  <a:pt x="3471197" y="876089"/>
                  <a:pt x="3456963" y="925526"/>
                  <a:pt x="3093217" y="912691"/>
                </a:cubicBezTo>
                <a:cubicBezTo>
                  <a:pt x="2729471" y="899856"/>
                  <a:pt x="2800937" y="894328"/>
                  <a:pt x="2596692" y="912691"/>
                </a:cubicBezTo>
                <a:cubicBezTo>
                  <a:pt x="2392447" y="931054"/>
                  <a:pt x="2302317" y="895792"/>
                  <a:pt x="2187395" y="912691"/>
                </a:cubicBezTo>
                <a:cubicBezTo>
                  <a:pt x="2072473" y="929590"/>
                  <a:pt x="1760024" y="941654"/>
                  <a:pt x="1603642" y="912691"/>
                </a:cubicBezTo>
                <a:cubicBezTo>
                  <a:pt x="1447260" y="883728"/>
                  <a:pt x="1090937" y="943182"/>
                  <a:pt x="932662" y="912691"/>
                </a:cubicBezTo>
                <a:cubicBezTo>
                  <a:pt x="774387" y="882200"/>
                  <a:pt x="304561" y="923128"/>
                  <a:pt x="0" y="912691"/>
                </a:cubicBezTo>
                <a:cubicBezTo>
                  <a:pt x="-21504" y="780286"/>
                  <a:pt x="-22300" y="574604"/>
                  <a:pt x="0" y="456346"/>
                </a:cubicBezTo>
                <a:cubicBezTo>
                  <a:pt x="22300" y="338089"/>
                  <a:pt x="-19883" y="227369"/>
                  <a:pt x="0" y="0"/>
                </a:cubicBezTo>
                <a:close/>
              </a:path>
            </a:pathLst>
          </a:custGeom>
          <a:blipFill dpi="0" rotWithShape="1">
            <a:blip r:embed="rId1">
              <a:extLst>
                <a:ext uri="{28A0092B-C50C-407E-A947-70E740481C1C}">
                  <a14:useLocalDpi xmlns:a14="http://schemas.microsoft.com/office/drawing/2010/main" val="0"/>
                </a:ext>
              </a:extLst>
            </a:blip>
            <a:srcRect/>
            <a:stretch>
              <a:fillRect t="-90905" b="-273127"/>
            </a:stretch>
          </a:blipFill>
          <a:ln w="57150" cmpd="dbl">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rPr>
              <a:t>Khi </a:t>
            </a:r>
            <a:r>
              <a:rPr lang="en-US" altLang="zh-CN" sz="4400" dirty="0" err="1">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rPr>
              <a:t>có</a:t>
            </a:r>
            <a:r>
              <a:rPr lang="en-US" altLang="zh-CN" sz="4400" dirty="0">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rPr>
              <a:t> </a:t>
            </a:r>
            <a:r>
              <a:rPr lang="en-US" altLang="zh-CN" sz="4400" dirty="0" err="1">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rPr>
              <a:t>người</a:t>
            </a:r>
            <a:r>
              <a:rPr lang="en-US" altLang="zh-CN" sz="4400" dirty="0">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rPr>
              <a:t> </a:t>
            </a:r>
            <a:r>
              <a:rPr lang="en-US" altLang="zh-CN" sz="4400" dirty="0" err="1">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rPr>
              <a:t>tâu</a:t>
            </a:r>
            <a:r>
              <a:rPr lang="en-US" altLang="zh-CN" sz="4400" dirty="0">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rPr>
              <a:t> </a:t>
            </a:r>
            <a:r>
              <a:rPr lang="en-US" altLang="zh-CN" sz="4400" dirty="0" err="1">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rPr>
              <a:t>với</a:t>
            </a:r>
            <a:r>
              <a:rPr lang="en-US" altLang="zh-CN" sz="4400" dirty="0">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rPr>
              <a:t> </a:t>
            </a:r>
            <a:r>
              <a:rPr lang="en-US" altLang="zh-CN" sz="4400" dirty="0" err="1">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rPr>
              <a:t>vua</a:t>
            </a:r>
            <a:r>
              <a:rPr lang="en-US" altLang="zh-CN" sz="4400" dirty="0">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rPr>
              <a:t> </a:t>
            </a:r>
            <a:r>
              <a:rPr lang="en-US" altLang="zh-CN" sz="4400" dirty="0" err="1">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rPr>
              <a:t>rằng</a:t>
            </a:r>
            <a:r>
              <a:rPr lang="en-US" altLang="zh-CN" sz="4400" dirty="0">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rPr>
              <a:t> </a:t>
            </a:r>
            <a:r>
              <a:rPr lang="en-US" altLang="zh-CN" sz="4400" dirty="0" err="1">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rPr>
              <a:t>mình</a:t>
            </a:r>
            <a:r>
              <a:rPr lang="en-US" altLang="zh-CN" sz="4400" dirty="0">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rPr>
              <a:t> </a:t>
            </a:r>
            <a:r>
              <a:rPr lang="en-US" altLang="zh-CN" sz="4400" dirty="0" err="1">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rPr>
              <a:t>chuyên</a:t>
            </a:r>
            <a:r>
              <a:rPr lang="en-US" altLang="zh-CN" sz="4400" dirty="0">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rPr>
              <a:t> </a:t>
            </a:r>
            <a:r>
              <a:rPr lang="en-US" altLang="zh-CN" sz="4400" dirty="0" err="1">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rPr>
              <a:t>quyền</a:t>
            </a:r>
            <a:endParaRPr lang="zh-CN" altLang="en-US" sz="4400" dirty="0">
              <a:solidFill>
                <a:srgbClr val="52221F"/>
              </a:solidFill>
              <a:latin typeface="Times New Roman" panose="02020603050405020304" pitchFamily="18" charset="0"/>
              <a:ea typeface="方正黑体简体" panose="03000509000000000000" pitchFamily="65" charset="-122"/>
              <a:cs typeface="Times New Roman" panose="02020603050405020304" pitchFamily="18" charset="0"/>
            </a:endParaRPr>
          </a:p>
        </p:txBody>
      </p:sp>
      <p:pic>
        <p:nvPicPr>
          <p:cNvPr id="13" name="图片 12" descr="1"/>
          <p:cNvPicPr>
            <a:picLocks noChangeAspect="1"/>
          </p:cNvPicPr>
          <p:nvPr/>
        </p:nvPicPr>
        <p:blipFill>
          <a:blip r:embed="rId2"/>
          <a:srcRect l="66778"/>
          <a:stretch>
            <a:fillRect/>
          </a:stretch>
        </p:blipFill>
        <p:spPr>
          <a:xfrm>
            <a:off x="9354023" y="5710662"/>
            <a:ext cx="2932884" cy="1128887"/>
          </a:xfrm>
          <a:prstGeom prst="rect">
            <a:avLst/>
          </a:prstGeom>
        </p:spPr>
      </p:pic>
      <p:sp>
        <p:nvSpPr>
          <p:cNvPr id="21" name="TextBox 20"/>
          <p:cNvSpPr txBox="1"/>
          <p:nvPr/>
        </p:nvSpPr>
        <p:spPr>
          <a:xfrm>
            <a:off x="166477" y="1318258"/>
            <a:ext cx="11913228" cy="1323439"/>
          </a:xfrm>
          <a:prstGeom prst="rect">
            <a:avLst/>
          </a:prstGeom>
          <a:noFill/>
        </p:spPr>
        <p:txBody>
          <a:bodyPr wrap="square" rtlCol="0">
            <a:spAutoFit/>
          </a:bodyPr>
          <a:lstStyle/>
          <a:p>
            <a:pPr algn="just"/>
            <a:r>
              <a:rPr lang="en-US" sz="4000">
                <a:latin typeface="Times New Roman" panose="02020603050405020304" pitchFamily="18" charset="0"/>
                <a:cs typeface="Times New Roman" panose="02020603050405020304" pitchFamily="18" charset="0"/>
              </a:rPr>
              <a:t>Khi biết có viên quan tâu với vua rằng mình chuyên quyền, Trần Thủ Độ nói thế nào?</a:t>
            </a:r>
            <a:endParaRPr lang="en-US" sz="4000">
              <a:latin typeface="Times New Roman" panose="02020603050405020304" pitchFamily="18" charset="0"/>
              <a:cs typeface="Times New Roman" panose="02020603050405020304" pitchFamily="18" charset="0"/>
            </a:endParaRPr>
          </a:p>
        </p:txBody>
      </p:sp>
      <p:sp>
        <p:nvSpPr>
          <p:cNvPr id="22" name="TextBox 21"/>
          <p:cNvSpPr txBox="1"/>
          <p:nvPr/>
        </p:nvSpPr>
        <p:spPr>
          <a:xfrm>
            <a:off x="166477" y="2609285"/>
            <a:ext cx="11913228" cy="1081578"/>
          </a:xfrm>
          <a:prstGeom prst="rect">
            <a:avLst/>
          </a:prstGeom>
          <a:noFill/>
        </p:spPr>
        <p:txBody>
          <a:bodyPr wrap="square" rtlCol="0">
            <a:spAutoFit/>
          </a:bodyPr>
          <a:lstStyle/>
          <a:p>
            <a:pPr algn="just">
              <a:lnSpc>
                <a:spcPct val="120000"/>
              </a:lnSpc>
            </a:pPr>
            <a:r>
              <a:rPr lang="en-US" sz="2800">
                <a:solidFill>
                  <a:srgbClr val="C00000"/>
                </a:solidFill>
                <a:latin typeface="Times New Roman" panose="02020603050405020304" pitchFamily="18" charset="0"/>
                <a:cs typeface="Times New Roman" panose="02020603050405020304" pitchFamily="18" charset="0"/>
              </a:rPr>
              <a:t>Ông nói: </a:t>
            </a:r>
            <a:r>
              <a:rPr lang="en-US" sz="2800" i="1">
                <a:solidFill>
                  <a:srgbClr val="C00000"/>
                </a:solidFill>
                <a:latin typeface="Times New Roman" panose="02020603050405020304" pitchFamily="18" charset="0"/>
                <a:cs typeface="Times New Roman" panose="02020603050405020304" pitchFamily="18" charset="0"/>
              </a:rPr>
              <a:t>"Quả có chuyện như vậy. Xin Bệ hạ quở trách thần và ban thưởng cho người nói thật."</a:t>
            </a:r>
            <a:endParaRPr lang="en-US" sz="2800" i="1">
              <a:solidFill>
                <a:srgbClr val="C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66476" y="3827510"/>
            <a:ext cx="11913229" cy="1323439"/>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xin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 ban </a:t>
            </a:r>
            <a:r>
              <a:rPr lang="en-US" sz="4000" dirty="0" err="1">
                <a:latin typeface="Times New Roman" panose="02020603050405020304" pitchFamily="18" charset="0"/>
                <a:cs typeface="Times New Roman" panose="02020603050405020304" pitchFamily="18" charset="0"/>
              </a:rPr>
              <a:t>thưởng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a:t>
            </a:r>
            <a:endParaRPr lang="en-US" sz="4000" i="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66475" y="5192777"/>
            <a:ext cx="12025525" cy="1598643"/>
          </a:xfrm>
          <a:prstGeom prst="rect">
            <a:avLst/>
          </a:prstGeom>
          <a:noFill/>
        </p:spPr>
        <p:txBody>
          <a:bodyPr wrap="square" rtlCol="0">
            <a:spAutoFit/>
          </a:bodyPr>
          <a:lstStyle/>
          <a:p>
            <a:pPr algn="just">
              <a:lnSpc>
                <a:spcPct val="120000"/>
              </a:lnSpc>
            </a:pPr>
            <a:r>
              <a:rPr lang="en-US" sz="2800">
                <a:solidFill>
                  <a:srgbClr val="C00000"/>
                </a:solidFill>
                <a:latin typeface="Times New Roman" panose="02020603050405020304" pitchFamily="18" charset="0"/>
                <a:cs typeface="Times New Roman" panose="02020603050405020304" pitchFamily="18" charset="0"/>
              </a:rPr>
              <a:t>Điều đó cho thấy Trần Thủ Độ là một người trung thực, cao thượng và đàng hoàng, dám làm, dám chịu trách nghiệm và quý trọng những người dám nói thẳng, nói thật, vì nước, vì dân. </a:t>
            </a:r>
            <a:endParaRPr lang="en-US" sz="2800" i="1">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1"/>
          <p:cNvPicPr>
            <a:picLocks noChangeAspect="1"/>
          </p:cNvPicPr>
          <p:nvPr/>
        </p:nvPicPr>
        <p:blipFill>
          <a:blip r:embed="rId1" cstate="screen"/>
          <a:stretch>
            <a:fillRect/>
          </a:stretch>
        </p:blipFill>
        <p:spPr>
          <a:xfrm>
            <a:off x="1505280" y="1844198"/>
            <a:ext cx="9264356" cy="4020398"/>
          </a:xfrm>
          <a:prstGeom prst="rect">
            <a:avLst/>
          </a:prstGeom>
        </p:spPr>
      </p:pic>
      <p:pic>
        <p:nvPicPr>
          <p:cNvPr id="12" name="图片 11" descr="1"/>
          <p:cNvPicPr>
            <a:picLocks noChangeAspect="1"/>
          </p:cNvPicPr>
          <p:nvPr/>
        </p:nvPicPr>
        <p:blipFill>
          <a:blip r:embed="rId2">
            <a:lum bright="70000" contrast="-70000"/>
          </a:blip>
          <a:srcRect l="66838" r="13291"/>
          <a:stretch>
            <a:fillRect/>
          </a:stretch>
        </p:blipFill>
        <p:spPr>
          <a:xfrm>
            <a:off x="9543451" y="3550801"/>
            <a:ext cx="2452370" cy="1577975"/>
          </a:xfrm>
          <a:prstGeom prst="rect">
            <a:avLst/>
          </a:prstGeom>
        </p:spPr>
      </p:pic>
      <p:pic>
        <p:nvPicPr>
          <p:cNvPr id="15" name="图片 14" descr="1"/>
          <p:cNvPicPr>
            <a:picLocks noChangeAspect="1"/>
          </p:cNvPicPr>
          <p:nvPr/>
        </p:nvPicPr>
        <p:blipFill>
          <a:blip r:embed="rId2">
            <a:lum bright="70000" contrast="-70000"/>
          </a:blip>
          <a:srcRect l="66778"/>
          <a:stretch>
            <a:fillRect/>
          </a:stretch>
        </p:blipFill>
        <p:spPr>
          <a:xfrm>
            <a:off x="1502354" y="75834"/>
            <a:ext cx="2011045" cy="774065"/>
          </a:xfrm>
          <a:prstGeom prst="rect">
            <a:avLst/>
          </a:prstGeom>
        </p:spPr>
      </p:pic>
      <p:pic>
        <p:nvPicPr>
          <p:cNvPr id="27" name="图片 26" descr="1"/>
          <p:cNvPicPr>
            <a:picLocks noChangeAspect="1"/>
          </p:cNvPicPr>
          <p:nvPr/>
        </p:nvPicPr>
        <p:blipFill>
          <a:blip r:embed="rId2"/>
          <a:srcRect l="66778"/>
          <a:stretch>
            <a:fillRect/>
          </a:stretch>
        </p:blipFill>
        <p:spPr>
          <a:xfrm>
            <a:off x="-696587" y="5716187"/>
            <a:ext cx="3007339" cy="1157545"/>
          </a:xfrm>
          <a:prstGeom prst="rect">
            <a:avLst/>
          </a:prstGeom>
        </p:spPr>
      </p:pic>
      <p:pic>
        <p:nvPicPr>
          <p:cNvPr id="29" name="图片 28" descr="1"/>
          <p:cNvPicPr>
            <a:picLocks noChangeAspect="1"/>
          </p:cNvPicPr>
          <p:nvPr/>
        </p:nvPicPr>
        <p:blipFill>
          <a:blip r:embed="rId2"/>
          <a:srcRect l="66778"/>
          <a:stretch>
            <a:fillRect/>
          </a:stretch>
        </p:blipFill>
        <p:spPr>
          <a:xfrm>
            <a:off x="4977731" y="3933609"/>
            <a:ext cx="7713842" cy="296911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72723"/>
          <a:stretch>
            <a:fillRect/>
          </a:stretch>
        </p:blipFill>
        <p:spPr>
          <a:xfrm>
            <a:off x="1318161" y="-918465"/>
            <a:ext cx="11281420" cy="3003600"/>
          </a:xfrm>
          <a:prstGeom prst="rect">
            <a:avLst/>
          </a:prstGeom>
        </p:spPr>
      </p:pic>
      <p:pic>
        <p:nvPicPr>
          <p:cNvPr id="16" name="图片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3671" y="-130902"/>
            <a:ext cx="3035005" cy="146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2310752" y="233309"/>
            <a:ext cx="9240855" cy="1323439"/>
          </a:xfrm>
          <a:prstGeom prst="rect">
            <a:avLst/>
          </a:prstGeom>
          <a:noFill/>
        </p:spPr>
        <p:txBody>
          <a:bodyPr wrap="square">
            <a:spAutoFit/>
          </a:bodyPr>
          <a:lstStyle/>
          <a:p>
            <a:pPr algn="ctr"/>
            <a:r>
              <a:rPr lang="en-US" altLang="zh-CN" sz="4000" dirty="0" err="1">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Những</a:t>
            </a:r>
            <a:r>
              <a:rPr lang="en-US" altLang="zh-CN" sz="4000" dirty="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 </a:t>
            </a:r>
            <a:r>
              <a:rPr lang="en-US" altLang="zh-CN" sz="4000" dirty="0" err="1">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lời</a:t>
            </a:r>
            <a:r>
              <a:rPr lang="en-US" altLang="zh-CN" sz="4000" dirty="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 </a:t>
            </a:r>
            <a:r>
              <a:rPr lang="en-US" altLang="zh-CN" sz="4000" dirty="0" err="1">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nói</a:t>
            </a:r>
            <a:r>
              <a:rPr lang="en-US" altLang="zh-CN" sz="4000" dirty="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 </a:t>
            </a:r>
            <a:r>
              <a:rPr lang="en-US" altLang="zh-CN" sz="4000" dirty="0" err="1">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và</a:t>
            </a:r>
            <a:r>
              <a:rPr lang="en-US" altLang="zh-CN" sz="4000" dirty="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 </a:t>
            </a:r>
            <a:r>
              <a:rPr lang="en-US" altLang="zh-CN" sz="4000" dirty="0" err="1">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việc</a:t>
            </a:r>
            <a:r>
              <a:rPr lang="en-US" altLang="zh-CN" sz="4000" dirty="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 </a:t>
            </a:r>
            <a:r>
              <a:rPr lang="en-US" altLang="zh-CN" sz="4000" dirty="0" err="1">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làm</a:t>
            </a:r>
            <a:r>
              <a:rPr lang="en-US" altLang="zh-CN" sz="4000" dirty="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 </a:t>
            </a:r>
            <a:r>
              <a:rPr lang="en-US" altLang="zh-CN" sz="4000" dirty="0" err="1">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của</a:t>
            </a:r>
            <a:r>
              <a:rPr lang="en-US" altLang="zh-CN" sz="4000" dirty="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 </a:t>
            </a:r>
            <a:r>
              <a:rPr lang="en-US" altLang="zh-CN" sz="4000" dirty="0" err="1">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Trần</a:t>
            </a:r>
            <a:r>
              <a:rPr lang="en-US" altLang="zh-CN" sz="4000" dirty="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 </a:t>
            </a:r>
            <a:r>
              <a:rPr lang="en-US" altLang="zh-CN" sz="4000" dirty="0" err="1">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Thủ</a:t>
            </a:r>
            <a:r>
              <a:rPr lang="en-US" altLang="zh-CN" sz="4000" dirty="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 </a:t>
            </a:r>
            <a:r>
              <a:rPr lang="en-US" altLang="zh-CN" sz="4000" dirty="0" err="1">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Độ</a:t>
            </a:r>
            <a:r>
              <a:rPr lang="en-US" altLang="zh-CN" sz="4000" dirty="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 </a:t>
            </a:r>
            <a:endParaRPr lang="en-US" altLang="zh-CN" sz="4000" dirty="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endParaRPr>
          </a:p>
          <a:p>
            <a:pPr algn="ctr"/>
            <a:r>
              <a:rPr lang="en-US" altLang="zh-CN" sz="4000" dirty="0" err="1">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cho</a:t>
            </a:r>
            <a:r>
              <a:rPr lang="en-US" altLang="zh-CN" sz="4000" dirty="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 </a:t>
            </a:r>
            <a:r>
              <a:rPr lang="en-US" altLang="zh-CN" sz="4000" dirty="0" err="1">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thấy</a:t>
            </a:r>
            <a:r>
              <a:rPr lang="en-US" altLang="zh-CN" sz="4000" dirty="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 </a:t>
            </a:r>
            <a:r>
              <a:rPr lang="en-US" altLang="zh-CN" sz="4000" dirty="0" err="1">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ông</a:t>
            </a:r>
            <a:r>
              <a:rPr lang="en-US" altLang="zh-CN" sz="4000" dirty="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 </a:t>
            </a:r>
            <a:r>
              <a:rPr lang="en-US" altLang="zh-CN" sz="4000" dirty="0" err="1">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là</a:t>
            </a:r>
            <a:r>
              <a:rPr lang="en-US" altLang="zh-CN" sz="4000" dirty="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 </a:t>
            </a:r>
            <a:r>
              <a:rPr lang="en-US" altLang="zh-CN" sz="4000" dirty="0" err="1">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người</a:t>
            </a:r>
            <a:r>
              <a:rPr lang="en-US" altLang="zh-CN" sz="4000" dirty="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 </a:t>
            </a:r>
            <a:r>
              <a:rPr lang="en-US" altLang="zh-CN" sz="4000" dirty="0" err="1">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như</a:t>
            </a:r>
            <a:r>
              <a:rPr lang="en-US" altLang="zh-CN" sz="4000" dirty="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 </a:t>
            </a:r>
            <a:r>
              <a:rPr lang="en-US" altLang="zh-CN" sz="4000" dirty="0" err="1">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thế</a:t>
            </a:r>
            <a:r>
              <a:rPr lang="en-US" altLang="zh-CN" sz="4000" dirty="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 </a:t>
            </a:r>
            <a:r>
              <a:rPr lang="en-US" altLang="zh-CN" sz="4000" dirty="0" err="1">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nào</a:t>
            </a:r>
            <a:r>
              <a:rPr lang="en-US" altLang="zh-CN" sz="4000" dirty="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a:t>
            </a:r>
            <a:endParaRPr lang="zh-CN" altLang="en-US" sz="4000" dirty="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endParaRPr>
          </a:p>
        </p:txBody>
      </p:sp>
      <p:sp>
        <p:nvSpPr>
          <p:cNvPr id="19" name="TextBox 18"/>
          <p:cNvSpPr txBox="1"/>
          <p:nvPr/>
        </p:nvSpPr>
        <p:spPr>
          <a:xfrm>
            <a:off x="2310752" y="2455037"/>
            <a:ext cx="7827917" cy="2485745"/>
          </a:xfrm>
          <a:prstGeom prst="rect">
            <a:avLst/>
          </a:prstGeom>
          <a:noFill/>
        </p:spPr>
        <p:txBody>
          <a:bodyPr wrap="square">
            <a:spAutoFit/>
          </a:bodyPr>
          <a:lstStyle/>
          <a:p>
            <a:pPr algn="ctr">
              <a:lnSpc>
                <a:spcPct val="150000"/>
              </a:lnSpc>
            </a:pPr>
            <a:r>
              <a:rPr lang="en-US" altLang="zh-CN" sz="3600" dirty="0" err="1">
                <a:solidFill>
                  <a:srgbClr val="7C2F13"/>
                </a:solidFill>
                <a:latin typeface="Times New Roman" panose="02020603050405020304" pitchFamily="18" charset="0"/>
                <a:cs typeface="Times New Roman" panose="02020603050405020304" pitchFamily="18" charset="0"/>
              </a:rPr>
              <a:t>Trần</a:t>
            </a:r>
            <a:r>
              <a:rPr lang="en-US" altLang="zh-CN" sz="3600" dirty="0">
                <a:solidFill>
                  <a:srgbClr val="7C2F13"/>
                </a:solidFill>
                <a:latin typeface="Times New Roman" panose="02020603050405020304" pitchFamily="18" charset="0"/>
                <a:cs typeface="Times New Roman" panose="02020603050405020304" pitchFamily="18" charset="0"/>
              </a:rPr>
              <a:t> </a:t>
            </a:r>
            <a:r>
              <a:rPr lang="en-US" altLang="zh-CN" sz="3600" dirty="0" err="1">
                <a:solidFill>
                  <a:srgbClr val="7C2F13"/>
                </a:solidFill>
                <a:latin typeface="Times New Roman" panose="02020603050405020304" pitchFamily="18" charset="0"/>
                <a:cs typeface="Times New Roman" panose="02020603050405020304" pitchFamily="18" charset="0"/>
              </a:rPr>
              <a:t>Thủ</a:t>
            </a:r>
            <a:r>
              <a:rPr lang="en-US" altLang="zh-CN" sz="3600" dirty="0">
                <a:solidFill>
                  <a:srgbClr val="7C2F13"/>
                </a:solidFill>
                <a:latin typeface="Times New Roman" panose="02020603050405020304" pitchFamily="18" charset="0"/>
                <a:cs typeface="Times New Roman" panose="02020603050405020304" pitchFamily="18" charset="0"/>
              </a:rPr>
              <a:t> </a:t>
            </a:r>
            <a:r>
              <a:rPr lang="en-US" altLang="zh-CN" sz="3600" dirty="0" err="1">
                <a:solidFill>
                  <a:srgbClr val="7C2F13"/>
                </a:solidFill>
                <a:latin typeface="Times New Roman" panose="02020603050405020304" pitchFamily="18" charset="0"/>
                <a:cs typeface="Times New Roman" panose="02020603050405020304" pitchFamily="18" charset="0"/>
              </a:rPr>
              <a:t>Độ</a:t>
            </a:r>
            <a:r>
              <a:rPr lang="en-US" altLang="zh-CN" sz="3600" dirty="0">
                <a:solidFill>
                  <a:srgbClr val="7C2F13"/>
                </a:solidFill>
                <a:latin typeface="Times New Roman" panose="02020603050405020304" pitchFamily="18" charset="0"/>
                <a:cs typeface="Times New Roman" panose="02020603050405020304" pitchFamily="18" charset="0"/>
              </a:rPr>
              <a:t> </a:t>
            </a:r>
            <a:r>
              <a:rPr lang="en-US" altLang="zh-CN" sz="3600" dirty="0" err="1">
                <a:solidFill>
                  <a:srgbClr val="7C2F13"/>
                </a:solidFill>
                <a:latin typeface="Times New Roman" panose="02020603050405020304" pitchFamily="18" charset="0"/>
                <a:cs typeface="Times New Roman" panose="02020603050405020304" pitchFamily="18" charset="0"/>
              </a:rPr>
              <a:t>cư</a:t>
            </a:r>
            <a:r>
              <a:rPr lang="en-US" altLang="zh-CN" sz="3600" dirty="0">
                <a:solidFill>
                  <a:srgbClr val="7C2F13"/>
                </a:solidFill>
                <a:latin typeface="Times New Roman" panose="02020603050405020304" pitchFamily="18" charset="0"/>
                <a:cs typeface="Times New Roman" panose="02020603050405020304" pitchFamily="18" charset="0"/>
              </a:rPr>
              <a:t> </a:t>
            </a:r>
            <a:r>
              <a:rPr lang="en-US" altLang="zh-CN" sz="3600" dirty="0" err="1">
                <a:solidFill>
                  <a:srgbClr val="7C2F13"/>
                </a:solidFill>
                <a:latin typeface="Times New Roman" panose="02020603050405020304" pitchFamily="18" charset="0"/>
                <a:cs typeface="Times New Roman" panose="02020603050405020304" pitchFamily="18" charset="0"/>
              </a:rPr>
              <a:t>xử</a:t>
            </a:r>
            <a:r>
              <a:rPr lang="en-US" altLang="zh-CN" sz="3600" dirty="0">
                <a:solidFill>
                  <a:srgbClr val="7C2F13"/>
                </a:solidFill>
                <a:latin typeface="Times New Roman" panose="02020603050405020304" pitchFamily="18" charset="0"/>
                <a:cs typeface="Times New Roman" panose="02020603050405020304" pitchFamily="18" charset="0"/>
              </a:rPr>
              <a:t> </a:t>
            </a:r>
            <a:r>
              <a:rPr lang="en-US" altLang="zh-CN" sz="3600" dirty="0" err="1">
                <a:solidFill>
                  <a:srgbClr val="7C2F13"/>
                </a:solidFill>
                <a:latin typeface="Times New Roman" panose="02020603050405020304" pitchFamily="18" charset="0"/>
                <a:cs typeface="Times New Roman" panose="02020603050405020304" pitchFamily="18" charset="0"/>
              </a:rPr>
              <a:t>nghiêm</a:t>
            </a:r>
            <a:r>
              <a:rPr lang="en-US" altLang="zh-CN" sz="3600" dirty="0">
                <a:solidFill>
                  <a:srgbClr val="7C2F13"/>
                </a:solidFill>
                <a:latin typeface="Times New Roman" panose="02020603050405020304" pitchFamily="18" charset="0"/>
                <a:cs typeface="Times New Roman" panose="02020603050405020304" pitchFamily="18" charset="0"/>
              </a:rPr>
              <a:t> </a:t>
            </a:r>
            <a:r>
              <a:rPr lang="en-US" altLang="zh-CN" sz="3600" dirty="0" err="1">
                <a:solidFill>
                  <a:srgbClr val="7C2F13"/>
                </a:solidFill>
                <a:latin typeface="Times New Roman" panose="02020603050405020304" pitchFamily="18" charset="0"/>
                <a:cs typeface="Times New Roman" panose="02020603050405020304" pitchFamily="18" charset="0"/>
              </a:rPr>
              <a:t>minh</a:t>
            </a:r>
            <a:r>
              <a:rPr lang="en-US" altLang="zh-CN" sz="3600" dirty="0">
                <a:solidFill>
                  <a:srgbClr val="7C2F13"/>
                </a:solidFill>
                <a:latin typeface="Times New Roman" panose="02020603050405020304" pitchFamily="18" charset="0"/>
                <a:cs typeface="Times New Roman" panose="02020603050405020304" pitchFamily="18" charset="0"/>
              </a:rPr>
              <a:t>, </a:t>
            </a:r>
            <a:r>
              <a:rPr lang="en-US" altLang="zh-CN" sz="3600" dirty="0" err="1">
                <a:solidFill>
                  <a:srgbClr val="7C2F13"/>
                </a:solidFill>
                <a:latin typeface="Times New Roman" panose="02020603050405020304" pitchFamily="18" charset="0"/>
                <a:cs typeface="Times New Roman" panose="02020603050405020304" pitchFamily="18" charset="0"/>
              </a:rPr>
              <a:t>không</a:t>
            </a:r>
            <a:r>
              <a:rPr lang="en-US" altLang="zh-CN" sz="3600" dirty="0">
                <a:solidFill>
                  <a:srgbClr val="7C2F13"/>
                </a:solidFill>
                <a:latin typeface="Times New Roman" panose="02020603050405020304" pitchFamily="18" charset="0"/>
                <a:cs typeface="Times New Roman" panose="02020603050405020304" pitchFamily="18" charset="0"/>
              </a:rPr>
              <a:t> </a:t>
            </a:r>
            <a:r>
              <a:rPr lang="en-US" altLang="zh-CN" sz="3600" dirty="0" err="1">
                <a:solidFill>
                  <a:srgbClr val="7C2F13"/>
                </a:solidFill>
                <a:latin typeface="Times New Roman" panose="02020603050405020304" pitchFamily="18" charset="0"/>
                <a:cs typeface="Times New Roman" panose="02020603050405020304" pitchFamily="18" charset="0"/>
              </a:rPr>
              <a:t>vì</a:t>
            </a:r>
            <a:r>
              <a:rPr lang="en-US" altLang="zh-CN" sz="3600" dirty="0">
                <a:solidFill>
                  <a:srgbClr val="7C2F13"/>
                </a:solidFill>
                <a:latin typeface="Times New Roman" panose="02020603050405020304" pitchFamily="18" charset="0"/>
                <a:cs typeface="Times New Roman" panose="02020603050405020304" pitchFamily="18" charset="0"/>
              </a:rPr>
              <a:t> </a:t>
            </a:r>
            <a:r>
              <a:rPr lang="en-US" altLang="zh-CN" sz="3600" dirty="0" err="1">
                <a:solidFill>
                  <a:srgbClr val="7C2F13"/>
                </a:solidFill>
                <a:latin typeface="Times New Roman" panose="02020603050405020304" pitchFamily="18" charset="0"/>
                <a:cs typeface="Times New Roman" panose="02020603050405020304" pitchFamily="18" charset="0"/>
              </a:rPr>
              <a:t>tình</a:t>
            </a:r>
            <a:r>
              <a:rPr lang="en-US" altLang="zh-CN" sz="3600" dirty="0">
                <a:solidFill>
                  <a:srgbClr val="7C2F13"/>
                </a:solidFill>
                <a:latin typeface="Times New Roman" panose="02020603050405020304" pitchFamily="18" charset="0"/>
                <a:cs typeface="Times New Roman" panose="02020603050405020304" pitchFamily="18" charset="0"/>
              </a:rPr>
              <a:t> </a:t>
            </a:r>
            <a:r>
              <a:rPr lang="en-US" altLang="zh-CN" sz="3600" dirty="0" err="1">
                <a:solidFill>
                  <a:srgbClr val="7C2F13"/>
                </a:solidFill>
                <a:latin typeface="Times New Roman" panose="02020603050405020304" pitchFamily="18" charset="0"/>
                <a:cs typeface="Times New Roman" panose="02020603050405020304" pitchFamily="18" charset="0"/>
              </a:rPr>
              <a:t>riêng</a:t>
            </a:r>
            <a:r>
              <a:rPr lang="en-US" altLang="zh-CN" sz="3600" dirty="0">
                <a:solidFill>
                  <a:srgbClr val="7C2F13"/>
                </a:solidFill>
                <a:latin typeface="Times New Roman" panose="02020603050405020304" pitchFamily="18" charset="0"/>
                <a:cs typeface="Times New Roman" panose="02020603050405020304" pitchFamily="18" charset="0"/>
              </a:rPr>
              <a:t>, </a:t>
            </a:r>
            <a:r>
              <a:rPr lang="en-US" altLang="zh-CN" sz="3600" dirty="0" err="1">
                <a:solidFill>
                  <a:srgbClr val="7C2F13"/>
                </a:solidFill>
                <a:latin typeface="Times New Roman" panose="02020603050405020304" pitchFamily="18" charset="0"/>
                <a:cs typeface="Times New Roman" panose="02020603050405020304" pitchFamily="18" charset="0"/>
              </a:rPr>
              <a:t>nghiêm</a:t>
            </a:r>
            <a:r>
              <a:rPr lang="en-US" altLang="zh-CN" sz="3600" dirty="0">
                <a:solidFill>
                  <a:srgbClr val="7C2F13"/>
                </a:solidFill>
                <a:latin typeface="Times New Roman" panose="02020603050405020304" pitchFamily="18" charset="0"/>
                <a:cs typeface="Times New Roman" panose="02020603050405020304" pitchFamily="18" charset="0"/>
              </a:rPr>
              <a:t> </a:t>
            </a:r>
            <a:r>
              <a:rPr lang="en-US" altLang="zh-CN" sz="3600" dirty="0" err="1">
                <a:solidFill>
                  <a:srgbClr val="7C2F13"/>
                </a:solidFill>
                <a:latin typeface="Times New Roman" panose="02020603050405020304" pitchFamily="18" charset="0"/>
                <a:cs typeface="Times New Roman" panose="02020603050405020304" pitchFamily="18" charset="0"/>
              </a:rPr>
              <a:t>khắc</a:t>
            </a:r>
            <a:r>
              <a:rPr lang="en-US" altLang="zh-CN" sz="3600" dirty="0">
                <a:solidFill>
                  <a:srgbClr val="7C2F13"/>
                </a:solidFill>
                <a:latin typeface="Times New Roman" panose="02020603050405020304" pitchFamily="18" charset="0"/>
                <a:cs typeface="Times New Roman" panose="02020603050405020304" pitchFamily="18" charset="0"/>
              </a:rPr>
              <a:t> </a:t>
            </a:r>
            <a:r>
              <a:rPr lang="en-US" altLang="zh-CN" sz="3600" dirty="0" err="1">
                <a:solidFill>
                  <a:srgbClr val="7C2F13"/>
                </a:solidFill>
                <a:latin typeface="Times New Roman" panose="02020603050405020304" pitchFamily="18" charset="0"/>
                <a:cs typeface="Times New Roman" panose="02020603050405020304" pitchFamily="18" charset="0"/>
              </a:rPr>
              <a:t>với</a:t>
            </a:r>
            <a:r>
              <a:rPr lang="en-US" altLang="zh-CN" sz="3600" dirty="0">
                <a:solidFill>
                  <a:srgbClr val="7C2F13"/>
                </a:solidFill>
                <a:latin typeface="Times New Roman" panose="02020603050405020304" pitchFamily="18" charset="0"/>
                <a:cs typeface="Times New Roman" panose="02020603050405020304" pitchFamily="18" charset="0"/>
              </a:rPr>
              <a:t> </a:t>
            </a:r>
            <a:r>
              <a:rPr lang="en-US" altLang="zh-CN" sz="3600" dirty="0" err="1">
                <a:solidFill>
                  <a:srgbClr val="7C2F13"/>
                </a:solidFill>
                <a:latin typeface="Times New Roman" panose="02020603050405020304" pitchFamily="18" charset="0"/>
                <a:cs typeface="Times New Roman" panose="02020603050405020304" pitchFamily="18" charset="0"/>
              </a:rPr>
              <a:t>bản</a:t>
            </a:r>
            <a:r>
              <a:rPr lang="en-US" altLang="zh-CN" sz="3600" dirty="0">
                <a:solidFill>
                  <a:srgbClr val="7C2F13"/>
                </a:solidFill>
                <a:latin typeface="Times New Roman" panose="02020603050405020304" pitchFamily="18" charset="0"/>
                <a:cs typeface="Times New Roman" panose="02020603050405020304" pitchFamily="18" charset="0"/>
              </a:rPr>
              <a:t> </a:t>
            </a:r>
            <a:r>
              <a:rPr lang="en-US" altLang="zh-CN" sz="3600" dirty="0" err="1">
                <a:solidFill>
                  <a:srgbClr val="7C2F13"/>
                </a:solidFill>
                <a:latin typeface="Times New Roman" panose="02020603050405020304" pitchFamily="18" charset="0"/>
                <a:cs typeface="Times New Roman" panose="02020603050405020304" pitchFamily="18" charset="0"/>
              </a:rPr>
              <a:t>thân</a:t>
            </a:r>
            <a:r>
              <a:rPr lang="en-US" altLang="zh-CN" sz="3600" dirty="0">
                <a:solidFill>
                  <a:srgbClr val="7C2F13"/>
                </a:solidFill>
                <a:latin typeface="Times New Roman" panose="02020603050405020304" pitchFamily="18" charset="0"/>
                <a:cs typeface="Times New Roman" panose="02020603050405020304" pitchFamily="18" charset="0"/>
              </a:rPr>
              <a:t>, </a:t>
            </a:r>
            <a:r>
              <a:rPr lang="en-US" altLang="zh-CN" sz="3600" dirty="0" err="1">
                <a:solidFill>
                  <a:srgbClr val="7C2F13"/>
                </a:solidFill>
                <a:latin typeface="Times New Roman" panose="02020603050405020304" pitchFamily="18" charset="0"/>
                <a:cs typeface="Times New Roman" panose="02020603050405020304" pitchFamily="18" charset="0"/>
              </a:rPr>
              <a:t>luôn</a:t>
            </a:r>
            <a:r>
              <a:rPr lang="en-US" altLang="zh-CN" sz="3600" dirty="0">
                <a:solidFill>
                  <a:srgbClr val="7C2F13"/>
                </a:solidFill>
                <a:latin typeface="Times New Roman" panose="02020603050405020304" pitchFamily="18" charset="0"/>
                <a:cs typeface="Times New Roman" panose="02020603050405020304" pitchFamily="18" charset="0"/>
              </a:rPr>
              <a:t> </a:t>
            </a:r>
            <a:r>
              <a:rPr lang="en-US" altLang="zh-CN" sz="3600" dirty="0" err="1">
                <a:solidFill>
                  <a:srgbClr val="7C2F13"/>
                </a:solidFill>
                <a:latin typeface="Times New Roman" panose="02020603050405020304" pitchFamily="18" charset="0"/>
                <a:cs typeface="Times New Roman" panose="02020603050405020304" pitchFamily="18" charset="0"/>
              </a:rPr>
              <a:t>đề</a:t>
            </a:r>
            <a:r>
              <a:rPr lang="en-US" altLang="zh-CN" sz="3600" dirty="0">
                <a:solidFill>
                  <a:srgbClr val="7C2F13"/>
                </a:solidFill>
                <a:latin typeface="Times New Roman" panose="02020603050405020304" pitchFamily="18" charset="0"/>
                <a:cs typeface="Times New Roman" panose="02020603050405020304" pitchFamily="18" charset="0"/>
              </a:rPr>
              <a:t> </a:t>
            </a:r>
            <a:r>
              <a:rPr lang="en-US" altLang="zh-CN" sz="3600" dirty="0" err="1">
                <a:solidFill>
                  <a:srgbClr val="7C2F13"/>
                </a:solidFill>
                <a:latin typeface="Times New Roman" panose="02020603050405020304" pitchFamily="18" charset="0"/>
                <a:cs typeface="Times New Roman" panose="02020603050405020304" pitchFamily="18" charset="0"/>
              </a:rPr>
              <a:t>cao</a:t>
            </a:r>
            <a:r>
              <a:rPr lang="en-US" altLang="zh-CN" sz="3600" dirty="0">
                <a:solidFill>
                  <a:srgbClr val="7C2F13"/>
                </a:solidFill>
                <a:latin typeface="Times New Roman" panose="02020603050405020304" pitchFamily="18" charset="0"/>
                <a:cs typeface="Times New Roman" panose="02020603050405020304" pitchFamily="18" charset="0"/>
              </a:rPr>
              <a:t> </a:t>
            </a:r>
            <a:r>
              <a:rPr lang="en-US" altLang="zh-CN" sz="3600" dirty="0" err="1">
                <a:solidFill>
                  <a:srgbClr val="7C2F13"/>
                </a:solidFill>
                <a:latin typeface="Times New Roman" panose="02020603050405020304" pitchFamily="18" charset="0"/>
                <a:cs typeface="Times New Roman" panose="02020603050405020304" pitchFamily="18" charset="0"/>
              </a:rPr>
              <a:t>kỉ</a:t>
            </a:r>
            <a:r>
              <a:rPr lang="en-US" altLang="zh-CN" sz="3600" dirty="0">
                <a:solidFill>
                  <a:srgbClr val="7C2F13"/>
                </a:solidFill>
                <a:latin typeface="Times New Roman" panose="02020603050405020304" pitchFamily="18" charset="0"/>
                <a:cs typeface="Times New Roman" panose="02020603050405020304" pitchFamily="18" charset="0"/>
              </a:rPr>
              <a:t> </a:t>
            </a:r>
            <a:r>
              <a:rPr lang="en-US" altLang="zh-CN" sz="3600" dirty="0" err="1">
                <a:solidFill>
                  <a:srgbClr val="7C2F13"/>
                </a:solidFill>
                <a:latin typeface="Times New Roman" panose="02020603050405020304" pitchFamily="18" charset="0"/>
                <a:cs typeface="Times New Roman" panose="02020603050405020304" pitchFamily="18" charset="0"/>
              </a:rPr>
              <a:t>cương</a:t>
            </a:r>
            <a:r>
              <a:rPr lang="en-US" altLang="zh-CN" sz="3600" dirty="0">
                <a:solidFill>
                  <a:srgbClr val="7C2F13"/>
                </a:solidFill>
                <a:latin typeface="Times New Roman" panose="02020603050405020304" pitchFamily="18" charset="0"/>
                <a:cs typeface="Times New Roman" panose="02020603050405020304" pitchFamily="18" charset="0"/>
              </a:rPr>
              <a:t>, </a:t>
            </a:r>
            <a:r>
              <a:rPr lang="en-US" altLang="zh-CN" sz="3600" dirty="0" err="1">
                <a:solidFill>
                  <a:srgbClr val="7C2F13"/>
                </a:solidFill>
                <a:latin typeface="Times New Roman" panose="02020603050405020304" pitchFamily="18" charset="0"/>
                <a:cs typeface="Times New Roman" panose="02020603050405020304" pitchFamily="18" charset="0"/>
              </a:rPr>
              <a:t>phép</a:t>
            </a:r>
            <a:r>
              <a:rPr lang="en-US" altLang="zh-CN" sz="3600" dirty="0">
                <a:solidFill>
                  <a:srgbClr val="7C2F13"/>
                </a:solidFill>
                <a:latin typeface="Times New Roman" panose="02020603050405020304" pitchFamily="18" charset="0"/>
                <a:cs typeface="Times New Roman" panose="02020603050405020304" pitchFamily="18" charset="0"/>
              </a:rPr>
              <a:t> </a:t>
            </a:r>
            <a:r>
              <a:rPr lang="en-US" altLang="zh-CN" sz="3600" dirty="0" err="1">
                <a:solidFill>
                  <a:srgbClr val="7C2F13"/>
                </a:solidFill>
                <a:latin typeface="Times New Roman" panose="02020603050405020304" pitchFamily="18" charset="0"/>
                <a:cs typeface="Times New Roman" panose="02020603050405020304" pitchFamily="18" charset="0"/>
              </a:rPr>
              <a:t>nước</a:t>
            </a:r>
            <a:r>
              <a:rPr lang="en-US" altLang="zh-CN" sz="3600" dirty="0">
                <a:solidFill>
                  <a:srgbClr val="7C2F13"/>
                </a:solidFill>
                <a:latin typeface="Times New Roman" panose="02020603050405020304" pitchFamily="18" charset="0"/>
                <a:cs typeface="Times New Roman" panose="02020603050405020304" pitchFamily="18" charset="0"/>
              </a:rPr>
              <a:t>.</a:t>
            </a:r>
            <a:endParaRPr lang="zh-CN" altLang="en-US" sz="3600" dirty="0">
              <a:solidFill>
                <a:srgbClr val="7C2F13"/>
              </a:solidFill>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800" decel="100000"/>
                                        <p:tgtEl>
                                          <p:spTgt spid="21"/>
                                        </p:tgtEl>
                                      </p:cBhvr>
                                    </p:animEffect>
                                    <p:anim calcmode="lin" valueType="num">
                                      <p:cBhvr>
                                        <p:cTn id="15" dur="800" decel="100000" fill="hold"/>
                                        <p:tgtEl>
                                          <p:spTgt spid="21"/>
                                        </p:tgtEl>
                                        <p:attrNameLst>
                                          <p:attrName>style.rotation</p:attrName>
                                        </p:attrNameLst>
                                      </p:cBhvr>
                                      <p:tavLst>
                                        <p:tav tm="0">
                                          <p:val>
                                            <p:fltVal val="-90"/>
                                          </p:val>
                                        </p:tav>
                                        <p:tav tm="100000">
                                          <p:val>
                                            <p:fltVal val="0"/>
                                          </p:val>
                                        </p:tav>
                                      </p:tavLst>
                                    </p:anim>
                                    <p:anim calcmode="lin" valueType="num">
                                      <p:cBhvr>
                                        <p:cTn id="16" dur="800" decel="100000" fill="hold"/>
                                        <p:tgtEl>
                                          <p:spTgt spid="21"/>
                                        </p:tgtEl>
                                        <p:attrNameLst>
                                          <p:attrName>ppt_x</p:attrName>
                                        </p:attrNameLst>
                                      </p:cBhvr>
                                      <p:tavLst>
                                        <p:tav tm="0">
                                          <p:val>
                                            <p:strVal val="#ppt_x+0.4"/>
                                          </p:val>
                                        </p:tav>
                                        <p:tav tm="100000">
                                          <p:val>
                                            <p:strVal val="#ppt_x-0.05"/>
                                          </p:val>
                                        </p:tav>
                                      </p:tavLst>
                                    </p:anim>
                                    <p:anim calcmode="lin" valueType="num">
                                      <p:cBhvr>
                                        <p:cTn id="17" dur="800" decel="100000" fill="hold"/>
                                        <p:tgtEl>
                                          <p:spTgt spid="21"/>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1"/>
          <p:cNvPicPr>
            <a:picLocks noChangeAspect="1"/>
          </p:cNvPicPr>
          <p:nvPr/>
        </p:nvPicPr>
        <p:blipFill>
          <a:blip r:embed="rId1">
            <a:lum bright="70000" contrast="-70000"/>
          </a:blip>
          <a:srcRect l="66838" r="13291"/>
          <a:stretch>
            <a:fillRect/>
          </a:stretch>
        </p:blipFill>
        <p:spPr>
          <a:xfrm>
            <a:off x="9740265" y="3343910"/>
            <a:ext cx="2452370" cy="1577975"/>
          </a:xfrm>
          <a:prstGeom prst="rect">
            <a:avLst/>
          </a:prstGeom>
        </p:spPr>
      </p:pic>
      <p:pic>
        <p:nvPicPr>
          <p:cNvPr id="15" name="图片 14" descr="1"/>
          <p:cNvPicPr>
            <a:picLocks noChangeAspect="1"/>
          </p:cNvPicPr>
          <p:nvPr/>
        </p:nvPicPr>
        <p:blipFill>
          <a:blip r:embed="rId1">
            <a:lum bright="70000" contrast="-70000"/>
          </a:blip>
          <a:srcRect l="66778"/>
          <a:stretch>
            <a:fillRect/>
          </a:stretch>
        </p:blipFill>
        <p:spPr>
          <a:xfrm>
            <a:off x="1502354" y="75834"/>
            <a:ext cx="2011045" cy="774065"/>
          </a:xfrm>
          <a:prstGeom prst="rect">
            <a:avLst/>
          </a:prstGeom>
        </p:spPr>
      </p:pic>
      <p:pic>
        <p:nvPicPr>
          <p:cNvPr id="16" name="图片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5424" y="132445"/>
            <a:ext cx="3879020" cy="186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p:cNvSpPr/>
          <p:nvPr/>
        </p:nvSpPr>
        <p:spPr>
          <a:xfrm>
            <a:off x="3019144" y="506652"/>
            <a:ext cx="5911702" cy="876547"/>
          </a:xfrm>
          <a:prstGeom prst="rect">
            <a:avLst/>
          </a:prstGeom>
          <a:solidFill>
            <a:schemeClr val="bg2">
              <a:lumMod val="90000"/>
            </a:schemeClr>
          </a:solidFill>
          <a:ln w="19050">
            <a:solidFill>
              <a:srgbClr val="7C2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5" name="文本框 24"/>
          <p:cNvSpPr txBox="1"/>
          <p:nvPr/>
        </p:nvSpPr>
        <p:spPr>
          <a:xfrm>
            <a:off x="4584229" y="483260"/>
            <a:ext cx="2781531" cy="923330"/>
          </a:xfrm>
          <a:prstGeom prst="rect">
            <a:avLst/>
          </a:prstGeom>
          <a:noFill/>
        </p:spPr>
        <p:txBody>
          <a:bodyPr wrap="none" rtlCol="0">
            <a:spAutoFit/>
          </a:bodyPr>
          <a:lstStyle/>
          <a:p>
            <a:pPr algn="ctr"/>
            <a:r>
              <a:rPr lang="en-US" altLang="zh-CN" sz="5400">
                <a:solidFill>
                  <a:srgbClr val="7C2F13"/>
                </a:solidFill>
                <a:latin typeface="Times New Roman" panose="02020603050405020304" pitchFamily="18" charset="0"/>
                <a:ea typeface="方正粗黑宋简体" panose="02000000000000000000" pitchFamily="2" charset="-122"/>
                <a:cs typeface="Times New Roman" panose="02020603050405020304" pitchFamily="18" charset="0"/>
              </a:rPr>
              <a:t>Nội dung</a:t>
            </a:r>
            <a:endParaRPr lang="zh-CN" altLang="en-US" sz="5400" dirty="0">
              <a:solidFill>
                <a:srgbClr val="7C2F13"/>
              </a:solidFill>
              <a:latin typeface="Times New Roman" panose="02020603050405020304" pitchFamily="18" charset="0"/>
              <a:ea typeface="方正粗黑宋简体" panose="02000000000000000000" pitchFamily="2" charset="-122"/>
              <a:cs typeface="Times New Roman" panose="02020603050405020304" pitchFamily="18" charset="0"/>
            </a:endParaRPr>
          </a:p>
        </p:txBody>
      </p:sp>
      <p:pic>
        <p:nvPicPr>
          <p:cNvPr id="27" name="图片 26" descr="1"/>
          <p:cNvPicPr>
            <a:picLocks noChangeAspect="1"/>
          </p:cNvPicPr>
          <p:nvPr/>
        </p:nvPicPr>
        <p:blipFill>
          <a:blip r:embed="rId1"/>
          <a:srcRect l="66778"/>
          <a:stretch>
            <a:fillRect/>
          </a:stretch>
        </p:blipFill>
        <p:spPr>
          <a:xfrm>
            <a:off x="-209534" y="32182"/>
            <a:ext cx="3007339" cy="1157545"/>
          </a:xfrm>
          <a:prstGeom prst="rect">
            <a:avLst/>
          </a:prstGeom>
        </p:spPr>
      </p:pic>
      <p:pic>
        <p:nvPicPr>
          <p:cNvPr id="29" name="图片 28" descr="1"/>
          <p:cNvPicPr>
            <a:picLocks noChangeAspect="1"/>
          </p:cNvPicPr>
          <p:nvPr/>
        </p:nvPicPr>
        <p:blipFill>
          <a:blip r:embed="rId1"/>
          <a:srcRect l="66778"/>
          <a:stretch>
            <a:fillRect/>
          </a:stretch>
        </p:blipFill>
        <p:spPr>
          <a:xfrm>
            <a:off x="9462780" y="5608555"/>
            <a:ext cx="3007339" cy="1157545"/>
          </a:xfrm>
          <a:prstGeom prst="rect">
            <a:avLst/>
          </a:prstGeom>
        </p:spPr>
      </p:pic>
      <p:pic>
        <p:nvPicPr>
          <p:cNvPr id="17" name="图片 1"/>
          <p:cNvPicPr>
            <a:picLocks noChangeAspect="1"/>
          </p:cNvPicPr>
          <p:nvPr/>
        </p:nvPicPr>
        <p:blipFill>
          <a:blip r:embed="rId3">
            <a:extLst>
              <a:ext uri="{BEBA8EAE-BF5A-486C-A8C5-ECC9F3942E4B}">
                <a14:imgProps xmlns:a14="http://schemas.microsoft.com/office/drawing/2010/main">
                  <a14:imgLayer r:embed="rId4">
                    <a14:imgEffect>
                      <a14:backgroundRemoval t="0" b="100000" l="0" r="99819">
                        <a14:backgroundMark x1="37681" y1="3659" x2="37681" y2="3659"/>
                        <a14:backgroundMark x1="12500" y1="3049" x2="78804" y2="4268"/>
                      </a14:backgroundRemoval>
                    </a14:imgEffect>
                  </a14:imgLayer>
                </a14:imgProps>
              </a:ext>
              <a:ext uri="{28A0092B-C50C-407E-A947-70E740481C1C}">
                <a14:useLocalDpi xmlns:a14="http://schemas.microsoft.com/office/drawing/2010/main" val="0"/>
              </a:ext>
            </a:extLst>
          </a:blip>
          <a:stretch>
            <a:fillRect/>
          </a:stretch>
        </p:blipFill>
        <p:spPr>
          <a:xfrm>
            <a:off x="96252" y="1352615"/>
            <a:ext cx="11999495" cy="5876526"/>
          </a:xfrm>
          <a:prstGeom prst="rect">
            <a:avLst/>
          </a:prstGeom>
        </p:spPr>
      </p:pic>
      <p:sp>
        <p:nvSpPr>
          <p:cNvPr id="19" name="矩形 13"/>
          <p:cNvSpPr/>
          <p:nvPr/>
        </p:nvSpPr>
        <p:spPr>
          <a:xfrm>
            <a:off x="898358" y="2229162"/>
            <a:ext cx="8190050" cy="37385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4400">
                <a:solidFill>
                  <a:srgbClr val="931C19"/>
                </a:solidFill>
                <a:latin typeface="Times New Roman" panose="02020603050405020304" pitchFamily="18" charset="0"/>
                <a:cs typeface="Times New Roman" panose="02020603050405020304" pitchFamily="18" charset="0"/>
              </a:rPr>
              <a:t>Ca ngợi Trần Thủ Độ - một người cư xử gương mẫu, nghiêm minh, không vì tình riêng mà làm sai phép nước.</a:t>
            </a:r>
            <a:endParaRPr lang="zh-CN" altLang="en-US" sz="4400">
              <a:solidFill>
                <a:srgbClr val="931C19"/>
              </a:solidFill>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outVertical)">
                                      <p:cBhvr>
                                        <p:cTn id="14" dur="500"/>
                                        <p:tgtEl>
                                          <p:spTgt spid="17"/>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BEBA8EAE-BF5A-486C-A8C5-ECC9F3942E4B}">
                <a14:imgProps xmlns:a14="http://schemas.microsoft.com/office/drawing/2010/main">
                  <a14:imgLayer r:embed="rId2">
                    <a14:imgEffect>
                      <a14:artisticPaintBrush/>
                    </a14:imgEffect>
                    <a14:imgEffect>
                      <a14:colorTemperature colorTemp="11500"/>
                    </a14:imgEffect>
                  </a14:imgLayer>
                </a14:imgProps>
              </a:ext>
              <a:ext uri="{28A0092B-C50C-407E-A947-70E740481C1C}">
                <a14:useLocalDpi xmlns:a14="http://schemas.microsoft.com/office/drawing/2010/main" val="0"/>
              </a:ext>
            </a:extLst>
          </a:blip>
          <a:stretch>
            <a:fillRect/>
          </a:stretch>
        </p:blipFill>
        <p:spPr>
          <a:xfrm>
            <a:off x="-592067" y="0"/>
            <a:ext cx="12784067" cy="6877464"/>
          </a:xfrm>
          <a:prstGeom prst="rect">
            <a:avLst/>
          </a:prstGeom>
        </p:spPr>
      </p:pic>
      <p:pic>
        <p:nvPicPr>
          <p:cNvPr id="5" name="图片 4" descr="1"/>
          <p:cNvPicPr>
            <a:picLocks noChangeAspect="1"/>
          </p:cNvPicPr>
          <p:nvPr/>
        </p:nvPicPr>
        <p:blipFill>
          <a:blip r:embed="rId3">
            <a:lum bright="70000" contrast="-70000"/>
          </a:blip>
          <a:srcRect l="66838" r="13291"/>
          <a:stretch>
            <a:fillRect/>
          </a:stretch>
        </p:blipFill>
        <p:spPr>
          <a:xfrm>
            <a:off x="9740265" y="3343910"/>
            <a:ext cx="2452370" cy="1577975"/>
          </a:xfrm>
          <a:prstGeom prst="rect">
            <a:avLst/>
          </a:prstGeom>
        </p:spPr>
      </p:pic>
      <p:sp>
        <p:nvSpPr>
          <p:cNvPr id="8" name="矩形 7"/>
          <p:cNvSpPr/>
          <p:nvPr/>
        </p:nvSpPr>
        <p:spPr>
          <a:xfrm>
            <a:off x="965866" y="647223"/>
            <a:ext cx="10260268" cy="5563555"/>
          </a:xfrm>
          <a:prstGeom prst="rect">
            <a:avLst/>
          </a:prstGeom>
          <a:solidFill>
            <a:srgbClr val="FAF1DF"/>
          </a:solidFill>
          <a:ln w="38100">
            <a:solidFill>
              <a:srgbClr val="7C2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pic>
        <p:nvPicPr>
          <p:cNvPr id="7" name="图片 6" descr="1"/>
          <p:cNvPicPr>
            <a:picLocks noChangeAspect="1"/>
          </p:cNvPicPr>
          <p:nvPr/>
        </p:nvPicPr>
        <p:blipFill>
          <a:blip r:embed="rId3"/>
          <a:srcRect l="66778"/>
          <a:stretch>
            <a:fillRect/>
          </a:stretch>
        </p:blipFill>
        <p:spPr>
          <a:xfrm>
            <a:off x="8782438" y="5274178"/>
            <a:ext cx="2011045" cy="774065"/>
          </a:xfrm>
          <a:prstGeom prst="rect">
            <a:avLst/>
          </a:prstGeom>
        </p:spPr>
      </p:pic>
      <p:pic>
        <p:nvPicPr>
          <p:cNvPr id="72" name="图片 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5424" y="132445"/>
            <a:ext cx="3879020" cy="186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Thái sư Trần Thủ Độ | Việt nam, Ảnh ấn tượng, Viết"/>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4917" b="95167" l="9612" r="89612">
                        <a14:foregroundMark x1="41705" y1="14917" x2="53953" y2="19333"/>
                        <a14:foregroundMark x1="20310" y1="93833" x2="36899" y2="88667"/>
                        <a14:foregroundMark x1="36899" y1="88667" x2="36899" y2="88667"/>
                        <a14:foregroundMark x1="36899" y1="95167" x2="42171" y2="92250"/>
                        <a14:foregroundMark x1="70388" y1="53583" x2="68992" y2="73750"/>
                      </a14:backgroundRemoval>
                    </a14:imgEffect>
                  </a14:imgLayer>
                </a14:imgProps>
              </a:ext>
              <a:ext uri="{28A0092B-C50C-407E-A947-70E740481C1C}">
                <a14:useLocalDpi xmlns:a14="http://schemas.microsoft.com/office/drawing/2010/main" val="0"/>
              </a:ext>
            </a:extLst>
          </a:blip>
          <a:srcRect t="8366"/>
          <a:stretch>
            <a:fillRect/>
          </a:stretch>
        </p:blipFill>
        <p:spPr bwMode="auto">
          <a:xfrm>
            <a:off x="617194" y="1671807"/>
            <a:ext cx="3166180" cy="5397762"/>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24" descr="OQAAAB+LCAAAAAAABACrVlIpqSxIVbJSCs5NLCpxyUxML0rM9SxJzVXSUfJMUbLKK83J0VFyysxLycxLdy/KLy0oVrKKjq0FALpUkis5AAAA"/>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989815" y="2071418"/>
            <a:ext cx="5542280" cy="4849495"/>
          </a:xfrm>
          <a:prstGeom prst="rect">
            <a:avLst/>
          </a:prstGeom>
        </p:spPr>
      </p:pic>
      <p:pic>
        <p:nvPicPr>
          <p:cNvPr id="11" name="图片 10"/>
          <p:cNvPicPr>
            <a:picLocks noChangeAspect="1"/>
          </p:cNvPicPr>
          <p:nvPr/>
        </p:nvPicPr>
        <p:blipFill rotWithShape="1">
          <a:blip r:embed="rId8" cstate="print">
            <a:extLst>
              <a:ext uri="{28A0092B-C50C-407E-A947-70E740481C1C}">
                <a14:useLocalDpi xmlns:a14="http://schemas.microsoft.com/office/drawing/2010/main" val="0"/>
              </a:ext>
            </a:extLst>
          </a:blip>
          <a:srcRect l="64551" r="17870" b="65135"/>
          <a:stretch>
            <a:fillRect/>
          </a:stretch>
        </p:blipFill>
        <p:spPr>
          <a:xfrm flipH="1">
            <a:off x="9830868" y="-337506"/>
            <a:ext cx="1404969" cy="1969940"/>
          </a:xfrm>
          <a:prstGeom prst="rect">
            <a:avLst/>
          </a:prstGeom>
        </p:spPr>
      </p:pic>
      <p:pic>
        <p:nvPicPr>
          <p:cNvPr id="18"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4690" y="1305960"/>
            <a:ext cx="1232438" cy="1201433"/>
          </a:xfrm>
          <a:prstGeom prst="rect">
            <a:avLst/>
          </a:prstGeom>
        </p:spPr>
      </p:pic>
      <p:grpSp>
        <p:nvGrpSpPr>
          <p:cNvPr id="19" name="组合 13"/>
          <p:cNvGrpSpPr/>
          <p:nvPr/>
        </p:nvGrpSpPr>
        <p:grpSpPr>
          <a:xfrm rot="19823738">
            <a:off x="9426884" y="4731685"/>
            <a:ext cx="2673793" cy="2633116"/>
            <a:chOff x="6095998" y="2009446"/>
            <a:chExt cx="4989864" cy="4325880"/>
          </a:xfrm>
        </p:grpSpPr>
        <p:pic>
          <p:nvPicPr>
            <p:cNvPr id="20"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5998" y="2009446"/>
              <a:ext cx="4033912" cy="4325880"/>
            </a:xfrm>
            <a:prstGeom prst="rect">
              <a:avLst/>
            </a:prstGeom>
          </p:spPr>
        </p:pic>
        <p:pic>
          <p:nvPicPr>
            <p:cNvPr id="21" name="图片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42863" y="5629702"/>
              <a:ext cx="1142999" cy="560716"/>
            </a:xfrm>
            <a:prstGeom prst="rect">
              <a:avLst/>
            </a:prstGeom>
          </p:spPr>
        </p:pic>
      </p:grpSp>
      <p:sp>
        <p:nvSpPr>
          <p:cNvPr id="22" name="文本框 14"/>
          <p:cNvSpPr txBox="1"/>
          <p:nvPr/>
        </p:nvSpPr>
        <p:spPr>
          <a:xfrm>
            <a:off x="2516461" y="2650164"/>
            <a:ext cx="9492046" cy="1107996"/>
          </a:xfrm>
          <a:prstGeom prst="rect">
            <a:avLst/>
          </a:prstGeom>
          <a:noFill/>
          <a:effectLst>
            <a:glow rad="63500">
              <a:schemeClr val="accent2">
                <a:satMod val="175000"/>
                <a:alpha val="40000"/>
              </a:schemeClr>
            </a:glow>
          </a:effectLst>
        </p:spPr>
        <p:txBody>
          <a:bodyPr wrap="square" rtlCol="0">
            <a:spAutoFit/>
          </a:bodyPr>
          <a:lstStyle/>
          <a:p>
            <a:pPr algn="ctr"/>
            <a:r>
              <a:rPr lang="en-US" altLang="zh-CN" sz="6600" spc="140">
                <a:ln w="12700" cap="sq" cmpd="thickThin">
                  <a:solidFill>
                    <a:schemeClr val="tx1"/>
                  </a:solidFill>
                </a:ln>
                <a:solidFill>
                  <a:srgbClr val="2F191B"/>
                </a:solidFill>
                <a:effectLst>
                  <a:glow rad="139700">
                    <a:schemeClr val="accent6">
                      <a:satMod val="175000"/>
                      <a:alpha val="40000"/>
                    </a:schemeClr>
                  </a:glow>
                  <a:innerShdw blurRad="63500" dist="50800" dir="5400000">
                    <a:prstClr val="black">
                      <a:alpha val="50000"/>
                    </a:prstClr>
                  </a:innerShdw>
                </a:effectLst>
                <a:latin typeface="Times New Roman" panose="02020603050405020304" pitchFamily="18" charset="0"/>
                <a:ea typeface="方正黄草_GBK" panose="03000509000000000000" pitchFamily="65" charset="-122"/>
                <a:cs typeface="Times New Roman" panose="02020603050405020304" pitchFamily="18" charset="0"/>
              </a:rPr>
              <a:t>Thái</a:t>
            </a:r>
            <a:r>
              <a:rPr lang="en-US" altLang="zh-CN" sz="6600" spc="140">
                <a:ln w="12700" cap="sq" cmpd="thickThin">
                  <a:solidFill>
                    <a:schemeClr val="tx1"/>
                  </a:solidFill>
                </a:ln>
                <a:solidFill>
                  <a:srgbClr val="E6E6E6"/>
                </a:solidFill>
                <a:effectLst>
                  <a:glow rad="139700">
                    <a:schemeClr val="accent6">
                      <a:satMod val="175000"/>
                      <a:alpha val="40000"/>
                    </a:schemeClr>
                  </a:glow>
                  <a:innerShdw blurRad="63500" dist="50800" dir="5400000">
                    <a:prstClr val="black">
                      <a:alpha val="50000"/>
                    </a:prstClr>
                  </a:innerShdw>
                </a:effectLst>
                <a:latin typeface="Times New Roman" panose="02020603050405020304" pitchFamily="18" charset="0"/>
                <a:ea typeface="方正黄草_GBK" panose="03000509000000000000" pitchFamily="65" charset="-122"/>
                <a:cs typeface="Times New Roman" panose="02020603050405020304" pitchFamily="18" charset="0"/>
              </a:rPr>
              <a:t> </a:t>
            </a:r>
            <a:r>
              <a:rPr lang="en-US" altLang="zh-CN" sz="6600" spc="140">
                <a:ln w="12700" cap="sq" cmpd="thickThin">
                  <a:solidFill>
                    <a:schemeClr val="tx1"/>
                  </a:solidFill>
                </a:ln>
                <a:solidFill>
                  <a:srgbClr val="E2A946"/>
                </a:solidFill>
                <a:effectLst>
                  <a:glow rad="139700">
                    <a:schemeClr val="accent6">
                      <a:satMod val="175000"/>
                      <a:alpha val="40000"/>
                    </a:schemeClr>
                  </a:glow>
                  <a:innerShdw blurRad="63500" dist="50800" dir="5400000">
                    <a:prstClr val="black">
                      <a:alpha val="50000"/>
                    </a:prstClr>
                  </a:innerShdw>
                </a:effectLst>
                <a:latin typeface="Times New Roman" panose="02020603050405020304" pitchFamily="18" charset="0"/>
                <a:ea typeface="方正黄草_GBK" panose="03000509000000000000" pitchFamily="65" charset="-122"/>
                <a:cs typeface="Times New Roman" panose="02020603050405020304" pitchFamily="18" charset="0"/>
              </a:rPr>
              <a:t>sư</a:t>
            </a:r>
            <a:r>
              <a:rPr lang="en-US" altLang="zh-CN" sz="6600" spc="140">
                <a:ln w="12700" cap="sq" cmpd="thickThin">
                  <a:solidFill>
                    <a:schemeClr val="tx1"/>
                  </a:solidFill>
                </a:ln>
                <a:solidFill>
                  <a:srgbClr val="E6E6E6"/>
                </a:solidFill>
                <a:effectLst>
                  <a:glow rad="139700">
                    <a:schemeClr val="accent6">
                      <a:satMod val="175000"/>
                      <a:alpha val="40000"/>
                    </a:schemeClr>
                  </a:glow>
                  <a:innerShdw blurRad="63500" dist="50800" dir="5400000">
                    <a:prstClr val="black">
                      <a:alpha val="50000"/>
                    </a:prstClr>
                  </a:innerShdw>
                </a:effectLst>
                <a:latin typeface="Times New Roman" panose="02020603050405020304" pitchFamily="18" charset="0"/>
                <a:ea typeface="方正黄草_GBK" panose="03000509000000000000" pitchFamily="65" charset="-122"/>
                <a:cs typeface="Times New Roman" panose="02020603050405020304" pitchFamily="18" charset="0"/>
              </a:rPr>
              <a:t> </a:t>
            </a:r>
            <a:r>
              <a:rPr lang="en-US" altLang="zh-CN" sz="6600" spc="140">
                <a:ln w="12700" cap="sq" cmpd="thickThin">
                  <a:solidFill>
                    <a:schemeClr val="tx1"/>
                  </a:solidFill>
                </a:ln>
                <a:solidFill>
                  <a:srgbClr val="E8D4A3"/>
                </a:solidFill>
                <a:effectLst>
                  <a:glow rad="139700">
                    <a:schemeClr val="accent6">
                      <a:satMod val="175000"/>
                      <a:alpha val="40000"/>
                    </a:schemeClr>
                  </a:glow>
                  <a:innerShdw blurRad="63500" dist="50800" dir="5400000">
                    <a:prstClr val="black">
                      <a:alpha val="50000"/>
                    </a:prstClr>
                  </a:innerShdw>
                </a:effectLst>
                <a:latin typeface="Times New Roman" panose="02020603050405020304" pitchFamily="18" charset="0"/>
                <a:ea typeface="方正黄草_GBK" panose="03000509000000000000" pitchFamily="65" charset="-122"/>
                <a:cs typeface="Times New Roman" panose="02020603050405020304" pitchFamily="18" charset="0"/>
              </a:rPr>
              <a:t>Trần</a:t>
            </a:r>
            <a:r>
              <a:rPr lang="en-US" altLang="zh-CN" sz="6600" spc="140">
                <a:ln w="12700" cap="sq" cmpd="thickThin">
                  <a:solidFill>
                    <a:schemeClr val="tx1"/>
                  </a:solidFill>
                </a:ln>
                <a:solidFill>
                  <a:srgbClr val="E6E6E6"/>
                </a:solidFill>
                <a:effectLst>
                  <a:glow rad="139700">
                    <a:schemeClr val="accent6">
                      <a:satMod val="175000"/>
                      <a:alpha val="40000"/>
                    </a:schemeClr>
                  </a:glow>
                  <a:innerShdw blurRad="63500" dist="50800" dir="5400000">
                    <a:prstClr val="black">
                      <a:alpha val="50000"/>
                    </a:prstClr>
                  </a:innerShdw>
                </a:effectLst>
                <a:latin typeface="Times New Roman" panose="02020603050405020304" pitchFamily="18" charset="0"/>
                <a:ea typeface="方正黄草_GBK" panose="03000509000000000000" pitchFamily="65" charset="-122"/>
                <a:cs typeface="Times New Roman" panose="02020603050405020304" pitchFamily="18" charset="0"/>
              </a:rPr>
              <a:t> </a:t>
            </a:r>
            <a:r>
              <a:rPr lang="en-US" altLang="zh-CN" sz="6600" spc="140">
                <a:ln w="12700" cap="sq" cmpd="thickThin">
                  <a:solidFill>
                    <a:schemeClr val="tx1"/>
                  </a:solidFill>
                </a:ln>
                <a:solidFill>
                  <a:srgbClr val="931C19"/>
                </a:solidFill>
                <a:effectLst>
                  <a:glow rad="139700">
                    <a:schemeClr val="accent6">
                      <a:satMod val="175000"/>
                      <a:alpha val="40000"/>
                    </a:schemeClr>
                  </a:glow>
                  <a:innerShdw blurRad="63500" dist="50800" dir="5400000">
                    <a:prstClr val="black">
                      <a:alpha val="50000"/>
                    </a:prstClr>
                  </a:innerShdw>
                </a:effectLst>
                <a:latin typeface="Times New Roman" panose="02020603050405020304" pitchFamily="18" charset="0"/>
                <a:ea typeface="方正黄草_GBK" panose="03000509000000000000" pitchFamily="65" charset="-122"/>
                <a:cs typeface="Times New Roman" panose="02020603050405020304" pitchFamily="18" charset="0"/>
              </a:rPr>
              <a:t>Thủ </a:t>
            </a:r>
            <a:r>
              <a:rPr lang="en-US" altLang="zh-CN" sz="6600" spc="140">
                <a:ln w="12700" cap="sq" cmpd="thickThin">
                  <a:solidFill>
                    <a:schemeClr val="tx1"/>
                  </a:solidFill>
                </a:ln>
                <a:solidFill>
                  <a:srgbClr val="52221F"/>
                </a:solidFill>
                <a:effectLst>
                  <a:glow rad="139700">
                    <a:schemeClr val="accent6">
                      <a:satMod val="175000"/>
                      <a:alpha val="40000"/>
                    </a:schemeClr>
                  </a:glow>
                  <a:innerShdw blurRad="63500" dist="50800" dir="5400000">
                    <a:prstClr val="black">
                      <a:alpha val="50000"/>
                    </a:prstClr>
                  </a:innerShdw>
                </a:effectLst>
                <a:latin typeface="Times New Roman" panose="02020603050405020304" pitchFamily="18" charset="0"/>
                <a:ea typeface="方正黄草_GBK" panose="03000509000000000000" pitchFamily="65" charset="-122"/>
                <a:cs typeface="Times New Roman" panose="02020603050405020304" pitchFamily="18" charset="0"/>
              </a:rPr>
              <a:t>Độ</a:t>
            </a:r>
            <a:endParaRPr lang="zh-CN" altLang="en-US" sz="6600" spc="140" dirty="0">
              <a:ln w="12700" cap="sq" cmpd="thickThin">
                <a:solidFill>
                  <a:schemeClr val="tx1"/>
                </a:solidFill>
              </a:ln>
              <a:solidFill>
                <a:srgbClr val="52221F"/>
              </a:solidFill>
              <a:effectLst>
                <a:glow rad="139700">
                  <a:schemeClr val="accent6">
                    <a:satMod val="175000"/>
                    <a:alpha val="40000"/>
                  </a:schemeClr>
                </a:glow>
                <a:innerShdw blurRad="63500" dist="50800" dir="5400000">
                  <a:prstClr val="black">
                    <a:alpha val="50000"/>
                  </a:prstClr>
                </a:innerShdw>
              </a:effectLst>
              <a:latin typeface="Times New Roman" panose="02020603050405020304" pitchFamily="18" charset="0"/>
              <a:ea typeface="方正黄草_GBK" panose="03000509000000000000" pitchFamily="65" charset="-122"/>
              <a:cs typeface="Times New Roman" panose="02020603050405020304" pitchFamily="18" charset="0"/>
            </a:endParaRPr>
          </a:p>
        </p:txBody>
      </p:sp>
      <p:sp>
        <p:nvSpPr>
          <p:cNvPr id="23" name="TextBox 22"/>
          <p:cNvSpPr txBox="1"/>
          <p:nvPr/>
        </p:nvSpPr>
        <p:spPr>
          <a:xfrm>
            <a:off x="5334838" y="1531024"/>
            <a:ext cx="3594397" cy="1015663"/>
          </a:xfrm>
          <a:prstGeom prst="rect">
            <a:avLst/>
          </a:prstGeom>
          <a:noFill/>
          <a:scene3d>
            <a:camera prst="orthographicFront"/>
            <a:lightRig rig="threePt" dir="t"/>
          </a:scene3d>
          <a:sp3d>
            <a:bevelT prst="relaxedInset"/>
          </a:sp3d>
        </p:spPr>
        <p:txBody>
          <a:bodyPr wrap="square" rtlCol="0">
            <a:spAutoFit/>
          </a:bodyPr>
          <a:lstStyle/>
          <a:p>
            <a:pPr algn="ctr"/>
            <a:r>
              <a:rPr lang="en-US" sz="6000" dirty="0">
                <a:solidFill>
                  <a:srgbClr val="5B4543"/>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rPr>
              <a:t>TẬP ĐỌC</a:t>
            </a:r>
            <a:endParaRPr lang="en-US" sz="6000" dirty="0">
              <a:solidFill>
                <a:srgbClr val="5B4543"/>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endParaRPr>
          </a:p>
        </p:txBody>
      </p:sp>
      <p:sp>
        <p:nvSpPr>
          <p:cNvPr id="16" name="TextBox 15"/>
          <p:cNvSpPr txBox="1"/>
          <p:nvPr/>
        </p:nvSpPr>
        <p:spPr>
          <a:xfrm>
            <a:off x="4752753" y="3764356"/>
            <a:ext cx="6559713" cy="584775"/>
          </a:xfrm>
          <a:prstGeom prst="rect">
            <a:avLst/>
          </a:prstGeom>
          <a:noFill/>
          <a:scene3d>
            <a:camera prst="orthographicFront"/>
            <a:lightRig rig="threePt" dir="t"/>
          </a:scene3d>
          <a:sp3d>
            <a:bevelT prst="relaxedInset"/>
          </a:sp3d>
        </p:spPr>
        <p:txBody>
          <a:bodyPr wrap="square" rtlCol="0">
            <a:spAutoFit/>
          </a:bodyPr>
          <a:lstStyle/>
          <a:p>
            <a:pPr algn="ctr"/>
            <a:r>
              <a:rPr lang="en-US" sz="3200" i="1" dirty="0">
                <a:solidFill>
                  <a:srgbClr val="5B4543"/>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rPr>
              <a:t>Theo</a:t>
            </a:r>
            <a:r>
              <a:rPr lang="en-US" sz="3200" dirty="0">
                <a:solidFill>
                  <a:srgbClr val="5B4543"/>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rPr>
              <a:t>  ĐẠI VIỆT SỬ KÍ TOÀN THƯ</a:t>
            </a:r>
            <a:endParaRPr lang="en-US" sz="3200" dirty="0">
              <a:solidFill>
                <a:srgbClr val="5B4543"/>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250"/>
                                        <p:tgtEl>
                                          <p:spTgt spid="22"/>
                                        </p:tgtEl>
                                      </p:cBhvr>
                                    </p:animEffect>
                                  </p:childTnLst>
                                </p:cTn>
                              </p:par>
                            </p:childTnLst>
                          </p:cTn>
                        </p:par>
                        <p:par>
                          <p:cTn id="8" fill="hold">
                            <p:stCondLst>
                              <p:cond delay="1500"/>
                            </p:stCondLst>
                            <p:childTnLst>
                              <p:par>
                                <p:cTn id="9" presetID="1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ppt_y</p:attrName>
                                        </p:attrNameLst>
                                      </p:cBhvr>
                                      <p:tavLst>
                                        <p:tav tm="0">
                                          <p:val>
                                            <p:strVal val="#ppt_y+#ppt_h*1.125000"/>
                                          </p:val>
                                        </p:tav>
                                        <p:tav tm="100000">
                                          <p:val>
                                            <p:strVal val="#ppt_y"/>
                                          </p:val>
                                        </p:tav>
                                      </p:tavLst>
                                    </p:anim>
                                    <p:animEffect transition="in" filter="wipe(up)">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par>
                          <p:cTn id="23" fill="hold">
                            <p:stCondLst>
                              <p:cond delay="2500"/>
                            </p:stCondLst>
                            <p:childTnLst>
                              <p:par>
                                <p:cTn id="24" presetID="2" presetClass="entr" presetSubtype="8"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0-#ppt_w/2"/>
                                          </p:val>
                                        </p:tav>
                                        <p:tav tm="100000">
                                          <p:val>
                                            <p:strVal val="#ppt_x"/>
                                          </p:val>
                                        </p:tav>
                                      </p:tavLst>
                                    </p:anim>
                                    <p:anim calcmode="lin" valueType="num">
                                      <p:cBhvr additive="base">
                                        <p:cTn id="27"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74000"/>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
            <a:alphaModFix amt="81000"/>
            <a:extLst>
              <a:ext uri="{28A0092B-C50C-407E-A947-70E740481C1C}">
                <a14:useLocalDpi xmlns:a14="http://schemas.microsoft.com/office/drawing/2010/main" val="0"/>
              </a:ext>
            </a:extLst>
          </a:blip>
          <a:stretch>
            <a:fillRect/>
          </a:stretch>
        </p:blipFill>
        <p:spPr>
          <a:xfrm>
            <a:off x="-175345" y="0"/>
            <a:ext cx="12367345" cy="6858000"/>
          </a:xfrm>
          <a:prstGeom prst="rect">
            <a:avLst/>
          </a:prstGeom>
        </p:spPr>
      </p:pic>
      <p:sp>
        <p:nvSpPr>
          <p:cNvPr id="4" name="文本框 3" descr="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
          <p:cNvSpPr txBox="1"/>
          <p:nvPr/>
        </p:nvSpPr>
        <p:spPr>
          <a:xfrm>
            <a:off x="1992074" y="3931094"/>
            <a:ext cx="8531503" cy="1323439"/>
          </a:xfrm>
          <a:prstGeom prst="rect">
            <a:avLst/>
          </a:prstGeom>
          <a:noFill/>
        </p:spPr>
        <p:txBody>
          <a:bodyPr vert="horz" wrap="none" rtlCol="0">
            <a:spAutoFit/>
          </a:bodyPr>
          <a:lstStyle/>
          <a:p>
            <a:pPr algn="ctr"/>
            <a:r>
              <a:rPr lang="en-US" altLang="zh-CN" sz="8000">
                <a:latin typeface="Times New Roman" panose="02020603050405020304" pitchFamily="18" charset="0"/>
                <a:ea typeface="Microsoft YaHei" panose="020B0503020204020204" charset="-122"/>
                <a:cs typeface="Times New Roman" panose="02020603050405020304" pitchFamily="18" charset="0"/>
                <a:sym typeface="Li Xuke"/>
              </a:rPr>
              <a:t>Luyện đọc diễn cảm</a:t>
            </a:r>
            <a:endParaRPr lang="zh-CN" altLang="en-US" sz="8000" dirty="0">
              <a:latin typeface="Times New Roman" panose="02020603050405020304" pitchFamily="18" charset="0"/>
              <a:ea typeface="Microsoft YaHei" panose="020B0503020204020204" charset="-122"/>
              <a:cs typeface="Times New Roman" panose="02020603050405020304" pitchFamily="18" charset="0"/>
              <a:sym typeface="Li Xuke"/>
            </a:endParaRPr>
          </a:p>
        </p:txBody>
      </p:sp>
      <p:pic>
        <p:nvPicPr>
          <p:cNvPr id="9" name="图片 8" descr="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
          <p:cNvPicPr>
            <a:picLocks noChangeAspect="1"/>
          </p:cNvPicPr>
          <p:nvPr/>
        </p:nvPicPr>
        <p:blipFill rotWithShape="1">
          <a:blip r:embed="rId2">
            <a:extLst>
              <a:ext uri="{28A0092B-C50C-407E-A947-70E740481C1C}">
                <a14:useLocalDpi xmlns:a14="http://schemas.microsoft.com/office/drawing/2010/main" val="0"/>
              </a:ext>
            </a:extLst>
          </a:blip>
          <a:srcRect b="2915"/>
          <a:stretch>
            <a:fillRect/>
          </a:stretch>
        </p:blipFill>
        <p:spPr>
          <a:xfrm>
            <a:off x="0" y="-98370"/>
            <a:ext cx="4832056" cy="4691183"/>
          </a:xfrm>
          <a:prstGeom prst="rect">
            <a:avLst/>
          </a:prstGeom>
        </p:spPr>
      </p:pic>
      <p:sp>
        <p:nvSpPr>
          <p:cNvPr id="10" name="文本框 9" descr="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
          <p:cNvSpPr txBox="1"/>
          <p:nvPr/>
        </p:nvSpPr>
        <p:spPr>
          <a:xfrm>
            <a:off x="5083543" y="277087"/>
            <a:ext cx="2024914" cy="4508927"/>
          </a:xfrm>
          <a:prstGeom prst="rect">
            <a:avLst/>
          </a:prstGeom>
          <a:noFill/>
        </p:spPr>
        <p:txBody>
          <a:bodyPr wrap="none" rtlCol="0">
            <a:spAutoFit/>
          </a:bodyPr>
          <a:lstStyle/>
          <a:p>
            <a:pPr algn="ctr"/>
            <a:r>
              <a:rPr lang="en-US" altLang="zh-CN" sz="28700">
                <a:latin typeface="Times New Roman" panose="02020603050405020304" pitchFamily="18" charset="0"/>
                <a:ea typeface="李旭科书法 v1.4" panose="02000603000000000000" pitchFamily="2" charset="-122"/>
                <a:cs typeface="Times New Roman" panose="02020603050405020304" pitchFamily="18" charset="0"/>
              </a:rPr>
              <a:t>3</a:t>
            </a:r>
            <a:endParaRPr lang="zh-CN" altLang="en-US" sz="28700" dirty="0">
              <a:latin typeface="Times New Roman" panose="02020603050405020304" pitchFamily="18" charset="0"/>
              <a:ea typeface="李旭科书法 v1.4" panose="02000603000000000000" pitchFamily="2" charset="-122"/>
              <a:cs typeface="Times New Roman" panose="02020603050405020304" pitchFamily="18" charset="0"/>
            </a:endParaRPr>
          </a:p>
        </p:txBody>
      </p:sp>
      <p:sp>
        <p:nvSpPr>
          <p:cNvPr id="2" name="e7d195523061f1c0" descr="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 hidden="1"/>
          <p:cNvSpPr txBox="1"/>
          <p:nvPr/>
        </p:nvSpPr>
        <p:spPr>
          <a:xfrm>
            <a:off x="-355600" y="1803400"/>
            <a:ext cx="262251"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a:t>
            </a: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Chinese style red festive border texture | PNG Images PSD Free Download -  Pikbest"/>
          <p:cNvSpPr>
            <a:spLocks noChangeAspect="1" noChangeArrowheads="1"/>
          </p:cNvSpPr>
          <p:nvPr/>
        </p:nvSpPr>
        <p:spPr bwMode="auto">
          <a:xfrm>
            <a:off x="5943599" y="3276599"/>
            <a:ext cx="5149121" cy="51491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latin typeface="Times New Roman" panose="02020603050405020304" pitchFamily="18" charset="0"/>
              <a:cs typeface="Times New Roman" panose="02020603050405020304" pitchFamily="18" charset="0"/>
            </a:endParaRPr>
          </a:p>
        </p:txBody>
      </p:sp>
      <p:sp>
        <p:nvSpPr>
          <p:cNvPr id="31" name="TextBox 30"/>
          <p:cNvSpPr txBox="1"/>
          <p:nvPr/>
        </p:nvSpPr>
        <p:spPr>
          <a:xfrm>
            <a:off x="1" y="166222"/>
            <a:ext cx="12191999" cy="4109843"/>
          </a:xfrm>
          <a:prstGeom prst="rect">
            <a:avLst/>
          </a:prstGeom>
          <a:solidFill>
            <a:srgbClr val="FAF1DF"/>
          </a:solidFill>
        </p:spPr>
        <p:txBody>
          <a:bodyPr wrap="square">
            <a:spAutoFit/>
          </a:bodyPr>
          <a:lstStyle/>
          <a:p>
            <a:pPr marL="225425" algn="ctr">
              <a:lnSpc>
                <a:spcPct val="120000"/>
              </a:lnSpc>
              <a:tabLst>
                <a:tab pos="461645" algn="l"/>
              </a:tabLst>
            </a:pPr>
            <a:r>
              <a:rPr lang="vi-VN" sz="2400" dirty="0">
                <a:solidFill>
                  <a:srgbClr val="C00000"/>
                </a:solidFill>
                <a:latin typeface="Times New Roman" panose="02020603050405020304" pitchFamily="18" charset="0"/>
                <a:cs typeface="Times New Roman" panose="02020603050405020304" pitchFamily="18" charset="0"/>
              </a:rPr>
              <a:t>Thái sư Trần Thủ Độ</a:t>
            </a:r>
            <a:endParaRPr lang="vi-VN" sz="2400" dirty="0">
              <a:solidFill>
                <a:srgbClr val="C00000"/>
              </a:solidFill>
              <a:latin typeface="Times New Roman" panose="02020603050405020304" pitchFamily="18" charset="0"/>
              <a:cs typeface="Times New Roman" panose="02020603050405020304" pitchFamily="18" charset="0"/>
            </a:endParaRPr>
          </a:p>
          <a:p>
            <a:pPr marL="225425" algn="just">
              <a:lnSpc>
                <a:spcPct val="120000"/>
              </a:lnSpc>
              <a:tabLst>
                <a:tab pos="225425" algn="l"/>
              </a:tabLst>
            </a:pPr>
            <a:r>
              <a:rPr lang="en-US" sz="2000" spc="-30" dirty="0">
                <a:solidFill>
                  <a:schemeClr val="tx1"/>
                </a:solidFill>
                <a:latin typeface="Times New Roman" panose="02020603050405020304" pitchFamily="18" charset="0"/>
                <a:cs typeface="Times New Roman" panose="02020603050405020304" pitchFamily="18" charset="0"/>
              </a:rPr>
              <a:t>	</a:t>
            </a:r>
            <a:r>
              <a:rPr lang="vi-VN" sz="2800" spc="-30" dirty="0">
                <a:solidFill>
                  <a:srgbClr val="7C2F13"/>
                </a:solidFill>
                <a:latin typeface="Times New Roman" panose="02020603050405020304" pitchFamily="18" charset="0"/>
                <a:cs typeface="Times New Roman" panose="02020603050405020304" pitchFamily="18" charset="0"/>
              </a:rPr>
              <a:t> Trần Thủ Độ là người có công lập nên nhà Trần, lại là chú của vua và đứng đầu trăm quan,</a:t>
            </a:r>
            <a:r>
              <a:rPr lang="en-US" sz="2800" spc="-30" dirty="0">
                <a:solidFill>
                  <a:srgbClr val="7C2F13"/>
                </a:solidFill>
                <a:latin typeface="Times New Roman" panose="02020603050405020304" pitchFamily="18" charset="0"/>
                <a:cs typeface="Times New Roman" panose="02020603050405020304" pitchFamily="18" charset="0"/>
              </a:rPr>
              <a:t> </a:t>
            </a:r>
            <a:r>
              <a:rPr lang="vi-VN" sz="2800" spc="-30" dirty="0">
                <a:solidFill>
                  <a:srgbClr val="7C2F13"/>
                </a:solidFill>
                <a:latin typeface="Times New Roman" panose="02020603050405020304" pitchFamily="18" charset="0"/>
                <a:cs typeface="Times New Roman" panose="02020603050405020304" pitchFamily="18" charset="0"/>
              </a:rPr>
              <a:t>nhưng không vì thế mà tự cho phép mình vượt qua phép nước.</a:t>
            </a:r>
            <a:endParaRPr lang="vi-VN" sz="2800" spc="-30" dirty="0">
              <a:solidFill>
                <a:srgbClr val="7C2F13"/>
              </a:solidFill>
              <a:latin typeface="Times New Roman" panose="02020603050405020304" pitchFamily="18" charset="0"/>
              <a:cs typeface="Times New Roman" panose="02020603050405020304" pitchFamily="18" charset="0"/>
            </a:endParaRPr>
          </a:p>
          <a:p>
            <a:pPr marL="225425" algn="just">
              <a:lnSpc>
                <a:spcPct val="120000"/>
              </a:lnSpc>
              <a:tabLst>
                <a:tab pos="461645" algn="l"/>
              </a:tabLst>
            </a:pPr>
            <a:r>
              <a:rPr lang="en-US" sz="2800" spc="-30" dirty="0">
                <a:solidFill>
                  <a:srgbClr val="7C2F13"/>
                </a:solidFill>
                <a:latin typeface="Times New Roman" panose="02020603050405020304" pitchFamily="18" charset="0"/>
                <a:cs typeface="Times New Roman" panose="02020603050405020304" pitchFamily="18" charset="0"/>
              </a:rPr>
              <a:t>	</a:t>
            </a:r>
            <a:r>
              <a:rPr lang="vi-VN" sz="2800" spc="-30" dirty="0">
                <a:solidFill>
                  <a:srgbClr val="7C2F13"/>
                </a:solidFill>
                <a:latin typeface="Times New Roman" panose="02020603050405020304" pitchFamily="18" charset="0"/>
                <a:cs typeface="Times New Roman" panose="02020603050405020304" pitchFamily="18" charset="0"/>
              </a:rPr>
              <a:t>Có lần, Linh Từ Quốc Mẫu, vợ ông, muốn xin riêng cho một người chức câu đương. Trần Thủ Độ bảo người ấy:</a:t>
            </a:r>
            <a:endParaRPr lang="vi-VN" sz="2800" spc="-30" dirty="0">
              <a:solidFill>
                <a:srgbClr val="7C2F13"/>
              </a:solidFill>
              <a:latin typeface="Times New Roman" panose="02020603050405020304" pitchFamily="18" charset="0"/>
              <a:cs typeface="Times New Roman" panose="02020603050405020304" pitchFamily="18" charset="0"/>
            </a:endParaRPr>
          </a:p>
          <a:p>
            <a:pPr marL="225425" algn="just">
              <a:lnSpc>
                <a:spcPct val="120000"/>
              </a:lnSpc>
              <a:tabLst>
                <a:tab pos="461645" algn="l"/>
              </a:tabLst>
            </a:pPr>
            <a:r>
              <a:rPr lang="en-US" sz="2800" spc="-30" dirty="0">
                <a:solidFill>
                  <a:srgbClr val="7C2F13"/>
                </a:solidFill>
                <a:latin typeface="Times New Roman" panose="02020603050405020304" pitchFamily="18" charset="0"/>
                <a:cs typeface="Times New Roman" panose="02020603050405020304" pitchFamily="18" charset="0"/>
              </a:rPr>
              <a:t>	</a:t>
            </a:r>
            <a:r>
              <a:rPr lang="vi-VN" sz="2800" spc="-30" dirty="0">
                <a:solidFill>
                  <a:srgbClr val="7C2F13"/>
                </a:solidFill>
                <a:latin typeface="Times New Roman" panose="02020603050405020304" pitchFamily="18" charset="0"/>
                <a:cs typeface="Times New Roman" panose="02020603050405020304" pitchFamily="18" charset="0"/>
              </a:rPr>
              <a:t>- Ngươi có phu nhân xin cho chức câu đương, không thể ví như những câu đương khác. Vì vậy, phải chặt một ngón chân để phân biệt.</a:t>
            </a:r>
            <a:endParaRPr lang="vi-VN" sz="2800" spc="-30" dirty="0">
              <a:solidFill>
                <a:srgbClr val="7C2F13"/>
              </a:solidFill>
              <a:latin typeface="Times New Roman" panose="02020603050405020304" pitchFamily="18" charset="0"/>
              <a:cs typeface="Times New Roman" panose="02020603050405020304" pitchFamily="18" charset="0"/>
            </a:endParaRPr>
          </a:p>
          <a:p>
            <a:pPr marL="225425" algn="just">
              <a:lnSpc>
                <a:spcPct val="120000"/>
              </a:lnSpc>
              <a:tabLst>
                <a:tab pos="461645" algn="l"/>
              </a:tabLst>
            </a:pPr>
            <a:r>
              <a:rPr lang="en-US" sz="2800" spc="-30" dirty="0">
                <a:solidFill>
                  <a:srgbClr val="7C2F13"/>
                </a:solidFill>
                <a:latin typeface="Times New Roman" panose="02020603050405020304" pitchFamily="18" charset="0"/>
                <a:cs typeface="Times New Roman" panose="02020603050405020304" pitchFamily="18" charset="0"/>
              </a:rPr>
              <a:t>	</a:t>
            </a:r>
            <a:r>
              <a:rPr lang="vi-VN" sz="2800" spc="-30" dirty="0">
                <a:solidFill>
                  <a:srgbClr val="7C2F13"/>
                </a:solidFill>
                <a:latin typeface="Times New Roman" panose="02020603050405020304" pitchFamily="18" charset="0"/>
                <a:cs typeface="Times New Roman" panose="02020603050405020304" pitchFamily="18" charset="0"/>
              </a:rPr>
              <a:t>Người ấy kêu van mãi, ông mới tha cho.</a:t>
            </a:r>
            <a:endParaRPr lang="vi-VN" sz="2800" spc="-30" dirty="0">
              <a:solidFill>
                <a:srgbClr val="7C2F13"/>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 y="636429"/>
            <a:ext cx="12191999" cy="1005916"/>
          </a:xfrm>
          <a:prstGeom prst="rect">
            <a:avLst/>
          </a:prstGeom>
          <a:solidFill>
            <a:srgbClr val="FAF1DF"/>
          </a:solidFill>
        </p:spPr>
        <p:txBody>
          <a:bodyPr wrap="square">
            <a:spAutoFit/>
          </a:bodyPr>
          <a:lstStyle/>
          <a:p>
            <a:pPr algn="just">
              <a:lnSpc>
                <a:spcPct val="110000"/>
              </a:lnSpc>
            </a:pPr>
            <a:r>
              <a:rPr lang="en-US" sz="2800" spc="-30">
                <a:solidFill>
                  <a:srgbClr val="7C2F13"/>
                </a:solidFill>
                <a:latin typeface="Times New Roman" panose="02020603050405020304" pitchFamily="18" charset="0"/>
                <a:cs typeface="Times New Roman" panose="02020603050405020304" pitchFamily="18" charset="0"/>
              </a:rPr>
              <a:t>      </a:t>
            </a:r>
            <a:r>
              <a:rPr lang="vi-VN" sz="2800" spc="-30">
                <a:solidFill>
                  <a:schemeClr val="tx2">
                    <a:lumMod val="60000"/>
                    <a:lumOff val="40000"/>
                  </a:schemeClr>
                </a:solidFill>
                <a:latin typeface="Times New Roman" panose="02020603050405020304" pitchFamily="18" charset="0"/>
                <a:cs typeface="Times New Roman" panose="02020603050405020304" pitchFamily="18" charset="0"/>
              </a:rPr>
              <a:t>Trần Thủ Độ là người có công lập nên nhà Trần, lại là chú của vua và đứng đầu trăm quan,</a:t>
            </a:r>
            <a:r>
              <a:rPr lang="en-US" sz="2800" spc="-30">
                <a:solidFill>
                  <a:schemeClr val="tx2">
                    <a:lumMod val="60000"/>
                    <a:lumOff val="40000"/>
                  </a:schemeClr>
                </a:solidFill>
                <a:latin typeface="Times New Roman" panose="02020603050405020304" pitchFamily="18" charset="0"/>
                <a:cs typeface="Times New Roman" panose="02020603050405020304" pitchFamily="18" charset="0"/>
              </a:rPr>
              <a:t> </a:t>
            </a:r>
            <a:r>
              <a:rPr lang="vi-VN" sz="2800" spc="-30">
                <a:solidFill>
                  <a:schemeClr val="tx2">
                    <a:lumMod val="60000"/>
                    <a:lumOff val="40000"/>
                  </a:schemeClr>
                </a:solidFill>
                <a:latin typeface="Times New Roman" panose="02020603050405020304" pitchFamily="18" charset="0"/>
                <a:cs typeface="Times New Roman" panose="02020603050405020304" pitchFamily="18" charset="0"/>
              </a:rPr>
              <a:t>nhưng không vì thế mà tự cho phép mình vượt qua phép nước.</a:t>
            </a:r>
            <a:endParaRPr lang="en-US" sz="280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3" name="Arrow: Pentagon 2"/>
          <p:cNvSpPr/>
          <p:nvPr/>
        </p:nvSpPr>
        <p:spPr>
          <a:xfrm>
            <a:off x="1" y="166222"/>
            <a:ext cx="725714" cy="586948"/>
          </a:xfrm>
          <a:prstGeom prst="homePlate">
            <a:avLst/>
          </a:prstGeom>
          <a:solidFill>
            <a:srgbClr val="52221F"/>
          </a:solidFill>
          <a:ln>
            <a:solidFill>
              <a:srgbClr val="522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a:t>
            </a:r>
            <a:endParaRPr lang="en-US" sz="2800">
              <a:latin typeface="Times New Roman" panose="02020603050405020304" pitchFamily="18" charset="0"/>
              <a:cs typeface="Times New Roman" panose="02020603050405020304" pitchFamily="18" charset="0"/>
            </a:endParaRPr>
          </a:p>
        </p:txBody>
      </p:sp>
      <p:sp>
        <p:nvSpPr>
          <p:cNvPr id="4" name="TextBox 3"/>
          <p:cNvSpPr txBox="1"/>
          <p:nvPr/>
        </p:nvSpPr>
        <p:spPr>
          <a:xfrm>
            <a:off x="181429" y="4587071"/>
            <a:ext cx="8837740"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giọng</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chậm</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rãi</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rõ</a:t>
            </a:r>
            <a:r>
              <a:rPr lang="en-US"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2800" dirty="0" err="1">
                <a:solidFill>
                  <a:schemeClr val="tx2">
                    <a:lumMod val="60000"/>
                    <a:lumOff val="40000"/>
                  </a:schemeClr>
                </a:solidFill>
                <a:latin typeface="Times New Roman" panose="02020603050405020304" pitchFamily="18" charset="0"/>
                <a:cs typeface="Times New Roman" panose="02020603050405020304" pitchFamily="18" charset="0"/>
              </a:rPr>
              <a:t>ràng</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81429" y="3244986"/>
            <a:ext cx="12010570" cy="1005916"/>
          </a:xfrm>
          <a:prstGeom prst="rect">
            <a:avLst/>
          </a:prstGeom>
          <a:solidFill>
            <a:srgbClr val="FAF1DF"/>
          </a:solidFill>
        </p:spPr>
        <p:txBody>
          <a:bodyPr wrap="square">
            <a:spAutoFit/>
          </a:bodyPr>
          <a:lstStyle/>
          <a:p>
            <a:pPr algn="just">
              <a:lnSpc>
                <a:spcPct val="110000"/>
              </a:lnSpc>
            </a:pPr>
            <a:r>
              <a:rPr lang="vi-VN" sz="2800" spc="-30">
                <a:solidFill>
                  <a:schemeClr val="accent3">
                    <a:lumMod val="75000"/>
                  </a:schemeClr>
                </a:solidFill>
                <a:latin typeface="Times New Roman" panose="02020603050405020304" pitchFamily="18" charset="0"/>
                <a:cs typeface="Times New Roman" panose="02020603050405020304" pitchFamily="18" charset="0"/>
              </a:rPr>
              <a:t>- Ngươi có phu nhân xin cho chức câu đương, không thể ví như những câu đương khác. Vì vậy, phải chặt một ngón chân để phân biệt.</a:t>
            </a:r>
            <a:endParaRPr lang="en-US" sz="280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27762" y="5456726"/>
            <a:ext cx="12064237"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solidFill>
                  <a:schemeClr val="accent3">
                    <a:lumMod val="75000"/>
                  </a:schemeClr>
                </a:solidFill>
                <a:latin typeface="Times New Roman" panose="02020603050405020304" pitchFamily="18" charset="0"/>
                <a:cs typeface="Times New Roman" panose="02020603050405020304" pitchFamily="18" charset="0"/>
              </a:rPr>
              <a:t>giọng</a:t>
            </a:r>
            <a:r>
              <a:rPr lang="en-US" sz="2800" dirty="0">
                <a:solidFill>
                  <a:schemeClr val="accent3">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3">
                    <a:lumMod val="75000"/>
                  </a:schemeClr>
                </a:solidFill>
                <a:latin typeface="Times New Roman" panose="02020603050405020304" pitchFamily="18" charset="0"/>
                <a:cs typeface="Times New Roman" panose="02020603050405020304" pitchFamily="18" charset="0"/>
              </a:rPr>
              <a:t>nghiêm</a:t>
            </a:r>
            <a:r>
              <a:rPr lang="en-US" sz="2800" dirty="0">
                <a:solidFill>
                  <a:schemeClr val="accent3">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3">
                    <a:lumMod val="75000"/>
                  </a:schemeClr>
                </a:solidFill>
                <a:latin typeface="Times New Roman" panose="02020603050405020304" pitchFamily="18" charset="0"/>
                <a:cs typeface="Times New Roman" panose="02020603050405020304" pitchFamily="18" charset="0"/>
              </a:rPr>
              <a:t>lạnh</a:t>
            </a:r>
            <a:r>
              <a:rPr lang="en-US" sz="2800" dirty="0">
                <a:solidFill>
                  <a:schemeClr val="accent3">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3">
                    <a:lumMod val="75000"/>
                  </a:schemeClr>
                </a:solidFill>
                <a:latin typeface="Times New Roman" panose="02020603050405020304" pitchFamily="18" charset="0"/>
                <a:cs typeface="Times New Roman" panose="02020603050405020304" pitchFamily="18" charset="0"/>
              </a:rPr>
              <a:t>lùng</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8"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Chinese style red festive border texture | PNG Images PSD Free Download -  Pikbest"/>
          <p:cNvSpPr>
            <a:spLocks noChangeAspect="1" noChangeArrowheads="1"/>
          </p:cNvSpPr>
          <p:nvPr/>
        </p:nvSpPr>
        <p:spPr bwMode="auto">
          <a:xfrm>
            <a:off x="5943599" y="3276599"/>
            <a:ext cx="5149121" cy="51491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latin typeface="Times New Roman" panose="02020603050405020304" pitchFamily="18" charset="0"/>
              <a:cs typeface="Times New Roman" panose="02020603050405020304" pitchFamily="18" charset="0"/>
            </a:endParaRPr>
          </a:p>
        </p:txBody>
      </p:sp>
      <p:sp>
        <p:nvSpPr>
          <p:cNvPr id="31" name="TextBox 30"/>
          <p:cNvSpPr txBox="1"/>
          <p:nvPr/>
        </p:nvSpPr>
        <p:spPr>
          <a:xfrm>
            <a:off x="1" y="0"/>
            <a:ext cx="12191999" cy="4189865"/>
          </a:xfrm>
          <a:prstGeom prst="rect">
            <a:avLst/>
          </a:prstGeom>
          <a:solidFill>
            <a:srgbClr val="FAF1DF"/>
          </a:solidFill>
        </p:spPr>
        <p:txBody>
          <a:bodyPr wrap="square">
            <a:spAutoFit/>
          </a:bodyPr>
          <a:lstStyle/>
          <a:p>
            <a:pPr marL="225425" algn="ctr">
              <a:spcAft>
                <a:spcPts val="1200"/>
              </a:spcAft>
              <a:tabLst>
                <a:tab pos="461645" algn="l"/>
              </a:tabLst>
            </a:pPr>
            <a:r>
              <a:rPr lang="vi-VN" sz="2400">
                <a:solidFill>
                  <a:srgbClr val="C00000"/>
                </a:solidFill>
                <a:latin typeface="Times New Roman" panose="02020603050405020304" pitchFamily="18" charset="0"/>
                <a:cs typeface="Times New Roman" panose="02020603050405020304" pitchFamily="18" charset="0"/>
              </a:rPr>
              <a:t>Thái sư Trần Thủ Độ</a:t>
            </a:r>
            <a:endParaRPr lang="vi-VN" sz="2400">
              <a:solidFill>
                <a:srgbClr val="C00000"/>
              </a:solidFill>
              <a:latin typeface="Times New Roman" panose="02020603050405020304" pitchFamily="18" charset="0"/>
              <a:cs typeface="Times New Roman" panose="02020603050405020304" pitchFamily="18" charset="0"/>
            </a:endParaRPr>
          </a:p>
          <a:p>
            <a:pPr marL="225425" algn="just">
              <a:lnSpc>
                <a:spcPct val="120000"/>
              </a:lnSpc>
              <a:tabLst>
                <a:tab pos="461645" algn="l"/>
              </a:tabLst>
            </a:pPr>
            <a:r>
              <a:rPr lang="en-US" sz="2000" spc="-30">
                <a:solidFill>
                  <a:schemeClr val="tx1"/>
                </a:solidFill>
                <a:latin typeface="Times New Roman" panose="02020603050405020304" pitchFamily="18" charset="0"/>
                <a:cs typeface="Times New Roman" panose="02020603050405020304" pitchFamily="18" charset="0"/>
              </a:rPr>
              <a:t>	</a:t>
            </a:r>
            <a:r>
              <a:rPr lang="vi-VN" sz="2800" spc="-30">
                <a:solidFill>
                  <a:srgbClr val="7C2F13"/>
                </a:solidFill>
                <a:latin typeface="Times New Roman" panose="02020603050405020304" pitchFamily="18" charset="0"/>
                <a:cs typeface="Times New Roman" panose="02020603050405020304" pitchFamily="18" charset="0"/>
              </a:rPr>
              <a:t>Một lần khác, Linh Từ Quốc Mẫu ngồi kiệu đi </a:t>
            </a:r>
            <a:r>
              <a:rPr lang="en-US" sz="2800" spc="-30">
                <a:solidFill>
                  <a:srgbClr val="7C2F13"/>
                </a:solidFill>
                <a:latin typeface="Times New Roman" panose="02020603050405020304" pitchFamily="18" charset="0"/>
                <a:cs typeface="Times New Roman" panose="02020603050405020304" pitchFamily="18" charset="0"/>
              </a:rPr>
              <a:t>qua</a:t>
            </a:r>
            <a:r>
              <a:rPr lang="vi-VN" sz="2800" spc="-30">
                <a:solidFill>
                  <a:srgbClr val="7C2F13"/>
                </a:solidFill>
                <a:latin typeface="Times New Roman" panose="02020603050405020304" pitchFamily="18" charset="0"/>
                <a:cs typeface="Times New Roman" panose="02020603050405020304" pitchFamily="18" charset="0"/>
              </a:rPr>
              <a:t> chỗ thềm cấm, bị một người quân hiệu ngăn lại. Về nhà, bà khóc:</a:t>
            </a:r>
            <a:endParaRPr lang="vi-VN" sz="2800" spc="-30">
              <a:solidFill>
                <a:srgbClr val="7C2F13"/>
              </a:solidFill>
              <a:latin typeface="Times New Roman" panose="02020603050405020304" pitchFamily="18" charset="0"/>
              <a:cs typeface="Times New Roman" panose="02020603050405020304" pitchFamily="18" charset="0"/>
            </a:endParaRPr>
          </a:p>
          <a:p>
            <a:pPr marL="225425" algn="just">
              <a:lnSpc>
                <a:spcPct val="120000"/>
              </a:lnSpc>
              <a:tabLst>
                <a:tab pos="461645" algn="l"/>
              </a:tabLst>
            </a:pPr>
            <a:r>
              <a:rPr lang="en-US" sz="2800" spc="-30">
                <a:solidFill>
                  <a:srgbClr val="7C2F13"/>
                </a:solidFill>
                <a:latin typeface="Times New Roman" panose="02020603050405020304" pitchFamily="18" charset="0"/>
                <a:cs typeface="Times New Roman" panose="02020603050405020304" pitchFamily="18" charset="0"/>
              </a:rPr>
              <a:t>	</a:t>
            </a:r>
            <a:r>
              <a:rPr lang="vi-VN" sz="2800" spc="-30">
                <a:solidFill>
                  <a:srgbClr val="7C2F13"/>
                </a:solidFill>
                <a:latin typeface="Times New Roman" panose="02020603050405020304" pitchFamily="18" charset="0"/>
                <a:cs typeface="Times New Roman" panose="02020603050405020304" pitchFamily="18" charset="0"/>
              </a:rPr>
              <a:t>- Tôi là vợ thái sư mà bị kẻ dưới khinh nhờn.</a:t>
            </a:r>
            <a:endParaRPr lang="vi-VN" sz="2800" spc="-30">
              <a:solidFill>
                <a:srgbClr val="7C2F13"/>
              </a:solidFill>
              <a:latin typeface="Times New Roman" panose="02020603050405020304" pitchFamily="18" charset="0"/>
              <a:cs typeface="Times New Roman" panose="02020603050405020304" pitchFamily="18" charset="0"/>
            </a:endParaRPr>
          </a:p>
          <a:p>
            <a:pPr marL="225425" algn="just">
              <a:lnSpc>
                <a:spcPct val="120000"/>
              </a:lnSpc>
              <a:tabLst>
                <a:tab pos="461645" algn="l"/>
              </a:tabLst>
            </a:pPr>
            <a:r>
              <a:rPr lang="en-US" sz="2800" spc="-30">
                <a:solidFill>
                  <a:srgbClr val="7C2F13"/>
                </a:solidFill>
                <a:latin typeface="Times New Roman" panose="02020603050405020304" pitchFamily="18" charset="0"/>
                <a:cs typeface="Times New Roman" panose="02020603050405020304" pitchFamily="18" charset="0"/>
              </a:rPr>
              <a:t>	</a:t>
            </a:r>
            <a:r>
              <a:rPr lang="vi-VN" sz="2800" spc="-30">
                <a:solidFill>
                  <a:srgbClr val="7C2F13"/>
                </a:solidFill>
                <a:latin typeface="Times New Roman" panose="02020603050405020304" pitchFamily="18" charset="0"/>
                <a:cs typeface="Times New Roman" panose="02020603050405020304" pitchFamily="18" charset="0"/>
              </a:rPr>
              <a:t>Ông cho bắt người quân hiệu đến. Người này nghĩ là phải chết. Nhưng khi ông ta kể rõ ngọn ngành, ông bảo:</a:t>
            </a:r>
            <a:endParaRPr lang="vi-VN" sz="2800" spc="-30">
              <a:solidFill>
                <a:srgbClr val="7C2F13"/>
              </a:solidFill>
              <a:latin typeface="Times New Roman" panose="02020603050405020304" pitchFamily="18" charset="0"/>
              <a:cs typeface="Times New Roman" panose="02020603050405020304" pitchFamily="18" charset="0"/>
            </a:endParaRPr>
          </a:p>
          <a:p>
            <a:pPr marL="225425" algn="just">
              <a:lnSpc>
                <a:spcPct val="120000"/>
              </a:lnSpc>
              <a:tabLst>
                <a:tab pos="461645" algn="l"/>
              </a:tabLst>
            </a:pPr>
            <a:r>
              <a:rPr lang="en-US" sz="2800" spc="-30">
                <a:solidFill>
                  <a:srgbClr val="7C2F13"/>
                </a:solidFill>
                <a:latin typeface="Times New Roman" panose="02020603050405020304" pitchFamily="18" charset="0"/>
                <a:cs typeface="Times New Roman" panose="02020603050405020304" pitchFamily="18" charset="0"/>
              </a:rPr>
              <a:t>	</a:t>
            </a:r>
            <a:r>
              <a:rPr lang="vi-VN" sz="2800" spc="-30">
                <a:solidFill>
                  <a:srgbClr val="7C2F13"/>
                </a:solidFill>
                <a:latin typeface="Times New Roman" panose="02020603050405020304" pitchFamily="18" charset="0"/>
                <a:cs typeface="Times New Roman" panose="02020603050405020304" pitchFamily="18" charset="0"/>
              </a:rPr>
              <a:t>- Ngươi ở chức thấp mà biết giữ phép nước như thế, ta còn trách gì nữa!</a:t>
            </a:r>
            <a:endParaRPr lang="vi-VN" sz="2800" spc="-30">
              <a:solidFill>
                <a:srgbClr val="7C2F13"/>
              </a:solidFill>
              <a:latin typeface="Times New Roman" panose="02020603050405020304" pitchFamily="18" charset="0"/>
              <a:cs typeface="Times New Roman" panose="02020603050405020304" pitchFamily="18" charset="0"/>
            </a:endParaRPr>
          </a:p>
          <a:p>
            <a:pPr marL="225425" algn="just">
              <a:lnSpc>
                <a:spcPct val="120000"/>
              </a:lnSpc>
              <a:tabLst>
                <a:tab pos="461645" algn="l"/>
              </a:tabLst>
            </a:pPr>
            <a:r>
              <a:rPr lang="en-US" sz="2800" spc="-30">
                <a:solidFill>
                  <a:srgbClr val="7C2F13"/>
                </a:solidFill>
                <a:latin typeface="Times New Roman" panose="02020603050405020304" pitchFamily="18" charset="0"/>
                <a:cs typeface="Times New Roman" panose="02020603050405020304" pitchFamily="18" charset="0"/>
              </a:rPr>
              <a:t>	</a:t>
            </a:r>
            <a:r>
              <a:rPr lang="vi-VN" sz="2800" spc="-30">
                <a:solidFill>
                  <a:srgbClr val="7C2F13"/>
                </a:solidFill>
                <a:latin typeface="Times New Roman" panose="02020603050405020304" pitchFamily="18" charset="0"/>
                <a:cs typeface="Times New Roman" panose="02020603050405020304" pitchFamily="18" charset="0"/>
              </a:rPr>
              <a:t>Nói rồi, lấy vàng, lụa thưởng cho.</a:t>
            </a:r>
            <a:endParaRPr lang="vi-VN" sz="2800" spc="-30">
              <a:solidFill>
                <a:srgbClr val="7C2F13"/>
              </a:solidFill>
              <a:latin typeface="Times New Roman" panose="02020603050405020304" pitchFamily="18" charset="0"/>
              <a:cs typeface="Times New Roman" panose="02020603050405020304" pitchFamily="18" charset="0"/>
            </a:endParaRPr>
          </a:p>
        </p:txBody>
      </p:sp>
      <p:sp>
        <p:nvSpPr>
          <p:cNvPr id="3" name="Arrow: Pentagon 2"/>
          <p:cNvSpPr/>
          <p:nvPr/>
        </p:nvSpPr>
        <p:spPr>
          <a:xfrm>
            <a:off x="1" y="0"/>
            <a:ext cx="725714" cy="586948"/>
          </a:xfrm>
          <a:prstGeom prst="homePlate">
            <a:avLst/>
          </a:prstGeom>
          <a:solidFill>
            <a:srgbClr val="52221F"/>
          </a:solidFill>
          <a:ln>
            <a:solidFill>
              <a:srgbClr val="522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2</a:t>
            </a:r>
            <a:endParaRPr lang="en-US" sz="2800">
              <a:latin typeface="Times New Roman" panose="02020603050405020304" pitchFamily="18" charset="0"/>
              <a:cs typeface="Times New Roman" panose="02020603050405020304" pitchFamily="18" charset="0"/>
            </a:endParaRPr>
          </a:p>
        </p:txBody>
      </p:sp>
      <p:sp>
        <p:nvSpPr>
          <p:cNvPr id="11" name="TextBox 10"/>
          <p:cNvSpPr txBox="1"/>
          <p:nvPr/>
        </p:nvSpPr>
        <p:spPr>
          <a:xfrm>
            <a:off x="265627" y="1596300"/>
            <a:ext cx="11926373" cy="540341"/>
          </a:xfrm>
          <a:prstGeom prst="rect">
            <a:avLst/>
          </a:prstGeom>
          <a:solidFill>
            <a:srgbClr val="FAF1DF"/>
          </a:solidFill>
        </p:spPr>
        <p:txBody>
          <a:bodyPr wrap="square">
            <a:spAutoFit/>
          </a:bodyPr>
          <a:lstStyle/>
          <a:p>
            <a:pPr algn="just">
              <a:lnSpc>
                <a:spcPct val="110000"/>
              </a:lnSpc>
            </a:pPr>
            <a:r>
              <a:rPr lang="en-US" sz="2800" spc="-30">
                <a:solidFill>
                  <a:schemeClr val="accent3">
                    <a:lumMod val="75000"/>
                  </a:schemeClr>
                </a:solidFill>
                <a:latin typeface="Times New Roman" panose="02020603050405020304" pitchFamily="18" charset="0"/>
                <a:cs typeface="Times New Roman" panose="02020603050405020304" pitchFamily="18" charset="0"/>
              </a:rPr>
              <a:t> </a:t>
            </a:r>
            <a:r>
              <a:rPr lang="vi-VN" sz="2800" spc="-30">
                <a:solidFill>
                  <a:schemeClr val="accent3">
                    <a:lumMod val="75000"/>
                  </a:schemeClr>
                </a:solidFill>
                <a:latin typeface="Times New Roman" panose="02020603050405020304" pitchFamily="18" charset="0"/>
                <a:cs typeface="Times New Roman" panose="02020603050405020304" pitchFamily="18" charset="0"/>
              </a:rPr>
              <a:t>- Tôi là vợ thái sư mà bị kẻ dưới khinh nhờn.</a:t>
            </a:r>
            <a:endParaRPr lang="en-US" sz="280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65627" y="5015555"/>
            <a:ext cx="12064237"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Lời của Linh Từ Quốc Mẫu: </a:t>
            </a:r>
            <a:r>
              <a:rPr lang="en-US" sz="2800">
                <a:solidFill>
                  <a:schemeClr val="accent3">
                    <a:lumMod val="75000"/>
                  </a:schemeClr>
                </a:solidFill>
                <a:latin typeface="Times New Roman" panose="02020603050405020304" pitchFamily="18" charset="0"/>
                <a:cs typeface="Times New Roman" panose="02020603050405020304" pitchFamily="18" charset="0"/>
              </a:rPr>
              <a:t>giọng ấm ức</a:t>
            </a:r>
            <a:r>
              <a:rPr lang="en-US" sz="280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sp>
        <p:nvSpPr>
          <p:cNvPr id="13" name="TextBox 12"/>
          <p:cNvSpPr txBox="1"/>
          <p:nvPr/>
        </p:nvSpPr>
        <p:spPr>
          <a:xfrm>
            <a:off x="-19588" y="3145993"/>
            <a:ext cx="12191999" cy="564257"/>
          </a:xfrm>
          <a:prstGeom prst="rect">
            <a:avLst/>
          </a:prstGeom>
          <a:solidFill>
            <a:srgbClr val="FAF1DF"/>
          </a:solidFill>
        </p:spPr>
        <p:txBody>
          <a:bodyPr wrap="square">
            <a:spAutoFit/>
          </a:bodyPr>
          <a:lstStyle/>
          <a:p>
            <a:pPr marL="225425" algn="just">
              <a:lnSpc>
                <a:spcPct val="120000"/>
              </a:lnSpc>
              <a:tabLst>
                <a:tab pos="461645" algn="l"/>
              </a:tabLst>
            </a:pPr>
            <a:r>
              <a:rPr lang="en-US" sz="2800" spc="-30" dirty="0">
                <a:solidFill>
                  <a:schemeClr val="tx2">
                    <a:lumMod val="60000"/>
                    <a:lumOff val="40000"/>
                  </a:schemeClr>
                </a:solidFill>
                <a:latin typeface="Times New Roman" panose="02020603050405020304" pitchFamily="18" charset="0"/>
                <a:cs typeface="Times New Roman" panose="02020603050405020304" pitchFamily="18" charset="0"/>
              </a:rPr>
              <a:t>	</a:t>
            </a:r>
            <a:r>
              <a:rPr lang="vi-VN" sz="2800" spc="-30" dirty="0">
                <a:solidFill>
                  <a:schemeClr val="tx2">
                    <a:lumMod val="60000"/>
                    <a:lumOff val="40000"/>
                  </a:schemeClr>
                </a:solidFill>
                <a:latin typeface="Times New Roman" panose="02020603050405020304" pitchFamily="18" charset="0"/>
                <a:cs typeface="Times New Roman" panose="02020603050405020304" pitchFamily="18" charset="0"/>
              </a:rPr>
              <a:t>- Ngươi ở chức thấp mà biết giữ phép nước như thế, ta còn trách gì nữa!</a:t>
            </a:r>
            <a:endParaRPr lang="vi-VN" sz="2800" spc="-30"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65626" y="5716538"/>
            <a:ext cx="12064237"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Lời của Trần Thủ Độ: </a:t>
            </a:r>
            <a:r>
              <a:rPr lang="en-US" sz="2800">
                <a:solidFill>
                  <a:schemeClr val="tx2">
                    <a:lumMod val="60000"/>
                    <a:lumOff val="40000"/>
                  </a:schemeClr>
                </a:solidFill>
                <a:latin typeface="Times New Roman" panose="02020603050405020304" pitchFamily="18" charset="0"/>
                <a:cs typeface="Times New Roman" panose="02020603050405020304" pitchFamily="18" charset="0"/>
              </a:rPr>
              <a:t>giọng ôn tồn, điềm đạm</a:t>
            </a:r>
            <a:r>
              <a:rPr lang="en-US" sz="280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22" presetClass="entr" presetSubtype="8"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Chinese style red festive border texture | PNG Images PSD Free Download -  Pikbest"/>
          <p:cNvSpPr>
            <a:spLocks noChangeAspect="1" noChangeArrowheads="1"/>
          </p:cNvSpPr>
          <p:nvPr/>
        </p:nvSpPr>
        <p:spPr bwMode="auto">
          <a:xfrm>
            <a:off x="5943599" y="3276599"/>
            <a:ext cx="5149121" cy="51491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latin typeface="Times New Roman" panose="02020603050405020304" pitchFamily="18" charset="0"/>
              <a:cs typeface="Times New Roman" panose="02020603050405020304" pitchFamily="18" charset="0"/>
            </a:endParaRPr>
          </a:p>
        </p:txBody>
      </p:sp>
      <p:sp>
        <p:nvSpPr>
          <p:cNvPr id="31" name="TextBox 30"/>
          <p:cNvSpPr txBox="1"/>
          <p:nvPr/>
        </p:nvSpPr>
        <p:spPr>
          <a:xfrm>
            <a:off x="23751" y="-59377"/>
            <a:ext cx="12168249" cy="4846968"/>
          </a:xfrm>
          <a:prstGeom prst="rect">
            <a:avLst/>
          </a:prstGeom>
          <a:solidFill>
            <a:srgbClr val="FAF1DF"/>
          </a:solidFill>
        </p:spPr>
        <p:txBody>
          <a:bodyPr wrap="square">
            <a:spAutoFit/>
          </a:bodyPr>
          <a:lstStyle/>
          <a:p>
            <a:pPr marL="225425" algn="ctr">
              <a:spcAft>
                <a:spcPts val="1200"/>
              </a:spcAft>
              <a:tabLst>
                <a:tab pos="461645" algn="l"/>
              </a:tabLst>
            </a:pPr>
            <a:r>
              <a:rPr lang="vi-VN" sz="2400">
                <a:solidFill>
                  <a:srgbClr val="C00000"/>
                </a:solidFill>
                <a:latin typeface="Times New Roman" panose="02020603050405020304" pitchFamily="18" charset="0"/>
                <a:cs typeface="Times New Roman" panose="02020603050405020304" pitchFamily="18" charset="0"/>
              </a:rPr>
              <a:t>Thái sư Trần Thủ Độ</a:t>
            </a:r>
            <a:endParaRPr lang="vi-VN" sz="2400">
              <a:solidFill>
                <a:srgbClr val="C00000"/>
              </a:solidFill>
              <a:latin typeface="Times New Roman" panose="02020603050405020304" pitchFamily="18" charset="0"/>
              <a:cs typeface="Times New Roman" panose="02020603050405020304" pitchFamily="18" charset="0"/>
            </a:endParaRPr>
          </a:p>
          <a:p>
            <a:pPr marL="225425" algn="just">
              <a:lnSpc>
                <a:spcPct val="110000"/>
              </a:lnSpc>
              <a:tabLst>
                <a:tab pos="461645" algn="l"/>
              </a:tabLst>
            </a:pPr>
            <a:r>
              <a:rPr lang="en-US" sz="2000" spc="-30">
                <a:solidFill>
                  <a:schemeClr val="tx1"/>
                </a:solidFill>
                <a:latin typeface="Times New Roman" panose="02020603050405020304" pitchFamily="18" charset="0"/>
                <a:cs typeface="Times New Roman" panose="02020603050405020304" pitchFamily="18" charset="0"/>
              </a:rPr>
              <a:t>	</a:t>
            </a:r>
            <a:r>
              <a:rPr lang="vi-VN" sz="2800" spc="-30">
                <a:solidFill>
                  <a:srgbClr val="931C19"/>
                </a:solidFill>
                <a:latin typeface="Times New Roman" panose="02020603050405020304" pitchFamily="18" charset="0"/>
                <a:cs typeface="Times New Roman" panose="02020603050405020304" pitchFamily="18" charset="0"/>
              </a:rPr>
              <a:t>Trần Thủ Độ có công lớn, vua cũng phải nể. Có viên quan nhân lúc vào chầu vua, ứa nước mắt tâu:</a:t>
            </a:r>
            <a:endParaRPr lang="vi-VN" sz="2800" spc="-30">
              <a:solidFill>
                <a:srgbClr val="931C19"/>
              </a:solidFill>
              <a:latin typeface="Times New Roman" panose="02020603050405020304" pitchFamily="18" charset="0"/>
              <a:cs typeface="Times New Roman" panose="02020603050405020304" pitchFamily="18" charset="0"/>
            </a:endParaRPr>
          </a:p>
          <a:p>
            <a:pPr marL="225425" algn="just">
              <a:lnSpc>
                <a:spcPct val="110000"/>
              </a:lnSpc>
              <a:tabLst>
                <a:tab pos="461645" algn="l"/>
              </a:tabLst>
            </a:pPr>
            <a:r>
              <a:rPr lang="en-US" sz="2800" spc="-30">
                <a:solidFill>
                  <a:srgbClr val="931C19"/>
                </a:solidFill>
                <a:latin typeface="Times New Roman" panose="02020603050405020304" pitchFamily="18" charset="0"/>
                <a:cs typeface="Times New Roman" panose="02020603050405020304" pitchFamily="18" charset="0"/>
              </a:rPr>
              <a:t>	</a:t>
            </a:r>
            <a:r>
              <a:rPr lang="vi-VN" sz="2800" spc="-30">
                <a:solidFill>
                  <a:srgbClr val="931C19"/>
                </a:solidFill>
                <a:latin typeface="Times New Roman" panose="02020603050405020304" pitchFamily="18" charset="0"/>
                <a:cs typeface="Times New Roman" panose="02020603050405020304" pitchFamily="18" charset="0"/>
              </a:rPr>
              <a:t>- Bệ hạ còn trẻ mà thái sư chuyên quyền, không biết rồi xã tắc sẽ ra sao. Hạ thần lấy làm lo lắm.</a:t>
            </a:r>
            <a:endParaRPr lang="vi-VN" sz="2800" spc="-30">
              <a:solidFill>
                <a:srgbClr val="931C19"/>
              </a:solidFill>
              <a:latin typeface="Times New Roman" panose="02020603050405020304" pitchFamily="18" charset="0"/>
              <a:cs typeface="Times New Roman" panose="02020603050405020304" pitchFamily="18" charset="0"/>
            </a:endParaRPr>
          </a:p>
          <a:p>
            <a:pPr marL="225425" algn="just">
              <a:lnSpc>
                <a:spcPct val="110000"/>
              </a:lnSpc>
              <a:tabLst>
                <a:tab pos="461645" algn="l"/>
              </a:tabLst>
            </a:pPr>
            <a:r>
              <a:rPr lang="en-US" sz="2800" spc="-30">
                <a:solidFill>
                  <a:srgbClr val="931C19"/>
                </a:solidFill>
                <a:latin typeface="Times New Roman" panose="02020603050405020304" pitchFamily="18" charset="0"/>
                <a:cs typeface="Times New Roman" panose="02020603050405020304" pitchFamily="18" charset="0"/>
              </a:rPr>
              <a:t>	</a:t>
            </a:r>
            <a:r>
              <a:rPr lang="vi-VN" sz="2800" spc="-30">
                <a:solidFill>
                  <a:srgbClr val="931C19"/>
                </a:solidFill>
                <a:latin typeface="Times New Roman" panose="02020603050405020304" pitchFamily="18" charset="0"/>
                <a:cs typeface="Times New Roman" panose="02020603050405020304" pitchFamily="18" charset="0"/>
              </a:rPr>
              <a:t>Vua đem viên quan đến gặp Trần Thủ Độ và nói:</a:t>
            </a:r>
            <a:endParaRPr lang="vi-VN" sz="2800" spc="-30">
              <a:solidFill>
                <a:srgbClr val="931C19"/>
              </a:solidFill>
              <a:latin typeface="Times New Roman" panose="02020603050405020304" pitchFamily="18" charset="0"/>
              <a:cs typeface="Times New Roman" panose="02020603050405020304" pitchFamily="18" charset="0"/>
            </a:endParaRPr>
          </a:p>
          <a:p>
            <a:pPr marL="225425" algn="just">
              <a:lnSpc>
                <a:spcPct val="110000"/>
              </a:lnSpc>
              <a:tabLst>
                <a:tab pos="461645" algn="l"/>
              </a:tabLst>
            </a:pPr>
            <a:r>
              <a:rPr lang="en-US" sz="2800" spc="-30">
                <a:solidFill>
                  <a:srgbClr val="931C19"/>
                </a:solidFill>
                <a:latin typeface="Times New Roman" panose="02020603050405020304" pitchFamily="18" charset="0"/>
                <a:cs typeface="Times New Roman" panose="02020603050405020304" pitchFamily="18" charset="0"/>
              </a:rPr>
              <a:t>	</a:t>
            </a:r>
            <a:r>
              <a:rPr lang="vi-VN" sz="2800" spc="-30">
                <a:solidFill>
                  <a:srgbClr val="931C19"/>
                </a:solidFill>
                <a:latin typeface="Times New Roman" panose="02020603050405020304" pitchFamily="18" charset="0"/>
                <a:cs typeface="Times New Roman" panose="02020603050405020304" pitchFamily="18" charset="0"/>
              </a:rPr>
              <a:t>- Kẻ này dám tâu xằng với Trẫm là Thượng phụ chuyên quyền, nguy cho xã tắc.</a:t>
            </a:r>
            <a:endParaRPr lang="vi-VN" sz="2800" spc="-30">
              <a:solidFill>
                <a:srgbClr val="931C19"/>
              </a:solidFill>
              <a:latin typeface="Times New Roman" panose="02020603050405020304" pitchFamily="18" charset="0"/>
              <a:cs typeface="Times New Roman" panose="02020603050405020304" pitchFamily="18" charset="0"/>
            </a:endParaRPr>
          </a:p>
          <a:p>
            <a:pPr marL="225425" algn="just">
              <a:lnSpc>
                <a:spcPct val="110000"/>
              </a:lnSpc>
              <a:tabLst>
                <a:tab pos="461645" algn="l"/>
              </a:tabLst>
            </a:pPr>
            <a:r>
              <a:rPr lang="en-US" sz="2800" spc="-30">
                <a:solidFill>
                  <a:srgbClr val="931C19"/>
                </a:solidFill>
                <a:latin typeface="Times New Roman" panose="02020603050405020304" pitchFamily="18" charset="0"/>
                <a:cs typeface="Times New Roman" panose="02020603050405020304" pitchFamily="18" charset="0"/>
              </a:rPr>
              <a:t>	</a:t>
            </a:r>
            <a:r>
              <a:rPr lang="vi-VN" sz="2800" spc="-30">
                <a:solidFill>
                  <a:srgbClr val="931C19"/>
                </a:solidFill>
                <a:latin typeface="Times New Roman" panose="02020603050405020304" pitchFamily="18" charset="0"/>
                <a:cs typeface="Times New Roman" panose="02020603050405020304" pitchFamily="18" charset="0"/>
              </a:rPr>
              <a:t>Trần Thủ Độ trầm ngâm suy nghĩ rồi tâu:</a:t>
            </a:r>
            <a:endParaRPr lang="vi-VN" sz="2800" spc="-30">
              <a:solidFill>
                <a:srgbClr val="931C19"/>
              </a:solidFill>
              <a:latin typeface="Times New Roman" panose="02020603050405020304" pitchFamily="18" charset="0"/>
              <a:cs typeface="Times New Roman" panose="02020603050405020304" pitchFamily="18" charset="0"/>
            </a:endParaRPr>
          </a:p>
          <a:p>
            <a:pPr marL="225425" algn="just">
              <a:lnSpc>
                <a:spcPct val="110000"/>
              </a:lnSpc>
              <a:tabLst>
                <a:tab pos="461645" algn="l"/>
              </a:tabLst>
            </a:pPr>
            <a:r>
              <a:rPr lang="en-US" sz="2800" spc="-30">
                <a:solidFill>
                  <a:srgbClr val="931C19"/>
                </a:solidFill>
                <a:latin typeface="Times New Roman" panose="02020603050405020304" pitchFamily="18" charset="0"/>
                <a:cs typeface="Times New Roman" panose="02020603050405020304" pitchFamily="18" charset="0"/>
              </a:rPr>
              <a:t>	</a:t>
            </a:r>
            <a:r>
              <a:rPr lang="vi-VN" sz="2800" spc="-30">
                <a:solidFill>
                  <a:srgbClr val="931C19"/>
                </a:solidFill>
                <a:latin typeface="Times New Roman" panose="02020603050405020304" pitchFamily="18" charset="0"/>
                <a:cs typeface="Times New Roman" panose="02020603050405020304" pitchFamily="18" charset="0"/>
              </a:rPr>
              <a:t>- Quả có chuyện như vậy. Xin Bệ hạ quở trách thần và ban thưởng cho người nói thật.</a:t>
            </a:r>
            <a:endParaRPr lang="en-US" sz="2800" spc="-30">
              <a:solidFill>
                <a:srgbClr val="931C19"/>
              </a:solidFill>
              <a:latin typeface="Times New Roman" panose="02020603050405020304" pitchFamily="18" charset="0"/>
              <a:cs typeface="Times New Roman" panose="02020603050405020304" pitchFamily="18" charset="0"/>
            </a:endParaRPr>
          </a:p>
        </p:txBody>
      </p:sp>
      <p:sp>
        <p:nvSpPr>
          <p:cNvPr id="3" name="Arrow: Pentagon 2"/>
          <p:cNvSpPr/>
          <p:nvPr/>
        </p:nvSpPr>
        <p:spPr>
          <a:xfrm>
            <a:off x="1" y="0"/>
            <a:ext cx="725714" cy="586948"/>
          </a:xfrm>
          <a:prstGeom prst="homePlate">
            <a:avLst/>
          </a:prstGeom>
          <a:solidFill>
            <a:srgbClr val="52221F"/>
          </a:solidFill>
          <a:ln>
            <a:solidFill>
              <a:srgbClr val="522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3</a:t>
            </a:r>
            <a:endParaRPr lang="en-US" sz="2800">
              <a:latin typeface="Times New Roman" panose="02020603050405020304" pitchFamily="18" charset="0"/>
              <a:cs typeface="Times New Roman" panose="02020603050405020304" pitchFamily="18" charset="0"/>
            </a:endParaRPr>
          </a:p>
        </p:txBody>
      </p:sp>
      <p:sp>
        <p:nvSpPr>
          <p:cNvPr id="11" name="TextBox 10"/>
          <p:cNvSpPr txBox="1"/>
          <p:nvPr/>
        </p:nvSpPr>
        <p:spPr>
          <a:xfrm>
            <a:off x="246038" y="1439527"/>
            <a:ext cx="11926373" cy="1014317"/>
          </a:xfrm>
          <a:prstGeom prst="rect">
            <a:avLst/>
          </a:prstGeom>
          <a:solidFill>
            <a:srgbClr val="FAF1DF"/>
          </a:solidFill>
        </p:spPr>
        <p:txBody>
          <a:bodyPr wrap="square">
            <a:spAutoFit/>
          </a:bodyPr>
          <a:lstStyle/>
          <a:p>
            <a:pPr algn="just">
              <a:lnSpc>
                <a:spcPct val="110000"/>
              </a:lnSpc>
            </a:pPr>
            <a:r>
              <a:rPr lang="en-US" sz="2800" spc="-30">
                <a:solidFill>
                  <a:schemeClr val="accent3">
                    <a:lumMod val="75000"/>
                  </a:schemeClr>
                </a:solidFill>
                <a:latin typeface="Times New Roman" panose="02020603050405020304" pitchFamily="18" charset="0"/>
                <a:cs typeface="Times New Roman" panose="02020603050405020304" pitchFamily="18" charset="0"/>
              </a:rPr>
              <a:t> </a:t>
            </a:r>
            <a:r>
              <a:rPr lang="vi-VN" sz="2800" spc="-30">
                <a:solidFill>
                  <a:schemeClr val="accent3">
                    <a:lumMod val="75000"/>
                  </a:schemeClr>
                </a:solidFill>
                <a:latin typeface="Times New Roman" panose="02020603050405020304" pitchFamily="18" charset="0"/>
                <a:cs typeface="Times New Roman" panose="02020603050405020304" pitchFamily="18" charset="0"/>
              </a:rPr>
              <a:t>- Bệ hạ còn trẻ mà thái sư chuyên quyền, không biết rồi xã tắc sẽ ra sao. Hạ thần lấy làm lo lắm.</a:t>
            </a:r>
            <a:endParaRPr lang="en-US" sz="280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46038" y="5319251"/>
            <a:ext cx="12064237"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Lời viên quan tâu với vua: </a:t>
            </a:r>
            <a:r>
              <a:rPr lang="en-US" sz="2800">
                <a:solidFill>
                  <a:schemeClr val="accent3">
                    <a:lumMod val="75000"/>
                  </a:schemeClr>
                </a:solidFill>
                <a:latin typeface="Times New Roman" panose="02020603050405020304" pitchFamily="18" charset="0"/>
                <a:cs typeface="Times New Roman" panose="02020603050405020304" pitchFamily="18" charset="0"/>
              </a:rPr>
              <a:t>giọng tha thiết</a:t>
            </a:r>
            <a:r>
              <a:rPr lang="en-US" sz="280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sp>
        <p:nvSpPr>
          <p:cNvPr id="13" name="TextBox 12"/>
          <p:cNvSpPr txBox="1"/>
          <p:nvPr/>
        </p:nvSpPr>
        <p:spPr>
          <a:xfrm>
            <a:off x="-19588" y="2887449"/>
            <a:ext cx="12191999" cy="523220"/>
          </a:xfrm>
          <a:prstGeom prst="rect">
            <a:avLst/>
          </a:prstGeom>
          <a:solidFill>
            <a:srgbClr val="FAF1DF"/>
          </a:solidFill>
        </p:spPr>
        <p:txBody>
          <a:bodyPr wrap="square">
            <a:spAutoFit/>
          </a:bodyPr>
          <a:lstStyle/>
          <a:p>
            <a:pPr marL="225425" algn="just">
              <a:tabLst>
                <a:tab pos="461645" algn="l"/>
              </a:tabLst>
            </a:pPr>
            <a:r>
              <a:rPr lang="en-US" sz="2800" spc="-30">
                <a:solidFill>
                  <a:srgbClr val="0070C0"/>
                </a:solidFill>
                <a:latin typeface="Times New Roman" panose="02020603050405020304" pitchFamily="18" charset="0"/>
                <a:cs typeface="Times New Roman" panose="02020603050405020304" pitchFamily="18" charset="0"/>
              </a:rPr>
              <a:t>	</a:t>
            </a:r>
            <a:r>
              <a:rPr lang="vi-VN" sz="2800" spc="-30">
                <a:solidFill>
                  <a:srgbClr val="0070C0"/>
                </a:solidFill>
                <a:latin typeface="Times New Roman" panose="02020603050405020304" pitchFamily="18" charset="0"/>
                <a:cs typeface="Times New Roman" panose="02020603050405020304" pitchFamily="18" charset="0"/>
              </a:rPr>
              <a:t> - Kẻ này dám tâu xằng với Trẫm là Thượng phụ chuyên quyền, nguy cho xã tắc.</a:t>
            </a:r>
            <a:endParaRPr lang="vi-VN" sz="2800" spc="-30">
              <a:solidFill>
                <a:srgbClr val="0070C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46037" y="5856584"/>
            <a:ext cx="12064237"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Lời vua: </a:t>
            </a:r>
            <a:r>
              <a:rPr lang="en-US" sz="2800">
                <a:solidFill>
                  <a:schemeClr val="tx2">
                    <a:lumMod val="60000"/>
                    <a:lumOff val="40000"/>
                  </a:schemeClr>
                </a:solidFill>
                <a:latin typeface="Times New Roman" panose="02020603050405020304" pitchFamily="18" charset="0"/>
                <a:cs typeface="Times New Roman" panose="02020603050405020304" pitchFamily="18" charset="0"/>
              </a:rPr>
              <a:t>giọng chân thành, tin cậy</a:t>
            </a:r>
            <a:r>
              <a:rPr lang="en-US" sz="280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sp>
        <p:nvSpPr>
          <p:cNvPr id="9" name="TextBox 8"/>
          <p:cNvSpPr txBox="1"/>
          <p:nvPr/>
        </p:nvSpPr>
        <p:spPr>
          <a:xfrm>
            <a:off x="-19589" y="4321173"/>
            <a:ext cx="12191999" cy="1006173"/>
          </a:xfrm>
          <a:prstGeom prst="rect">
            <a:avLst/>
          </a:prstGeom>
          <a:solidFill>
            <a:srgbClr val="FAF1DF"/>
          </a:solidFill>
        </p:spPr>
        <p:txBody>
          <a:bodyPr wrap="square">
            <a:spAutoFit/>
          </a:bodyPr>
          <a:lstStyle/>
          <a:p>
            <a:pPr marL="225425" algn="just">
              <a:lnSpc>
                <a:spcPct val="110000"/>
              </a:lnSpc>
              <a:tabLst>
                <a:tab pos="461645" algn="l"/>
              </a:tabLst>
            </a:pPr>
            <a:r>
              <a:rPr lang="en-US" sz="2800" spc="-30">
                <a:solidFill>
                  <a:schemeClr val="accent4">
                    <a:lumMod val="75000"/>
                  </a:schemeClr>
                </a:solidFill>
                <a:latin typeface="Times New Roman" panose="02020603050405020304" pitchFamily="18" charset="0"/>
                <a:cs typeface="Times New Roman" panose="02020603050405020304" pitchFamily="18" charset="0"/>
              </a:rPr>
              <a:t>	</a:t>
            </a:r>
            <a:r>
              <a:rPr lang="vi-VN" sz="2800" spc="-30">
                <a:solidFill>
                  <a:schemeClr val="accent4">
                    <a:lumMod val="75000"/>
                  </a:schemeClr>
                </a:solidFill>
                <a:latin typeface="Times New Roman" panose="02020603050405020304" pitchFamily="18" charset="0"/>
                <a:cs typeface="Times New Roman" panose="02020603050405020304" pitchFamily="18" charset="0"/>
              </a:rPr>
              <a:t>- Quả có chuyện như vậy. Xin Bệ hạ quở trách thần và ban thưởng cho người nói thật.</a:t>
            </a:r>
            <a:endParaRPr lang="en-US" sz="2800" spc="-3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77922" y="6393916"/>
            <a:ext cx="12064237"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Lời Trần Thủ Độ: </a:t>
            </a:r>
            <a:r>
              <a:rPr lang="en-US" sz="2800">
                <a:solidFill>
                  <a:schemeClr val="accent4">
                    <a:lumMod val="75000"/>
                  </a:schemeClr>
                </a:solidFill>
                <a:latin typeface="Times New Roman" panose="02020603050405020304" pitchFamily="18" charset="0"/>
                <a:cs typeface="Times New Roman" panose="02020603050405020304" pitchFamily="18" charset="0"/>
              </a:rPr>
              <a:t>giọng trầm ngâm, thành thật, gây sự bất ngờ</a:t>
            </a:r>
            <a:r>
              <a:rPr lang="en-US" sz="280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22" presetClass="entr" presetSubtype="8"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2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9"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74000"/>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
            <a:alphaModFix amt="81000"/>
            <a:extLst>
              <a:ext uri="{28A0092B-C50C-407E-A947-70E740481C1C}">
                <a14:useLocalDpi xmlns:a14="http://schemas.microsoft.com/office/drawing/2010/main" val="0"/>
              </a:ext>
            </a:extLst>
          </a:blip>
          <a:stretch>
            <a:fillRect/>
          </a:stretch>
        </p:blipFill>
        <p:spPr>
          <a:xfrm>
            <a:off x="-175345" y="0"/>
            <a:ext cx="12367345" cy="6858000"/>
          </a:xfrm>
          <a:prstGeom prst="rect">
            <a:avLst/>
          </a:prstGeom>
        </p:spPr>
      </p:pic>
      <p:sp>
        <p:nvSpPr>
          <p:cNvPr id="4" name="文本框 3" descr="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
          <p:cNvSpPr txBox="1"/>
          <p:nvPr/>
        </p:nvSpPr>
        <p:spPr>
          <a:xfrm>
            <a:off x="4441464" y="3931094"/>
            <a:ext cx="3632726" cy="1323439"/>
          </a:xfrm>
          <a:prstGeom prst="rect">
            <a:avLst/>
          </a:prstGeom>
          <a:noFill/>
        </p:spPr>
        <p:txBody>
          <a:bodyPr vert="horz" wrap="none" rtlCol="0">
            <a:spAutoFit/>
          </a:bodyPr>
          <a:lstStyle/>
          <a:p>
            <a:pPr algn="ctr"/>
            <a:r>
              <a:rPr lang="en-US" altLang="zh-CN" sz="8000">
                <a:latin typeface="Times New Roman" panose="02020603050405020304" pitchFamily="18" charset="0"/>
                <a:ea typeface="Microsoft YaHei" panose="020B0503020204020204" charset="-122"/>
                <a:cs typeface="Times New Roman" panose="02020603050405020304" pitchFamily="18" charset="0"/>
                <a:sym typeface="Li Xuke"/>
              </a:rPr>
              <a:t>Củng cố</a:t>
            </a:r>
            <a:endParaRPr lang="zh-CN" altLang="en-US" sz="8000" dirty="0">
              <a:latin typeface="Times New Roman" panose="02020603050405020304" pitchFamily="18" charset="0"/>
              <a:ea typeface="Microsoft YaHei" panose="020B0503020204020204" charset="-122"/>
              <a:cs typeface="Times New Roman" panose="02020603050405020304" pitchFamily="18" charset="0"/>
              <a:sym typeface="Li Xuke"/>
            </a:endParaRPr>
          </a:p>
        </p:txBody>
      </p:sp>
      <p:pic>
        <p:nvPicPr>
          <p:cNvPr id="9" name="图片 8" descr="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
          <p:cNvPicPr>
            <a:picLocks noChangeAspect="1"/>
          </p:cNvPicPr>
          <p:nvPr/>
        </p:nvPicPr>
        <p:blipFill rotWithShape="1">
          <a:blip r:embed="rId2">
            <a:extLst>
              <a:ext uri="{28A0092B-C50C-407E-A947-70E740481C1C}">
                <a14:useLocalDpi xmlns:a14="http://schemas.microsoft.com/office/drawing/2010/main" val="0"/>
              </a:ext>
            </a:extLst>
          </a:blip>
          <a:srcRect b="2915"/>
          <a:stretch>
            <a:fillRect/>
          </a:stretch>
        </p:blipFill>
        <p:spPr>
          <a:xfrm>
            <a:off x="0" y="-98370"/>
            <a:ext cx="4832056" cy="4691183"/>
          </a:xfrm>
          <a:prstGeom prst="rect">
            <a:avLst/>
          </a:prstGeom>
        </p:spPr>
      </p:pic>
      <p:sp>
        <p:nvSpPr>
          <p:cNvPr id="10" name="文本框 9" descr="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
          <p:cNvSpPr txBox="1"/>
          <p:nvPr/>
        </p:nvSpPr>
        <p:spPr>
          <a:xfrm>
            <a:off x="5083544" y="277087"/>
            <a:ext cx="2024913" cy="4508927"/>
          </a:xfrm>
          <a:prstGeom prst="rect">
            <a:avLst/>
          </a:prstGeom>
          <a:noFill/>
        </p:spPr>
        <p:txBody>
          <a:bodyPr wrap="none" rtlCol="0">
            <a:spAutoFit/>
          </a:bodyPr>
          <a:lstStyle/>
          <a:p>
            <a:pPr algn="ctr"/>
            <a:r>
              <a:rPr lang="en-US" altLang="zh-CN" sz="28700" dirty="0">
                <a:latin typeface="Times New Roman" panose="02020603050405020304" pitchFamily="18" charset="0"/>
                <a:ea typeface="李旭科书法 v1.4" panose="02000603000000000000" pitchFamily="2" charset="-122"/>
                <a:cs typeface="Times New Roman" panose="02020603050405020304" pitchFamily="18" charset="0"/>
              </a:rPr>
              <a:t>4</a:t>
            </a:r>
            <a:endParaRPr lang="zh-CN" altLang="en-US" sz="28700" dirty="0">
              <a:latin typeface="Times New Roman" panose="02020603050405020304" pitchFamily="18" charset="0"/>
              <a:ea typeface="李旭科书法 v1.4" panose="02000603000000000000" pitchFamily="2" charset="-122"/>
              <a:cs typeface="Times New Roman" panose="02020603050405020304" pitchFamily="18" charset="0"/>
            </a:endParaRPr>
          </a:p>
        </p:txBody>
      </p:sp>
      <p:sp>
        <p:nvSpPr>
          <p:cNvPr id="2" name="e7d195523061f1c0" descr="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 hidden="1"/>
          <p:cNvSpPr txBox="1"/>
          <p:nvPr/>
        </p:nvSpPr>
        <p:spPr>
          <a:xfrm>
            <a:off x="-355600" y="1803400"/>
            <a:ext cx="262251"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a:t>
            </a: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8"/>
          <p:cNvSpPr/>
          <p:nvPr/>
        </p:nvSpPr>
        <p:spPr>
          <a:xfrm>
            <a:off x="1033183" y="935162"/>
            <a:ext cx="10125635" cy="4987677"/>
          </a:xfrm>
          <a:prstGeom prst="rect">
            <a:avLst/>
          </a:prstGeom>
          <a:solidFill>
            <a:srgbClr val="FAF1DF"/>
          </a:solidFill>
          <a:ln w="38100">
            <a:solidFill>
              <a:srgbClr val="7C2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9" name="Freeform 10428"/>
          <p:cNvSpPr>
            <a:spLocks noEditPoints="1"/>
          </p:cNvSpPr>
          <p:nvPr/>
        </p:nvSpPr>
        <p:spPr bwMode="auto">
          <a:xfrm rot="16200000">
            <a:off x="2899123" y="1655792"/>
            <a:ext cx="2328574" cy="2174252"/>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9E826C"/>
          </a:solidFill>
          <a:ln>
            <a:noFill/>
          </a:ln>
        </p:spPr>
        <p:txBody>
          <a:bodyPr vert="horz" wrap="square" lIns="91440" tIns="45720" rIns="91440" bIns="45720" numCol="1" anchor="ctr" anchorCtr="0" compatLnSpc="1"/>
          <a:lstStyle/>
          <a:p>
            <a:pPr algn="ctr"/>
            <a:endParaRPr lang="zh-CN" altLang="en-US" sz="4000" dirty="0">
              <a:solidFill>
                <a:schemeClr val="bg1"/>
              </a:solidFill>
              <a:latin typeface="Times New Roman" panose="02020603050405020304" pitchFamily="18" charset="0"/>
              <a:ea typeface="+mj-ea"/>
              <a:cs typeface="Times New Roman" panose="02020603050405020304" pitchFamily="18" charset="0"/>
            </a:endParaRPr>
          </a:p>
        </p:txBody>
      </p:sp>
      <p:sp>
        <p:nvSpPr>
          <p:cNvPr id="13" name="Freeform 10428"/>
          <p:cNvSpPr>
            <a:spLocks noEditPoints="1"/>
          </p:cNvSpPr>
          <p:nvPr/>
        </p:nvSpPr>
        <p:spPr bwMode="auto">
          <a:xfrm rot="16200000">
            <a:off x="6678733" y="1655792"/>
            <a:ext cx="2328574" cy="2174252"/>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9E826C"/>
          </a:solidFill>
          <a:ln>
            <a:noFill/>
          </a:ln>
        </p:spPr>
        <p:txBody>
          <a:bodyPr vert="horz" wrap="square" lIns="91440" tIns="45720" rIns="91440" bIns="45720" numCol="1" anchor="ctr" anchorCtr="0" compatLnSpc="1"/>
          <a:lstStyle/>
          <a:p>
            <a:pPr algn="ctr"/>
            <a:endParaRPr lang="zh-CN" altLang="en-US" sz="4000" dirty="0">
              <a:solidFill>
                <a:schemeClr val="bg1"/>
              </a:solidFill>
              <a:latin typeface="Times New Roman" panose="02020603050405020304" pitchFamily="18" charset="0"/>
              <a:ea typeface="+mj-ea"/>
              <a:cs typeface="Times New Roman" panose="02020603050405020304" pitchFamily="18" charset="0"/>
            </a:endParaRPr>
          </a:p>
        </p:txBody>
      </p:sp>
      <p:grpSp>
        <p:nvGrpSpPr>
          <p:cNvPr id="24" name="组合 23"/>
          <p:cNvGrpSpPr/>
          <p:nvPr/>
        </p:nvGrpSpPr>
        <p:grpSpPr>
          <a:xfrm>
            <a:off x="2349838" y="4184303"/>
            <a:ext cx="3286282" cy="1285269"/>
            <a:chOff x="6257393" y="1604235"/>
            <a:chExt cx="5099051" cy="1285269"/>
          </a:xfrm>
        </p:grpSpPr>
        <p:sp>
          <p:nvSpPr>
            <p:cNvPr id="25" name="Content Placeholder 2"/>
            <p:cNvSpPr txBox="1"/>
            <p:nvPr/>
          </p:nvSpPr>
          <p:spPr>
            <a:xfrm>
              <a:off x="6257393" y="1968564"/>
              <a:ext cx="5074804" cy="920940"/>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a:lnSpc>
                  <a:spcPct val="150000"/>
                </a:lnSpc>
                <a:spcBef>
                  <a:spcPts val="0"/>
                </a:spcBef>
                <a:buNone/>
              </a:pPr>
              <a:endParaRPr lang="en-US" altLang="zh-CN" sz="16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6" name="文本框 25"/>
            <p:cNvSpPr txBox="1"/>
            <p:nvPr/>
          </p:nvSpPr>
          <p:spPr>
            <a:xfrm>
              <a:off x="6257393" y="1604235"/>
              <a:ext cx="5099051" cy="1200329"/>
            </a:xfrm>
            <a:prstGeom prst="rect">
              <a:avLst/>
            </a:prstGeom>
            <a:noFill/>
          </p:spPr>
          <p:txBody>
            <a:bodyPr wrap="square" rtlCol="0">
              <a:spAutoFit/>
            </a:bodyPr>
            <a:lstStyle/>
            <a:p>
              <a:pPr algn="ctr"/>
              <a:r>
                <a:rPr lang="en-US" altLang="zh-CN" sz="2400">
                  <a:latin typeface="Times New Roman" panose="02020603050405020304" pitchFamily="18" charset="0"/>
                  <a:ea typeface="楷体" panose="02010609060101010101" pitchFamily="49" charset="-122"/>
                  <a:cs typeface="Times New Roman" panose="02020603050405020304" pitchFamily="18" charset="0"/>
                </a:rPr>
                <a:t>Đọc đúng, trôi chảy  và đọc phân vai phù hợp cho câu chuyện.</a:t>
              </a:r>
              <a:endParaRPr lang="zh-CN" altLang="en-US" sz="2400" dirty="0">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3" name="TextBox 2"/>
          <p:cNvSpPr txBox="1"/>
          <p:nvPr/>
        </p:nvSpPr>
        <p:spPr>
          <a:xfrm>
            <a:off x="3035318" y="2081198"/>
            <a:ext cx="2056183" cy="1323439"/>
          </a:xfrm>
          <a:prstGeom prst="rect">
            <a:avLst/>
          </a:prstGeom>
          <a:noFill/>
        </p:spPr>
        <p:txBody>
          <a:bodyPr wrap="square" rtlCol="0">
            <a:spAutoFit/>
          </a:bodyPr>
          <a:lstStyle/>
          <a:p>
            <a:pPr algn="ctr"/>
            <a:r>
              <a:rPr lang="en-US" sz="8000">
                <a:solidFill>
                  <a:schemeClr val="bg2"/>
                </a:solidFill>
                <a:latin typeface="Times New Roman" panose="02020603050405020304" pitchFamily="18" charset="0"/>
                <a:cs typeface="Times New Roman" panose="02020603050405020304" pitchFamily="18" charset="0"/>
              </a:rPr>
              <a:t>1</a:t>
            </a:r>
            <a:endParaRPr lang="en-US" sz="8000">
              <a:solidFill>
                <a:schemeClr val="bg2"/>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6873963" y="2084382"/>
            <a:ext cx="2056183" cy="1323439"/>
          </a:xfrm>
          <a:prstGeom prst="rect">
            <a:avLst/>
          </a:prstGeom>
          <a:noFill/>
        </p:spPr>
        <p:txBody>
          <a:bodyPr wrap="square" rtlCol="0">
            <a:spAutoFit/>
          </a:bodyPr>
          <a:lstStyle/>
          <a:p>
            <a:pPr algn="ctr"/>
            <a:r>
              <a:rPr lang="en-US" sz="8000">
                <a:solidFill>
                  <a:schemeClr val="bg2"/>
                </a:solidFill>
                <a:latin typeface="Times New Roman" panose="02020603050405020304" pitchFamily="18" charset="0"/>
                <a:cs typeface="Times New Roman" panose="02020603050405020304" pitchFamily="18" charset="0"/>
              </a:rPr>
              <a:t>2</a:t>
            </a:r>
            <a:endParaRPr lang="en-US" sz="8000">
              <a:solidFill>
                <a:schemeClr val="bg2"/>
              </a:solidFill>
              <a:latin typeface="Times New Roman" panose="02020603050405020304" pitchFamily="18" charset="0"/>
              <a:cs typeface="Times New Roman" panose="02020603050405020304" pitchFamily="18" charset="0"/>
            </a:endParaRPr>
          </a:p>
        </p:txBody>
      </p:sp>
      <p:grpSp>
        <p:nvGrpSpPr>
          <p:cNvPr id="38" name="组合 23"/>
          <p:cNvGrpSpPr/>
          <p:nvPr/>
        </p:nvGrpSpPr>
        <p:grpSpPr>
          <a:xfrm>
            <a:off x="6258913" y="4184303"/>
            <a:ext cx="3286282" cy="1285269"/>
            <a:chOff x="6257393" y="1604235"/>
            <a:chExt cx="5099051" cy="1285269"/>
          </a:xfrm>
        </p:grpSpPr>
        <p:sp>
          <p:nvSpPr>
            <p:cNvPr id="39" name="Content Placeholder 2"/>
            <p:cNvSpPr txBox="1"/>
            <p:nvPr/>
          </p:nvSpPr>
          <p:spPr>
            <a:xfrm>
              <a:off x="6257393" y="1968564"/>
              <a:ext cx="5074804" cy="920940"/>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a:lnSpc>
                  <a:spcPct val="150000"/>
                </a:lnSpc>
                <a:spcBef>
                  <a:spcPts val="0"/>
                </a:spcBef>
                <a:buNone/>
              </a:pPr>
              <a:endParaRPr lang="en-US" altLang="zh-CN" sz="16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0" name="文本框 25"/>
            <p:cNvSpPr txBox="1"/>
            <p:nvPr/>
          </p:nvSpPr>
          <p:spPr>
            <a:xfrm>
              <a:off x="6257393" y="1604235"/>
              <a:ext cx="5099051" cy="830997"/>
            </a:xfrm>
            <a:prstGeom prst="rect">
              <a:avLst/>
            </a:prstGeom>
            <a:noFill/>
          </p:spPr>
          <p:txBody>
            <a:bodyPr wrap="square" rtlCol="0">
              <a:spAutoFit/>
            </a:bodyPr>
            <a:lstStyle/>
            <a:p>
              <a:pPr algn="ctr"/>
              <a:r>
                <a:rPr lang="en-US" altLang="zh-CN" sz="2400">
                  <a:latin typeface="Times New Roman" panose="02020603050405020304" pitchFamily="18" charset="0"/>
                  <a:ea typeface="楷体" panose="02010609060101010101" pitchFamily="49" charset="-122"/>
                  <a:cs typeface="Times New Roman" panose="02020603050405020304" pitchFamily="18" charset="0"/>
                </a:rPr>
                <a:t>Trình bày được nội dung, ý nghĩa của câu chuyện.</a:t>
              </a:r>
              <a:endParaRPr lang="zh-CN" altLang="en-US" sz="2400" dirty="0">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4" name="Rectangle 3"/>
          <p:cNvSpPr/>
          <p:nvPr/>
        </p:nvSpPr>
        <p:spPr>
          <a:xfrm>
            <a:off x="2987416" y="465096"/>
            <a:ext cx="6217169" cy="923331"/>
          </a:xfrm>
          <a:custGeom>
            <a:avLst/>
            <a:gdLst>
              <a:gd name="connsiteX0" fmla="*/ 0 w 6217169"/>
              <a:gd name="connsiteY0" fmla="*/ 0 h 923331"/>
              <a:gd name="connsiteX1" fmla="*/ 378682 w 6217169"/>
              <a:gd name="connsiteY1" fmla="*/ 0 h 923331"/>
              <a:gd name="connsiteX2" fmla="*/ 943879 w 6217169"/>
              <a:gd name="connsiteY2" fmla="*/ 0 h 923331"/>
              <a:gd name="connsiteX3" fmla="*/ 1571248 w 6217169"/>
              <a:gd name="connsiteY3" fmla="*/ 0 h 923331"/>
              <a:gd name="connsiteX4" fmla="*/ 2260789 w 6217169"/>
              <a:gd name="connsiteY4" fmla="*/ 0 h 923331"/>
              <a:gd name="connsiteX5" fmla="*/ 2888158 w 6217169"/>
              <a:gd name="connsiteY5" fmla="*/ 0 h 923331"/>
              <a:gd name="connsiteX6" fmla="*/ 3266840 w 6217169"/>
              <a:gd name="connsiteY6" fmla="*/ 0 h 923331"/>
              <a:gd name="connsiteX7" fmla="*/ 3832037 w 6217169"/>
              <a:gd name="connsiteY7" fmla="*/ 0 h 923331"/>
              <a:gd name="connsiteX8" fmla="*/ 4335062 w 6217169"/>
              <a:gd name="connsiteY8" fmla="*/ 0 h 923331"/>
              <a:gd name="connsiteX9" fmla="*/ 4962431 w 6217169"/>
              <a:gd name="connsiteY9" fmla="*/ 0 h 923331"/>
              <a:gd name="connsiteX10" fmla="*/ 5465457 w 6217169"/>
              <a:gd name="connsiteY10" fmla="*/ 0 h 923331"/>
              <a:gd name="connsiteX11" fmla="*/ 6217169 w 6217169"/>
              <a:gd name="connsiteY11" fmla="*/ 0 h 923331"/>
              <a:gd name="connsiteX12" fmla="*/ 6217169 w 6217169"/>
              <a:gd name="connsiteY12" fmla="*/ 433966 h 923331"/>
              <a:gd name="connsiteX13" fmla="*/ 6217169 w 6217169"/>
              <a:gd name="connsiteY13" fmla="*/ 923331 h 923331"/>
              <a:gd name="connsiteX14" fmla="*/ 5776315 w 6217169"/>
              <a:gd name="connsiteY14" fmla="*/ 923331 h 923331"/>
              <a:gd name="connsiteX15" fmla="*/ 5273290 w 6217169"/>
              <a:gd name="connsiteY15" fmla="*/ 923331 h 923331"/>
              <a:gd name="connsiteX16" fmla="*/ 4770264 w 6217169"/>
              <a:gd name="connsiteY16" fmla="*/ 923331 h 923331"/>
              <a:gd name="connsiteX17" fmla="*/ 4267239 w 6217169"/>
              <a:gd name="connsiteY17" fmla="*/ 923331 h 923331"/>
              <a:gd name="connsiteX18" fmla="*/ 3639870 w 6217169"/>
              <a:gd name="connsiteY18" fmla="*/ 923331 h 923331"/>
              <a:gd name="connsiteX19" fmla="*/ 3261188 w 6217169"/>
              <a:gd name="connsiteY19" fmla="*/ 923331 h 923331"/>
              <a:gd name="connsiteX20" fmla="*/ 2695991 w 6217169"/>
              <a:gd name="connsiteY20" fmla="*/ 923331 h 923331"/>
              <a:gd name="connsiteX21" fmla="*/ 2068622 w 6217169"/>
              <a:gd name="connsiteY21" fmla="*/ 923331 h 923331"/>
              <a:gd name="connsiteX22" fmla="*/ 1565596 w 6217169"/>
              <a:gd name="connsiteY22" fmla="*/ 923331 h 923331"/>
              <a:gd name="connsiteX23" fmla="*/ 1124742 w 6217169"/>
              <a:gd name="connsiteY23" fmla="*/ 923331 h 923331"/>
              <a:gd name="connsiteX24" fmla="*/ 0 w 6217169"/>
              <a:gd name="connsiteY24" fmla="*/ 923331 h 923331"/>
              <a:gd name="connsiteX25" fmla="*/ 0 w 6217169"/>
              <a:gd name="connsiteY25" fmla="*/ 480132 h 923331"/>
              <a:gd name="connsiteX26" fmla="*/ 0 w 6217169"/>
              <a:gd name="connsiteY26" fmla="*/ 0 h 92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17169" h="923331" fill="none" extrusionOk="0">
                <a:moveTo>
                  <a:pt x="0" y="0"/>
                </a:moveTo>
                <a:cubicBezTo>
                  <a:pt x="118858" y="-42077"/>
                  <a:pt x="300498" y="17334"/>
                  <a:pt x="378682" y="0"/>
                </a:cubicBezTo>
                <a:cubicBezTo>
                  <a:pt x="456866" y="-17334"/>
                  <a:pt x="797429" y="9485"/>
                  <a:pt x="943879" y="0"/>
                </a:cubicBezTo>
                <a:cubicBezTo>
                  <a:pt x="1090329" y="-9485"/>
                  <a:pt x="1282154" y="68649"/>
                  <a:pt x="1571248" y="0"/>
                </a:cubicBezTo>
                <a:cubicBezTo>
                  <a:pt x="1860342" y="-68649"/>
                  <a:pt x="2063249" y="32302"/>
                  <a:pt x="2260789" y="0"/>
                </a:cubicBezTo>
                <a:cubicBezTo>
                  <a:pt x="2458329" y="-32302"/>
                  <a:pt x="2675906" y="10365"/>
                  <a:pt x="2888158" y="0"/>
                </a:cubicBezTo>
                <a:cubicBezTo>
                  <a:pt x="3100410" y="-10365"/>
                  <a:pt x="3096391" y="31337"/>
                  <a:pt x="3266840" y="0"/>
                </a:cubicBezTo>
                <a:cubicBezTo>
                  <a:pt x="3437289" y="-31337"/>
                  <a:pt x="3708838" y="14041"/>
                  <a:pt x="3832037" y="0"/>
                </a:cubicBezTo>
                <a:cubicBezTo>
                  <a:pt x="3955236" y="-14041"/>
                  <a:pt x="4128474" y="47423"/>
                  <a:pt x="4335062" y="0"/>
                </a:cubicBezTo>
                <a:cubicBezTo>
                  <a:pt x="4541650" y="-47423"/>
                  <a:pt x="4805599" y="74176"/>
                  <a:pt x="4962431" y="0"/>
                </a:cubicBezTo>
                <a:cubicBezTo>
                  <a:pt x="5119263" y="-74176"/>
                  <a:pt x="5304030" y="7640"/>
                  <a:pt x="5465457" y="0"/>
                </a:cubicBezTo>
                <a:cubicBezTo>
                  <a:pt x="5626884" y="-7640"/>
                  <a:pt x="6004122" y="8370"/>
                  <a:pt x="6217169" y="0"/>
                </a:cubicBezTo>
                <a:cubicBezTo>
                  <a:pt x="6221014" y="133736"/>
                  <a:pt x="6200853" y="244343"/>
                  <a:pt x="6217169" y="433966"/>
                </a:cubicBezTo>
                <a:cubicBezTo>
                  <a:pt x="6233485" y="623589"/>
                  <a:pt x="6158692" y="786667"/>
                  <a:pt x="6217169" y="923331"/>
                </a:cubicBezTo>
                <a:cubicBezTo>
                  <a:pt x="6011229" y="937738"/>
                  <a:pt x="5985817" y="901422"/>
                  <a:pt x="5776315" y="923331"/>
                </a:cubicBezTo>
                <a:cubicBezTo>
                  <a:pt x="5566813" y="945240"/>
                  <a:pt x="5461099" y="877066"/>
                  <a:pt x="5273290" y="923331"/>
                </a:cubicBezTo>
                <a:cubicBezTo>
                  <a:pt x="5085481" y="969596"/>
                  <a:pt x="4979877" y="910834"/>
                  <a:pt x="4770264" y="923331"/>
                </a:cubicBezTo>
                <a:cubicBezTo>
                  <a:pt x="4560651" y="935828"/>
                  <a:pt x="4456862" y="911162"/>
                  <a:pt x="4267239" y="923331"/>
                </a:cubicBezTo>
                <a:cubicBezTo>
                  <a:pt x="4077617" y="935500"/>
                  <a:pt x="3950014" y="856855"/>
                  <a:pt x="3639870" y="923331"/>
                </a:cubicBezTo>
                <a:cubicBezTo>
                  <a:pt x="3329726" y="989807"/>
                  <a:pt x="3429651" y="912532"/>
                  <a:pt x="3261188" y="923331"/>
                </a:cubicBezTo>
                <a:cubicBezTo>
                  <a:pt x="3092725" y="934130"/>
                  <a:pt x="2939875" y="881365"/>
                  <a:pt x="2695991" y="923331"/>
                </a:cubicBezTo>
                <a:cubicBezTo>
                  <a:pt x="2452107" y="965297"/>
                  <a:pt x="2257085" y="893517"/>
                  <a:pt x="2068622" y="923331"/>
                </a:cubicBezTo>
                <a:cubicBezTo>
                  <a:pt x="1880159" y="953145"/>
                  <a:pt x="1678776" y="911058"/>
                  <a:pt x="1565596" y="923331"/>
                </a:cubicBezTo>
                <a:cubicBezTo>
                  <a:pt x="1452416" y="935604"/>
                  <a:pt x="1305430" y="883965"/>
                  <a:pt x="1124742" y="923331"/>
                </a:cubicBezTo>
                <a:cubicBezTo>
                  <a:pt x="944054" y="962697"/>
                  <a:pt x="269148" y="899879"/>
                  <a:pt x="0" y="923331"/>
                </a:cubicBezTo>
                <a:cubicBezTo>
                  <a:pt x="-23448" y="797476"/>
                  <a:pt x="28141" y="695352"/>
                  <a:pt x="0" y="480132"/>
                </a:cubicBezTo>
                <a:cubicBezTo>
                  <a:pt x="-28141" y="264912"/>
                  <a:pt x="49456" y="200252"/>
                  <a:pt x="0" y="0"/>
                </a:cubicBezTo>
                <a:close/>
              </a:path>
              <a:path w="6217169" h="923331" stroke="0" extrusionOk="0">
                <a:moveTo>
                  <a:pt x="0" y="0"/>
                </a:moveTo>
                <a:cubicBezTo>
                  <a:pt x="195444" y="-19510"/>
                  <a:pt x="405221" y="2501"/>
                  <a:pt x="689541" y="0"/>
                </a:cubicBezTo>
                <a:cubicBezTo>
                  <a:pt x="973861" y="-2501"/>
                  <a:pt x="979162" y="2796"/>
                  <a:pt x="1068223" y="0"/>
                </a:cubicBezTo>
                <a:cubicBezTo>
                  <a:pt x="1157284" y="-2796"/>
                  <a:pt x="1542706" y="25587"/>
                  <a:pt x="1695592" y="0"/>
                </a:cubicBezTo>
                <a:cubicBezTo>
                  <a:pt x="1848478" y="-25587"/>
                  <a:pt x="2069244" y="64147"/>
                  <a:pt x="2322960" y="0"/>
                </a:cubicBezTo>
                <a:cubicBezTo>
                  <a:pt x="2576676" y="-64147"/>
                  <a:pt x="2762690" y="7792"/>
                  <a:pt x="2950329" y="0"/>
                </a:cubicBezTo>
                <a:cubicBezTo>
                  <a:pt x="3137968" y="-7792"/>
                  <a:pt x="3253717" y="15812"/>
                  <a:pt x="3453355" y="0"/>
                </a:cubicBezTo>
                <a:cubicBezTo>
                  <a:pt x="3652993" y="-15812"/>
                  <a:pt x="3753866" y="13278"/>
                  <a:pt x="3832037" y="0"/>
                </a:cubicBezTo>
                <a:cubicBezTo>
                  <a:pt x="3910208" y="-13278"/>
                  <a:pt x="4081997" y="23567"/>
                  <a:pt x="4272891" y="0"/>
                </a:cubicBezTo>
                <a:cubicBezTo>
                  <a:pt x="4463785" y="-23567"/>
                  <a:pt x="4577893" y="13163"/>
                  <a:pt x="4838088" y="0"/>
                </a:cubicBezTo>
                <a:cubicBezTo>
                  <a:pt x="5098283" y="-13163"/>
                  <a:pt x="5113006" y="38128"/>
                  <a:pt x="5216770" y="0"/>
                </a:cubicBezTo>
                <a:cubicBezTo>
                  <a:pt x="5320534" y="-38128"/>
                  <a:pt x="5439087" y="898"/>
                  <a:pt x="5657624" y="0"/>
                </a:cubicBezTo>
                <a:cubicBezTo>
                  <a:pt x="5876161" y="-898"/>
                  <a:pt x="5962592" y="37099"/>
                  <a:pt x="6217169" y="0"/>
                </a:cubicBezTo>
                <a:cubicBezTo>
                  <a:pt x="6221351" y="239211"/>
                  <a:pt x="6199663" y="341275"/>
                  <a:pt x="6217169" y="480132"/>
                </a:cubicBezTo>
                <a:cubicBezTo>
                  <a:pt x="6234675" y="618989"/>
                  <a:pt x="6203707" y="718931"/>
                  <a:pt x="6217169" y="923331"/>
                </a:cubicBezTo>
                <a:cubicBezTo>
                  <a:pt x="5967093" y="942326"/>
                  <a:pt x="5855602" y="896825"/>
                  <a:pt x="5714144" y="923331"/>
                </a:cubicBezTo>
                <a:cubicBezTo>
                  <a:pt x="5572686" y="949837"/>
                  <a:pt x="5495971" y="893259"/>
                  <a:pt x="5335461" y="923331"/>
                </a:cubicBezTo>
                <a:cubicBezTo>
                  <a:pt x="5174951" y="953403"/>
                  <a:pt x="5090703" y="910798"/>
                  <a:pt x="4956779" y="923331"/>
                </a:cubicBezTo>
                <a:cubicBezTo>
                  <a:pt x="4822855" y="935864"/>
                  <a:pt x="4574886" y="876409"/>
                  <a:pt x="4453754" y="923331"/>
                </a:cubicBezTo>
                <a:cubicBezTo>
                  <a:pt x="4332622" y="970253"/>
                  <a:pt x="4129051" y="916621"/>
                  <a:pt x="3826385" y="923331"/>
                </a:cubicBezTo>
                <a:cubicBezTo>
                  <a:pt x="3523719" y="930041"/>
                  <a:pt x="3397807" y="909030"/>
                  <a:pt x="3261188" y="923331"/>
                </a:cubicBezTo>
                <a:cubicBezTo>
                  <a:pt x="3124569" y="937632"/>
                  <a:pt x="2832957" y="892441"/>
                  <a:pt x="2695991" y="923331"/>
                </a:cubicBezTo>
                <a:cubicBezTo>
                  <a:pt x="2559025" y="954221"/>
                  <a:pt x="2444230" y="887518"/>
                  <a:pt x="2317308" y="923331"/>
                </a:cubicBezTo>
                <a:cubicBezTo>
                  <a:pt x="2190386" y="959144"/>
                  <a:pt x="1892409" y="906532"/>
                  <a:pt x="1627768" y="923331"/>
                </a:cubicBezTo>
                <a:cubicBezTo>
                  <a:pt x="1363127" y="940130"/>
                  <a:pt x="1123664" y="910299"/>
                  <a:pt x="938227" y="923331"/>
                </a:cubicBezTo>
                <a:cubicBezTo>
                  <a:pt x="752790" y="936363"/>
                  <a:pt x="250494" y="845706"/>
                  <a:pt x="0" y="923331"/>
                </a:cubicBezTo>
                <a:cubicBezTo>
                  <a:pt x="-15826" y="801830"/>
                  <a:pt x="16964" y="651496"/>
                  <a:pt x="0" y="452432"/>
                </a:cubicBezTo>
                <a:cubicBezTo>
                  <a:pt x="-16964" y="253368"/>
                  <a:pt x="4330" y="225568"/>
                  <a:pt x="0" y="0"/>
                </a:cubicBezTo>
                <a:close/>
              </a:path>
            </a:pathLst>
          </a:custGeom>
          <a:solidFill>
            <a:srgbClr val="FAF1DF"/>
          </a:solidFill>
          <a:ln w="38100">
            <a:solidFill>
              <a:srgbClr val="7C2F13"/>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 name="TextBox 1"/>
          <p:cNvSpPr txBox="1"/>
          <p:nvPr/>
        </p:nvSpPr>
        <p:spPr>
          <a:xfrm>
            <a:off x="3773088" y="473136"/>
            <a:ext cx="6099747" cy="923330"/>
          </a:xfrm>
          <a:prstGeom prst="rect">
            <a:avLst/>
          </a:prstGeom>
          <a:noFill/>
        </p:spPr>
        <p:txBody>
          <a:bodyPr wrap="none" rtlCol="0">
            <a:spAutoFit/>
          </a:bodyPr>
          <a:lstStyle/>
          <a:p>
            <a:r>
              <a:rPr lang="en-US" sz="5400">
                <a:latin typeface="Times New Roman" panose="02020603050405020304" pitchFamily="18" charset="0"/>
                <a:cs typeface="Times New Roman" panose="02020603050405020304" pitchFamily="18" charset="0"/>
              </a:rPr>
              <a:t>Tự đánh giá mục tiêu</a:t>
            </a:r>
            <a:endParaRPr lang="en-US" sz="5400">
              <a:latin typeface="Times New Roman" panose="02020603050405020304" pitchFamily="18" charset="0"/>
              <a:cs typeface="Times New Roman" panose="02020603050405020304" pitchFamily="18" charset="0"/>
            </a:endParaRPr>
          </a:p>
        </p:txBody>
      </p:sp>
      <p:pic>
        <p:nvPicPr>
          <p:cNvPr id="15" name="Picture 61" descr="Káº¿t quáº£ hÃ¬nh áº£nh cho right wrong tick icon"/>
          <p:cNvPicPr>
            <a:picLocks noChangeAspect="1" noChangeArrowheads="1"/>
          </p:cNvPicPr>
          <p:nvPr/>
        </p:nvPicPr>
        <p:blipFill rotWithShape="1">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323739" y="2378786"/>
            <a:ext cx="1653592" cy="14532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1" descr="Káº¿t quáº£ hÃ¬nh áº£nh cho right wrong tick icon"/>
          <p:cNvPicPr>
            <a:picLocks noChangeAspect="1" noChangeArrowheads="1"/>
          </p:cNvPicPr>
          <p:nvPr/>
        </p:nvPicPr>
        <p:blipFill rotWithShape="1">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8103350" y="2376752"/>
            <a:ext cx="1653592" cy="14532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1"/>
          <p:cNvPicPr>
            <a:picLocks noChangeAspect="1"/>
          </p:cNvPicPr>
          <p:nvPr/>
        </p:nvPicPr>
        <p:blipFill>
          <a:blip r:embed="rId1">
            <a:lum bright="70000" contrast="-70000"/>
          </a:blip>
          <a:srcRect l="66838" r="13291"/>
          <a:stretch>
            <a:fillRect/>
          </a:stretch>
        </p:blipFill>
        <p:spPr>
          <a:xfrm>
            <a:off x="9543451" y="3550801"/>
            <a:ext cx="2452370" cy="1577975"/>
          </a:xfrm>
          <a:prstGeom prst="rect">
            <a:avLst/>
          </a:prstGeom>
        </p:spPr>
      </p:pic>
      <p:pic>
        <p:nvPicPr>
          <p:cNvPr id="15" name="图片 14" descr="1"/>
          <p:cNvPicPr>
            <a:picLocks noChangeAspect="1"/>
          </p:cNvPicPr>
          <p:nvPr/>
        </p:nvPicPr>
        <p:blipFill>
          <a:blip r:embed="rId1">
            <a:lum bright="70000" contrast="-70000"/>
          </a:blip>
          <a:srcRect l="66778"/>
          <a:stretch>
            <a:fillRect/>
          </a:stretch>
        </p:blipFill>
        <p:spPr>
          <a:xfrm>
            <a:off x="1502354" y="75834"/>
            <a:ext cx="2011045" cy="774065"/>
          </a:xfrm>
          <a:prstGeom prst="rect">
            <a:avLst/>
          </a:prstGeom>
        </p:spPr>
      </p:pic>
      <p:pic>
        <p:nvPicPr>
          <p:cNvPr id="29" name="图片 28" descr="1"/>
          <p:cNvPicPr>
            <a:picLocks noChangeAspect="1"/>
          </p:cNvPicPr>
          <p:nvPr/>
        </p:nvPicPr>
        <p:blipFill>
          <a:blip r:embed="rId1"/>
          <a:srcRect l="66778"/>
          <a:stretch>
            <a:fillRect/>
          </a:stretch>
        </p:blipFill>
        <p:spPr>
          <a:xfrm>
            <a:off x="4977731" y="3933609"/>
            <a:ext cx="7713842" cy="2969110"/>
          </a:xfrm>
          <a:prstGeom prst="rect">
            <a:avLst/>
          </a:prstGeom>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72723"/>
          <a:stretch>
            <a:fillRect/>
          </a:stretch>
        </p:blipFill>
        <p:spPr>
          <a:xfrm>
            <a:off x="3161975" y="-479398"/>
            <a:ext cx="5889356" cy="3003600"/>
          </a:xfrm>
          <a:prstGeom prst="rect">
            <a:avLst/>
          </a:prstGeom>
        </p:spPr>
      </p:pic>
      <p:pic>
        <p:nvPicPr>
          <p:cNvPr id="16" name="图片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9671" y="-81541"/>
            <a:ext cx="3866150" cy="186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1502354" y="816927"/>
            <a:ext cx="9163167" cy="1015663"/>
          </a:xfrm>
          <a:prstGeom prst="rect">
            <a:avLst/>
          </a:prstGeom>
          <a:noFill/>
        </p:spPr>
        <p:txBody>
          <a:bodyPr wrap="square">
            <a:spAutoFit/>
          </a:bodyPr>
          <a:lstStyle/>
          <a:p>
            <a:pPr algn="ctr"/>
            <a:r>
              <a:rPr lang="en-US" altLang="zh-CN" sz="600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rPr>
              <a:t>Dặn dò</a:t>
            </a:r>
            <a:endParaRPr lang="zh-CN" altLang="en-US" sz="6000">
              <a:solidFill>
                <a:srgbClr val="002060"/>
              </a:solidFill>
              <a:latin typeface="Times New Roman" panose="02020603050405020304" pitchFamily="18" charset="0"/>
              <a:ea typeface="方正黑体简体" panose="03000509000000000000" pitchFamily="65" charset="-122"/>
              <a:cs typeface="Times New Roman" panose="02020603050405020304" pitchFamily="18" charset="0"/>
            </a:endParaRPr>
          </a:p>
        </p:txBody>
      </p:sp>
      <p:sp>
        <p:nvSpPr>
          <p:cNvPr id="19" name="TextBox 18"/>
          <p:cNvSpPr txBox="1"/>
          <p:nvPr/>
        </p:nvSpPr>
        <p:spPr>
          <a:xfrm>
            <a:off x="2087192" y="2467943"/>
            <a:ext cx="8255256" cy="3323987"/>
          </a:xfrm>
          <a:prstGeom prst="rect">
            <a:avLst/>
          </a:prstGeom>
          <a:solidFill>
            <a:srgbClr val="FAF1DF"/>
          </a:solidFill>
          <a:ln w="76200">
            <a:solidFill>
              <a:srgbClr val="931C19"/>
            </a:solidFill>
          </a:ln>
        </p:spPr>
        <p:txBody>
          <a:bodyPr wrap="square">
            <a:spAutoFit/>
          </a:bodyPr>
          <a:lstStyle/>
          <a:p>
            <a:pPr algn="ctr">
              <a:lnSpc>
                <a:spcPct val="150000"/>
              </a:lnSpc>
            </a:pPr>
            <a:r>
              <a:rPr lang="en-US" altLang="zh-CN" sz="4800">
                <a:solidFill>
                  <a:srgbClr val="7C2F13"/>
                </a:solidFill>
                <a:latin typeface="Times New Roman" panose="02020603050405020304" pitchFamily="18" charset="0"/>
                <a:cs typeface="Times New Roman" panose="02020603050405020304" pitchFamily="18" charset="0"/>
              </a:rPr>
              <a:t>Luyện đọc và trả lời các câu hỏi.</a:t>
            </a:r>
            <a:endParaRPr lang="en-US" altLang="zh-CN" sz="4800">
              <a:solidFill>
                <a:srgbClr val="7C2F13"/>
              </a:solidFill>
              <a:latin typeface="Times New Roman" panose="02020603050405020304" pitchFamily="18" charset="0"/>
              <a:cs typeface="Times New Roman" panose="02020603050405020304" pitchFamily="18" charset="0"/>
            </a:endParaRPr>
          </a:p>
          <a:p>
            <a:pPr algn="ctr">
              <a:lnSpc>
                <a:spcPct val="150000"/>
              </a:lnSpc>
            </a:pPr>
            <a:r>
              <a:rPr lang="en-US" altLang="zh-CN" sz="4800">
                <a:solidFill>
                  <a:srgbClr val="7C2F13"/>
                </a:solidFill>
                <a:latin typeface="Times New Roman" panose="02020603050405020304" pitchFamily="18" charset="0"/>
                <a:cs typeface="Times New Roman" panose="02020603050405020304" pitchFamily="18" charset="0"/>
              </a:rPr>
              <a:t>Chuẩn bị bài sau: </a:t>
            </a:r>
            <a:r>
              <a:rPr lang="en-US" altLang="zh-CN" sz="4800">
                <a:solidFill>
                  <a:schemeClr val="accent3">
                    <a:lumMod val="50000"/>
                  </a:schemeClr>
                </a:solidFill>
                <a:latin typeface="Times New Roman" panose="02020603050405020304" pitchFamily="18" charset="0"/>
                <a:cs typeface="Times New Roman" panose="02020603050405020304" pitchFamily="18" charset="0"/>
              </a:rPr>
              <a:t>"Nhà tài trợ đặc biệt của Cách mạng"</a:t>
            </a:r>
            <a:endParaRPr lang="zh-CN" altLang="en-US" sz="4800">
              <a:solidFill>
                <a:schemeClr val="accent3">
                  <a:lumMod val="50000"/>
                </a:schemeClr>
              </a:solidFill>
              <a:latin typeface="Times New Roman" panose="02020603050405020304" pitchFamily="18" charset="0"/>
              <a:cs typeface="Times New Roman" panose="02020603050405020304" pitchFamily="18" charset="0"/>
            </a:endParaRPr>
          </a:p>
        </p:txBody>
      </p:sp>
      <p:pic>
        <p:nvPicPr>
          <p:cNvPr id="11" name="图片 12" descr="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4543" y="1988600"/>
            <a:ext cx="4174785" cy="5141754"/>
          </a:xfrm>
          <a:prstGeom prst="rect">
            <a:avLst/>
          </a:prstGeom>
        </p:spPr>
      </p:pic>
    </p:spTree>
    <p:custDataLst>
      <p:tags r:id="rId5"/>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BEBA8EAE-BF5A-486C-A8C5-ECC9F3942E4B}">
                <a14:imgProps xmlns:a14="http://schemas.microsoft.com/office/drawing/2010/main">
                  <a14:imgLayer r:embed="rId2">
                    <a14:imgEffect>
                      <a14:artisticPaintBrush/>
                    </a14:imgEffect>
                    <a14:imgEffect>
                      <a14:colorTemperature colorTemp="11500"/>
                    </a14:imgEffect>
                  </a14:imgLayer>
                </a14:imgProps>
              </a:ext>
              <a:ext uri="{28A0092B-C50C-407E-A947-70E740481C1C}">
                <a14:useLocalDpi xmlns:a14="http://schemas.microsoft.com/office/drawing/2010/main" val="0"/>
              </a:ext>
            </a:extLst>
          </a:blip>
          <a:stretch>
            <a:fillRect/>
          </a:stretch>
        </p:blipFill>
        <p:spPr>
          <a:xfrm>
            <a:off x="-592067" y="0"/>
            <a:ext cx="12784067" cy="6877464"/>
          </a:xfrm>
          <a:prstGeom prst="rect">
            <a:avLst/>
          </a:prstGeom>
        </p:spPr>
      </p:pic>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28201" t="31052" r="5985" b="15061"/>
          <a:stretch>
            <a:fillRect/>
          </a:stretch>
        </p:blipFill>
        <p:spPr>
          <a:xfrm>
            <a:off x="-592067" y="0"/>
            <a:ext cx="12906096" cy="6877464"/>
          </a:xfrm>
          <a:prstGeom prst="rect">
            <a:avLst/>
          </a:prstGeom>
        </p:spPr>
      </p:pic>
      <p:pic>
        <p:nvPicPr>
          <p:cNvPr id="5" name="图片 4" descr="1"/>
          <p:cNvPicPr>
            <a:picLocks noChangeAspect="1"/>
          </p:cNvPicPr>
          <p:nvPr/>
        </p:nvPicPr>
        <p:blipFill>
          <a:blip r:embed="rId4">
            <a:lum bright="70000" contrast="-70000"/>
          </a:blip>
          <a:srcRect l="66838" r="13291"/>
          <a:stretch>
            <a:fillRect/>
          </a:stretch>
        </p:blipFill>
        <p:spPr>
          <a:xfrm>
            <a:off x="9740265" y="3343910"/>
            <a:ext cx="2452370" cy="1577975"/>
          </a:xfrm>
          <a:prstGeom prst="rect">
            <a:avLst/>
          </a:prstGeom>
        </p:spPr>
      </p:pic>
      <p:pic>
        <p:nvPicPr>
          <p:cNvPr id="7" name="图片 6" descr="1"/>
          <p:cNvPicPr>
            <a:picLocks noChangeAspect="1"/>
          </p:cNvPicPr>
          <p:nvPr/>
        </p:nvPicPr>
        <p:blipFill>
          <a:blip r:embed="rId4"/>
          <a:srcRect l="66778"/>
          <a:stretch>
            <a:fillRect/>
          </a:stretch>
        </p:blipFill>
        <p:spPr>
          <a:xfrm>
            <a:off x="8939635" y="5363681"/>
            <a:ext cx="2011045" cy="774065"/>
          </a:xfrm>
          <a:prstGeom prst="rect">
            <a:avLst/>
          </a:prstGeom>
        </p:spPr>
      </p:pic>
      <p:sp>
        <p:nvSpPr>
          <p:cNvPr id="50" name="文本框 49"/>
          <p:cNvSpPr txBox="1"/>
          <p:nvPr/>
        </p:nvSpPr>
        <p:spPr>
          <a:xfrm>
            <a:off x="3327288" y="3016340"/>
            <a:ext cx="7136890" cy="2554545"/>
          </a:xfrm>
          <a:prstGeom prst="rect">
            <a:avLst/>
          </a:prstGeom>
          <a:noFill/>
          <a:effectLst>
            <a:glow rad="139700">
              <a:schemeClr val="accent1">
                <a:satMod val="175000"/>
                <a:alpha val="40000"/>
              </a:schemeClr>
            </a:glow>
          </a:effectLst>
        </p:spPr>
        <p:txBody>
          <a:bodyPr wrap="none" rtlCol="0">
            <a:spAutoFit/>
            <a:scene3d>
              <a:camera prst="orthographicFront"/>
              <a:lightRig rig="threePt" dir="t"/>
            </a:scene3d>
            <a:sp3d extrusionH="57150">
              <a:bevelT w="38100" h="38100"/>
            </a:sp3d>
          </a:bodyPr>
          <a:lstStyle/>
          <a:p>
            <a:pPr algn="ctr"/>
            <a:r>
              <a:rPr lang="en-US" altLang="zh-CN" sz="8000">
                <a:solidFill>
                  <a:srgbClr val="2F191B"/>
                </a:solidFill>
                <a:effectLst>
                  <a:glow rad="139700">
                    <a:schemeClr val="accent6">
                      <a:satMod val="175000"/>
                      <a:alpha val="40000"/>
                    </a:schemeClr>
                  </a:glow>
                </a:effectLst>
                <a:latin typeface="Times New Roman" panose="02020603050405020304" pitchFamily="18" charset="0"/>
                <a:ea typeface="字魂109号-方格习字体" panose="00000500000000000000" pitchFamily="2" charset="-122"/>
                <a:cs typeface="Times New Roman" panose="02020603050405020304" pitchFamily="18" charset="0"/>
              </a:rPr>
              <a:t>Bài</a:t>
            </a:r>
            <a:r>
              <a:rPr lang="en-US" altLang="zh-CN" sz="8000">
                <a:solidFill>
                  <a:schemeClr val="accent4">
                    <a:lumMod val="50000"/>
                  </a:schemeClr>
                </a:solidFill>
                <a:effectLst>
                  <a:glow rad="139700">
                    <a:schemeClr val="accent6">
                      <a:satMod val="175000"/>
                      <a:alpha val="40000"/>
                    </a:schemeClr>
                  </a:glow>
                </a:effectLst>
                <a:latin typeface="Times New Roman" panose="02020603050405020304" pitchFamily="18" charset="0"/>
                <a:ea typeface="字魂109号-方格习字体" panose="00000500000000000000" pitchFamily="2" charset="-122"/>
                <a:cs typeface="Times New Roman" panose="02020603050405020304" pitchFamily="18" charset="0"/>
              </a:rPr>
              <a:t> </a:t>
            </a:r>
            <a:r>
              <a:rPr lang="en-US" altLang="zh-CN" sz="8000">
                <a:solidFill>
                  <a:srgbClr val="E2A946"/>
                </a:solidFill>
                <a:effectLst>
                  <a:glow rad="139700">
                    <a:schemeClr val="accent6">
                      <a:satMod val="175000"/>
                      <a:alpha val="40000"/>
                    </a:schemeClr>
                  </a:glow>
                </a:effectLst>
                <a:latin typeface="Times New Roman" panose="02020603050405020304" pitchFamily="18" charset="0"/>
                <a:ea typeface="字魂109号-方格习字体" panose="00000500000000000000" pitchFamily="2" charset="-122"/>
                <a:cs typeface="Times New Roman" panose="02020603050405020304" pitchFamily="18" charset="0"/>
              </a:rPr>
              <a:t>học</a:t>
            </a:r>
            <a:r>
              <a:rPr lang="en-US" altLang="zh-CN" sz="8000">
                <a:solidFill>
                  <a:schemeClr val="accent4">
                    <a:lumMod val="50000"/>
                  </a:schemeClr>
                </a:solidFill>
                <a:effectLst>
                  <a:glow rad="139700">
                    <a:schemeClr val="accent6">
                      <a:satMod val="175000"/>
                      <a:alpha val="40000"/>
                    </a:schemeClr>
                  </a:glow>
                </a:effectLst>
                <a:latin typeface="Times New Roman" panose="02020603050405020304" pitchFamily="18" charset="0"/>
                <a:ea typeface="字魂109号-方格习字体" panose="00000500000000000000" pitchFamily="2" charset="-122"/>
                <a:cs typeface="Times New Roman" panose="02020603050405020304" pitchFamily="18" charset="0"/>
              </a:rPr>
              <a:t> </a:t>
            </a:r>
            <a:r>
              <a:rPr lang="en-US" altLang="zh-CN" sz="8000">
                <a:solidFill>
                  <a:srgbClr val="931C19"/>
                </a:solidFill>
                <a:effectLst>
                  <a:glow rad="139700">
                    <a:schemeClr val="accent6">
                      <a:satMod val="175000"/>
                      <a:alpha val="40000"/>
                    </a:schemeClr>
                  </a:glow>
                </a:effectLst>
                <a:latin typeface="Times New Roman" panose="02020603050405020304" pitchFamily="18" charset="0"/>
                <a:ea typeface="字魂109号-方格习字体" panose="00000500000000000000" pitchFamily="2" charset="-122"/>
                <a:cs typeface="Times New Roman" panose="02020603050405020304" pitchFamily="18" charset="0"/>
              </a:rPr>
              <a:t>kết</a:t>
            </a:r>
            <a:r>
              <a:rPr lang="en-US" altLang="zh-CN" sz="8000">
                <a:solidFill>
                  <a:schemeClr val="accent4">
                    <a:lumMod val="50000"/>
                  </a:schemeClr>
                </a:solidFill>
                <a:effectLst>
                  <a:glow rad="139700">
                    <a:schemeClr val="accent6">
                      <a:satMod val="175000"/>
                      <a:alpha val="40000"/>
                    </a:schemeClr>
                  </a:glow>
                </a:effectLst>
                <a:latin typeface="Times New Roman" panose="02020603050405020304" pitchFamily="18" charset="0"/>
                <a:ea typeface="字魂109号-方格习字体" panose="00000500000000000000" pitchFamily="2" charset="-122"/>
                <a:cs typeface="Times New Roman" panose="02020603050405020304" pitchFamily="18" charset="0"/>
              </a:rPr>
              <a:t> </a:t>
            </a:r>
            <a:r>
              <a:rPr lang="en-US" altLang="zh-CN" sz="8000">
                <a:solidFill>
                  <a:srgbClr val="52221F"/>
                </a:solidFill>
                <a:effectLst>
                  <a:glow rad="139700">
                    <a:schemeClr val="accent6">
                      <a:satMod val="175000"/>
                      <a:alpha val="40000"/>
                    </a:schemeClr>
                  </a:glow>
                </a:effectLst>
                <a:latin typeface="Times New Roman" panose="02020603050405020304" pitchFamily="18" charset="0"/>
                <a:ea typeface="字魂109号-方格习字体" panose="00000500000000000000" pitchFamily="2" charset="-122"/>
                <a:cs typeface="Times New Roman" panose="02020603050405020304" pitchFamily="18" charset="0"/>
              </a:rPr>
              <a:t>thúc</a:t>
            </a:r>
            <a:r>
              <a:rPr lang="en-US" altLang="zh-CN" sz="8000">
                <a:solidFill>
                  <a:schemeClr val="accent4">
                    <a:lumMod val="50000"/>
                  </a:schemeClr>
                </a:solidFill>
                <a:effectLst>
                  <a:glow rad="139700">
                    <a:schemeClr val="accent6">
                      <a:satMod val="175000"/>
                      <a:alpha val="40000"/>
                    </a:schemeClr>
                  </a:glow>
                </a:effectLst>
                <a:latin typeface="Times New Roman" panose="02020603050405020304" pitchFamily="18" charset="0"/>
                <a:ea typeface="字魂109号-方格习字体" panose="00000500000000000000" pitchFamily="2" charset="-122"/>
                <a:cs typeface="Times New Roman" panose="02020603050405020304" pitchFamily="18" charset="0"/>
              </a:rPr>
              <a:t>.</a:t>
            </a:r>
            <a:endParaRPr lang="en-US" altLang="zh-CN" sz="8000">
              <a:solidFill>
                <a:schemeClr val="accent4">
                  <a:lumMod val="50000"/>
                </a:schemeClr>
              </a:solidFill>
              <a:effectLst>
                <a:glow rad="139700">
                  <a:schemeClr val="accent6">
                    <a:satMod val="175000"/>
                    <a:alpha val="40000"/>
                  </a:schemeClr>
                </a:glow>
              </a:effectLst>
              <a:latin typeface="Times New Roman" panose="02020603050405020304" pitchFamily="18" charset="0"/>
              <a:ea typeface="字魂109号-方格习字体" panose="00000500000000000000" pitchFamily="2" charset="-122"/>
              <a:cs typeface="Times New Roman" panose="02020603050405020304" pitchFamily="18" charset="0"/>
            </a:endParaRPr>
          </a:p>
          <a:p>
            <a:pPr algn="ctr"/>
            <a:r>
              <a:rPr lang="en-US" altLang="zh-CN" sz="8000">
                <a:solidFill>
                  <a:schemeClr val="accent4">
                    <a:lumMod val="50000"/>
                  </a:schemeClr>
                </a:solidFill>
                <a:effectLst>
                  <a:glow rad="139700">
                    <a:schemeClr val="accent6">
                      <a:satMod val="175000"/>
                      <a:alpha val="40000"/>
                    </a:schemeClr>
                  </a:glow>
                </a:effectLst>
                <a:latin typeface="Times New Roman" panose="02020603050405020304" pitchFamily="18" charset="0"/>
                <a:ea typeface="字魂109号-方格习字体" panose="00000500000000000000" pitchFamily="2" charset="-122"/>
                <a:cs typeface="Times New Roman" panose="02020603050405020304" pitchFamily="18" charset="0"/>
              </a:rPr>
              <a:t>Hẹn </a:t>
            </a:r>
            <a:r>
              <a:rPr lang="en-US" altLang="zh-CN" sz="8000">
                <a:solidFill>
                  <a:srgbClr val="E2A946"/>
                </a:solidFill>
                <a:effectLst>
                  <a:glow rad="139700">
                    <a:schemeClr val="accent6">
                      <a:satMod val="175000"/>
                      <a:alpha val="40000"/>
                    </a:schemeClr>
                  </a:glow>
                </a:effectLst>
                <a:latin typeface="Times New Roman" panose="02020603050405020304" pitchFamily="18" charset="0"/>
                <a:ea typeface="字魂109号-方格习字体" panose="00000500000000000000" pitchFamily="2" charset="-122"/>
                <a:cs typeface="Times New Roman" panose="02020603050405020304" pitchFamily="18" charset="0"/>
              </a:rPr>
              <a:t>gặp</a:t>
            </a:r>
            <a:r>
              <a:rPr lang="en-US" altLang="zh-CN" sz="8000">
                <a:solidFill>
                  <a:schemeClr val="accent4">
                    <a:lumMod val="50000"/>
                  </a:schemeClr>
                </a:solidFill>
                <a:effectLst>
                  <a:glow rad="139700">
                    <a:schemeClr val="accent6">
                      <a:satMod val="175000"/>
                      <a:alpha val="40000"/>
                    </a:schemeClr>
                  </a:glow>
                </a:effectLst>
                <a:latin typeface="Times New Roman" panose="02020603050405020304" pitchFamily="18" charset="0"/>
                <a:ea typeface="字魂109号-方格习字体" panose="00000500000000000000" pitchFamily="2" charset="-122"/>
                <a:cs typeface="Times New Roman" panose="02020603050405020304" pitchFamily="18" charset="0"/>
              </a:rPr>
              <a:t> </a:t>
            </a:r>
            <a:r>
              <a:rPr lang="en-US" altLang="zh-CN" sz="8000">
                <a:solidFill>
                  <a:srgbClr val="52221F"/>
                </a:solidFill>
                <a:effectLst>
                  <a:glow rad="139700">
                    <a:schemeClr val="accent6">
                      <a:satMod val="175000"/>
                      <a:alpha val="40000"/>
                    </a:schemeClr>
                  </a:glow>
                </a:effectLst>
                <a:latin typeface="Times New Roman" panose="02020603050405020304" pitchFamily="18" charset="0"/>
                <a:ea typeface="字魂109号-方格习字体" panose="00000500000000000000" pitchFamily="2" charset="-122"/>
                <a:cs typeface="Times New Roman" panose="02020603050405020304" pitchFamily="18" charset="0"/>
              </a:rPr>
              <a:t>lại</a:t>
            </a:r>
            <a:r>
              <a:rPr lang="en-US" altLang="zh-CN" sz="8000">
                <a:solidFill>
                  <a:schemeClr val="accent4">
                    <a:lumMod val="50000"/>
                  </a:schemeClr>
                </a:solidFill>
                <a:effectLst>
                  <a:glow rad="139700">
                    <a:schemeClr val="accent6">
                      <a:satMod val="175000"/>
                      <a:alpha val="40000"/>
                    </a:schemeClr>
                  </a:glow>
                </a:effectLst>
                <a:latin typeface="Times New Roman" panose="02020603050405020304" pitchFamily="18" charset="0"/>
                <a:ea typeface="字魂109号-方格习字体" panose="00000500000000000000" pitchFamily="2" charset="-122"/>
                <a:cs typeface="Times New Roman" panose="02020603050405020304" pitchFamily="18" charset="0"/>
              </a:rPr>
              <a:t>!</a:t>
            </a:r>
            <a:endParaRPr lang="zh-CN" altLang="en-US" sz="8000" dirty="0">
              <a:solidFill>
                <a:schemeClr val="accent4">
                  <a:lumMod val="50000"/>
                </a:schemeClr>
              </a:solidFill>
              <a:effectLst>
                <a:glow rad="139700">
                  <a:schemeClr val="accent6">
                    <a:satMod val="175000"/>
                    <a:alpha val="40000"/>
                  </a:schemeClr>
                </a:glow>
              </a:effectLst>
              <a:latin typeface="Times New Roman" panose="02020603050405020304" pitchFamily="18" charset="0"/>
              <a:ea typeface="字魂109号-方格习字体" panose="00000500000000000000" pitchFamily="2" charset="-122"/>
              <a:cs typeface="Times New Roman" panose="02020603050405020304" pitchFamily="18" charset="0"/>
            </a:endParaRPr>
          </a:p>
        </p:txBody>
      </p:sp>
      <p:pic>
        <p:nvPicPr>
          <p:cNvPr id="78" name="刘珂矣-半壶纱">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2294255" y="-3682488"/>
            <a:ext cx="609600" cy="6096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8"/>
                                        </p:tgtEl>
                                      </p:cBhvr>
                                    </p:cmd>
                                  </p:childTnLst>
                                </p:cTn>
                              </p:par>
                            </p:childTnLst>
                          </p:cTn>
                        </p:par>
                        <p:par>
                          <p:cTn id="7" fill="hold">
                            <p:stCondLst>
                              <p:cond delay="0"/>
                            </p:stCondLst>
                            <p:childTnLst>
                              <p:par>
                                <p:cTn id="8" presetID="47" presetClass="entr" presetSubtype="0" fill="hold" grpId="0" nodeType="after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1000"/>
                                        <p:tgtEl>
                                          <p:spTgt spid="50"/>
                                        </p:tgtEl>
                                      </p:cBhvr>
                                    </p:animEffect>
                                    <p:anim calcmode="lin" valueType="num">
                                      <p:cBhvr>
                                        <p:cTn id="11" dur="1000" fill="hold"/>
                                        <p:tgtEl>
                                          <p:spTgt spid="50"/>
                                        </p:tgtEl>
                                        <p:attrNameLst>
                                          <p:attrName>ppt_x</p:attrName>
                                        </p:attrNameLst>
                                      </p:cBhvr>
                                      <p:tavLst>
                                        <p:tav tm="0">
                                          <p:val>
                                            <p:strVal val="#ppt_x"/>
                                          </p:val>
                                        </p:tav>
                                        <p:tav tm="100000">
                                          <p:val>
                                            <p:strVal val="#ppt_x"/>
                                          </p:val>
                                        </p:tav>
                                      </p:tavLst>
                                    </p:anim>
                                    <p:anim calcmode="lin" valueType="num">
                                      <p:cBhvr>
                                        <p:cTn id="12"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999">
                <p:cTn id="13" repeatCount="indefinite" fill="hold" display="0">
                  <p:stCondLst>
                    <p:cond delay="indefinite"/>
                  </p:stCondLst>
                  <p:endCondLst>
                    <p:cond evt="onStopAudio" delay="0">
                      <p:tgtEl>
                        <p:sldTgt/>
                      </p:tgtEl>
                    </p:cond>
                  </p:endCondLst>
                </p:cTn>
                <p:tgtEl>
                  <p:spTgt spid="78"/>
                </p:tgtEl>
              </p:cMediaNode>
            </p:audio>
          </p:childTnLst>
        </p:cTn>
      </p:par>
    </p:tnLst>
    <p:bldLst>
      <p:bldP spid="5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8"/>
          <p:cNvSpPr/>
          <p:nvPr/>
        </p:nvSpPr>
        <p:spPr>
          <a:xfrm>
            <a:off x="1033183" y="935162"/>
            <a:ext cx="10125635" cy="4987677"/>
          </a:xfrm>
          <a:prstGeom prst="rect">
            <a:avLst/>
          </a:prstGeom>
          <a:solidFill>
            <a:srgbClr val="FAF1DF"/>
          </a:solidFill>
          <a:ln w="38100">
            <a:solidFill>
              <a:srgbClr val="7C2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9" name="Freeform 10428"/>
          <p:cNvSpPr>
            <a:spLocks noEditPoints="1"/>
          </p:cNvSpPr>
          <p:nvPr/>
        </p:nvSpPr>
        <p:spPr bwMode="auto">
          <a:xfrm rot="16200000">
            <a:off x="2899123" y="1655792"/>
            <a:ext cx="2328574" cy="2174252"/>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9E826C"/>
          </a:solidFill>
          <a:ln>
            <a:noFill/>
          </a:ln>
        </p:spPr>
        <p:txBody>
          <a:bodyPr vert="horz" wrap="square" lIns="91440" tIns="45720" rIns="91440" bIns="45720" numCol="1" anchor="ctr" anchorCtr="0" compatLnSpc="1"/>
          <a:lstStyle/>
          <a:p>
            <a:pPr algn="ctr"/>
            <a:endParaRPr lang="zh-CN" altLang="en-US" sz="4000" dirty="0">
              <a:solidFill>
                <a:schemeClr val="bg1"/>
              </a:solidFill>
              <a:latin typeface="Times New Roman" panose="02020603050405020304" pitchFamily="18" charset="0"/>
              <a:ea typeface="+mj-ea"/>
              <a:cs typeface="Times New Roman" panose="02020603050405020304" pitchFamily="18" charset="0"/>
            </a:endParaRPr>
          </a:p>
        </p:txBody>
      </p:sp>
      <p:sp>
        <p:nvSpPr>
          <p:cNvPr id="13" name="Freeform 10428"/>
          <p:cNvSpPr>
            <a:spLocks noEditPoints="1"/>
          </p:cNvSpPr>
          <p:nvPr/>
        </p:nvSpPr>
        <p:spPr bwMode="auto">
          <a:xfrm rot="16200000">
            <a:off x="6678733" y="1655792"/>
            <a:ext cx="2328574" cy="2174252"/>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9E826C"/>
          </a:solidFill>
          <a:ln>
            <a:noFill/>
          </a:ln>
        </p:spPr>
        <p:txBody>
          <a:bodyPr vert="horz" wrap="square" lIns="91440" tIns="45720" rIns="91440" bIns="45720" numCol="1" anchor="ctr" anchorCtr="0" compatLnSpc="1"/>
          <a:lstStyle/>
          <a:p>
            <a:pPr algn="ctr"/>
            <a:endParaRPr lang="zh-CN" altLang="en-US" sz="4000" dirty="0">
              <a:solidFill>
                <a:schemeClr val="bg1"/>
              </a:solidFill>
              <a:latin typeface="Times New Roman" panose="02020603050405020304" pitchFamily="18" charset="0"/>
              <a:ea typeface="+mj-ea"/>
              <a:cs typeface="Times New Roman" panose="02020603050405020304" pitchFamily="18" charset="0"/>
            </a:endParaRPr>
          </a:p>
        </p:txBody>
      </p:sp>
      <p:grpSp>
        <p:nvGrpSpPr>
          <p:cNvPr id="24" name="组合 23"/>
          <p:cNvGrpSpPr/>
          <p:nvPr/>
        </p:nvGrpSpPr>
        <p:grpSpPr>
          <a:xfrm>
            <a:off x="2349838" y="4184303"/>
            <a:ext cx="3286282" cy="1285269"/>
            <a:chOff x="6257393" y="1604235"/>
            <a:chExt cx="5099051" cy="1285269"/>
          </a:xfrm>
        </p:grpSpPr>
        <p:sp>
          <p:nvSpPr>
            <p:cNvPr id="25" name="Content Placeholder 2"/>
            <p:cNvSpPr txBox="1"/>
            <p:nvPr/>
          </p:nvSpPr>
          <p:spPr>
            <a:xfrm>
              <a:off x="6257393" y="1968564"/>
              <a:ext cx="5074804" cy="920940"/>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a:lnSpc>
                  <a:spcPct val="150000"/>
                </a:lnSpc>
                <a:spcBef>
                  <a:spcPts val="0"/>
                </a:spcBef>
                <a:buNone/>
              </a:pPr>
              <a:endParaRPr lang="en-US" altLang="zh-CN" sz="16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6" name="文本框 25"/>
            <p:cNvSpPr txBox="1"/>
            <p:nvPr/>
          </p:nvSpPr>
          <p:spPr>
            <a:xfrm>
              <a:off x="6257393" y="1604235"/>
              <a:ext cx="5099051" cy="1200329"/>
            </a:xfrm>
            <a:prstGeom prst="rect">
              <a:avLst/>
            </a:prstGeom>
            <a:noFill/>
          </p:spPr>
          <p:txBody>
            <a:bodyPr wrap="square" rtlCol="0">
              <a:spAutoFit/>
            </a:bodyPr>
            <a:lstStyle/>
            <a:p>
              <a:pPr algn="ctr"/>
              <a:r>
                <a:rPr lang="en-US" altLang="zh-CN" sz="2400">
                  <a:latin typeface="Times New Roman" panose="02020603050405020304" pitchFamily="18" charset="0"/>
                  <a:ea typeface="楷体" panose="02010609060101010101" pitchFamily="49" charset="-122"/>
                  <a:cs typeface="Times New Roman" panose="02020603050405020304" pitchFamily="18" charset="0"/>
                </a:rPr>
                <a:t>Đọc đúng, trôi chảy  và đọc phân vai phù hợp cho câu chuyện.</a:t>
              </a:r>
              <a:endParaRPr lang="zh-CN" altLang="en-US" sz="2400" dirty="0">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3" name="TextBox 2"/>
          <p:cNvSpPr txBox="1"/>
          <p:nvPr/>
        </p:nvSpPr>
        <p:spPr>
          <a:xfrm>
            <a:off x="3035318" y="2081198"/>
            <a:ext cx="2056183" cy="1323439"/>
          </a:xfrm>
          <a:prstGeom prst="rect">
            <a:avLst/>
          </a:prstGeom>
          <a:noFill/>
        </p:spPr>
        <p:txBody>
          <a:bodyPr wrap="square" rtlCol="0">
            <a:spAutoFit/>
          </a:bodyPr>
          <a:lstStyle/>
          <a:p>
            <a:pPr algn="ctr"/>
            <a:r>
              <a:rPr lang="en-US" sz="8000">
                <a:solidFill>
                  <a:schemeClr val="bg2"/>
                </a:solidFill>
                <a:latin typeface="Times New Roman" panose="02020603050405020304" pitchFamily="18" charset="0"/>
                <a:cs typeface="Times New Roman" panose="02020603050405020304" pitchFamily="18" charset="0"/>
              </a:rPr>
              <a:t>1</a:t>
            </a:r>
            <a:endParaRPr lang="en-US" sz="8000">
              <a:solidFill>
                <a:schemeClr val="bg2"/>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6873963" y="2084382"/>
            <a:ext cx="2056183" cy="1323439"/>
          </a:xfrm>
          <a:prstGeom prst="rect">
            <a:avLst/>
          </a:prstGeom>
          <a:noFill/>
        </p:spPr>
        <p:txBody>
          <a:bodyPr wrap="square" rtlCol="0">
            <a:spAutoFit/>
          </a:bodyPr>
          <a:lstStyle/>
          <a:p>
            <a:pPr algn="ctr"/>
            <a:r>
              <a:rPr lang="en-US" sz="8000">
                <a:solidFill>
                  <a:schemeClr val="bg2"/>
                </a:solidFill>
                <a:latin typeface="Times New Roman" panose="02020603050405020304" pitchFamily="18" charset="0"/>
                <a:cs typeface="Times New Roman" panose="02020603050405020304" pitchFamily="18" charset="0"/>
              </a:rPr>
              <a:t>2</a:t>
            </a:r>
            <a:endParaRPr lang="en-US" sz="8000">
              <a:solidFill>
                <a:schemeClr val="bg2"/>
              </a:solidFill>
              <a:latin typeface="Times New Roman" panose="02020603050405020304" pitchFamily="18" charset="0"/>
              <a:cs typeface="Times New Roman" panose="02020603050405020304" pitchFamily="18" charset="0"/>
            </a:endParaRPr>
          </a:p>
        </p:txBody>
      </p:sp>
      <p:grpSp>
        <p:nvGrpSpPr>
          <p:cNvPr id="38" name="组合 23"/>
          <p:cNvGrpSpPr/>
          <p:nvPr/>
        </p:nvGrpSpPr>
        <p:grpSpPr>
          <a:xfrm>
            <a:off x="6258913" y="4184303"/>
            <a:ext cx="3286282" cy="1285269"/>
            <a:chOff x="6257393" y="1604235"/>
            <a:chExt cx="5099051" cy="1285269"/>
          </a:xfrm>
        </p:grpSpPr>
        <p:sp>
          <p:nvSpPr>
            <p:cNvPr id="39" name="Content Placeholder 2"/>
            <p:cNvSpPr txBox="1"/>
            <p:nvPr/>
          </p:nvSpPr>
          <p:spPr>
            <a:xfrm>
              <a:off x="6257393" y="1968564"/>
              <a:ext cx="5074804" cy="920940"/>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a:lnSpc>
                  <a:spcPct val="150000"/>
                </a:lnSpc>
                <a:spcBef>
                  <a:spcPts val="0"/>
                </a:spcBef>
                <a:buNone/>
              </a:pPr>
              <a:endParaRPr lang="en-US" altLang="zh-CN" sz="16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0" name="文本框 25"/>
            <p:cNvSpPr txBox="1"/>
            <p:nvPr/>
          </p:nvSpPr>
          <p:spPr>
            <a:xfrm>
              <a:off x="6257393" y="1604235"/>
              <a:ext cx="5099051" cy="830997"/>
            </a:xfrm>
            <a:prstGeom prst="rect">
              <a:avLst/>
            </a:prstGeom>
            <a:noFill/>
          </p:spPr>
          <p:txBody>
            <a:bodyPr wrap="square" rtlCol="0">
              <a:spAutoFit/>
            </a:bodyPr>
            <a:lstStyle/>
            <a:p>
              <a:pPr algn="ctr"/>
              <a:r>
                <a:rPr lang="en-US" altLang="zh-CN" sz="2400">
                  <a:latin typeface="Times New Roman" panose="02020603050405020304" pitchFamily="18" charset="0"/>
                  <a:ea typeface="楷体" panose="02010609060101010101" pitchFamily="49" charset="-122"/>
                  <a:cs typeface="Times New Roman" panose="02020603050405020304" pitchFamily="18" charset="0"/>
                </a:rPr>
                <a:t>Trình bày được nội dung, ý nghĩa của câu chuyện.</a:t>
              </a:r>
              <a:endParaRPr lang="zh-CN" altLang="en-US" sz="2400" dirty="0">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4" name="Rectangle 3"/>
          <p:cNvSpPr/>
          <p:nvPr/>
        </p:nvSpPr>
        <p:spPr>
          <a:xfrm>
            <a:off x="4934129" y="465096"/>
            <a:ext cx="2923331" cy="923331"/>
          </a:xfrm>
          <a:custGeom>
            <a:avLst/>
            <a:gdLst>
              <a:gd name="connsiteX0" fmla="*/ 0 w 2323743"/>
              <a:gd name="connsiteY0" fmla="*/ 0 h 923331"/>
              <a:gd name="connsiteX1" fmla="*/ 557698 w 2323743"/>
              <a:gd name="connsiteY1" fmla="*/ 0 h 923331"/>
              <a:gd name="connsiteX2" fmla="*/ 1115397 w 2323743"/>
              <a:gd name="connsiteY2" fmla="*/ 0 h 923331"/>
              <a:gd name="connsiteX3" fmla="*/ 1626620 w 2323743"/>
              <a:gd name="connsiteY3" fmla="*/ 0 h 923331"/>
              <a:gd name="connsiteX4" fmla="*/ 2323743 w 2323743"/>
              <a:gd name="connsiteY4" fmla="*/ 0 h 923331"/>
              <a:gd name="connsiteX5" fmla="*/ 2323743 w 2323743"/>
              <a:gd name="connsiteY5" fmla="*/ 433966 h 923331"/>
              <a:gd name="connsiteX6" fmla="*/ 2323743 w 2323743"/>
              <a:gd name="connsiteY6" fmla="*/ 923331 h 923331"/>
              <a:gd name="connsiteX7" fmla="*/ 1742807 w 2323743"/>
              <a:gd name="connsiteY7" fmla="*/ 923331 h 923331"/>
              <a:gd name="connsiteX8" fmla="*/ 1138634 w 2323743"/>
              <a:gd name="connsiteY8" fmla="*/ 923331 h 923331"/>
              <a:gd name="connsiteX9" fmla="*/ 534461 w 2323743"/>
              <a:gd name="connsiteY9" fmla="*/ 923331 h 923331"/>
              <a:gd name="connsiteX10" fmla="*/ 0 w 2323743"/>
              <a:gd name="connsiteY10" fmla="*/ 923331 h 923331"/>
              <a:gd name="connsiteX11" fmla="*/ 0 w 2323743"/>
              <a:gd name="connsiteY11" fmla="*/ 452432 h 923331"/>
              <a:gd name="connsiteX12" fmla="*/ 0 w 2323743"/>
              <a:gd name="connsiteY12" fmla="*/ 0 h 92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3743" h="923331" fill="none" extrusionOk="0">
                <a:moveTo>
                  <a:pt x="0" y="0"/>
                </a:moveTo>
                <a:cubicBezTo>
                  <a:pt x="227654" y="-33374"/>
                  <a:pt x="284222" y="56139"/>
                  <a:pt x="557698" y="0"/>
                </a:cubicBezTo>
                <a:cubicBezTo>
                  <a:pt x="831174" y="-56139"/>
                  <a:pt x="907461" y="24407"/>
                  <a:pt x="1115397" y="0"/>
                </a:cubicBezTo>
                <a:cubicBezTo>
                  <a:pt x="1323333" y="-24407"/>
                  <a:pt x="1519907" y="19937"/>
                  <a:pt x="1626620" y="0"/>
                </a:cubicBezTo>
                <a:cubicBezTo>
                  <a:pt x="1733333" y="-19937"/>
                  <a:pt x="2162976" y="26260"/>
                  <a:pt x="2323743" y="0"/>
                </a:cubicBezTo>
                <a:cubicBezTo>
                  <a:pt x="2371043" y="187676"/>
                  <a:pt x="2315189" y="291097"/>
                  <a:pt x="2323743" y="433966"/>
                </a:cubicBezTo>
                <a:cubicBezTo>
                  <a:pt x="2332297" y="576835"/>
                  <a:pt x="2302123" y="743119"/>
                  <a:pt x="2323743" y="923331"/>
                </a:cubicBezTo>
                <a:cubicBezTo>
                  <a:pt x="2066690" y="947718"/>
                  <a:pt x="1964373" y="908083"/>
                  <a:pt x="1742807" y="923331"/>
                </a:cubicBezTo>
                <a:cubicBezTo>
                  <a:pt x="1521241" y="938579"/>
                  <a:pt x="1394580" y="852268"/>
                  <a:pt x="1138634" y="923331"/>
                </a:cubicBezTo>
                <a:cubicBezTo>
                  <a:pt x="882688" y="994394"/>
                  <a:pt x="665928" y="917768"/>
                  <a:pt x="534461" y="923331"/>
                </a:cubicBezTo>
                <a:cubicBezTo>
                  <a:pt x="402994" y="928894"/>
                  <a:pt x="263197" y="902918"/>
                  <a:pt x="0" y="923331"/>
                </a:cubicBezTo>
                <a:cubicBezTo>
                  <a:pt x="-7413" y="794748"/>
                  <a:pt x="7894" y="565914"/>
                  <a:pt x="0" y="452432"/>
                </a:cubicBezTo>
                <a:cubicBezTo>
                  <a:pt x="-7894" y="338950"/>
                  <a:pt x="13858" y="155290"/>
                  <a:pt x="0" y="0"/>
                </a:cubicBezTo>
                <a:close/>
              </a:path>
              <a:path w="2323743" h="923331" stroke="0" extrusionOk="0">
                <a:moveTo>
                  <a:pt x="0" y="0"/>
                </a:moveTo>
                <a:cubicBezTo>
                  <a:pt x="283326" y="-46996"/>
                  <a:pt x="430203" y="31305"/>
                  <a:pt x="627411" y="0"/>
                </a:cubicBezTo>
                <a:cubicBezTo>
                  <a:pt x="824619" y="-31305"/>
                  <a:pt x="941297" y="59898"/>
                  <a:pt x="1138634" y="0"/>
                </a:cubicBezTo>
                <a:cubicBezTo>
                  <a:pt x="1335971" y="-59898"/>
                  <a:pt x="1523850" y="35203"/>
                  <a:pt x="1742807" y="0"/>
                </a:cubicBezTo>
                <a:cubicBezTo>
                  <a:pt x="1961764" y="-35203"/>
                  <a:pt x="2153111" y="51030"/>
                  <a:pt x="2323743" y="0"/>
                </a:cubicBezTo>
                <a:cubicBezTo>
                  <a:pt x="2344508" y="158159"/>
                  <a:pt x="2317942" y="369157"/>
                  <a:pt x="2323743" y="470899"/>
                </a:cubicBezTo>
                <a:cubicBezTo>
                  <a:pt x="2329544" y="572641"/>
                  <a:pt x="2304620" y="771216"/>
                  <a:pt x="2323743" y="923331"/>
                </a:cubicBezTo>
                <a:cubicBezTo>
                  <a:pt x="2112130" y="943868"/>
                  <a:pt x="1940493" y="916213"/>
                  <a:pt x="1789282" y="923331"/>
                </a:cubicBezTo>
                <a:cubicBezTo>
                  <a:pt x="1638071" y="930449"/>
                  <a:pt x="1399558" y="909763"/>
                  <a:pt x="1231584" y="923331"/>
                </a:cubicBezTo>
                <a:cubicBezTo>
                  <a:pt x="1063610" y="936899"/>
                  <a:pt x="886692" y="881499"/>
                  <a:pt x="720360" y="923331"/>
                </a:cubicBezTo>
                <a:cubicBezTo>
                  <a:pt x="554028" y="965163"/>
                  <a:pt x="275312" y="896917"/>
                  <a:pt x="0" y="923331"/>
                </a:cubicBezTo>
                <a:cubicBezTo>
                  <a:pt x="-30730" y="713845"/>
                  <a:pt x="41874" y="599067"/>
                  <a:pt x="0" y="461666"/>
                </a:cubicBezTo>
                <a:cubicBezTo>
                  <a:pt x="-41874" y="324265"/>
                  <a:pt x="14141" y="196197"/>
                  <a:pt x="0" y="0"/>
                </a:cubicBezTo>
                <a:close/>
              </a:path>
            </a:pathLst>
          </a:custGeom>
          <a:solidFill>
            <a:srgbClr val="FAF1DF"/>
          </a:solidFill>
          <a:ln w="38100">
            <a:solidFill>
              <a:srgbClr val="7C2F13"/>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 name="TextBox 1"/>
          <p:cNvSpPr txBox="1"/>
          <p:nvPr/>
        </p:nvSpPr>
        <p:spPr>
          <a:xfrm>
            <a:off x="5091501" y="446511"/>
            <a:ext cx="2666114" cy="923330"/>
          </a:xfrm>
          <a:prstGeom prst="rect">
            <a:avLst/>
          </a:prstGeom>
          <a:noFill/>
        </p:spPr>
        <p:txBody>
          <a:bodyPr wrap="none" rtlCol="0">
            <a:spAutoFit/>
          </a:bodyPr>
          <a:lstStyle/>
          <a:p>
            <a:r>
              <a:rPr lang="en-US" sz="5400" dirty="0" err="1">
                <a:latin typeface="Times New Roman" panose="02020603050405020304" pitchFamily="18" charset="0"/>
                <a:cs typeface="Times New Roman" panose="02020603050405020304" pitchFamily="18" charset="0"/>
              </a:rPr>
              <a:t>Mục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tiêu</a:t>
            </a:r>
            <a:endParaRPr lang="en-US" sz="5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F8949"/>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1">
            <a:alphaModFix amt="81000"/>
            <a:extLst>
              <a:ext uri="{28A0092B-C50C-407E-A947-70E740481C1C}">
                <a14:useLocalDpi xmlns:a14="http://schemas.microsoft.com/office/drawing/2010/main" val="0"/>
              </a:ext>
            </a:extLst>
          </a:blip>
          <a:stretch>
            <a:fillRect/>
          </a:stretch>
        </p:blipFill>
        <p:spPr>
          <a:xfrm>
            <a:off x="-175345" y="0"/>
            <a:ext cx="12367345" cy="6858000"/>
          </a:xfrm>
          <a:prstGeom prst="rect">
            <a:avLst/>
          </a:prstGeom>
        </p:spPr>
      </p:pic>
      <p:sp>
        <p:nvSpPr>
          <p:cNvPr id="4" name="文本框 3" descr="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
          <p:cNvSpPr txBox="1"/>
          <p:nvPr/>
        </p:nvSpPr>
        <p:spPr>
          <a:xfrm>
            <a:off x="3986202" y="3931094"/>
            <a:ext cx="4543231" cy="1323439"/>
          </a:xfrm>
          <a:prstGeom prst="rect">
            <a:avLst/>
          </a:prstGeom>
          <a:noFill/>
        </p:spPr>
        <p:txBody>
          <a:bodyPr vert="horz" wrap="none" rtlCol="0">
            <a:spAutoFit/>
          </a:bodyPr>
          <a:lstStyle/>
          <a:p>
            <a:pPr algn="ctr"/>
            <a:r>
              <a:rPr lang="en-US" altLang="zh-CN" sz="8000">
                <a:latin typeface="Times New Roman" panose="02020603050405020304" pitchFamily="18" charset="0"/>
                <a:ea typeface="Microsoft YaHei" panose="020B0503020204020204" charset="-122"/>
                <a:cs typeface="Times New Roman" panose="02020603050405020304" pitchFamily="18" charset="0"/>
                <a:sym typeface="Li Xuke"/>
              </a:rPr>
              <a:t>Luyện đọc</a:t>
            </a:r>
            <a:endParaRPr lang="zh-CN" altLang="en-US" sz="8000" dirty="0">
              <a:latin typeface="Times New Roman" panose="02020603050405020304" pitchFamily="18" charset="0"/>
              <a:ea typeface="Microsoft YaHei" panose="020B0503020204020204" charset="-122"/>
              <a:cs typeface="Times New Roman" panose="02020603050405020304" pitchFamily="18" charset="0"/>
              <a:sym typeface="Li Xuke"/>
            </a:endParaRPr>
          </a:p>
        </p:txBody>
      </p:sp>
      <p:pic>
        <p:nvPicPr>
          <p:cNvPr id="9" name="图片 8" descr="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
          <p:cNvPicPr>
            <a:picLocks noChangeAspect="1"/>
          </p:cNvPicPr>
          <p:nvPr/>
        </p:nvPicPr>
        <p:blipFill rotWithShape="1">
          <a:blip r:embed="rId2">
            <a:extLst>
              <a:ext uri="{28A0092B-C50C-407E-A947-70E740481C1C}">
                <a14:useLocalDpi xmlns:a14="http://schemas.microsoft.com/office/drawing/2010/main" val="0"/>
              </a:ext>
            </a:extLst>
          </a:blip>
          <a:srcRect b="2915"/>
          <a:stretch>
            <a:fillRect/>
          </a:stretch>
        </p:blipFill>
        <p:spPr>
          <a:xfrm>
            <a:off x="0" y="-98370"/>
            <a:ext cx="4832056" cy="4691183"/>
          </a:xfrm>
          <a:prstGeom prst="rect">
            <a:avLst/>
          </a:prstGeom>
        </p:spPr>
      </p:pic>
      <p:sp>
        <p:nvSpPr>
          <p:cNvPr id="10" name="文本框 9" descr="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
          <p:cNvSpPr txBox="1"/>
          <p:nvPr/>
        </p:nvSpPr>
        <p:spPr>
          <a:xfrm>
            <a:off x="5083543" y="277087"/>
            <a:ext cx="2024914" cy="4508927"/>
          </a:xfrm>
          <a:prstGeom prst="rect">
            <a:avLst/>
          </a:prstGeom>
          <a:noFill/>
        </p:spPr>
        <p:txBody>
          <a:bodyPr wrap="none" rtlCol="0">
            <a:spAutoFit/>
          </a:bodyPr>
          <a:lstStyle/>
          <a:p>
            <a:pPr algn="ctr"/>
            <a:r>
              <a:rPr lang="en-US" altLang="zh-CN" sz="28700" dirty="0">
                <a:latin typeface="Times New Roman" panose="02020603050405020304" pitchFamily="18" charset="0"/>
                <a:ea typeface="李旭科书法 v1.4" panose="02000603000000000000" pitchFamily="2" charset="-122"/>
                <a:cs typeface="Times New Roman" panose="02020603050405020304" pitchFamily="18" charset="0"/>
              </a:rPr>
              <a:t>1</a:t>
            </a:r>
            <a:endParaRPr lang="zh-CN" altLang="en-US" sz="28700" dirty="0">
              <a:latin typeface="Times New Roman" panose="02020603050405020304" pitchFamily="18" charset="0"/>
              <a:ea typeface="李旭科书法 v1.4" panose="02000603000000000000" pitchFamily="2" charset="-122"/>
              <a:cs typeface="Times New Roman" panose="02020603050405020304" pitchFamily="18" charset="0"/>
            </a:endParaRPr>
          </a:p>
        </p:txBody>
      </p:sp>
      <p:sp>
        <p:nvSpPr>
          <p:cNvPr id="2" name="e7d195523061f1c0" descr="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 hidden="1"/>
          <p:cNvSpPr txBox="1"/>
          <p:nvPr/>
        </p:nvSpPr>
        <p:spPr>
          <a:xfrm>
            <a:off x="-355600" y="1803400"/>
            <a:ext cx="262251"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a:t>
            </a: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1"/>
          <p:cNvPicPr>
            <a:picLocks noChangeAspect="1"/>
          </p:cNvPicPr>
          <p:nvPr/>
        </p:nvPicPr>
        <p:blipFill>
          <a:blip r:embed="rId1">
            <a:lum bright="70000" contrast="-70000"/>
          </a:blip>
          <a:srcRect l="66838" r="13291"/>
          <a:stretch>
            <a:fillRect/>
          </a:stretch>
        </p:blipFill>
        <p:spPr>
          <a:xfrm>
            <a:off x="9740265" y="3343910"/>
            <a:ext cx="2452370" cy="1577975"/>
          </a:xfrm>
          <a:prstGeom prst="rect">
            <a:avLst/>
          </a:prstGeom>
        </p:spPr>
      </p:pic>
      <p:sp>
        <p:nvSpPr>
          <p:cNvPr id="14" name="矩形 13"/>
          <p:cNvSpPr/>
          <p:nvPr/>
        </p:nvSpPr>
        <p:spPr>
          <a:xfrm>
            <a:off x="1456765" y="826359"/>
            <a:ext cx="9278470" cy="5204012"/>
          </a:xfrm>
          <a:prstGeom prst="rect">
            <a:avLst/>
          </a:prstGeom>
          <a:solidFill>
            <a:srgbClr val="FAF1DF"/>
          </a:solidFill>
          <a:ln w="38100">
            <a:solidFill>
              <a:srgbClr val="7C2F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pic>
        <p:nvPicPr>
          <p:cNvPr id="21" name="图片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5424" y="132445"/>
            <a:ext cx="3879020" cy="186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17"/>
          <p:cNvSpPr txBox="1"/>
          <p:nvPr/>
        </p:nvSpPr>
        <p:spPr>
          <a:xfrm>
            <a:off x="3852636" y="746673"/>
            <a:ext cx="4373313" cy="1323439"/>
          </a:xfrm>
          <a:prstGeom prst="rect">
            <a:avLst/>
          </a:prstGeom>
          <a:noFill/>
        </p:spPr>
        <p:txBody>
          <a:bodyPr wrap="none" rtlCol="0">
            <a:spAutoFit/>
          </a:bodyPr>
          <a:lstStyle/>
          <a:p>
            <a:pPr algn="ctr"/>
            <a:r>
              <a:rPr lang="en-US" altLang="zh-CN" sz="8000">
                <a:solidFill>
                  <a:srgbClr val="7C2F13"/>
                </a:solidFill>
                <a:latin typeface="Times New Roman" panose="02020603050405020304" pitchFamily="18" charset="0"/>
                <a:ea typeface="方正粗黑宋简体" panose="02000000000000000000" pitchFamily="2" charset="-122"/>
                <a:cs typeface="Times New Roman" panose="02020603050405020304" pitchFamily="18" charset="0"/>
              </a:rPr>
              <a:t>Chia đoạn</a:t>
            </a:r>
            <a:endParaRPr lang="zh-CN" altLang="en-US" sz="8000" dirty="0">
              <a:solidFill>
                <a:srgbClr val="7C2F13"/>
              </a:solidFill>
              <a:latin typeface="Times New Roman" panose="02020603050405020304" pitchFamily="18" charset="0"/>
              <a:ea typeface="方正粗黑宋简体" panose="02000000000000000000" pitchFamily="2" charset="-122"/>
              <a:cs typeface="Times New Roman" panose="02020603050405020304" pitchFamily="18" charset="0"/>
            </a:endParaRPr>
          </a:p>
        </p:txBody>
      </p:sp>
      <p:pic>
        <p:nvPicPr>
          <p:cNvPr id="28" name="图片 27" descr="1"/>
          <p:cNvPicPr>
            <a:picLocks noChangeAspect="1"/>
          </p:cNvPicPr>
          <p:nvPr/>
        </p:nvPicPr>
        <p:blipFill>
          <a:blip r:embed="rId1"/>
          <a:srcRect l="66778"/>
          <a:stretch>
            <a:fillRect/>
          </a:stretch>
        </p:blipFill>
        <p:spPr>
          <a:xfrm>
            <a:off x="8847438" y="4856475"/>
            <a:ext cx="3775594" cy="1453252"/>
          </a:xfrm>
          <a:prstGeom prst="rect">
            <a:avLst/>
          </a:prstGeom>
        </p:spPr>
      </p:pic>
      <p:sp>
        <p:nvSpPr>
          <p:cNvPr id="24" name="矩形 19"/>
          <p:cNvSpPr/>
          <p:nvPr/>
        </p:nvSpPr>
        <p:spPr>
          <a:xfrm>
            <a:off x="3141220" y="2241872"/>
            <a:ext cx="5868869" cy="661463"/>
          </a:xfrm>
          <a:prstGeom prst="rect">
            <a:avLst/>
          </a:prstGeom>
        </p:spPr>
        <p:txBody>
          <a:bodyPr wrap="square">
            <a:spAutoFit/>
          </a:bodyPr>
          <a:lstStyle/>
          <a:p>
            <a:pPr>
              <a:lnSpc>
                <a:spcPct val="150000"/>
              </a:lnSpc>
              <a:spcBef>
                <a:spcPct val="0"/>
              </a:spcBef>
              <a:buFontTx/>
              <a:buNone/>
            </a:pPr>
            <a:r>
              <a:rPr lang="en-US" altLang="zh-CN" sz="2800">
                <a:latin typeface="Times New Roman" panose="02020603050405020304" pitchFamily="18" charset="0"/>
                <a:ea typeface="方正粗黑宋简体" panose="02000000000000000000" pitchFamily="2" charset="-122"/>
                <a:cs typeface="Times New Roman" panose="02020603050405020304" pitchFamily="18" charset="0"/>
                <a:sym typeface="+mn-ea"/>
              </a:rPr>
              <a:t>Từ đầu đến ... </a:t>
            </a:r>
            <a:r>
              <a:rPr lang="en-US" altLang="zh-CN" sz="2800" i="1">
                <a:latin typeface="Times New Roman" panose="02020603050405020304" pitchFamily="18" charset="0"/>
                <a:ea typeface="方正粗黑宋简体" panose="02000000000000000000" pitchFamily="2" charset="-122"/>
                <a:cs typeface="Times New Roman" panose="02020603050405020304" pitchFamily="18" charset="0"/>
                <a:sym typeface="+mn-ea"/>
              </a:rPr>
              <a:t>ông mới tha cho.</a:t>
            </a:r>
            <a:endParaRPr lang="zh-CN" altLang="en-US" sz="2800" i="1" dirty="0">
              <a:solidFill>
                <a:srgbClr val="26374B"/>
              </a:solidFill>
              <a:latin typeface="Times New Roman" panose="02020603050405020304" pitchFamily="18" charset="0"/>
              <a:ea typeface="方正粗黑宋简体" panose="02000000000000000000" pitchFamily="2" charset="-122"/>
              <a:cs typeface="Times New Roman" panose="02020603050405020304" pitchFamily="18" charset="0"/>
            </a:endParaRPr>
          </a:p>
        </p:txBody>
      </p:sp>
      <p:grpSp>
        <p:nvGrpSpPr>
          <p:cNvPr id="26" name="组合 9"/>
          <p:cNvGrpSpPr/>
          <p:nvPr/>
        </p:nvGrpSpPr>
        <p:grpSpPr>
          <a:xfrm>
            <a:off x="2114883" y="2161031"/>
            <a:ext cx="938290" cy="944018"/>
            <a:chOff x="4293191" y="-1543257"/>
            <a:chExt cx="5239510" cy="5271497"/>
          </a:xfrm>
        </p:grpSpPr>
        <p:pic>
          <p:nvPicPr>
            <p:cNvPr id="27" name="图片 10"/>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4293191" y="-1543257"/>
              <a:ext cx="5239510" cy="5271497"/>
            </a:xfrm>
            <a:prstGeom prst="rect">
              <a:avLst/>
            </a:prstGeom>
          </p:spPr>
        </p:pic>
        <p:sp>
          <p:nvSpPr>
            <p:cNvPr id="29" name="矩形: 圆角 11"/>
            <p:cNvSpPr/>
            <p:nvPr/>
          </p:nvSpPr>
          <p:spPr>
            <a:xfrm>
              <a:off x="5483939" y="-444500"/>
              <a:ext cx="3132483" cy="3145415"/>
            </a:xfrm>
            <a:prstGeom prst="roundRect">
              <a:avLst/>
            </a:prstGeom>
            <a:solidFill>
              <a:srgbClr val="B52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30" name="文本框 1"/>
          <p:cNvSpPr txBox="1"/>
          <p:nvPr/>
        </p:nvSpPr>
        <p:spPr>
          <a:xfrm>
            <a:off x="2403590" y="2266067"/>
            <a:ext cx="466794" cy="769441"/>
          </a:xfrm>
          <a:prstGeom prst="rect">
            <a:avLst/>
          </a:prstGeom>
          <a:noFill/>
        </p:spPr>
        <p:txBody>
          <a:bodyPr wrap="none" rtlCol="0">
            <a:spAutoFit/>
          </a:bodyPr>
          <a:lstStyle/>
          <a:p>
            <a:r>
              <a:rPr lang="en-US" altLang="zh-CN" sz="4400">
                <a:solidFill>
                  <a:schemeClr val="bg1"/>
                </a:solidFill>
                <a:latin typeface="Times New Roman" panose="02020603050405020304" pitchFamily="18" charset="0"/>
                <a:ea typeface="方正粗黑宋简体" panose="02000000000000000000" pitchFamily="2" charset="-122"/>
                <a:cs typeface="Times New Roman" panose="02020603050405020304" pitchFamily="18" charset="0"/>
              </a:rPr>
              <a:t>1</a:t>
            </a:r>
            <a:endParaRPr lang="zh-CN" altLang="en-US" sz="4400" dirty="0">
              <a:solidFill>
                <a:schemeClr val="bg1"/>
              </a:solidFill>
              <a:latin typeface="Times New Roman" panose="02020603050405020304" pitchFamily="18" charset="0"/>
              <a:ea typeface="方正粗黑宋简体" panose="02000000000000000000" pitchFamily="2" charset="-122"/>
              <a:cs typeface="Times New Roman" panose="02020603050405020304" pitchFamily="18" charset="0"/>
            </a:endParaRPr>
          </a:p>
        </p:txBody>
      </p:sp>
      <p:grpSp>
        <p:nvGrpSpPr>
          <p:cNvPr id="31" name="组合 13"/>
          <p:cNvGrpSpPr/>
          <p:nvPr/>
        </p:nvGrpSpPr>
        <p:grpSpPr>
          <a:xfrm>
            <a:off x="3141220" y="3590788"/>
            <a:ext cx="938290" cy="944018"/>
            <a:chOff x="4293191" y="-1543257"/>
            <a:chExt cx="5239510" cy="5271497"/>
          </a:xfrm>
        </p:grpSpPr>
        <p:pic>
          <p:nvPicPr>
            <p:cNvPr id="32"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4293191" y="-1543257"/>
              <a:ext cx="5239510" cy="5271497"/>
            </a:xfrm>
            <a:prstGeom prst="rect">
              <a:avLst/>
            </a:prstGeom>
          </p:spPr>
        </p:pic>
        <p:sp>
          <p:nvSpPr>
            <p:cNvPr id="33" name="矩形: 圆角 15"/>
            <p:cNvSpPr/>
            <p:nvPr/>
          </p:nvSpPr>
          <p:spPr>
            <a:xfrm>
              <a:off x="5483939" y="-444500"/>
              <a:ext cx="3132483" cy="3145415"/>
            </a:xfrm>
            <a:prstGeom prst="roundRect">
              <a:avLst/>
            </a:prstGeom>
            <a:solidFill>
              <a:srgbClr val="B52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34" name="文本框 18"/>
          <p:cNvSpPr txBox="1"/>
          <p:nvPr/>
        </p:nvSpPr>
        <p:spPr>
          <a:xfrm>
            <a:off x="3391050" y="3679481"/>
            <a:ext cx="768288" cy="789337"/>
          </a:xfrm>
          <a:prstGeom prst="rect">
            <a:avLst/>
          </a:prstGeom>
          <a:noFill/>
        </p:spPr>
        <p:txBody>
          <a:bodyPr wrap="square" rtlCol="0">
            <a:spAutoFit/>
          </a:bodyPr>
          <a:lstStyle/>
          <a:p>
            <a:r>
              <a:rPr lang="en-US" altLang="zh-CN" sz="4400">
                <a:solidFill>
                  <a:schemeClr val="bg1"/>
                </a:solidFill>
                <a:latin typeface="Times New Roman" panose="02020603050405020304" pitchFamily="18" charset="0"/>
                <a:ea typeface="方正粗黑宋简体" panose="02000000000000000000" pitchFamily="2" charset="-122"/>
                <a:cs typeface="Times New Roman" panose="02020603050405020304" pitchFamily="18" charset="0"/>
              </a:rPr>
              <a:t>2</a:t>
            </a:r>
            <a:endParaRPr lang="zh-CN" altLang="en-US" sz="4400" dirty="0">
              <a:solidFill>
                <a:schemeClr val="bg1"/>
              </a:solidFill>
              <a:latin typeface="Times New Roman" panose="02020603050405020304" pitchFamily="18" charset="0"/>
              <a:ea typeface="方正粗黑宋简体" panose="02000000000000000000" pitchFamily="2" charset="-122"/>
              <a:cs typeface="Times New Roman" panose="02020603050405020304" pitchFamily="18" charset="0"/>
            </a:endParaRPr>
          </a:p>
        </p:txBody>
      </p:sp>
      <p:grpSp>
        <p:nvGrpSpPr>
          <p:cNvPr id="52" name="组合 13"/>
          <p:cNvGrpSpPr/>
          <p:nvPr/>
        </p:nvGrpSpPr>
        <p:grpSpPr>
          <a:xfrm>
            <a:off x="4230614" y="5050696"/>
            <a:ext cx="938290" cy="944018"/>
            <a:chOff x="4293191" y="-1543257"/>
            <a:chExt cx="5239510" cy="5271497"/>
          </a:xfrm>
        </p:grpSpPr>
        <p:pic>
          <p:nvPicPr>
            <p:cNvPr id="53"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4293191" y="-1543257"/>
              <a:ext cx="5239510" cy="5271497"/>
            </a:xfrm>
            <a:prstGeom prst="rect">
              <a:avLst/>
            </a:prstGeom>
          </p:spPr>
        </p:pic>
        <p:sp>
          <p:nvSpPr>
            <p:cNvPr id="54" name="矩形: 圆角 15"/>
            <p:cNvSpPr/>
            <p:nvPr/>
          </p:nvSpPr>
          <p:spPr>
            <a:xfrm>
              <a:off x="5483939" y="-444500"/>
              <a:ext cx="3132483" cy="3145415"/>
            </a:xfrm>
            <a:prstGeom prst="roundRect">
              <a:avLst/>
            </a:prstGeom>
            <a:solidFill>
              <a:srgbClr val="B52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55" name="文本框 18"/>
          <p:cNvSpPr txBox="1"/>
          <p:nvPr/>
        </p:nvSpPr>
        <p:spPr>
          <a:xfrm>
            <a:off x="4480550" y="5144380"/>
            <a:ext cx="466794" cy="769441"/>
          </a:xfrm>
          <a:prstGeom prst="rect">
            <a:avLst/>
          </a:prstGeom>
          <a:noFill/>
        </p:spPr>
        <p:txBody>
          <a:bodyPr wrap="none" rtlCol="0">
            <a:spAutoFit/>
          </a:bodyPr>
          <a:lstStyle/>
          <a:p>
            <a:r>
              <a:rPr lang="en-US" altLang="zh-CN" sz="4400">
                <a:solidFill>
                  <a:schemeClr val="bg1"/>
                </a:solidFill>
                <a:latin typeface="Times New Roman" panose="02020603050405020304" pitchFamily="18" charset="0"/>
                <a:ea typeface="方正粗黑宋简体" panose="02000000000000000000" pitchFamily="2" charset="-122"/>
                <a:cs typeface="Times New Roman" panose="02020603050405020304" pitchFamily="18" charset="0"/>
              </a:rPr>
              <a:t>3</a:t>
            </a:r>
            <a:endParaRPr lang="zh-CN" altLang="en-US" sz="4400" dirty="0">
              <a:solidFill>
                <a:schemeClr val="bg1"/>
              </a:solidFill>
              <a:latin typeface="Times New Roman" panose="02020603050405020304" pitchFamily="18" charset="0"/>
              <a:ea typeface="方正粗黑宋简体" panose="02000000000000000000" pitchFamily="2" charset="-122"/>
              <a:cs typeface="Times New Roman" panose="02020603050405020304" pitchFamily="18" charset="0"/>
            </a:endParaRPr>
          </a:p>
        </p:txBody>
      </p:sp>
      <p:sp>
        <p:nvSpPr>
          <p:cNvPr id="57" name="矩形 19"/>
          <p:cNvSpPr/>
          <p:nvPr/>
        </p:nvSpPr>
        <p:spPr>
          <a:xfrm>
            <a:off x="4079510" y="3378200"/>
            <a:ext cx="6113114" cy="1307794"/>
          </a:xfrm>
          <a:prstGeom prst="rect">
            <a:avLst/>
          </a:prstGeom>
        </p:spPr>
        <p:txBody>
          <a:bodyPr wrap="square">
            <a:spAutoFit/>
          </a:bodyPr>
          <a:lstStyle/>
          <a:p>
            <a:pPr>
              <a:lnSpc>
                <a:spcPct val="150000"/>
              </a:lnSpc>
              <a:spcBef>
                <a:spcPct val="0"/>
              </a:spcBef>
              <a:buFontTx/>
              <a:buNone/>
            </a:pPr>
            <a:r>
              <a:rPr lang="en-US" altLang="zh-CN" sz="2800" dirty="0" err="1">
                <a:latin typeface="Times New Roman" panose="02020603050405020304" pitchFamily="18" charset="0"/>
                <a:ea typeface="方正粗黑宋简体" panose="02000000000000000000" pitchFamily="2" charset="-122"/>
                <a:cs typeface="Times New Roman" panose="02020603050405020304" pitchFamily="18" charset="0"/>
                <a:sym typeface="+mn-ea"/>
              </a:rPr>
              <a:t>Từ</a:t>
            </a:r>
            <a:r>
              <a:rPr lang="en-US" altLang="zh-CN" sz="2800" dirty="0">
                <a:latin typeface="Times New Roman" panose="02020603050405020304" pitchFamily="18" charset="0"/>
                <a:ea typeface="方正粗黑宋简体" panose="02000000000000000000" pitchFamily="2" charset="-122"/>
                <a:cs typeface="Times New Roman" panose="02020603050405020304" pitchFamily="18" charset="0"/>
                <a:sym typeface="+mn-ea"/>
              </a:rPr>
              <a:t> </a:t>
            </a:r>
            <a:r>
              <a:rPr lang="en-US" altLang="zh-CN" sz="2800" i="1" dirty="0" err="1">
                <a:latin typeface="Times New Roman" panose="02020603050405020304" pitchFamily="18" charset="0"/>
                <a:ea typeface="方正粗黑宋简体" panose="02000000000000000000" pitchFamily="2" charset="-122"/>
                <a:cs typeface="Times New Roman" panose="02020603050405020304" pitchFamily="18" charset="0"/>
                <a:sym typeface="+mn-ea"/>
              </a:rPr>
              <a:t>Một</a:t>
            </a:r>
            <a:r>
              <a:rPr lang="en-US" altLang="zh-CN" sz="2800" i="1" dirty="0">
                <a:latin typeface="Times New Roman" panose="02020603050405020304" pitchFamily="18" charset="0"/>
                <a:ea typeface="方正粗黑宋简体" panose="02000000000000000000" pitchFamily="2" charset="-122"/>
                <a:cs typeface="Times New Roman" panose="02020603050405020304" pitchFamily="18" charset="0"/>
                <a:sym typeface="+mn-ea"/>
              </a:rPr>
              <a:t> </a:t>
            </a:r>
            <a:r>
              <a:rPr lang="en-US" altLang="zh-CN" sz="2800" i="1" dirty="0" err="1">
                <a:latin typeface="Times New Roman" panose="02020603050405020304" pitchFamily="18" charset="0"/>
                <a:ea typeface="方正粗黑宋简体" panose="02000000000000000000" pitchFamily="2" charset="-122"/>
                <a:cs typeface="Times New Roman" panose="02020603050405020304" pitchFamily="18" charset="0"/>
                <a:sym typeface="+mn-ea"/>
              </a:rPr>
              <a:t>lần</a:t>
            </a:r>
            <a:r>
              <a:rPr lang="en-US" altLang="zh-CN" sz="2800" i="1" dirty="0">
                <a:latin typeface="Times New Roman" panose="02020603050405020304" pitchFamily="18" charset="0"/>
                <a:ea typeface="方正粗黑宋简体" panose="02000000000000000000" pitchFamily="2" charset="-122"/>
                <a:cs typeface="Times New Roman" panose="02020603050405020304" pitchFamily="18" charset="0"/>
                <a:sym typeface="+mn-ea"/>
              </a:rPr>
              <a:t> </a:t>
            </a:r>
            <a:r>
              <a:rPr lang="en-US" altLang="zh-CN" sz="2800" i="1" dirty="0" err="1">
                <a:latin typeface="Times New Roman" panose="02020603050405020304" pitchFamily="18" charset="0"/>
                <a:ea typeface="方正粗黑宋简体" panose="02000000000000000000" pitchFamily="2" charset="-122"/>
                <a:cs typeface="Times New Roman" panose="02020603050405020304" pitchFamily="18" charset="0"/>
                <a:sym typeface="+mn-ea"/>
              </a:rPr>
              <a:t>khác</a:t>
            </a:r>
            <a:r>
              <a:rPr lang="en-US" altLang="zh-CN" sz="2800" i="1" dirty="0">
                <a:latin typeface="Times New Roman" panose="02020603050405020304" pitchFamily="18" charset="0"/>
                <a:ea typeface="方正粗黑宋简体" panose="02000000000000000000" pitchFamily="2" charset="-122"/>
                <a:cs typeface="Times New Roman" panose="02020603050405020304" pitchFamily="18" charset="0"/>
                <a:sym typeface="+mn-ea"/>
              </a:rPr>
              <a:t>...</a:t>
            </a:r>
            <a:r>
              <a:rPr lang="en-US" altLang="zh-CN" sz="2800" dirty="0">
                <a:latin typeface="Times New Roman" panose="02020603050405020304" pitchFamily="18" charset="0"/>
                <a:ea typeface="方正粗黑宋简体" panose="02000000000000000000" pitchFamily="2" charset="-122"/>
                <a:cs typeface="Times New Roman" panose="02020603050405020304" pitchFamily="18" charset="0"/>
                <a:sym typeface="+mn-ea"/>
              </a:rPr>
              <a:t> </a:t>
            </a:r>
            <a:r>
              <a:rPr lang="en-US" altLang="zh-CN" sz="2800" dirty="0" err="1">
                <a:latin typeface="Times New Roman" panose="02020603050405020304" pitchFamily="18" charset="0"/>
                <a:ea typeface="方正粗黑宋简体" panose="02000000000000000000" pitchFamily="2" charset="-122"/>
                <a:cs typeface="Times New Roman" panose="02020603050405020304" pitchFamily="18" charset="0"/>
                <a:sym typeface="+mn-ea"/>
              </a:rPr>
              <a:t>đến</a:t>
            </a:r>
            <a:r>
              <a:rPr lang="en-US" altLang="zh-CN" sz="2800" dirty="0">
                <a:latin typeface="Times New Roman" panose="02020603050405020304" pitchFamily="18" charset="0"/>
                <a:ea typeface="方正粗黑宋简体" panose="02000000000000000000" pitchFamily="2" charset="-122"/>
                <a:cs typeface="Times New Roman" panose="02020603050405020304" pitchFamily="18" charset="0"/>
                <a:sym typeface="+mn-ea"/>
              </a:rPr>
              <a:t> ...</a:t>
            </a:r>
            <a:r>
              <a:rPr lang="en-US" altLang="zh-CN" sz="2800" i="1" dirty="0" err="1">
                <a:latin typeface="Times New Roman" panose="02020603050405020304" pitchFamily="18" charset="0"/>
                <a:ea typeface="方正粗黑宋简体" panose="02000000000000000000" pitchFamily="2" charset="-122"/>
                <a:cs typeface="Times New Roman" panose="02020603050405020304" pitchFamily="18" charset="0"/>
                <a:sym typeface="+mn-ea"/>
              </a:rPr>
              <a:t>lấy</a:t>
            </a:r>
            <a:r>
              <a:rPr lang="en-US" altLang="zh-CN" sz="2800" i="1" dirty="0">
                <a:latin typeface="Times New Roman" panose="02020603050405020304" pitchFamily="18" charset="0"/>
                <a:ea typeface="方正粗黑宋简体" panose="02000000000000000000" pitchFamily="2" charset="-122"/>
                <a:cs typeface="Times New Roman" panose="02020603050405020304" pitchFamily="18" charset="0"/>
                <a:sym typeface="+mn-ea"/>
              </a:rPr>
              <a:t> </a:t>
            </a:r>
            <a:r>
              <a:rPr lang="en-US" altLang="zh-CN" sz="2800" i="1" dirty="0" err="1">
                <a:latin typeface="Times New Roman" panose="02020603050405020304" pitchFamily="18" charset="0"/>
                <a:ea typeface="方正粗黑宋简体" panose="02000000000000000000" pitchFamily="2" charset="-122"/>
                <a:cs typeface="Times New Roman" panose="02020603050405020304" pitchFamily="18" charset="0"/>
                <a:sym typeface="+mn-ea"/>
              </a:rPr>
              <a:t>vàng</a:t>
            </a:r>
            <a:r>
              <a:rPr lang="en-US" altLang="zh-CN" sz="2800" i="1" dirty="0">
                <a:latin typeface="Times New Roman" panose="02020603050405020304" pitchFamily="18" charset="0"/>
                <a:ea typeface="方正粗黑宋简体" panose="02000000000000000000" pitchFamily="2" charset="-122"/>
                <a:cs typeface="Times New Roman" panose="02020603050405020304" pitchFamily="18" charset="0"/>
                <a:sym typeface="+mn-ea"/>
              </a:rPr>
              <a:t>, </a:t>
            </a:r>
            <a:r>
              <a:rPr lang="en-US" altLang="zh-CN" sz="2800" i="1" dirty="0" err="1">
                <a:latin typeface="Times New Roman" panose="02020603050405020304" pitchFamily="18" charset="0"/>
                <a:ea typeface="方正粗黑宋简体" panose="02000000000000000000" pitchFamily="2" charset="-122"/>
                <a:cs typeface="Times New Roman" panose="02020603050405020304" pitchFamily="18" charset="0"/>
                <a:sym typeface="+mn-ea"/>
              </a:rPr>
              <a:t>lụa</a:t>
            </a:r>
            <a:r>
              <a:rPr lang="en-US" altLang="zh-CN" sz="2800" i="1" dirty="0">
                <a:latin typeface="Times New Roman" panose="02020603050405020304" pitchFamily="18" charset="0"/>
                <a:ea typeface="方正粗黑宋简体" panose="02000000000000000000" pitchFamily="2" charset="-122"/>
                <a:cs typeface="Times New Roman" panose="02020603050405020304" pitchFamily="18" charset="0"/>
                <a:sym typeface="+mn-ea"/>
              </a:rPr>
              <a:t> </a:t>
            </a:r>
            <a:r>
              <a:rPr lang="en-US" altLang="zh-CN" sz="2800" i="1" dirty="0" err="1">
                <a:latin typeface="Times New Roman" panose="02020603050405020304" pitchFamily="18" charset="0"/>
                <a:ea typeface="方正粗黑宋简体" panose="02000000000000000000" pitchFamily="2" charset="-122"/>
                <a:cs typeface="Times New Roman" panose="02020603050405020304" pitchFamily="18" charset="0"/>
                <a:sym typeface="+mn-ea"/>
              </a:rPr>
              <a:t>thưởng</a:t>
            </a:r>
            <a:r>
              <a:rPr lang="en-US" altLang="zh-CN" sz="2800" i="1" dirty="0">
                <a:latin typeface="Times New Roman" panose="02020603050405020304" pitchFamily="18" charset="0"/>
                <a:ea typeface="方正粗黑宋简体" panose="02000000000000000000" pitchFamily="2" charset="-122"/>
                <a:cs typeface="Times New Roman" panose="02020603050405020304" pitchFamily="18" charset="0"/>
                <a:sym typeface="+mn-ea"/>
              </a:rPr>
              <a:t> </a:t>
            </a:r>
            <a:r>
              <a:rPr lang="en-US" altLang="zh-CN" sz="2800" i="1" dirty="0" err="1">
                <a:latin typeface="Times New Roman" panose="02020603050405020304" pitchFamily="18" charset="0"/>
                <a:ea typeface="方正粗黑宋简体" panose="02000000000000000000" pitchFamily="2" charset="-122"/>
                <a:cs typeface="Times New Roman" panose="02020603050405020304" pitchFamily="18" charset="0"/>
                <a:sym typeface="+mn-ea"/>
              </a:rPr>
              <a:t>cho</a:t>
            </a:r>
            <a:r>
              <a:rPr lang="en-US" altLang="zh-CN" sz="2800" i="1" dirty="0">
                <a:latin typeface="Times New Roman" panose="02020603050405020304" pitchFamily="18" charset="0"/>
                <a:ea typeface="方正粗黑宋简体" panose="02000000000000000000" pitchFamily="2" charset="-122"/>
                <a:cs typeface="Times New Roman" panose="02020603050405020304" pitchFamily="18" charset="0"/>
                <a:sym typeface="+mn-ea"/>
              </a:rPr>
              <a:t>.</a:t>
            </a:r>
            <a:endParaRPr lang="zh-CN" altLang="en-US" sz="2800" i="1" dirty="0">
              <a:solidFill>
                <a:srgbClr val="26374B"/>
              </a:solidFill>
              <a:latin typeface="Times New Roman" panose="02020603050405020304" pitchFamily="18" charset="0"/>
              <a:ea typeface="方正粗黑宋简体" panose="02000000000000000000" pitchFamily="2" charset="-122"/>
              <a:cs typeface="Times New Roman" panose="02020603050405020304" pitchFamily="18" charset="0"/>
            </a:endParaRPr>
          </a:p>
        </p:txBody>
      </p:sp>
      <p:sp>
        <p:nvSpPr>
          <p:cNvPr id="58" name="矩形 19"/>
          <p:cNvSpPr/>
          <p:nvPr/>
        </p:nvSpPr>
        <p:spPr>
          <a:xfrm>
            <a:off x="5254753" y="5106888"/>
            <a:ext cx="5868869" cy="661463"/>
          </a:xfrm>
          <a:prstGeom prst="rect">
            <a:avLst/>
          </a:prstGeom>
        </p:spPr>
        <p:txBody>
          <a:bodyPr wrap="square">
            <a:spAutoFit/>
          </a:bodyPr>
          <a:lstStyle/>
          <a:p>
            <a:pPr>
              <a:lnSpc>
                <a:spcPct val="150000"/>
              </a:lnSpc>
              <a:spcBef>
                <a:spcPct val="0"/>
              </a:spcBef>
              <a:buFontTx/>
              <a:buNone/>
            </a:pPr>
            <a:r>
              <a:rPr lang="en-US" altLang="zh-CN" sz="2800">
                <a:latin typeface="Times New Roman" panose="02020603050405020304" pitchFamily="18" charset="0"/>
                <a:ea typeface="方正粗黑宋简体" panose="02000000000000000000" pitchFamily="2" charset="-122"/>
                <a:cs typeface="Times New Roman" panose="02020603050405020304" pitchFamily="18" charset="0"/>
                <a:sym typeface="+mn-ea"/>
              </a:rPr>
              <a:t>Phần còn lại.</a:t>
            </a:r>
            <a:endParaRPr lang="zh-CN" altLang="en-US" sz="2800" i="1" dirty="0">
              <a:solidFill>
                <a:srgbClr val="26374B"/>
              </a:solidFill>
              <a:latin typeface="Times New Roman" panose="02020603050405020304" pitchFamily="18" charset="0"/>
              <a:ea typeface="方正粗黑宋简体" panose="02000000000000000000" pitchFamily="2" charset="-122"/>
              <a:cs typeface="Times New Roman" panose="02020603050405020304" pitchFamily="18" charset="0"/>
            </a:endParaRPr>
          </a:p>
        </p:txBody>
      </p:sp>
    </p:spTree>
    <p:custDataLst>
      <p:tags r:id="rId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750"/>
                                        <p:tgtEl>
                                          <p:spTgt spid="30"/>
                                        </p:tgtEl>
                                      </p:cBhvr>
                                    </p:animEffect>
                                    <p:anim calcmode="lin" valueType="num">
                                      <p:cBhvr>
                                        <p:cTn id="15" dur="750" fill="hold"/>
                                        <p:tgtEl>
                                          <p:spTgt spid="30"/>
                                        </p:tgtEl>
                                        <p:attrNameLst>
                                          <p:attrName>ppt_x</p:attrName>
                                        </p:attrNameLst>
                                      </p:cBhvr>
                                      <p:tavLst>
                                        <p:tav tm="0">
                                          <p:val>
                                            <p:strVal val="#ppt_x"/>
                                          </p:val>
                                        </p:tav>
                                        <p:tav tm="100000">
                                          <p:val>
                                            <p:strVal val="#ppt_x"/>
                                          </p:val>
                                        </p:tav>
                                      </p:tavLst>
                                    </p:anim>
                                    <p:anim calcmode="lin" valueType="num">
                                      <p:cBhvr>
                                        <p:cTn id="16" dur="750" fill="hold"/>
                                        <p:tgtEl>
                                          <p:spTgt spid="3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750"/>
                                        <p:tgtEl>
                                          <p:spTgt spid="26"/>
                                        </p:tgtEl>
                                      </p:cBhvr>
                                    </p:animEffect>
                                    <p:anim calcmode="lin" valueType="num">
                                      <p:cBhvr>
                                        <p:cTn id="20" dur="750" fill="hold"/>
                                        <p:tgtEl>
                                          <p:spTgt spid="26"/>
                                        </p:tgtEl>
                                        <p:attrNameLst>
                                          <p:attrName>ppt_x</p:attrName>
                                        </p:attrNameLst>
                                      </p:cBhvr>
                                      <p:tavLst>
                                        <p:tav tm="0">
                                          <p:val>
                                            <p:strVal val="#ppt_x"/>
                                          </p:val>
                                        </p:tav>
                                        <p:tav tm="100000">
                                          <p:val>
                                            <p:strVal val="#ppt_x"/>
                                          </p:val>
                                        </p:tav>
                                      </p:tavLst>
                                    </p:anim>
                                    <p:anim calcmode="lin" valueType="num">
                                      <p:cBhvr>
                                        <p:cTn id="21" dur="750" fill="hold"/>
                                        <p:tgtEl>
                                          <p:spTgt spid="26"/>
                                        </p:tgtEl>
                                        <p:attrNameLst>
                                          <p:attrName>ppt_y</p:attrName>
                                        </p:attrNameLst>
                                      </p:cBhvr>
                                      <p:tavLst>
                                        <p:tav tm="0">
                                          <p:val>
                                            <p:strVal val="#ppt_y+.1"/>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750" fill="hold"/>
                                        <p:tgtEl>
                                          <p:spTgt spid="24"/>
                                        </p:tgtEl>
                                        <p:attrNameLst>
                                          <p:attrName>ppt_x</p:attrName>
                                        </p:attrNameLst>
                                      </p:cBhvr>
                                      <p:tavLst>
                                        <p:tav tm="0">
                                          <p:val>
                                            <p:strVal val="#ppt_x"/>
                                          </p:val>
                                        </p:tav>
                                        <p:tav tm="100000">
                                          <p:val>
                                            <p:strVal val="#ppt_x"/>
                                          </p:val>
                                        </p:tav>
                                      </p:tavLst>
                                    </p:anim>
                                    <p:anim calcmode="lin" valueType="num">
                                      <p:cBhvr additive="base">
                                        <p:cTn id="25" dur="75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750"/>
                                        <p:tgtEl>
                                          <p:spTgt spid="34"/>
                                        </p:tgtEl>
                                      </p:cBhvr>
                                    </p:animEffect>
                                    <p:anim calcmode="lin" valueType="num">
                                      <p:cBhvr>
                                        <p:cTn id="31" dur="750" fill="hold"/>
                                        <p:tgtEl>
                                          <p:spTgt spid="34"/>
                                        </p:tgtEl>
                                        <p:attrNameLst>
                                          <p:attrName>ppt_x</p:attrName>
                                        </p:attrNameLst>
                                      </p:cBhvr>
                                      <p:tavLst>
                                        <p:tav tm="0">
                                          <p:val>
                                            <p:strVal val="#ppt_x"/>
                                          </p:val>
                                        </p:tav>
                                        <p:tav tm="100000">
                                          <p:val>
                                            <p:strVal val="#ppt_x"/>
                                          </p:val>
                                        </p:tav>
                                      </p:tavLst>
                                    </p:anim>
                                    <p:anim calcmode="lin" valueType="num">
                                      <p:cBhvr>
                                        <p:cTn id="32" dur="750" fill="hold"/>
                                        <p:tgtEl>
                                          <p:spTgt spid="3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750"/>
                                        <p:tgtEl>
                                          <p:spTgt spid="31"/>
                                        </p:tgtEl>
                                      </p:cBhvr>
                                    </p:animEffect>
                                    <p:anim calcmode="lin" valueType="num">
                                      <p:cBhvr>
                                        <p:cTn id="36" dur="750" fill="hold"/>
                                        <p:tgtEl>
                                          <p:spTgt spid="31"/>
                                        </p:tgtEl>
                                        <p:attrNameLst>
                                          <p:attrName>ppt_x</p:attrName>
                                        </p:attrNameLst>
                                      </p:cBhvr>
                                      <p:tavLst>
                                        <p:tav tm="0">
                                          <p:val>
                                            <p:strVal val="#ppt_x"/>
                                          </p:val>
                                        </p:tav>
                                        <p:tav tm="100000">
                                          <p:val>
                                            <p:strVal val="#ppt_x"/>
                                          </p:val>
                                        </p:tav>
                                      </p:tavLst>
                                    </p:anim>
                                    <p:anim calcmode="lin" valueType="num">
                                      <p:cBhvr>
                                        <p:cTn id="37" dur="750" fill="hold"/>
                                        <p:tgtEl>
                                          <p:spTgt spid="31"/>
                                        </p:tgtEl>
                                        <p:attrNameLst>
                                          <p:attrName>ppt_y</p:attrName>
                                        </p:attrNameLst>
                                      </p:cBhvr>
                                      <p:tavLst>
                                        <p:tav tm="0">
                                          <p:val>
                                            <p:strVal val="#ppt_y+.1"/>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57"/>
                                        </p:tgtEl>
                                        <p:attrNameLst>
                                          <p:attrName>style.visibility</p:attrName>
                                        </p:attrNameLst>
                                      </p:cBhvr>
                                      <p:to>
                                        <p:strVal val="visible"/>
                                      </p:to>
                                    </p:set>
                                    <p:anim calcmode="lin" valueType="num">
                                      <p:cBhvr additive="base">
                                        <p:cTn id="40" dur="750" fill="hold"/>
                                        <p:tgtEl>
                                          <p:spTgt spid="57"/>
                                        </p:tgtEl>
                                        <p:attrNameLst>
                                          <p:attrName>ppt_x</p:attrName>
                                        </p:attrNameLst>
                                      </p:cBhvr>
                                      <p:tavLst>
                                        <p:tav tm="0">
                                          <p:val>
                                            <p:strVal val="#ppt_x"/>
                                          </p:val>
                                        </p:tav>
                                        <p:tav tm="100000">
                                          <p:val>
                                            <p:strVal val="#ppt_x"/>
                                          </p:val>
                                        </p:tav>
                                      </p:tavLst>
                                    </p:anim>
                                    <p:anim calcmode="lin" valueType="num">
                                      <p:cBhvr additive="base">
                                        <p:cTn id="41"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750"/>
                                        <p:tgtEl>
                                          <p:spTgt spid="55"/>
                                        </p:tgtEl>
                                      </p:cBhvr>
                                    </p:animEffect>
                                    <p:anim calcmode="lin" valueType="num">
                                      <p:cBhvr>
                                        <p:cTn id="47" dur="750" fill="hold"/>
                                        <p:tgtEl>
                                          <p:spTgt spid="55"/>
                                        </p:tgtEl>
                                        <p:attrNameLst>
                                          <p:attrName>ppt_x</p:attrName>
                                        </p:attrNameLst>
                                      </p:cBhvr>
                                      <p:tavLst>
                                        <p:tav tm="0">
                                          <p:val>
                                            <p:strVal val="#ppt_x"/>
                                          </p:val>
                                        </p:tav>
                                        <p:tav tm="100000">
                                          <p:val>
                                            <p:strVal val="#ppt_x"/>
                                          </p:val>
                                        </p:tav>
                                      </p:tavLst>
                                    </p:anim>
                                    <p:anim calcmode="lin" valueType="num">
                                      <p:cBhvr>
                                        <p:cTn id="48" dur="750" fill="hold"/>
                                        <p:tgtEl>
                                          <p:spTgt spid="5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750"/>
                                        <p:tgtEl>
                                          <p:spTgt spid="52"/>
                                        </p:tgtEl>
                                      </p:cBhvr>
                                    </p:animEffect>
                                    <p:anim calcmode="lin" valueType="num">
                                      <p:cBhvr>
                                        <p:cTn id="52" dur="750" fill="hold"/>
                                        <p:tgtEl>
                                          <p:spTgt spid="52"/>
                                        </p:tgtEl>
                                        <p:attrNameLst>
                                          <p:attrName>ppt_x</p:attrName>
                                        </p:attrNameLst>
                                      </p:cBhvr>
                                      <p:tavLst>
                                        <p:tav tm="0">
                                          <p:val>
                                            <p:strVal val="#ppt_x"/>
                                          </p:val>
                                        </p:tav>
                                        <p:tav tm="100000">
                                          <p:val>
                                            <p:strVal val="#ppt_x"/>
                                          </p:val>
                                        </p:tav>
                                      </p:tavLst>
                                    </p:anim>
                                    <p:anim calcmode="lin" valueType="num">
                                      <p:cBhvr>
                                        <p:cTn id="53" dur="750" fill="hold"/>
                                        <p:tgtEl>
                                          <p:spTgt spid="52"/>
                                        </p:tgtEl>
                                        <p:attrNameLst>
                                          <p:attrName>ppt_y</p:attrName>
                                        </p:attrNameLst>
                                      </p:cBhvr>
                                      <p:tavLst>
                                        <p:tav tm="0">
                                          <p:val>
                                            <p:strVal val="#ppt_y+.1"/>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58"/>
                                        </p:tgtEl>
                                        <p:attrNameLst>
                                          <p:attrName>style.visibility</p:attrName>
                                        </p:attrNameLst>
                                      </p:cBhvr>
                                      <p:to>
                                        <p:strVal val="visible"/>
                                      </p:to>
                                    </p:set>
                                    <p:anim calcmode="lin" valueType="num">
                                      <p:cBhvr additive="base">
                                        <p:cTn id="56" dur="750" fill="hold"/>
                                        <p:tgtEl>
                                          <p:spTgt spid="58"/>
                                        </p:tgtEl>
                                        <p:attrNameLst>
                                          <p:attrName>ppt_x</p:attrName>
                                        </p:attrNameLst>
                                      </p:cBhvr>
                                      <p:tavLst>
                                        <p:tav tm="0">
                                          <p:val>
                                            <p:strVal val="#ppt_x"/>
                                          </p:val>
                                        </p:tav>
                                        <p:tav tm="100000">
                                          <p:val>
                                            <p:strVal val="#ppt_x"/>
                                          </p:val>
                                        </p:tav>
                                      </p:tavLst>
                                    </p:anim>
                                    <p:anim calcmode="lin" valueType="num">
                                      <p:cBhvr additive="base">
                                        <p:cTn id="57" dur="75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 grpId="0"/>
      <p:bldP spid="34" grpId="0"/>
      <p:bldP spid="55" grpId="0"/>
      <p:bldP spid="57" grpId="0"/>
      <p:bldP spid="5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AutoShape 4" descr="Chinese style red festive border texture | PNG Images PSD Free Download -  Pikbest"/>
          <p:cNvSpPr>
            <a:spLocks noChangeAspect="1" noChangeArrowheads="1"/>
          </p:cNvSpPr>
          <p:nvPr/>
        </p:nvSpPr>
        <p:spPr bwMode="auto">
          <a:xfrm>
            <a:off x="5943599" y="3276599"/>
            <a:ext cx="5149121" cy="51491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1" name="TextBox 30"/>
          <p:cNvSpPr txBox="1"/>
          <p:nvPr/>
        </p:nvSpPr>
        <p:spPr>
          <a:xfrm>
            <a:off x="0" y="4975"/>
            <a:ext cx="12192000" cy="6924973"/>
          </a:xfrm>
          <a:prstGeom prst="rect">
            <a:avLst/>
          </a:prstGeom>
          <a:solidFill>
            <a:srgbClr val="FAF1DF"/>
          </a:solidFill>
        </p:spPr>
        <p:txBody>
          <a:bodyPr wrap="square">
            <a:spAutoFit/>
          </a:bodyPr>
          <a:lstStyle/>
          <a:p>
            <a:pPr marL="225425" algn="ctr">
              <a:spcAft>
                <a:spcPts val="1200"/>
              </a:spcAft>
              <a:tabLst>
                <a:tab pos="461645" algn="l"/>
              </a:tabLst>
            </a:pPr>
            <a:r>
              <a:rPr lang="vi-VN" sz="2400">
                <a:solidFill>
                  <a:srgbClr val="C00000"/>
                </a:solidFill>
                <a:latin typeface="#9Slide07 Stormtrooper" panose="020B0500000000000000" pitchFamily="34" charset="0"/>
              </a:rPr>
              <a:t>Thái sư Trần Thủ Độ</a:t>
            </a:r>
            <a:endParaRPr lang="vi-VN" sz="2400">
              <a:solidFill>
                <a:srgbClr val="C00000"/>
              </a:solidFill>
              <a:latin typeface="#9Slide07 Stormtrooper" panose="020B0500000000000000" pitchFamily="34" charset="0"/>
            </a:endParaRPr>
          </a:p>
          <a:p>
            <a:pPr marL="225425" algn="just">
              <a:lnSpc>
                <a:spcPct val="90000"/>
              </a:lnSpc>
              <a:tabLst>
                <a:tab pos="225425" algn="l"/>
              </a:tabLst>
            </a:pPr>
            <a:r>
              <a:rPr lang="en-US" sz="2000" spc="-30">
                <a:solidFill>
                  <a:schemeClr val="tx1"/>
                </a:solidFill>
                <a:latin typeface="#9Slide01 Noi dung ngan" panose="00000600000000000000" pitchFamily="2" charset="0"/>
              </a:rPr>
              <a:t>	</a:t>
            </a:r>
            <a:r>
              <a:rPr lang="vi-VN" sz="2000" spc="-30">
                <a:solidFill>
                  <a:srgbClr val="7C2F13"/>
                </a:solidFill>
                <a:latin typeface="#9Slide01 Noi dung ngan" panose="00000600000000000000" pitchFamily="2" charset="0"/>
              </a:rPr>
              <a:t>Trần Thủ Độ là người có công lập nên nhà Trần, lại là chú của vua và đứng đầu trăm quan,</a:t>
            </a:r>
            <a:r>
              <a:rPr lang="en-US" sz="2000" spc="-30">
                <a:solidFill>
                  <a:srgbClr val="7C2F13"/>
                </a:solidFill>
                <a:latin typeface="#9Slide01 Noi dung ngan" panose="00000600000000000000" pitchFamily="2" charset="0"/>
              </a:rPr>
              <a:t>            </a:t>
            </a:r>
            <a:r>
              <a:rPr lang="vi-VN" sz="2000" spc="-30">
                <a:solidFill>
                  <a:srgbClr val="7C2F13"/>
                </a:solidFill>
                <a:latin typeface="#9Slide01 Noi dung ngan" panose="00000600000000000000" pitchFamily="2" charset="0"/>
              </a:rPr>
              <a:t> </a:t>
            </a:r>
            <a:r>
              <a:rPr lang="en-US" sz="2000" spc="-30">
                <a:solidFill>
                  <a:srgbClr val="7C2F13"/>
                </a:solidFill>
                <a:latin typeface="#9Slide01 Noi dung ngan" panose="00000600000000000000" pitchFamily="2" charset="0"/>
              </a:rPr>
              <a:t>        </a:t>
            </a:r>
            <a:r>
              <a:rPr lang="vi-VN" sz="2000" spc="-30">
                <a:solidFill>
                  <a:srgbClr val="7C2F13"/>
                </a:solidFill>
                <a:latin typeface="#9Slide01 Noi dung ngan" panose="00000600000000000000" pitchFamily="2" charset="0"/>
              </a:rPr>
              <a:t>nhưng không vì thế mà tự cho phép mình vượt qua phép nước.</a:t>
            </a:r>
            <a:endParaRPr lang="vi-VN" sz="2000" spc="-30">
              <a:solidFill>
                <a:srgbClr val="7C2F13"/>
              </a:solidFill>
              <a:latin typeface="#9Slide01 Noi dung ngan" panose="00000600000000000000" pitchFamily="2" charset="0"/>
            </a:endParaRPr>
          </a:p>
          <a:p>
            <a:pPr marL="225425" algn="just">
              <a:lnSpc>
                <a:spcPct val="90000"/>
              </a:lnSpc>
              <a:tabLst>
                <a:tab pos="461645" algn="l"/>
              </a:tabLst>
            </a:pPr>
            <a:r>
              <a:rPr lang="en-US" sz="2000" spc="-30">
                <a:solidFill>
                  <a:srgbClr val="7C2F13"/>
                </a:solidFill>
                <a:latin typeface="#9Slide01 Noi dung ngan" panose="00000600000000000000" pitchFamily="2" charset="0"/>
              </a:rPr>
              <a:t>	</a:t>
            </a:r>
            <a:r>
              <a:rPr lang="vi-VN" sz="2000" spc="-30">
                <a:solidFill>
                  <a:srgbClr val="7C2F13"/>
                </a:solidFill>
                <a:latin typeface="#9Slide01 Noi dung ngan" panose="00000600000000000000" pitchFamily="2" charset="0"/>
              </a:rPr>
              <a:t>Có lần, Linh Từ Quốc Mẫu, vợ ông, muốn xin riêng cho một người chức câu đương. Trần Thủ Độ bảo người ấy:</a:t>
            </a:r>
            <a:endParaRPr lang="vi-VN" sz="2000" spc="-30">
              <a:solidFill>
                <a:srgbClr val="7C2F13"/>
              </a:solidFill>
              <a:latin typeface="#9Slide01 Noi dung ngan" panose="00000600000000000000" pitchFamily="2" charset="0"/>
            </a:endParaRPr>
          </a:p>
          <a:p>
            <a:pPr marL="225425" algn="just">
              <a:lnSpc>
                <a:spcPct val="90000"/>
              </a:lnSpc>
              <a:tabLst>
                <a:tab pos="461645" algn="l"/>
              </a:tabLst>
            </a:pPr>
            <a:r>
              <a:rPr lang="en-US" sz="2000" spc="-30">
                <a:solidFill>
                  <a:srgbClr val="7C2F13"/>
                </a:solidFill>
                <a:latin typeface="#9Slide01 Noi dung ngan" panose="00000600000000000000" pitchFamily="2" charset="0"/>
              </a:rPr>
              <a:t>	</a:t>
            </a:r>
            <a:r>
              <a:rPr lang="vi-VN" sz="2000" spc="-30">
                <a:solidFill>
                  <a:srgbClr val="7C2F13"/>
                </a:solidFill>
                <a:latin typeface="#9Slide01 Noi dung ngan" panose="00000600000000000000" pitchFamily="2" charset="0"/>
              </a:rPr>
              <a:t>- Ngươi có phu nhân xin cho chức câu đương, không thể ví như những câu đương khác. Vì vậy, phải chặt một ngón chân để phân biệt.</a:t>
            </a:r>
            <a:endParaRPr lang="vi-VN" sz="2000" spc="-30">
              <a:solidFill>
                <a:srgbClr val="7C2F13"/>
              </a:solidFill>
              <a:latin typeface="#9Slide01 Noi dung ngan" panose="00000600000000000000" pitchFamily="2" charset="0"/>
            </a:endParaRPr>
          </a:p>
          <a:p>
            <a:pPr marL="225425" algn="just">
              <a:lnSpc>
                <a:spcPct val="90000"/>
              </a:lnSpc>
              <a:tabLst>
                <a:tab pos="461645" algn="l"/>
              </a:tabLst>
            </a:pPr>
            <a:r>
              <a:rPr lang="en-US" sz="2000" spc="-30">
                <a:solidFill>
                  <a:srgbClr val="7C2F13"/>
                </a:solidFill>
                <a:latin typeface="#9Slide01 Noi dung ngan" panose="00000600000000000000" pitchFamily="2" charset="0"/>
              </a:rPr>
              <a:t>	</a:t>
            </a:r>
            <a:r>
              <a:rPr lang="vi-VN" sz="2000" spc="-30">
                <a:solidFill>
                  <a:srgbClr val="7C2F13"/>
                </a:solidFill>
                <a:latin typeface="#9Slide01 Noi dung ngan" panose="00000600000000000000" pitchFamily="2" charset="0"/>
              </a:rPr>
              <a:t>Người ấy kêu van mãi, ông mới tha cho.</a:t>
            </a:r>
            <a:endParaRPr lang="vi-VN" sz="2000" spc="-30">
              <a:solidFill>
                <a:srgbClr val="7C2F13"/>
              </a:solidFill>
              <a:latin typeface="#9Slide01 Noi dung ngan" panose="00000600000000000000" pitchFamily="2" charset="0"/>
            </a:endParaRPr>
          </a:p>
          <a:p>
            <a:pPr marL="225425" algn="just">
              <a:lnSpc>
                <a:spcPct val="90000"/>
              </a:lnSpc>
              <a:tabLst>
                <a:tab pos="461645" algn="l"/>
              </a:tabLst>
            </a:pPr>
            <a:r>
              <a:rPr lang="en-US" sz="2000" spc="-30">
                <a:solidFill>
                  <a:schemeClr val="tx1"/>
                </a:solidFill>
                <a:latin typeface="#9Slide01 Noi dung ngan" panose="00000600000000000000" pitchFamily="2" charset="0"/>
              </a:rPr>
              <a:t>	</a:t>
            </a:r>
            <a:r>
              <a:rPr lang="vi-VN" sz="2000" spc="-30">
                <a:solidFill>
                  <a:srgbClr val="DF8949"/>
                </a:solidFill>
                <a:latin typeface="#9Slide01 Noi dung ngan" panose="00000600000000000000" pitchFamily="2" charset="0"/>
              </a:rPr>
              <a:t>Một lần khác, Linh Từ Quốc Mẫu ngồi kiệu đi </a:t>
            </a:r>
            <a:r>
              <a:rPr lang="en-US" sz="2000" spc="-30">
                <a:solidFill>
                  <a:srgbClr val="DF8949"/>
                </a:solidFill>
                <a:latin typeface="#9Slide01 Noi dung ngan" panose="00000600000000000000" pitchFamily="2" charset="0"/>
              </a:rPr>
              <a:t>qua</a:t>
            </a:r>
            <a:r>
              <a:rPr lang="vi-VN" sz="2000" spc="-30">
                <a:solidFill>
                  <a:srgbClr val="DF8949"/>
                </a:solidFill>
                <a:latin typeface="#9Slide01 Noi dung ngan" panose="00000600000000000000" pitchFamily="2" charset="0"/>
              </a:rPr>
              <a:t> chỗ thềm cấm, bị một người quân hiệu ngăn lại. Về nhà, bà khóc:</a:t>
            </a:r>
            <a:endParaRPr lang="vi-VN" sz="2000" spc="-30">
              <a:solidFill>
                <a:srgbClr val="DF8949"/>
              </a:solidFill>
              <a:latin typeface="#9Slide01 Noi dung ngan" panose="00000600000000000000" pitchFamily="2" charset="0"/>
            </a:endParaRPr>
          </a:p>
          <a:p>
            <a:pPr marL="225425" algn="just">
              <a:lnSpc>
                <a:spcPct val="90000"/>
              </a:lnSpc>
              <a:tabLst>
                <a:tab pos="461645" algn="l"/>
              </a:tabLst>
            </a:pPr>
            <a:r>
              <a:rPr lang="en-US" sz="2000" spc="-30">
                <a:solidFill>
                  <a:srgbClr val="DF8949"/>
                </a:solidFill>
                <a:latin typeface="#9Slide01 Noi dung ngan" panose="00000600000000000000" pitchFamily="2" charset="0"/>
              </a:rPr>
              <a:t>	</a:t>
            </a:r>
            <a:r>
              <a:rPr lang="vi-VN" sz="2000" spc="-30">
                <a:solidFill>
                  <a:srgbClr val="DF8949"/>
                </a:solidFill>
                <a:latin typeface="#9Slide01 Noi dung ngan" panose="00000600000000000000" pitchFamily="2" charset="0"/>
              </a:rPr>
              <a:t>- Tôi là vợ thái sư mà bị kẻ dưới khinh nhờn.</a:t>
            </a:r>
            <a:endParaRPr lang="vi-VN" sz="2000" spc="-30">
              <a:solidFill>
                <a:srgbClr val="DF8949"/>
              </a:solidFill>
              <a:latin typeface="#9Slide01 Noi dung ngan" panose="00000600000000000000" pitchFamily="2" charset="0"/>
            </a:endParaRPr>
          </a:p>
          <a:p>
            <a:pPr marL="225425" algn="just">
              <a:lnSpc>
                <a:spcPct val="90000"/>
              </a:lnSpc>
              <a:tabLst>
                <a:tab pos="461645" algn="l"/>
              </a:tabLst>
            </a:pPr>
            <a:r>
              <a:rPr lang="en-US" sz="2000" spc="-30">
                <a:solidFill>
                  <a:srgbClr val="DF8949"/>
                </a:solidFill>
                <a:latin typeface="#9Slide01 Noi dung ngan" panose="00000600000000000000" pitchFamily="2" charset="0"/>
              </a:rPr>
              <a:t>	</a:t>
            </a:r>
            <a:r>
              <a:rPr lang="vi-VN" sz="2000" spc="-30">
                <a:solidFill>
                  <a:srgbClr val="DF8949"/>
                </a:solidFill>
                <a:latin typeface="#9Slide01 Noi dung ngan" panose="00000600000000000000" pitchFamily="2" charset="0"/>
              </a:rPr>
              <a:t>Ông cho bắt người quân hiệu đến. Người này nghĩ là phải chết. Nhưng khi ông ta kể rõ ngọn ngành, ông bảo:</a:t>
            </a:r>
            <a:endParaRPr lang="vi-VN" sz="2000" spc="-30">
              <a:solidFill>
                <a:srgbClr val="DF8949"/>
              </a:solidFill>
              <a:latin typeface="#9Slide01 Noi dung ngan" panose="00000600000000000000" pitchFamily="2" charset="0"/>
            </a:endParaRPr>
          </a:p>
          <a:p>
            <a:pPr marL="225425" algn="just">
              <a:lnSpc>
                <a:spcPct val="90000"/>
              </a:lnSpc>
              <a:tabLst>
                <a:tab pos="461645" algn="l"/>
              </a:tabLst>
            </a:pPr>
            <a:r>
              <a:rPr lang="en-US" sz="2000" spc="-30">
                <a:solidFill>
                  <a:srgbClr val="DF8949"/>
                </a:solidFill>
                <a:latin typeface="#9Slide01 Noi dung ngan" panose="00000600000000000000" pitchFamily="2" charset="0"/>
              </a:rPr>
              <a:t>	</a:t>
            </a:r>
            <a:r>
              <a:rPr lang="vi-VN" sz="2000" spc="-30">
                <a:solidFill>
                  <a:srgbClr val="DF8949"/>
                </a:solidFill>
                <a:latin typeface="#9Slide01 Noi dung ngan" panose="00000600000000000000" pitchFamily="2" charset="0"/>
              </a:rPr>
              <a:t>- Ngươi ở chức thấp mà biết giữ phép nước như thế, ta còn trách gì nữa!</a:t>
            </a:r>
            <a:endParaRPr lang="vi-VN" sz="2000" spc="-30">
              <a:solidFill>
                <a:srgbClr val="DF8949"/>
              </a:solidFill>
              <a:latin typeface="#9Slide01 Noi dung ngan" panose="00000600000000000000" pitchFamily="2" charset="0"/>
            </a:endParaRPr>
          </a:p>
          <a:p>
            <a:pPr marL="225425" algn="just">
              <a:lnSpc>
                <a:spcPct val="90000"/>
              </a:lnSpc>
              <a:tabLst>
                <a:tab pos="461645" algn="l"/>
              </a:tabLst>
            </a:pPr>
            <a:r>
              <a:rPr lang="en-US" sz="2000" spc="-30">
                <a:solidFill>
                  <a:srgbClr val="DF8949"/>
                </a:solidFill>
                <a:latin typeface="#9Slide01 Noi dung ngan" panose="00000600000000000000" pitchFamily="2" charset="0"/>
              </a:rPr>
              <a:t>	</a:t>
            </a:r>
            <a:r>
              <a:rPr lang="vi-VN" sz="2000" spc="-30">
                <a:solidFill>
                  <a:srgbClr val="DF8949"/>
                </a:solidFill>
                <a:latin typeface="#9Slide01 Noi dung ngan" panose="00000600000000000000" pitchFamily="2" charset="0"/>
              </a:rPr>
              <a:t>Nói rồi, lấy vàng, lụa thưởng cho.</a:t>
            </a:r>
            <a:endParaRPr lang="vi-VN" sz="2000" spc="-30">
              <a:solidFill>
                <a:srgbClr val="DF8949"/>
              </a:solidFill>
              <a:latin typeface="#9Slide01 Noi dung ngan" panose="00000600000000000000" pitchFamily="2" charset="0"/>
            </a:endParaRPr>
          </a:p>
          <a:p>
            <a:pPr marL="225425" algn="just">
              <a:lnSpc>
                <a:spcPct val="90000"/>
              </a:lnSpc>
              <a:tabLst>
                <a:tab pos="461645" algn="l"/>
              </a:tabLst>
            </a:pPr>
            <a:r>
              <a:rPr lang="en-US" sz="2000" spc="-30">
                <a:solidFill>
                  <a:schemeClr val="tx1"/>
                </a:solidFill>
                <a:latin typeface="#9Slide01 Noi dung ngan" panose="00000600000000000000" pitchFamily="2" charset="0"/>
              </a:rPr>
              <a:t>	</a:t>
            </a:r>
            <a:r>
              <a:rPr lang="vi-VN" sz="2000" spc="-30">
                <a:solidFill>
                  <a:srgbClr val="C00000"/>
                </a:solidFill>
                <a:latin typeface="#9Slide01 Noi dung ngan" panose="00000600000000000000" pitchFamily="2" charset="0"/>
              </a:rPr>
              <a:t>Trần Thủ Độ có công lớn, vua cũng phải nể. Có viên quan nhân lúc vào chầu vua, ứa nước mắt tâu:</a:t>
            </a:r>
            <a:endParaRPr lang="vi-VN" sz="2000" spc="-30">
              <a:solidFill>
                <a:srgbClr val="C00000"/>
              </a:solidFill>
              <a:latin typeface="#9Slide01 Noi dung ngan" panose="00000600000000000000" pitchFamily="2" charset="0"/>
            </a:endParaRPr>
          </a:p>
          <a:p>
            <a:pPr marL="225425" algn="just">
              <a:lnSpc>
                <a:spcPct val="90000"/>
              </a:lnSpc>
              <a:tabLst>
                <a:tab pos="461645" algn="l"/>
              </a:tabLst>
            </a:pPr>
            <a:r>
              <a:rPr lang="en-US" sz="2000" spc="-30">
                <a:solidFill>
                  <a:srgbClr val="C00000"/>
                </a:solidFill>
                <a:latin typeface="#9Slide01 Noi dung ngan" panose="00000600000000000000" pitchFamily="2" charset="0"/>
              </a:rPr>
              <a:t>	</a:t>
            </a:r>
            <a:r>
              <a:rPr lang="vi-VN" sz="2000" spc="-30">
                <a:solidFill>
                  <a:srgbClr val="C00000"/>
                </a:solidFill>
                <a:latin typeface="#9Slide01 Noi dung ngan" panose="00000600000000000000" pitchFamily="2" charset="0"/>
              </a:rPr>
              <a:t>- Bệ hạ còn trẻ mà thái sư chuyên quyền, không biết rồi xã tắc sẽ ra sao. Hạ thần lấy làm lo lắm.</a:t>
            </a:r>
            <a:endParaRPr lang="vi-VN" sz="2000" spc="-30">
              <a:solidFill>
                <a:srgbClr val="C00000"/>
              </a:solidFill>
              <a:latin typeface="#9Slide01 Noi dung ngan" panose="00000600000000000000" pitchFamily="2" charset="0"/>
            </a:endParaRPr>
          </a:p>
          <a:p>
            <a:pPr marL="225425" algn="just">
              <a:lnSpc>
                <a:spcPct val="90000"/>
              </a:lnSpc>
              <a:tabLst>
                <a:tab pos="461645" algn="l"/>
              </a:tabLst>
            </a:pPr>
            <a:r>
              <a:rPr lang="en-US" sz="2000" spc="-30">
                <a:solidFill>
                  <a:srgbClr val="C00000"/>
                </a:solidFill>
                <a:latin typeface="#9Slide01 Noi dung ngan" panose="00000600000000000000" pitchFamily="2" charset="0"/>
              </a:rPr>
              <a:t>	</a:t>
            </a:r>
            <a:r>
              <a:rPr lang="vi-VN" sz="2000" spc="-30">
                <a:solidFill>
                  <a:srgbClr val="C00000"/>
                </a:solidFill>
                <a:latin typeface="#9Slide01 Noi dung ngan" panose="00000600000000000000" pitchFamily="2" charset="0"/>
              </a:rPr>
              <a:t>Vua đem viên quan đến gặp Trần Thủ Độ và nói:</a:t>
            </a:r>
            <a:endParaRPr lang="vi-VN" sz="2000" spc="-30">
              <a:solidFill>
                <a:srgbClr val="C00000"/>
              </a:solidFill>
              <a:latin typeface="#9Slide01 Noi dung ngan" panose="00000600000000000000" pitchFamily="2" charset="0"/>
            </a:endParaRPr>
          </a:p>
          <a:p>
            <a:pPr marL="225425" algn="just">
              <a:lnSpc>
                <a:spcPct val="90000"/>
              </a:lnSpc>
              <a:tabLst>
                <a:tab pos="461645" algn="l"/>
              </a:tabLst>
            </a:pPr>
            <a:r>
              <a:rPr lang="en-US" sz="2000" spc="-30">
                <a:solidFill>
                  <a:srgbClr val="C00000"/>
                </a:solidFill>
                <a:latin typeface="#9Slide01 Noi dung ngan" panose="00000600000000000000" pitchFamily="2" charset="0"/>
              </a:rPr>
              <a:t>	</a:t>
            </a:r>
            <a:r>
              <a:rPr lang="vi-VN" sz="2000" spc="-30">
                <a:solidFill>
                  <a:srgbClr val="C00000"/>
                </a:solidFill>
                <a:latin typeface="#9Slide01 Noi dung ngan" panose="00000600000000000000" pitchFamily="2" charset="0"/>
              </a:rPr>
              <a:t>- Kẻ này dám tâu xằng với </a:t>
            </a:r>
            <a:r>
              <a:rPr lang="en-US" sz="2000" spc="-30">
                <a:solidFill>
                  <a:srgbClr val="C00000"/>
                </a:solidFill>
                <a:latin typeface="#9Slide01 Noi dung ngan" panose="00000600000000000000" pitchFamily="2" charset="0"/>
              </a:rPr>
              <a:t>t</a:t>
            </a:r>
            <a:r>
              <a:rPr lang="vi-VN" sz="2000" spc="-30">
                <a:solidFill>
                  <a:srgbClr val="C00000"/>
                </a:solidFill>
                <a:latin typeface="#9Slide01 Noi dung ngan" panose="00000600000000000000" pitchFamily="2" charset="0"/>
              </a:rPr>
              <a:t>rẫm là Thượng phụ chuyên quyền, nguy cho xã tắc.</a:t>
            </a:r>
            <a:endParaRPr lang="vi-VN" sz="2000" spc="-30">
              <a:solidFill>
                <a:srgbClr val="C00000"/>
              </a:solidFill>
              <a:latin typeface="#9Slide01 Noi dung ngan" panose="00000600000000000000" pitchFamily="2" charset="0"/>
            </a:endParaRPr>
          </a:p>
          <a:p>
            <a:pPr marL="225425" algn="just">
              <a:lnSpc>
                <a:spcPct val="90000"/>
              </a:lnSpc>
              <a:tabLst>
                <a:tab pos="461645" algn="l"/>
              </a:tabLst>
            </a:pPr>
            <a:r>
              <a:rPr lang="en-US" sz="2000" spc="-30">
                <a:solidFill>
                  <a:srgbClr val="C00000"/>
                </a:solidFill>
                <a:latin typeface="#9Slide01 Noi dung ngan" panose="00000600000000000000" pitchFamily="2" charset="0"/>
              </a:rPr>
              <a:t>	</a:t>
            </a:r>
            <a:r>
              <a:rPr lang="vi-VN" sz="2000" spc="-30">
                <a:solidFill>
                  <a:srgbClr val="C00000"/>
                </a:solidFill>
                <a:latin typeface="#9Slide01 Noi dung ngan" panose="00000600000000000000" pitchFamily="2" charset="0"/>
              </a:rPr>
              <a:t>Trần Thủ Độ trầm ngâm suy nghĩ rồi tâu:</a:t>
            </a:r>
            <a:endParaRPr lang="vi-VN" sz="2000" spc="-30">
              <a:solidFill>
                <a:srgbClr val="C00000"/>
              </a:solidFill>
              <a:latin typeface="#9Slide01 Noi dung ngan" panose="00000600000000000000" pitchFamily="2" charset="0"/>
            </a:endParaRPr>
          </a:p>
          <a:p>
            <a:pPr marL="225425" algn="just">
              <a:lnSpc>
                <a:spcPct val="90000"/>
              </a:lnSpc>
              <a:tabLst>
                <a:tab pos="461645" algn="l"/>
              </a:tabLst>
            </a:pPr>
            <a:r>
              <a:rPr lang="en-US" sz="2000" spc="-30">
                <a:solidFill>
                  <a:srgbClr val="C00000"/>
                </a:solidFill>
                <a:latin typeface="#9Slide01 Noi dung ngan" panose="00000600000000000000" pitchFamily="2" charset="0"/>
              </a:rPr>
              <a:t>	</a:t>
            </a:r>
            <a:r>
              <a:rPr lang="vi-VN" sz="2000" spc="-30">
                <a:solidFill>
                  <a:srgbClr val="C00000"/>
                </a:solidFill>
                <a:latin typeface="#9Slide01 Noi dung ngan" panose="00000600000000000000" pitchFamily="2" charset="0"/>
              </a:rPr>
              <a:t>- Quả có chuyện như vậy. Xin Bệ hạ quở trách thần và ban thưởng cho người nói thật.</a:t>
            </a:r>
            <a:endParaRPr lang="en-US" sz="2000" spc="-30">
              <a:solidFill>
                <a:srgbClr val="C00000"/>
              </a:solidFill>
              <a:latin typeface="#9Slide01 Noi dung ngan" panose="00000600000000000000" pitchFamily="2" charset="0"/>
            </a:endParaRPr>
          </a:p>
          <a:p>
            <a:pPr marL="225425" algn="r">
              <a:lnSpc>
                <a:spcPct val="90000"/>
              </a:lnSpc>
              <a:tabLst>
                <a:tab pos="461645" algn="l"/>
              </a:tabLst>
            </a:pPr>
            <a:r>
              <a:rPr lang="en-US" sz="2000" spc="-30">
                <a:solidFill>
                  <a:schemeClr val="tx1"/>
                </a:solidFill>
                <a:latin typeface="#9Slide01 Noi dung ngan" panose="00000600000000000000" pitchFamily="2" charset="0"/>
              </a:rPr>
              <a:t>												</a:t>
            </a:r>
            <a:r>
              <a:rPr lang="en-US" sz="2000" i="1" spc="-30">
                <a:solidFill>
                  <a:schemeClr val="tx1"/>
                </a:solidFill>
                <a:latin typeface="#9Slide01 Noi dung ngan" panose="00000600000000000000" pitchFamily="2" charset="0"/>
              </a:rPr>
              <a:t>Theo  </a:t>
            </a:r>
            <a:r>
              <a:rPr lang="en-US" sz="2000" spc="-30">
                <a:solidFill>
                  <a:schemeClr val="tx1"/>
                </a:solidFill>
                <a:latin typeface="#9Slide01 Noi dung ngan" panose="00000600000000000000" pitchFamily="2" charset="0"/>
              </a:rPr>
              <a:t>ĐẠI VIỆT SỬ KÍ TOÀN THƯ.</a:t>
            </a:r>
            <a:endParaRPr lang="vi-VN" sz="2000" spc="-30">
              <a:solidFill>
                <a:schemeClr val="tx1"/>
              </a:solidFill>
              <a:latin typeface="#9Slide01 Noi dung ngan" panose="00000600000000000000" pitchFamily="2" charset="0"/>
            </a:endParaRPr>
          </a:p>
        </p:txBody>
      </p:sp>
      <p:sp>
        <p:nvSpPr>
          <p:cNvPr id="4" name="Rectangle 3"/>
          <p:cNvSpPr/>
          <p:nvPr/>
        </p:nvSpPr>
        <p:spPr>
          <a:xfrm>
            <a:off x="4398344" y="486607"/>
            <a:ext cx="981376" cy="360947"/>
          </a:xfrm>
          <a:prstGeom prst="rect">
            <a:avLst/>
          </a:prstGeom>
          <a:solidFill>
            <a:schemeClr val="accent4">
              <a:lumMod val="40000"/>
              <a:lumOff val="60000"/>
              <a:alpha val="45882"/>
            </a:scheme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Pentagon 2"/>
          <p:cNvSpPr/>
          <p:nvPr/>
        </p:nvSpPr>
        <p:spPr>
          <a:xfrm>
            <a:off x="0" y="493674"/>
            <a:ext cx="445168" cy="360947"/>
          </a:xfrm>
          <a:prstGeom prst="homePlate">
            <a:avLst/>
          </a:prstGeom>
          <a:solidFill>
            <a:srgbClr val="52221F"/>
          </a:solidFill>
          <a:ln>
            <a:solidFill>
              <a:srgbClr val="522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9Slide01 Tieu de ngan" panose="00000800000000000000" pitchFamily="2" charset="0"/>
              </a:rPr>
              <a:t>1</a:t>
            </a:r>
            <a:endParaRPr lang="en-US">
              <a:latin typeface="#9Slide01 Tieu de ngan" panose="00000800000000000000" pitchFamily="2" charset="0"/>
            </a:endParaRPr>
          </a:p>
        </p:txBody>
      </p:sp>
      <p:sp>
        <p:nvSpPr>
          <p:cNvPr id="8" name="Arrow: Pentagon 7"/>
          <p:cNvSpPr/>
          <p:nvPr/>
        </p:nvSpPr>
        <p:spPr>
          <a:xfrm>
            <a:off x="0" y="2414716"/>
            <a:ext cx="445168" cy="360947"/>
          </a:xfrm>
          <a:prstGeom prst="homePlate">
            <a:avLst/>
          </a:prstGeom>
          <a:solidFill>
            <a:srgbClr val="52221F"/>
          </a:solidFill>
          <a:ln>
            <a:solidFill>
              <a:srgbClr val="522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9Slide01 Tieu de ngan" panose="00000800000000000000" pitchFamily="2" charset="0"/>
              </a:rPr>
              <a:t>2</a:t>
            </a:r>
            <a:endParaRPr lang="en-US">
              <a:latin typeface="#9Slide01 Tieu de ngan" panose="00000800000000000000" pitchFamily="2" charset="0"/>
            </a:endParaRPr>
          </a:p>
        </p:txBody>
      </p:sp>
      <p:sp>
        <p:nvSpPr>
          <p:cNvPr id="9" name="Arrow: Pentagon 8"/>
          <p:cNvSpPr/>
          <p:nvPr/>
        </p:nvSpPr>
        <p:spPr>
          <a:xfrm>
            <a:off x="0" y="4335758"/>
            <a:ext cx="445168" cy="360947"/>
          </a:xfrm>
          <a:prstGeom prst="homePlate">
            <a:avLst/>
          </a:prstGeom>
          <a:solidFill>
            <a:srgbClr val="52221F"/>
          </a:solidFill>
          <a:ln>
            <a:solidFill>
              <a:srgbClr val="522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9Slide01 Tieu de ngan" panose="00000800000000000000" pitchFamily="2" charset="0"/>
              </a:rPr>
              <a:t>3</a:t>
            </a:r>
            <a:endParaRPr lang="en-US">
              <a:latin typeface="#9Slide01 Tieu de ngan" panose="00000800000000000000" pitchFamily="2" charset="0"/>
            </a:endParaRPr>
          </a:p>
        </p:txBody>
      </p:sp>
      <p:sp>
        <p:nvSpPr>
          <p:cNvPr id="11" name="Rectangle 10"/>
          <p:cNvSpPr/>
          <p:nvPr/>
        </p:nvSpPr>
        <p:spPr>
          <a:xfrm>
            <a:off x="6812282" y="785638"/>
            <a:ext cx="1405286" cy="285553"/>
          </a:xfrm>
          <a:prstGeom prst="rect">
            <a:avLst/>
          </a:prstGeom>
          <a:solidFill>
            <a:schemeClr val="accent4">
              <a:lumMod val="40000"/>
              <a:lumOff val="60000"/>
              <a:alpha val="45882"/>
            </a:scheme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466529" y="2931267"/>
            <a:ext cx="1477070" cy="360947"/>
          </a:xfrm>
          <a:prstGeom prst="rect">
            <a:avLst/>
          </a:prstGeom>
          <a:solidFill>
            <a:schemeClr val="accent4">
              <a:lumMod val="40000"/>
              <a:lumOff val="60000"/>
              <a:alpha val="45882"/>
            </a:scheme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70712" y="3519494"/>
            <a:ext cx="1606216" cy="360947"/>
          </a:xfrm>
          <a:prstGeom prst="rect">
            <a:avLst/>
          </a:prstGeom>
          <a:solidFill>
            <a:schemeClr val="accent4">
              <a:lumMod val="40000"/>
              <a:lumOff val="60000"/>
              <a:alpha val="45882"/>
            </a:scheme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931720" y="4873841"/>
            <a:ext cx="1807344" cy="360947"/>
          </a:xfrm>
          <a:prstGeom prst="rect">
            <a:avLst/>
          </a:prstGeom>
          <a:solidFill>
            <a:schemeClr val="accent4">
              <a:lumMod val="40000"/>
              <a:lumOff val="60000"/>
              <a:alpha val="45882"/>
            </a:scheme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108333" y="6011069"/>
            <a:ext cx="1525203" cy="324853"/>
          </a:xfrm>
          <a:prstGeom prst="rect">
            <a:avLst/>
          </a:prstGeom>
          <a:solidFill>
            <a:schemeClr val="accent4">
              <a:lumMod val="40000"/>
              <a:lumOff val="60000"/>
              <a:alpha val="45882"/>
            </a:scheme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998318" y="6292894"/>
            <a:ext cx="1258103" cy="324854"/>
          </a:xfrm>
          <a:prstGeom prst="rect">
            <a:avLst/>
          </a:prstGeom>
          <a:solidFill>
            <a:schemeClr val="accent4">
              <a:lumMod val="40000"/>
              <a:lumOff val="60000"/>
              <a:alpha val="45882"/>
            </a:scheme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144732" y="6603234"/>
            <a:ext cx="981376" cy="278819"/>
          </a:xfrm>
          <a:prstGeom prst="rect">
            <a:avLst/>
          </a:prstGeom>
          <a:solidFill>
            <a:schemeClr val="accent4">
              <a:lumMod val="40000"/>
              <a:lumOff val="60000"/>
              <a:alpha val="45882"/>
            </a:scheme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168785" y="6589644"/>
            <a:ext cx="1221938" cy="369332"/>
          </a:xfrm>
          <a:prstGeom prst="rect">
            <a:avLst/>
          </a:prstGeom>
          <a:noFill/>
        </p:spPr>
        <p:txBody>
          <a:bodyPr wrap="none" rtlCol="0">
            <a:spAutoFit/>
          </a:bodyPr>
          <a:lstStyle/>
          <a:p>
            <a:r>
              <a:rPr lang="en-US" i="1">
                <a:latin typeface="#9Slide02 Noi dung rat dai" panose="02000000000000000000" pitchFamily="2" charset="0"/>
                <a:ea typeface="#9Slide02 Noi dung rat dai" panose="02000000000000000000" pitchFamily="2" charset="0"/>
              </a:rPr>
              <a:t>Từ khó đọc</a:t>
            </a:r>
            <a:endParaRPr lang="en-US" i="1">
              <a:latin typeface="#9Slide02 Noi dung rat dai" panose="02000000000000000000" pitchFamily="2" charset="0"/>
              <a:ea typeface="#9Slide02 Noi dung rat dai" panose="02000000000000000000" pitchFamily="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3" grpId="0" animBg="1"/>
      <p:bldP spid="14" grpId="0" animBg="1"/>
      <p:bldP spid="15" grpId="0" animBg="1"/>
      <p:bldP spid="16" grpId="0" animBg="1"/>
      <p:bldP spid="17" grpId="0" animBg="1"/>
      <p:bldP spid="18"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rot="16200000">
            <a:off x="5089447" y="-5043202"/>
            <a:ext cx="1416203" cy="12788903"/>
          </a:xfrm>
          <a:prstGeom prst="rect">
            <a:avLst/>
          </a:prstGeom>
          <a:blipFill>
            <a:blip r:embed="rId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方正黑体简体" panose="03000509000000000000" pitchFamily="65" charset="-122"/>
              <a:cs typeface="Times New Roman" panose="02020603050405020304" pitchFamily="18" charset="0"/>
            </a:endParaRPr>
          </a:p>
        </p:txBody>
      </p:sp>
      <p:pic>
        <p:nvPicPr>
          <p:cNvPr id="21" name="图片 20" descr="1"/>
          <p:cNvPicPr>
            <a:picLocks noChangeAspect="1"/>
          </p:cNvPicPr>
          <p:nvPr/>
        </p:nvPicPr>
        <p:blipFill>
          <a:blip r:embed="rId2"/>
          <a:srcRect l="66778"/>
          <a:stretch>
            <a:fillRect/>
          </a:stretch>
        </p:blipFill>
        <p:spPr>
          <a:xfrm>
            <a:off x="6540497" y="-448012"/>
            <a:ext cx="6514210" cy="2507364"/>
          </a:xfrm>
          <a:prstGeom prst="rect">
            <a:avLst/>
          </a:prstGeom>
        </p:spPr>
      </p:pic>
      <p:pic>
        <p:nvPicPr>
          <p:cNvPr id="22" name="图片 21" descr="1"/>
          <p:cNvPicPr>
            <a:picLocks noChangeAspect="1"/>
          </p:cNvPicPr>
          <p:nvPr/>
        </p:nvPicPr>
        <p:blipFill>
          <a:blip r:embed="rId2"/>
          <a:srcRect l="66778"/>
          <a:stretch>
            <a:fillRect/>
          </a:stretch>
        </p:blipFill>
        <p:spPr>
          <a:xfrm>
            <a:off x="-269941" y="-485740"/>
            <a:ext cx="2932884" cy="1128887"/>
          </a:xfrm>
          <a:prstGeom prst="rect">
            <a:avLst/>
          </a:prstGeom>
        </p:spPr>
      </p:pic>
      <p:sp>
        <p:nvSpPr>
          <p:cNvPr id="23" name="TextBox 22"/>
          <p:cNvSpPr txBox="1"/>
          <p:nvPr/>
        </p:nvSpPr>
        <p:spPr>
          <a:xfrm>
            <a:off x="854645" y="889584"/>
            <a:ext cx="4744889" cy="923330"/>
          </a:xfrm>
          <a:prstGeom prst="rect">
            <a:avLst/>
          </a:prstGeom>
          <a:noFill/>
        </p:spPr>
        <p:txBody>
          <a:bodyPr wrap="none" lIns="0" tIns="0" rIns="0" bIns="0" rtlCol="0">
            <a:spAutoFit/>
          </a:bodyPr>
          <a:lstStyle/>
          <a:p>
            <a:pPr algn="l"/>
            <a:r>
              <a:rPr lang="en-SG" sz="6000">
                <a:solidFill>
                  <a:schemeClr val="accent4">
                    <a:lumMod val="50000"/>
                  </a:schemeClr>
                </a:solidFill>
                <a:latin typeface="Times New Roman" panose="02020603050405020304" pitchFamily="18" charset="0"/>
                <a:cs typeface="Times New Roman" panose="02020603050405020304" pitchFamily="18" charset="0"/>
              </a:rPr>
              <a:t>TỪ KHÓ ĐỌC</a:t>
            </a:r>
            <a:endParaRPr lang="en-US" sz="600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615911" y="2502568"/>
            <a:ext cx="1229824"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lập nên</a:t>
            </a:r>
            <a:endParaRPr lang="en-US" sz="2800">
              <a:latin typeface="Times New Roman" panose="02020603050405020304" pitchFamily="18" charset="0"/>
              <a:cs typeface="Times New Roman" panose="02020603050405020304" pitchFamily="18" charset="0"/>
            </a:endParaRPr>
          </a:p>
        </p:txBody>
      </p:sp>
      <p:sp>
        <p:nvSpPr>
          <p:cNvPr id="24" name="TextBox 23"/>
          <p:cNvSpPr txBox="1"/>
          <p:nvPr/>
        </p:nvSpPr>
        <p:spPr>
          <a:xfrm>
            <a:off x="1615911" y="3308993"/>
            <a:ext cx="1693092"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phép nước</a:t>
            </a:r>
            <a:endParaRPr lang="en-US" sz="2800">
              <a:latin typeface="Times New Roman" panose="02020603050405020304" pitchFamily="18" charset="0"/>
              <a:cs typeface="Times New Roman" panose="02020603050405020304" pitchFamily="18" charset="0"/>
            </a:endParaRPr>
          </a:p>
        </p:txBody>
      </p:sp>
      <p:sp>
        <p:nvSpPr>
          <p:cNvPr id="25" name="TextBox 24"/>
          <p:cNvSpPr txBox="1"/>
          <p:nvPr/>
        </p:nvSpPr>
        <p:spPr>
          <a:xfrm>
            <a:off x="1615911" y="4115418"/>
            <a:ext cx="1819729"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khinh nhờn</a:t>
            </a:r>
            <a:endParaRPr lang="en-US" sz="2800">
              <a:latin typeface="Times New Roman" panose="02020603050405020304" pitchFamily="18" charset="0"/>
              <a:cs typeface="Times New Roman" panose="02020603050405020304" pitchFamily="18" charset="0"/>
            </a:endParaRPr>
          </a:p>
        </p:txBody>
      </p:sp>
      <p:sp>
        <p:nvSpPr>
          <p:cNvPr id="26" name="TextBox 25"/>
          <p:cNvSpPr txBox="1"/>
          <p:nvPr/>
        </p:nvSpPr>
        <p:spPr>
          <a:xfrm>
            <a:off x="1615911" y="4962465"/>
            <a:ext cx="1869423"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ngọn ngành</a:t>
            </a:r>
            <a:endParaRPr lang="en-US" sz="2800">
              <a:latin typeface="Times New Roman" panose="02020603050405020304" pitchFamily="18" charset="0"/>
              <a:cs typeface="Times New Roman" panose="02020603050405020304" pitchFamily="18" charset="0"/>
            </a:endParaRPr>
          </a:p>
        </p:txBody>
      </p:sp>
      <p:sp>
        <p:nvSpPr>
          <p:cNvPr id="27" name="TextBox 26"/>
          <p:cNvSpPr txBox="1"/>
          <p:nvPr/>
        </p:nvSpPr>
        <p:spPr>
          <a:xfrm>
            <a:off x="5797548" y="2502568"/>
            <a:ext cx="2186817"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chuyên quyền</a:t>
            </a:r>
            <a:endParaRPr lang="en-US" sz="2800">
              <a:latin typeface="Times New Roman" panose="02020603050405020304" pitchFamily="18" charset="0"/>
              <a:cs typeface="Times New Roman" panose="02020603050405020304" pitchFamily="18" charset="0"/>
            </a:endParaRPr>
          </a:p>
        </p:txBody>
      </p:sp>
      <p:sp>
        <p:nvSpPr>
          <p:cNvPr id="28" name="TextBox 27"/>
          <p:cNvSpPr txBox="1"/>
          <p:nvPr/>
        </p:nvSpPr>
        <p:spPr>
          <a:xfrm>
            <a:off x="5797548" y="3308993"/>
            <a:ext cx="1728358"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trầm ngâm</a:t>
            </a:r>
            <a:endParaRPr lang="en-US" sz="2800">
              <a:latin typeface="Times New Roman" panose="02020603050405020304" pitchFamily="18" charset="0"/>
              <a:cs typeface="Times New Roman" panose="02020603050405020304" pitchFamily="18" charset="0"/>
            </a:endParaRPr>
          </a:p>
        </p:txBody>
      </p:sp>
      <p:sp>
        <p:nvSpPr>
          <p:cNvPr id="29" name="TextBox 28"/>
          <p:cNvSpPr txBox="1"/>
          <p:nvPr/>
        </p:nvSpPr>
        <p:spPr>
          <a:xfrm>
            <a:off x="5797548" y="4115418"/>
            <a:ext cx="1539204"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quở trách</a:t>
            </a:r>
            <a:endParaRPr lang="en-US" sz="2800">
              <a:latin typeface="Times New Roman" panose="02020603050405020304" pitchFamily="18" charset="0"/>
              <a:cs typeface="Times New Roman" panose="02020603050405020304" pitchFamily="18" charset="0"/>
            </a:endParaRPr>
          </a:p>
        </p:txBody>
      </p:sp>
      <p:sp>
        <p:nvSpPr>
          <p:cNvPr id="30" name="TextBox 29"/>
          <p:cNvSpPr txBox="1"/>
          <p:nvPr/>
        </p:nvSpPr>
        <p:spPr>
          <a:xfrm>
            <a:off x="5797548" y="4962465"/>
            <a:ext cx="468398"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3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p:bldP spid="24" grpId="0"/>
      <p:bldP spid="25" grpId="0"/>
      <p:bldP spid="26" grpId="0"/>
      <p:bldP spid="27" grpId="0"/>
      <p:bldP spid="28"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descr="お神輿のイラスト02 | イラスト無料・かわいいテンプレート"/>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8000" b="91000" l="10000" r="90000">
                        <a14:foregroundMark x1="49250" y1="8333" x2="52125" y2="18167"/>
                        <a14:foregroundMark x1="52125" y1="18167" x2="52125" y2="18167"/>
                        <a14:foregroundMark x1="56875" y1="8000" x2="59125" y2="8000"/>
                        <a14:foregroundMark x1="25000" y1="92667" x2="39000" y2="91000"/>
                        <a14:foregroundMark x1="39000" y1="91000" x2="40250" y2="90000"/>
                      </a14:backgroundRemoval>
                    </a14:imgEffect>
                  </a14:imgLayer>
                </a14:imgProps>
              </a:ext>
              <a:ext uri="{28A0092B-C50C-407E-A947-70E740481C1C}">
                <a14:useLocalDpi xmlns:a14="http://schemas.microsoft.com/office/drawing/2010/main" val="0"/>
              </a:ext>
            </a:extLst>
          </a:blip>
          <a:srcRect/>
          <a:stretch>
            <a:fillRect/>
          </a:stretch>
        </p:blipFill>
        <p:spPr bwMode="auto">
          <a:xfrm>
            <a:off x="5145187" y="3429000"/>
            <a:ext cx="4350988" cy="3263241"/>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9"/>
          <p:cNvSpPr/>
          <p:nvPr/>
        </p:nvSpPr>
        <p:spPr>
          <a:xfrm rot="16200000">
            <a:off x="-2245552" y="2493219"/>
            <a:ext cx="6840604" cy="1888959"/>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方正黑体简体" panose="03000509000000000000" pitchFamily="65" charset="-122"/>
              <a:cs typeface="Times New Roman" panose="02020603050405020304" pitchFamily="18" charset="0"/>
            </a:endParaRPr>
          </a:p>
        </p:txBody>
      </p:sp>
      <p:pic>
        <p:nvPicPr>
          <p:cNvPr id="21" name="图片 20" descr="1"/>
          <p:cNvPicPr>
            <a:picLocks noChangeAspect="1"/>
          </p:cNvPicPr>
          <p:nvPr/>
        </p:nvPicPr>
        <p:blipFill>
          <a:blip r:embed="rId4"/>
          <a:srcRect l="66778"/>
          <a:stretch>
            <a:fillRect/>
          </a:stretch>
        </p:blipFill>
        <p:spPr>
          <a:xfrm>
            <a:off x="6096000" y="4337040"/>
            <a:ext cx="6514210" cy="2507364"/>
          </a:xfrm>
          <a:prstGeom prst="rect">
            <a:avLst/>
          </a:prstGeom>
        </p:spPr>
      </p:pic>
      <p:pic>
        <p:nvPicPr>
          <p:cNvPr id="22" name="图片 21" descr="1"/>
          <p:cNvPicPr>
            <a:picLocks noChangeAspect="1"/>
          </p:cNvPicPr>
          <p:nvPr/>
        </p:nvPicPr>
        <p:blipFill>
          <a:blip r:embed="rId4"/>
          <a:srcRect l="66778"/>
          <a:stretch>
            <a:fillRect/>
          </a:stretch>
        </p:blipFill>
        <p:spPr>
          <a:xfrm>
            <a:off x="-1009857" y="-106159"/>
            <a:ext cx="2932884" cy="1128887"/>
          </a:xfrm>
          <a:prstGeom prst="rect">
            <a:avLst/>
          </a:prstGeom>
        </p:spPr>
      </p:pic>
      <p:sp>
        <p:nvSpPr>
          <p:cNvPr id="23" name="TextBox 22"/>
          <p:cNvSpPr txBox="1"/>
          <p:nvPr/>
        </p:nvSpPr>
        <p:spPr>
          <a:xfrm>
            <a:off x="59355" y="784686"/>
            <a:ext cx="2351606" cy="2604111"/>
          </a:xfrm>
          <a:prstGeom prst="rect">
            <a:avLst/>
          </a:prstGeom>
          <a:noFill/>
        </p:spPr>
        <p:txBody>
          <a:bodyPr wrap="none" lIns="0" tIns="0" rIns="0" bIns="0" rtlCol="0">
            <a:spAutoFit/>
          </a:bodyPr>
          <a:lstStyle/>
          <a:p>
            <a:pPr algn="ctr">
              <a:lnSpc>
                <a:spcPct val="150000"/>
              </a:lnSpc>
            </a:pPr>
            <a:r>
              <a:rPr lang="en-SG" sz="6000">
                <a:solidFill>
                  <a:schemeClr val="accent4">
                    <a:lumMod val="50000"/>
                  </a:schemeClr>
                </a:solidFill>
                <a:latin typeface="Times New Roman" panose="02020603050405020304" pitchFamily="18" charset="0"/>
                <a:cs typeface="Times New Roman" panose="02020603050405020304" pitchFamily="18" charset="0"/>
              </a:rPr>
              <a:t>CHÚ </a:t>
            </a:r>
            <a:endParaRPr lang="en-SG" sz="6000">
              <a:solidFill>
                <a:schemeClr val="accent4">
                  <a:lumMod val="50000"/>
                </a:schemeClr>
              </a:solidFill>
              <a:latin typeface="Times New Roman" panose="02020603050405020304" pitchFamily="18" charset="0"/>
              <a:cs typeface="Times New Roman" panose="02020603050405020304" pitchFamily="18" charset="0"/>
            </a:endParaRPr>
          </a:p>
          <a:p>
            <a:pPr algn="ctr">
              <a:lnSpc>
                <a:spcPct val="150000"/>
              </a:lnSpc>
            </a:pPr>
            <a:r>
              <a:rPr lang="en-SG" sz="6000">
                <a:solidFill>
                  <a:schemeClr val="accent4">
                    <a:lumMod val="50000"/>
                  </a:schemeClr>
                </a:solidFill>
                <a:latin typeface="Times New Roman" panose="02020603050405020304" pitchFamily="18" charset="0"/>
                <a:cs typeface="Times New Roman" panose="02020603050405020304" pitchFamily="18" charset="0"/>
              </a:rPr>
              <a:t>THÍCH</a:t>
            </a:r>
            <a:endParaRPr lang="en-US" sz="6000">
              <a:solidFill>
                <a:schemeClr val="accent4">
                  <a:lumMod val="50000"/>
                </a:schemeClr>
              </a:solidFill>
              <a:latin typeface="Times New Roman" panose="02020603050405020304" pitchFamily="18" charset="0"/>
              <a:cs typeface="Times New Roman" panose="02020603050405020304" pitchFamily="18" charset="0"/>
            </a:endParaRPr>
          </a:p>
        </p:txBody>
      </p:sp>
      <p:pic>
        <p:nvPicPr>
          <p:cNvPr id="14" name="图片 92" descr="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70027">
            <a:off x="-444155" y="3192250"/>
            <a:ext cx="3021662" cy="3902501"/>
          </a:xfrm>
          <a:prstGeom prst="rect">
            <a:avLst/>
          </a:prstGeom>
        </p:spPr>
      </p:pic>
      <p:graphicFrame>
        <p:nvGraphicFramePr>
          <p:cNvPr id="11" name="Diagram 10"/>
          <p:cNvGraphicFramePr/>
          <p:nvPr/>
        </p:nvGraphicFramePr>
        <p:xfrm>
          <a:off x="2345546" y="-1469273"/>
          <a:ext cx="9846454" cy="66045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33" name="Group 32"/>
          <p:cNvGrpSpPr/>
          <p:nvPr/>
        </p:nvGrpSpPr>
        <p:grpSpPr>
          <a:xfrm>
            <a:off x="2345547" y="3795484"/>
            <a:ext cx="9846453" cy="821797"/>
            <a:chOff x="0" y="3377160"/>
            <a:chExt cx="9846453" cy="973440"/>
          </a:xfrm>
          <a:solidFill>
            <a:srgbClr val="CC6896"/>
          </a:solidFill>
        </p:grpSpPr>
        <p:sp>
          <p:nvSpPr>
            <p:cNvPr id="40" name="Rectangle: Rounded Corners 39"/>
            <p:cNvSpPr/>
            <p:nvPr/>
          </p:nvSpPr>
          <p:spPr>
            <a:xfrm>
              <a:off x="0" y="3377160"/>
              <a:ext cx="9846453" cy="973440"/>
            </a:xfrm>
            <a:prstGeom prst="roundRect">
              <a:avLst/>
            </a:prstGeom>
            <a:grpFill/>
            <a:ln w="12700" cap="flat" cmpd="sng" algn="ctr">
              <a:noFill/>
              <a:prstDash val="solid"/>
              <a:miter lim="800000"/>
            </a:ln>
            <a:effectLst/>
          </p:spPr>
        </p:sp>
        <p:sp>
          <p:nvSpPr>
            <p:cNvPr id="41" name="Rectangle: Rounded Corners 4"/>
            <p:cNvSpPr txBox="1"/>
            <p:nvPr/>
          </p:nvSpPr>
          <p:spPr>
            <a:xfrm>
              <a:off x="47519" y="3424679"/>
              <a:ext cx="9751415" cy="878402"/>
            </a:xfrm>
            <a:prstGeom prst="rect">
              <a:avLst/>
            </a:prstGeom>
            <a:grpFill/>
            <a:ln w="12700" cap="flat" cmpd="sng" algn="ctr">
              <a:noFill/>
              <a:prstDash val="solid"/>
              <a:miter lim="800000"/>
            </a:ln>
            <a:effectLst/>
          </p:spPr>
          <p:txBody>
            <a:bodyPr spcFirstLastPara="0" vert="horz" wrap="square" lIns="91440" tIns="91440" rIns="91440" bIns="91440" numCol="1" spcCol="1270" anchor="ctr" anchorCtr="0">
              <a:noAutofit/>
            </a:bodyPr>
            <a:lstStyle>
              <a:lvl1pPr>
                <a:defRPr sz="2400" b="0" i="0">
                  <a:latin typeface="#9Slide01 Tieu de ngan" panose="00000800000000000000" pitchFamily="2" charset="0"/>
                </a:defRPr>
              </a:lvl1pPr>
            </a:lstStyle>
            <a:p>
              <a:r>
                <a:rPr lang="vi-VN" dirty="0">
                  <a:solidFill>
                    <a:schemeClr val="bg1"/>
                  </a:solidFill>
                  <a:latin typeface="Times New Roman" panose="02020603050405020304" pitchFamily="18" charset="0"/>
                  <a:cs typeface="Times New Roman" panose="02020603050405020304" pitchFamily="18" charset="0"/>
                </a:rPr>
                <a:t>- </a:t>
              </a:r>
              <a:r>
                <a:rPr lang="vi-VN" dirty="0">
                  <a:solidFill>
                    <a:srgbClr val="52221F"/>
                  </a:solidFill>
                  <a:latin typeface="Times New Roman" panose="02020603050405020304" pitchFamily="18" charset="0"/>
                  <a:cs typeface="Times New Roman" panose="02020603050405020304" pitchFamily="18" charset="0"/>
                </a:rPr>
                <a:t>Quân hiệu</a:t>
              </a:r>
              <a:r>
                <a:rPr lang="vi-VN" dirty="0">
                  <a:solidFill>
                    <a:srgbClr val="FAF1DF"/>
                  </a:solidFill>
                  <a:latin typeface="Times New Roman" panose="02020603050405020304" pitchFamily="18" charset="0"/>
                  <a:cs typeface="Times New Roman" panose="02020603050405020304" pitchFamily="18" charset="0"/>
                </a:rPr>
                <a:t>: </a:t>
              </a:r>
              <a:r>
                <a:rPr lang="vi-VN" dirty="0">
                  <a:solidFill>
                    <a:schemeClr val="bg1"/>
                  </a:solidFill>
                  <a:latin typeface="Times New Roman" panose="02020603050405020304" pitchFamily="18" charset="0"/>
                  <a:cs typeface="Times New Roman" panose="02020603050405020304" pitchFamily="18" charset="0"/>
                </a:rPr>
                <a:t>Chức quan võ nhỏ</a:t>
              </a:r>
              <a:endParaRPr lang="en-US" dirty="0">
                <a:solidFill>
                  <a:schemeClr val="bg1"/>
                </a:solidFill>
                <a:latin typeface="Times New Roman" panose="02020603050405020304" pitchFamily="18" charset="0"/>
                <a:cs typeface="Times New Roman" panose="02020603050405020304" pitchFamily="18" charset="0"/>
              </a:endParaRPr>
            </a:p>
          </p:txBody>
        </p:sp>
      </p:grpSp>
      <p:grpSp>
        <p:nvGrpSpPr>
          <p:cNvPr id="34" name="Group 33"/>
          <p:cNvGrpSpPr/>
          <p:nvPr/>
        </p:nvGrpSpPr>
        <p:grpSpPr>
          <a:xfrm>
            <a:off x="2345547" y="4717965"/>
            <a:ext cx="9846453" cy="850968"/>
            <a:chOff x="0" y="4500360"/>
            <a:chExt cx="9846453" cy="973440"/>
          </a:xfrm>
          <a:solidFill>
            <a:srgbClr val="885991"/>
          </a:solidFill>
        </p:grpSpPr>
        <p:sp>
          <p:nvSpPr>
            <p:cNvPr id="38" name="Rectangle: Rounded Corners 37"/>
            <p:cNvSpPr/>
            <p:nvPr/>
          </p:nvSpPr>
          <p:spPr>
            <a:xfrm>
              <a:off x="0" y="4500360"/>
              <a:ext cx="9846453" cy="973440"/>
            </a:xfrm>
            <a:prstGeom prst="roundRect">
              <a:avLst/>
            </a:prstGeom>
            <a:grpFill/>
            <a:ln>
              <a:noFill/>
            </a:ln>
          </p:spPr>
          <p:style>
            <a:lnRef idx="2">
              <a:schemeClr val="lt1">
                <a:hueOff val="0"/>
                <a:satOff val="0"/>
                <a:lumOff val="0"/>
                <a:alphaOff val="0"/>
              </a:schemeClr>
            </a:lnRef>
            <a:fillRef idx="1">
              <a:schemeClr val="accent6">
                <a:shade val="50000"/>
                <a:hueOff val="-307797"/>
                <a:satOff val="20520"/>
                <a:lumOff val="26790"/>
                <a:alphaOff val="0"/>
              </a:schemeClr>
            </a:fillRef>
            <a:effectRef idx="0">
              <a:schemeClr val="accent6">
                <a:shade val="50000"/>
                <a:hueOff val="-307797"/>
                <a:satOff val="20520"/>
                <a:lumOff val="26790"/>
                <a:alphaOff val="0"/>
              </a:schemeClr>
            </a:effectRef>
            <a:fontRef idx="minor">
              <a:schemeClr val="lt1"/>
            </a:fontRef>
          </p:style>
        </p:sp>
        <p:sp>
          <p:nvSpPr>
            <p:cNvPr id="39" name="Rectangle: Rounded Corners 6"/>
            <p:cNvSpPr txBox="1"/>
            <p:nvPr/>
          </p:nvSpPr>
          <p:spPr>
            <a:xfrm>
              <a:off x="47519" y="4547879"/>
              <a:ext cx="9751415" cy="87840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vi-VN" sz="2400" b="0" i="0" kern="1200">
                  <a:latin typeface="Times New Roman" panose="02020603050405020304" pitchFamily="18" charset="0"/>
                  <a:cs typeface="Times New Roman" panose="02020603050405020304" pitchFamily="18" charset="0"/>
                </a:rPr>
                <a:t>-</a:t>
              </a:r>
              <a:r>
                <a:rPr lang="vi-VN" sz="2400" b="0" i="0" kern="1200">
                  <a:solidFill>
                    <a:srgbClr val="C00000"/>
                  </a:solidFill>
                  <a:latin typeface="Times New Roman" panose="02020603050405020304" pitchFamily="18" charset="0"/>
                  <a:cs typeface="Times New Roman" panose="02020603050405020304" pitchFamily="18" charset="0"/>
                </a:rPr>
                <a:t> </a:t>
              </a:r>
              <a:r>
                <a:rPr lang="vi-VN" sz="2400" b="1" i="0" kern="1200">
                  <a:solidFill>
                    <a:srgbClr val="FFF7CF"/>
                  </a:solidFill>
                  <a:latin typeface="Times New Roman" panose="02020603050405020304" pitchFamily="18" charset="0"/>
                  <a:cs typeface="Times New Roman" panose="02020603050405020304" pitchFamily="18" charset="0"/>
                </a:rPr>
                <a:t>Xã tắc</a:t>
              </a:r>
              <a:r>
                <a:rPr lang="vi-VN" sz="2400" b="0" i="0" kern="1200">
                  <a:solidFill>
                    <a:srgbClr val="FFF7CF"/>
                  </a:solidFill>
                  <a:latin typeface="Times New Roman" panose="02020603050405020304" pitchFamily="18" charset="0"/>
                  <a:cs typeface="Times New Roman" panose="02020603050405020304" pitchFamily="18" charset="0"/>
                </a:rPr>
                <a:t>:</a:t>
              </a:r>
              <a:r>
                <a:rPr lang="vi-VN" sz="2400" b="0" i="0" kern="1200">
                  <a:latin typeface="Times New Roman" panose="02020603050405020304" pitchFamily="18" charset="0"/>
                  <a:cs typeface="Times New Roman" panose="02020603050405020304" pitchFamily="18" charset="0"/>
                </a:rPr>
                <a:t> Đất nước, nhà nước</a:t>
              </a:r>
              <a:endParaRPr lang="en-US" sz="2400" kern="1200">
                <a:latin typeface="Times New Roman" panose="02020603050405020304" pitchFamily="18" charset="0"/>
                <a:cs typeface="Times New Roman" panose="02020603050405020304" pitchFamily="18" charset="0"/>
              </a:endParaRPr>
            </a:p>
          </p:txBody>
        </p:sp>
      </p:grpSp>
      <p:grpSp>
        <p:nvGrpSpPr>
          <p:cNvPr id="35" name="Group 34"/>
          <p:cNvGrpSpPr/>
          <p:nvPr/>
        </p:nvGrpSpPr>
        <p:grpSpPr>
          <a:xfrm>
            <a:off x="2345544" y="5734540"/>
            <a:ext cx="9846453" cy="973440"/>
            <a:chOff x="0" y="5623560"/>
            <a:chExt cx="9846453" cy="973440"/>
          </a:xfrm>
          <a:solidFill>
            <a:srgbClr val="50466B"/>
          </a:solidFill>
        </p:grpSpPr>
        <p:sp>
          <p:nvSpPr>
            <p:cNvPr id="36" name="Rectangle: Rounded Corners 35"/>
            <p:cNvSpPr/>
            <p:nvPr/>
          </p:nvSpPr>
          <p:spPr>
            <a:xfrm>
              <a:off x="0" y="5623560"/>
              <a:ext cx="9846453" cy="973440"/>
            </a:xfrm>
            <a:prstGeom prst="roundRect">
              <a:avLst/>
            </a:prstGeom>
            <a:grpFill/>
            <a:ln>
              <a:noFill/>
            </a:ln>
          </p:spPr>
          <p:style>
            <a:lnRef idx="2">
              <a:schemeClr val="lt1">
                <a:hueOff val="0"/>
                <a:satOff val="0"/>
                <a:lumOff val="0"/>
                <a:alphaOff val="0"/>
              </a:schemeClr>
            </a:lnRef>
            <a:fillRef idx="1">
              <a:schemeClr val="accent6">
                <a:shade val="50000"/>
                <a:hueOff val="-153898"/>
                <a:satOff val="10260"/>
                <a:lumOff val="13395"/>
                <a:alphaOff val="0"/>
              </a:schemeClr>
            </a:fillRef>
            <a:effectRef idx="0">
              <a:schemeClr val="accent6">
                <a:shade val="50000"/>
                <a:hueOff val="-153898"/>
                <a:satOff val="10260"/>
                <a:lumOff val="13395"/>
                <a:alphaOff val="0"/>
              </a:schemeClr>
            </a:effectRef>
            <a:fontRef idx="minor">
              <a:schemeClr val="lt1"/>
            </a:fontRef>
          </p:style>
        </p:sp>
        <p:sp>
          <p:nvSpPr>
            <p:cNvPr id="37" name="Rectangle: Rounded Corners 8"/>
            <p:cNvSpPr txBox="1"/>
            <p:nvPr/>
          </p:nvSpPr>
          <p:spPr>
            <a:xfrm>
              <a:off x="47518" y="5662673"/>
              <a:ext cx="9751415" cy="87840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vi-VN" sz="2400" b="0" i="0" kern="1200" dirty="0">
                  <a:latin typeface="Times New Roman" panose="02020603050405020304" pitchFamily="18" charset="0"/>
                  <a:cs typeface="Times New Roman" panose="02020603050405020304" pitchFamily="18" charset="0"/>
                </a:rPr>
                <a:t>- </a:t>
              </a:r>
              <a:r>
                <a:rPr lang="vi-VN" sz="2400" b="1" i="0" kern="1200" dirty="0">
                  <a:solidFill>
                    <a:srgbClr val="FFC000"/>
                  </a:solidFill>
                  <a:latin typeface="Times New Roman" panose="02020603050405020304" pitchFamily="18" charset="0"/>
                  <a:cs typeface="Times New Roman" panose="02020603050405020304" pitchFamily="18" charset="0"/>
                </a:rPr>
                <a:t>Thượng phụ</a:t>
              </a:r>
              <a:r>
                <a:rPr lang="vi-VN" sz="2400" b="0" i="0" kern="1200" dirty="0">
                  <a:solidFill>
                    <a:srgbClr val="FFC000"/>
                  </a:solidFill>
                  <a:latin typeface="Times New Roman" panose="02020603050405020304" pitchFamily="18" charset="0"/>
                  <a:cs typeface="Times New Roman" panose="02020603050405020304" pitchFamily="18" charset="0"/>
                </a:rPr>
                <a:t>: </a:t>
              </a:r>
              <a:r>
                <a:rPr lang="vi-VN" sz="2400" b="0" i="0" kern="1200" dirty="0">
                  <a:latin typeface="Times New Roman" panose="02020603050405020304" pitchFamily="18" charset="0"/>
                  <a:cs typeface="Times New Roman" panose="02020603050405020304" pitchFamily="18" charset="0"/>
                </a:rPr>
                <a:t>Từ xưng hô để tỏ ý tôn kính Trần Thủ Độ </a:t>
              </a:r>
              <a:r>
                <a:rPr lang="vi-VN" sz="2400" b="0" i="1" kern="1200" dirty="0">
                  <a:latin typeface="Times New Roman" panose="02020603050405020304" pitchFamily="18" charset="0"/>
                  <a:cs typeface="Times New Roman" panose="02020603050405020304" pitchFamily="18" charset="0"/>
                </a:rPr>
                <a:t>(Thượng: bề trên, phụ: cha)</a:t>
              </a:r>
              <a:endParaRPr lang="en-US" sz="2400" i="1" kern="1200" dirty="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3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graphicEl>
                                              <a:dgm id="{7CB1629F-68BD-43D1-A821-97210BDB5573}"/>
                                            </p:graphicEl>
                                          </p:spTgt>
                                        </p:tgtEl>
                                        <p:attrNameLst>
                                          <p:attrName>style.visibility</p:attrName>
                                        </p:attrNameLst>
                                      </p:cBhvr>
                                      <p:to>
                                        <p:strVal val="visible"/>
                                      </p:to>
                                    </p:set>
                                    <p:animEffect transition="in" filter="fade">
                                      <p:cBhvr>
                                        <p:cTn id="14" dur="1000"/>
                                        <p:tgtEl>
                                          <p:spTgt spid="11">
                                            <p:graphicEl>
                                              <a:dgm id="{7CB1629F-68BD-43D1-A821-97210BDB5573}"/>
                                            </p:graphicEl>
                                          </p:spTgt>
                                        </p:tgtEl>
                                      </p:cBhvr>
                                    </p:animEffect>
                                    <p:anim calcmode="lin" valueType="num">
                                      <p:cBhvr>
                                        <p:cTn id="15" dur="1000" fill="hold"/>
                                        <p:tgtEl>
                                          <p:spTgt spid="11">
                                            <p:graphicEl>
                                              <a:dgm id="{7CB1629F-68BD-43D1-A821-97210BDB5573}"/>
                                            </p:graphicEl>
                                          </p:spTgt>
                                        </p:tgtEl>
                                        <p:attrNameLst>
                                          <p:attrName>ppt_x</p:attrName>
                                        </p:attrNameLst>
                                      </p:cBhvr>
                                      <p:tavLst>
                                        <p:tav tm="0">
                                          <p:val>
                                            <p:strVal val="#ppt_x"/>
                                          </p:val>
                                        </p:tav>
                                        <p:tav tm="100000">
                                          <p:val>
                                            <p:strVal val="#ppt_x"/>
                                          </p:val>
                                        </p:tav>
                                      </p:tavLst>
                                    </p:anim>
                                    <p:anim calcmode="lin" valueType="num">
                                      <p:cBhvr>
                                        <p:cTn id="16" dur="1000" fill="hold"/>
                                        <p:tgtEl>
                                          <p:spTgt spid="11">
                                            <p:graphicEl>
                                              <a:dgm id="{7CB1629F-68BD-43D1-A821-97210BDB5573}"/>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graphicEl>
                                              <a:dgm id="{41CCA019-C625-4B43-B79D-FC5F1BA2F942}"/>
                                            </p:graphicEl>
                                          </p:spTgt>
                                        </p:tgtEl>
                                        <p:attrNameLst>
                                          <p:attrName>style.visibility</p:attrName>
                                        </p:attrNameLst>
                                      </p:cBhvr>
                                      <p:to>
                                        <p:strVal val="visible"/>
                                      </p:to>
                                    </p:set>
                                    <p:animEffect transition="in" filter="fade">
                                      <p:cBhvr>
                                        <p:cTn id="21" dur="1000"/>
                                        <p:tgtEl>
                                          <p:spTgt spid="11">
                                            <p:graphicEl>
                                              <a:dgm id="{41CCA019-C625-4B43-B79D-FC5F1BA2F942}"/>
                                            </p:graphicEl>
                                          </p:spTgt>
                                        </p:tgtEl>
                                      </p:cBhvr>
                                    </p:animEffect>
                                    <p:anim calcmode="lin" valueType="num">
                                      <p:cBhvr>
                                        <p:cTn id="22" dur="1000" fill="hold"/>
                                        <p:tgtEl>
                                          <p:spTgt spid="11">
                                            <p:graphicEl>
                                              <a:dgm id="{41CCA019-C625-4B43-B79D-FC5F1BA2F942}"/>
                                            </p:graphicEl>
                                          </p:spTgt>
                                        </p:tgtEl>
                                        <p:attrNameLst>
                                          <p:attrName>ppt_x</p:attrName>
                                        </p:attrNameLst>
                                      </p:cBhvr>
                                      <p:tavLst>
                                        <p:tav tm="0">
                                          <p:val>
                                            <p:strVal val="#ppt_x"/>
                                          </p:val>
                                        </p:tav>
                                        <p:tav tm="100000">
                                          <p:val>
                                            <p:strVal val="#ppt_x"/>
                                          </p:val>
                                        </p:tav>
                                      </p:tavLst>
                                    </p:anim>
                                    <p:anim calcmode="lin" valueType="num">
                                      <p:cBhvr>
                                        <p:cTn id="23" dur="1000" fill="hold"/>
                                        <p:tgtEl>
                                          <p:spTgt spid="11">
                                            <p:graphicEl>
                                              <a:dgm id="{41CCA019-C625-4B43-B79D-FC5F1BA2F942}"/>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graphicEl>
                                              <a:dgm id="{BDFFFE09-BF8B-4B02-BAAF-1C7B76098EA1}"/>
                                            </p:graphicEl>
                                          </p:spTgt>
                                        </p:tgtEl>
                                        <p:attrNameLst>
                                          <p:attrName>style.visibility</p:attrName>
                                        </p:attrNameLst>
                                      </p:cBhvr>
                                      <p:to>
                                        <p:strVal val="visible"/>
                                      </p:to>
                                    </p:set>
                                    <p:animEffect transition="in" filter="fade">
                                      <p:cBhvr>
                                        <p:cTn id="28" dur="1000"/>
                                        <p:tgtEl>
                                          <p:spTgt spid="11">
                                            <p:graphicEl>
                                              <a:dgm id="{BDFFFE09-BF8B-4B02-BAAF-1C7B76098EA1}"/>
                                            </p:graphicEl>
                                          </p:spTgt>
                                        </p:tgtEl>
                                      </p:cBhvr>
                                    </p:animEffect>
                                    <p:anim calcmode="lin" valueType="num">
                                      <p:cBhvr>
                                        <p:cTn id="29" dur="1000" fill="hold"/>
                                        <p:tgtEl>
                                          <p:spTgt spid="11">
                                            <p:graphicEl>
                                              <a:dgm id="{BDFFFE09-BF8B-4B02-BAAF-1C7B76098EA1}"/>
                                            </p:graphicEl>
                                          </p:spTgt>
                                        </p:tgtEl>
                                        <p:attrNameLst>
                                          <p:attrName>ppt_x</p:attrName>
                                        </p:attrNameLst>
                                      </p:cBhvr>
                                      <p:tavLst>
                                        <p:tav tm="0">
                                          <p:val>
                                            <p:strVal val="#ppt_x"/>
                                          </p:val>
                                        </p:tav>
                                        <p:tav tm="100000">
                                          <p:val>
                                            <p:strVal val="#ppt_x"/>
                                          </p:val>
                                        </p:tav>
                                      </p:tavLst>
                                    </p:anim>
                                    <p:anim calcmode="lin" valueType="num">
                                      <p:cBhvr>
                                        <p:cTn id="30" dur="1000" fill="hold"/>
                                        <p:tgtEl>
                                          <p:spTgt spid="11">
                                            <p:graphicEl>
                                              <a:dgm id="{BDFFFE09-BF8B-4B02-BAAF-1C7B76098EA1}"/>
                                            </p:graphic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nodeType="clickEffect">
                                  <p:stCondLst>
                                    <p:cond delay="0"/>
                                  </p:stCondLst>
                                  <p:childTnLst>
                                    <p:animEffect transition="out" filter="dissolve">
                                      <p:cBhvr>
                                        <p:cTn id="39" dur="500"/>
                                        <p:tgtEl>
                                          <p:spTgt spid="42"/>
                                        </p:tgtEl>
                                      </p:cBhvr>
                                    </p:animEffect>
                                    <p:set>
                                      <p:cBhvr>
                                        <p:cTn id="40" dur="1" fill="hold">
                                          <p:stCondLst>
                                            <p:cond delay="499"/>
                                          </p:stCondLst>
                                        </p:cTn>
                                        <p:tgtEl>
                                          <p:spTgt spid="4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1000"/>
                                        <p:tgtEl>
                                          <p:spTgt spid="33"/>
                                        </p:tgtEl>
                                      </p:cBhvr>
                                    </p:animEffect>
                                    <p:anim calcmode="lin" valueType="num">
                                      <p:cBhvr>
                                        <p:cTn id="46" dur="1000" fill="hold"/>
                                        <p:tgtEl>
                                          <p:spTgt spid="33"/>
                                        </p:tgtEl>
                                        <p:attrNameLst>
                                          <p:attrName>ppt_x</p:attrName>
                                        </p:attrNameLst>
                                      </p:cBhvr>
                                      <p:tavLst>
                                        <p:tav tm="0">
                                          <p:val>
                                            <p:strVal val="#ppt_x"/>
                                          </p:val>
                                        </p:tav>
                                        <p:tav tm="100000">
                                          <p:val>
                                            <p:strVal val="#ppt_x"/>
                                          </p:val>
                                        </p:tav>
                                      </p:tavLst>
                                    </p:anim>
                                    <p:anim calcmode="lin" valueType="num">
                                      <p:cBhvr>
                                        <p:cTn id="4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1000"/>
                                        <p:tgtEl>
                                          <p:spTgt spid="34"/>
                                        </p:tgtEl>
                                      </p:cBhvr>
                                    </p:animEffect>
                                    <p:anim calcmode="lin" valueType="num">
                                      <p:cBhvr>
                                        <p:cTn id="53" dur="1000" fill="hold"/>
                                        <p:tgtEl>
                                          <p:spTgt spid="34"/>
                                        </p:tgtEl>
                                        <p:attrNameLst>
                                          <p:attrName>ppt_x</p:attrName>
                                        </p:attrNameLst>
                                      </p:cBhvr>
                                      <p:tavLst>
                                        <p:tav tm="0">
                                          <p:val>
                                            <p:strVal val="#ppt_x"/>
                                          </p:val>
                                        </p:tav>
                                        <p:tav tm="100000">
                                          <p:val>
                                            <p:strVal val="#ppt_x"/>
                                          </p:val>
                                        </p:tav>
                                      </p:tavLst>
                                    </p:anim>
                                    <p:anim calcmode="lin" valueType="num">
                                      <p:cBhvr>
                                        <p:cTn id="5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1000"/>
                                        <p:tgtEl>
                                          <p:spTgt spid="35"/>
                                        </p:tgtEl>
                                      </p:cBhvr>
                                    </p:animEffect>
                                    <p:anim calcmode="lin" valueType="num">
                                      <p:cBhvr>
                                        <p:cTn id="60" dur="1000" fill="hold"/>
                                        <p:tgtEl>
                                          <p:spTgt spid="35"/>
                                        </p:tgtEl>
                                        <p:attrNameLst>
                                          <p:attrName>ppt_x</p:attrName>
                                        </p:attrNameLst>
                                      </p:cBhvr>
                                      <p:tavLst>
                                        <p:tav tm="0">
                                          <p:val>
                                            <p:strVal val="#ppt_x"/>
                                          </p:val>
                                        </p:tav>
                                        <p:tav tm="100000">
                                          <p:val>
                                            <p:strVal val="#ppt_x"/>
                                          </p:val>
                                        </p:tav>
                                      </p:tavLst>
                                    </p:anim>
                                    <p:anim calcmode="lin" valueType="num">
                                      <p:cBhvr>
                                        <p:cTn id="6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Graphic spid="11"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74000"/>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
            <a:alphaModFix amt="81000"/>
            <a:extLst>
              <a:ext uri="{28A0092B-C50C-407E-A947-70E740481C1C}">
                <a14:useLocalDpi xmlns:a14="http://schemas.microsoft.com/office/drawing/2010/main" val="0"/>
              </a:ext>
            </a:extLst>
          </a:blip>
          <a:stretch>
            <a:fillRect/>
          </a:stretch>
        </p:blipFill>
        <p:spPr>
          <a:xfrm>
            <a:off x="-175345" y="0"/>
            <a:ext cx="12367345" cy="6858000"/>
          </a:xfrm>
          <a:prstGeom prst="rect">
            <a:avLst/>
          </a:prstGeom>
        </p:spPr>
      </p:pic>
      <p:sp>
        <p:nvSpPr>
          <p:cNvPr id="4" name="文本框 3" descr="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
          <p:cNvSpPr txBox="1"/>
          <p:nvPr/>
        </p:nvSpPr>
        <p:spPr>
          <a:xfrm>
            <a:off x="3543776" y="3931094"/>
            <a:ext cx="5428089" cy="1323439"/>
          </a:xfrm>
          <a:prstGeom prst="rect">
            <a:avLst/>
          </a:prstGeom>
          <a:noFill/>
        </p:spPr>
        <p:txBody>
          <a:bodyPr vert="horz" wrap="none" rtlCol="0">
            <a:spAutoFit/>
          </a:bodyPr>
          <a:lstStyle/>
          <a:p>
            <a:pPr algn="ctr"/>
            <a:r>
              <a:rPr lang="en-US" altLang="zh-CN" sz="8000">
                <a:latin typeface="Times New Roman" panose="02020603050405020304" pitchFamily="18" charset="0"/>
                <a:ea typeface="Microsoft YaHei" panose="020B0503020204020204" charset="-122"/>
                <a:cs typeface="Times New Roman" panose="02020603050405020304" pitchFamily="18" charset="0"/>
                <a:sym typeface="Li Xuke"/>
              </a:rPr>
              <a:t>Tìm hiểu bài</a:t>
            </a:r>
            <a:endParaRPr lang="zh-CN" altLang="en-US" sz="8000" dirty="0">
              <a:latin typeface="Times New Roman" panose="02020603050405020304" pitchFamily="18" charset="0"/>
              <a:ea typeface="Microsoft YaHei" panose="020B0503020204020204" charset="-122"/>
              <a:cs typeface="Times New Roman" panose="02020603050405020304" pitchFamily="18" charset="0"/>
              <a:sym typeface="Li Xuke"/>
            </a:endParaRPr>
          </a:p>
        </p:txBody>
      </p:sp>
      <p:pic>
        <p:nvPicPr>
          <p:cNvPr id="9" name="图片 8" descr="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
          <p:cNvPicPr>
            <a:picLocks noChangeAspect="1"/>
          </p:cNvPicPr>
          <p:nvPr/>
        </p:nvPicPr>
        <p:blipFill rotWithShape="1">
          <a:blip r:embed="rId2">
            <a:extLst>
              <a:ext uri="{28A0092B-C50C-407E-A947-70E740481C1C}">
                <a14:useLocalDpi xmlns:a14="http://schemas.microsoft.com/office/drawing/2010/main" val="0"/>
              </a:ext>
            </a:extLst>
          </a:blip>
          <a:srcRect b="2915"/>
          <a:stretch>
            <a:fillRect/>
          </a:stretch>
        </p:blipFill>
        <p:spPr>
          <a:xfrm>
            <a:off x="0" y="-98370"/>
            <a:ext cx="4832056" cy="4691183"/>
          </a:xfrm>
          <a:prstGeom prst="rect">
            <a:avLst/>
          </a:prstGeom>
        </p:spPr>
      </p:pic>
      <p:sp>
        <p:nvSpPr>
          <p:cNvPr id="10" name="文本框 9" descr="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
          <p:cNvSpPr txBox="1"/>
          <p:nvPr/>
        </p:nvSpPr>
        <p:spPr>
          <a:xfrm>
            <a:off x="5083543" y="277087"/>
            <a:ext cx="2024914" cy="4508927"/>
          </a:xfrm>
          <a:prstGeom prst="rect">
            <a:avLst/>
          </a:prstGeom>
          <a:noFill/>
        </p:spPr>
        <p:txBody>
          <a:bodyPr wrap="none" rtlCol="0">
            <a:spAutoFit/>
          </a:bodyPr>
          <a:lstStyle/>
          <a:p>
            <a:pPr algn="ctr"/>
            <a:r>
              <a:rPr lang="en-US" altLang="zh-CN" sz="28700">
                <a:latin typeface="Times New Roman" panose="02020603050405020304" pitchFamily="18" charset="0"/>
                <a:ea typeface="李旭科书法 v1.4" panose="02000603000000000000" pitchFamily="2" charset="-122"/>
                <a:cs typeface="Times New Roman" panose="02020603050405020304" pitchFamily="18" charset="0"/>
              </a:rPr>
              <a:t>2</a:t>
            </a:r>
            <a:endParaRPr lang="zh-CN" altLang="en-US" sz="28700" dirty="0">
              <a:latin typeface="Times New Roman" panose="02020603050405020304" pitchFamily="18" charset="0"/>
              <a:ea typeface="李旭科书法 v1.4" panose="02000603000000000000" pitchFamily="2" charset="-122"/>
              <a:cs typeface="Times New Roman" panose="02020603050405020304" pitchFamily="18" charset="0"/>
            </a:endParaRPr>
          </a:p>
        </p:txBody>
      </p:sp>
      <p:sp>
        <p:nvSpPr>
          <p:cNvPr id="2" name="e7d195523061f1c0" descr="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 hidden="1"/>
          <p:cNvSpPr txBox="1"/>
          <p:nvPr/>
        </p:nvSpPr>
        <p:spPr>
          <a:xfrm>
            <a:off x="-355600" y="1803400"/>
            <a:ext cx="262251"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a:t>
            </a: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ags/tag1.xml><?xml version="1.0" encoding="utf-8"?>
<p:tagLst xmlns:p="http://schemas.openxmlformats.org/presentationml/2006/main">
  <p:tag name="KSO_WM_BEAUTIFY_FLAG" val="#wm#"/>
  <p:tag name="KSO_WM_TEMPLATE_CATEGORY" val="custom"/>
  <p:tag name="KSO_WM_TEMPLATE_INDEX" val="20187308"/>
</p:tagLst>
</file>

<file path=ppt/tags/tag2.xml><?xml version="1.0" encoding="utf-8"?>
<p:tagLst xmlns:p="http://schemas.openxmlformats.org/presentationml/2006/main">
  <p:tag name="FILL" val="a1"/>
</p:tagLst>
</file>

<file path=ppt/tags/tag3.xml><?xml version="1.0" encoding="utf-8"?>
<p:tagLst xmlns:p="http://schemas.openxmlformats.org/presentationml/2006/main">
  <p:tag name="KSO_WM_BEAUTIFY_FLAG" val="#wm#"/>
  <p:tag name="KSO_WM_TEMPLATE_CATEGORY" val="custom"/>
  <p:tag name="KSO_WM_TEMPLATE_INDEX" val="20187308"/>
</p:tagLst>
</file>

<file path=ppt/tags/tag4.xml><?xml version="1.0" encoding="utf-8"?>
<p:tagLst xmlns:p="http://schemas.openxmlformats.org/presentationml/2006/main">
  <p:tag name="KSO_WM_BEAUTIFY_FLAG" val="#wm#"/>
  <p:tag name="KSO_WM_TEMPLATE_CATEGORY" val="custom"/>
  <p:tag name="KSO_WM_TEMPLATE_INDEX" val="20187308"/>
</p:tagLst>
</file>

<file path=ppt/tags/tag5.xml><?xml version="1.0" encoding="utf-8"?>
<p:tagLst xmlns:p="http://schemas.openxmlformats.org/presentationml/2006/main">
  <p:tag name="KSO_WM_BEAUTIFY_FLAG" val="#wm#"/>
  <p:tag name="KSO_WM_TEMPLATE_CATEGORY" val="custom"/>
  <p:tag name="KSO_WM_TEMPLATE_INDEX" val="20187308"/>
</p:tagLst>
</file>

<file path=ppt/tags/tag6.xml><?xml version="1.0" encoding="utf-8"?>
<p:tagLst xmlns:p="http://schemas.openxmlformats.org/presentationml/2006/main">
  <p:tag name="ISPRING_PRESENTATION_TITLE" val="18.pptx"/>
</p:tagLst>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9324</Words>
  <Application>WPS Presentation</Application>
  <PresentationFormat>Widescreen</PresentationFormat>
  <Paragraphs>281</Paragraphs>
  <Slides>27</Slides>
  <Notes>28</Notes>
  <HiddenSlides>0</HiddenSlides>
  <MMClips>1</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27</vt:i4>
      </vt:variant>
    </vt:vector>
  </HeadingPairs>
  <TitlesOfParts>
    <vt:vector size="54" baseType="lpstr">
      <vt:lpstr>Arial</vt:lpstr>
      <vt:lpstr>SimSun</vt:lpstr>
      <vt:lpstr>Wingdings</vt:lpstr>
      <vt:lpstr>Lato Regular</vt:lpstr>
      <vt:lpstr>Lato Hairline</vt:lpstr>
      <vt:lpstr>SVN-Riesling</vt:lpstr>
      <vt:lpstr>Lato Light</vt:lpstr>
      <vt:lpstr>Times New Roman</vt:lpstr>
      <vt:lpstr>方正黄草_GBK</vt:lpstr>
      <vt:lpstr>方正黑体简体</vt:lpstr>
      <vt:lpstr>#9Slide05 IcielSanelma</vt:lpstr>
      <vt:lpstr>楷体</vt:lpstr>
      <vt:lpstr>Microsoft YaHei</vt:lpstr>
      <vt:lpstr>Li Xuke</vt:lpstr>
      <vt:lpstr>李旭科书法 v1.4</vt:lpstr>
      <vt:lpstr>方正粗黑宋简体</vt:lpstr>
      <vt:lpstr>#9Slide07 Stormtrooper</vt:lpstr>
      <vt:lpstr>#9Slide01 Noi dung ngan</vt:lpstr>
      <vt:lpstr>#9Slide01 Tieu de ngan</vt:lpstr>
      <vt:lpstr>#9Slide02 Noi dung rat dai</vt:lpstr>
      <vt:lpstr>Calibri</vt:lpstr>
      <vt:lpstr>Arial Unicode MS</vt:lpstr>
      <vt:lpstr>DengXian</vt:lpstr>
      <vt:lpstr>字魂109号-方格习字体</vt:lpstr>
      <vt:lpstr>Calibri Light</vt:lpstr>
      <vt:lpstr>DengXian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18.pptx</dc:title>
  <dc:creator/>
  <dc:description>9Slide.vn</dc:description>
  <dc:subject>9Slide.vn</dc:subject>
  <cp:category>9Slide.vn</cp:category>
  <cp:lastModifiedBy>HUONG GIANG</cp:lastModifiedBy>
  <cp:revision>2</cp:revision>
  <dcterms:created xsi:type="dcterms:W3CDTF">2018-12-12T07:33:00Z</dcterms:created>
  <dcterms:modified xsi:type="dcterms:W3CDTF">2023-01-31T01:39:55Z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4604B0C25A4E47F29FBF7831AD3956C3</vt:lpwstr>
  </property>
  <property fmtid="{D5CDD505-2E9C-101B-9397-08002B2CF9AE}" pid="3" name="KSOProductBuildVer">
    <vt:lpwstr>1033-11.2.0.11440</vt:lpwstr>
  </property>
</Properties>
</file>