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564" r:id="rId2"/>
    <p:sldId id="296" r:id="rId3"/>
    <p:sldId id="298" r:id="rId4"/>
    <p:sldId id="299" r:id="rId5"/>
    <p:sldId id="300" r:id="rId6"/>
    <p:sldId id="319" r:id="rId7"/>
    <p:sldId id="320" r:id="rId8"/>
    <p:sldId id="321" r:id="rId9"/>
    <p:sldId id="323" r:id="rId10"/>
    <p:sldId id="325" r:id="rId11"/>
    <p:sldId id="326" r:id="rId12"/>
    <p:sldId id="327" r:id="rId13"/>
    <p:sldId id="329" r:id="rId14"/>
    <p:sldId id="331" r:id="rId15"/>
    <p:sldId id="332" r:id="rId16"/>
    <p:sldId id="334" r:id="rId17"/>
    <p:sldId id="337" r:id="rId18"/>
    <p:sldId id="285" r:id="rId19"/>
    <p:sldId id="286" r:id="rId20"/>
    <p:sldId id="287" r:id="rId21"/>
    <p:sldId id="28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Pattaya" panose="020B0604020202020204" charset="-34"/>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2" d="100"/>
          <a:sy n="62" d="100"/>
        </p:scale>
        <p:origin x="79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30-Jan-23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10</a:t>
            </a:fld>
            <a:endParaRPr lang="en-US"/>
          </a:p>
        </p:txBody>
      </p:sp>
    </p:spTree>
    <p:extLst>
      <p:ext uri="{BB962C8B-B14F-4D97-AF65-F5344CB8AC3E}">
        <p14:creationId xmlns:p14="http://schemas.microsoft.com/office/powerpoint/2010/main" val="382869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5218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 id="2147483727" r:id="rId7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0.png"/><Relationship Id="rId3" Type="http://schemas.openxmlformats.org/officeDocument/2006/relationships/image" Target="../media/image16.jpeg"/><Relationship Id="rId7" Type="http://schemas.openxmlformats.org/officeDocument/2006/relationships/image" Target="../media/image27.png"/><Relationship Id="rId12" Type="http://schemas.microsoft.com/office/2007/relationships/hdphoto" Target="../media/hdphoto13.wdp"/><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32.svg"/><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microsoft.com/office/2007/relationships/hdphoto" Target="../media/hdphoto12.wdp"/><Relationship Id="rId4" Type="http://schemas.openxmlformats.org/officeDocument/2006/relationships/image" Target="../media/image25.gif"/><Relationship Id="rId9" Type="http://schemas.openxmlformats.org/officeDocument/2006/relationships/image" Target="../media/image28.png"/><Relationship Id="rId1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diagramColors" Target="../diagrams/colors1.xml"/><Relationship Id="rId18" Type="http://schemas.microsoft.com/office/2007/relationships/hdphoto" Target="../media/hdphoto15.wdp"/><Relationship Id="rId26" Type="http://schemas.microsoft.com/office/2007/relationships/hdphoto" Target="../media/hdphoto19.wdp"/><Relationship Id="rId3" Type="http://schemas.openxmlformats.org/officeDocument/2006/relationships/image" Target="../media/image27.png"/><Relationship Id="rId21" Type="http://schemas.openxmlformats.org/officeDocument/2006/relationships/image" Target="../media/image38.png"/><Relationship Id="rId7" Type="http://schemas.openxmlformats.org/officeDocument/2006/relationships/image" Target="../media/image29.png"/><Relationship Id="rId12" Type="http://schemas.openxmlformats.org/officeDocument/2006/relationships/diagramQuickStyle" Target="../diagrams/quickStyle1.xml"/><Relationship Id="rId17" Type="http://schemas.openxmlformats.org/officeDocument/2006/relationships/image" Target="../media/image36.png"/><Relationship Id="rId25" Type="http://schemas.openxmlformats.org/officeDocument/2006/relationships/image" Target="../media/image40.png"/><Relationship Id="rId2" Type="http://schemas.openxmlformats.org/officeDocument/2006/relationships/image" Target="../media/image16.jpeg"/><Relationship Id="rId16" Type="http://schemas.openxmlformats.org/officeDocument/2006/relationships/image" Target="../media/image35.svg"/><Relationship Id="rId20" Type="http://schemas.microsoft.com/office/2007/relationships/hdphoto" Target="../media/hdphoto16.wdp"/><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diagramLayout" Target="../diagrams/layout1.xml"/><Relationship Id="rId24" Type="http://schemas.microsoft.com/office/2007/relationships/hdphoto" Target="../media/hdphoto18.wdp"/><Relationship Id="rId5" Type="http://schemas.openxmlformats.org/officeDocument/2006/relationships/image" Target="../media/image28.png"/><Relationship Id="rId15" Type="http://schemas.openxmlformats.org/officeDocument/2006/relationships/image" Target="../media/image34.png"/><Relationship Id="rId23" Type="http://schemas.openxmlformats.org/officeDocument/2006/relationships/image" Target="../media/image39.png"/><Relationship Id="rId10" Type="http://schemas.openxmlformats.org/officeDocument/2006/relationships/diagramData" Target="../diagrams/data1.xml"/><Relationship Id="rId19" Type="http://schemas.openxmlformats.org/officeDocument/2006/relationships/image" Target="../media/image37.png"/><Relationship Id="rId4" Type="http://schemas.microsoft.com/office/2007/relationships/hdphoto" Target="../media/hdphoto11.wdp"/><Relationship Id="rId9" Type="http://schemas.openxmlformats.org/officeDocument/2006/relationships/image" Target="../media/image33.gif"/><Relationship Id="rId14" Type="http://schemas.microsoft.com/office/2007/relationships/diagramDrawing" Target="../diagrams/drawing1.xml"/><Relationship Id="rId22" Type="http://schemas.microsoft.com/office/2007/relationships/hdphoto" Target="../media/hdphoto17.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20.wdp"/><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41.gif"/><Relationship Id="rId5" Type="http://schemas.openxmlformats.org/officeDocument/2006/relationships/image" Target="../media/image28.png"/><Relationship Id="rId15" Type="http://schemas.openxmlformats.org/officeDocument/2006/relationships/image" Target="../media/image44.sv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0.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21.wdp"/></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8.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49.png"/><Relationship Id="rId4" Type="http://schemas.microsoft.com/office/2007/relationships/hdphoto" Target="../media/hdphoto22.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10" Type="http://schemas.microsoft.com/office/2007/relationships/hdphoto" Target="../media/hdphoto24.wdp"/><Relationship Id="rId4" Type="http://schemas.microsoft.com/office/2007/relationships/hdphoto" Target="../media/hdphoto2.wdp"/><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3.png"/><Relationship Id="rId5" Type="http://schemas.microsoft.com/office/2007/relationships/hdphoto" Target="../media/hdphoto25.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microsoft.com/office/2007/relationships/hdphoto" Target="../media/hdphoto26.wdp"/><Relationship Id="rId13" Type="http://schemas.microsoft.com/office/2007/relationships/hdphoto" Target="../media/hdphoto27.wdp"/><Relationship Id="rId18" Type="http://schemas.openxmlformats.org/officeDocument/2006/relationships/image" Target="../media/image61.png"/><Relationship Id="rId3" Type="http://schemas.microsoft.com/office/2007/relationships/media" Target="../media/media2.mp3"/><Relationship Id="rId21" Type="http://schemas.microsoft.com/office/2007/relationships/hdphoto" Target="../media/hdphoto30.wdp"/><Relationship Id="rId7" Type="http://schemas.openxmlformats.org/officeDocument/2006/relationships/image" Target="../media/image56.png"/><Relationship Id="rId12" Type="http://schemas.openxmlformats.org/officeDocument/2006/relationships/image" Target="../media/image57.png"/><Relationship Id="rId17" Type="http://schemas.microsoft.com/office/2007/relationships/hdphoto" Target="../media/hdphoto28.wdp"/><Relationship Id="rId2" Type="http://schemas.openxmlformats.org/officeDocument/2006/relationships/audio" Target="../media/media1.wav"/><Relationship Id="rId16" Type="http://schemas.openxmlformats.org/officeDocument/2006/relationships/image" Target="../media/image60.png"/><Relationship Id="rId20" Type="http://schemas.openxmlformats.org/officeDocument/2006/relationships/image" Target="../media/image62.png"/><Relationship Id="rId1" Type="http://schemas.microsoft.com/office/2007/relationships/media" Target="../media/media1.wav"/><Relationship Id="rId6" Type="http://schemas.openxmlformats.org/officeDocument/2006/relationships/image" Target="../media/image55.jpeg"/><Relationship Id="rId11" Type="http://schemas.microsoft.com/office/2007/relationships/hdphoto" Target="../media/hdphoto21.wdp"/><Relationship Id="rId24" Type="http://schemas.microsoft.com/office/2007/relationships/hdphoto" Target="../media/hdphoto31.wdp"/><Relationship Id="rId5" Type="http://schemas.openxmlformats.org/officeDocument/2006/relationships/slideLayout" Target="../slideLayouts/slideLayout7.xml"/><Relationship Id="rId15" Type="http://schemas.openxmlformats.org/officeDocument/2006/relationships/image" Target="../media/image59.svg"/><Relationship Id="rId23" Type="http://schemas.openxmlformats.org/officeDocument/2006/relationships/image" Target="../media/image64.png"/><Relationship Id="rId10" Type="http://schemas.openxmlformats.org/officeDocument/2006/relationships/image" Target="../media/image45.png"/><Relationship Id="rId19" Type="http://schemas.microsoft.com/office/2007/relationships/hdphoto" Target="../media/hdphoto29.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58.png"/><Relationship Id="rId22"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60.png"/><Relationship Id="rId18" Type="http://schemas.microsoft.com/office/2007/relationships/hdphoto" Target="../media/hdphoto30.wdp"/><Relationship Id="rId3" Type="http://schemas.microsoft.com/office/2007/relationships/media" Target="../media/media2.mp3"/><Relationship Id="rId21" Type="http://schemas.microsoft.com/office/2007/relationships/hdphoto" Target="../media/hdphoto32.wdp"/><Relationship Id="rId7" Type="http://schemas.openxmlformats.org/officeDocument/2006/relationships/image" Target="../media/image56.png"/><Relationship Id="rId12" Type="http://schemas.openxmlformats.org/officeDocument/2006/relationships/image" Target="../media/image59.svg"/><Relationship Id="rId17" Type="http://schemas.openxmlformats.org/officeDocument/2006/relationships/image" Target="../media/image62.png"/><Relationship Id="rId2" Type="http://schemas.openxmlformats.org/officeDocument/2006/relationships/audio" Target="../media/media1.wav"/><Relationship Id="rId16" Type="http://schemas.microsoft.com/office/2007/relationships/hdphoto" Target="../media/hdphoto29.wdp"/><Relationship Id="rId20" Type="http://schemas.openxmlformats.org/officeDocument/2006/relationships/image" Target="../media/image65.png"/><Relationship Id="rId1" Type="http://schemas.microsoft.com/office/2007/relationships/media" Target="../media/media1.wav"/><Relationship Id="rId6" Type="http://schemas.openxmlformats.org/officeDocument/2006/relationships/image" Target="../media/image55.jpeg"/><Relationship Id="rId11" Type="http://schemas.openxmlformats.org/officeDocument/2006/relationships/image" Target="../media/image58.png"/><Relationship Id="rId24" Type="http://schemas.microsoft.com/office/2007/relationships/hdphoto" Target="../media/hdphoto21.wdp"/><Relationship Id="rId5" Type="http://schemas.openxmlformats.org/officeDocument/2006/relationships/slideLayout" Target="../slideLayouts/slideLayout7.xml"/><Relationship Id="rId15" Type="http://schemas.openxmlformats.org/officeDocument/2006/relationships/image" Target="../media/image61.png"/><Relationship Id="rId23" Type="http://schemas.openxmlformats.org/officeDocument/2006/relationships/image" Target="../media/image45.png"/><Relationship Id="rId10" Type="http://schemas.microsoft.com/office/2007/relationships/hdphoto" Target="../media/hdphoto27.wdp"/><Relationship Id="rId19"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57.png"/><Relationship Id="rId14" Type="http://schemas.microsoft.com/office/2007/relationships/hdphoto" Target="../media/hdphoto28.wdp"/><Relationship Id="rId22"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60.png"/><Relationship Id="rId18" Type="http://schemas.microsoft.com/office/2007/relationships/hdphoto" Target="../media/hdphoto30.wdp"/><Relationship Id="rId3" Type="http://schemas.microsoft.com/office/2007/relationships/media" Target="../media/media2.mp3"/><Relationship Id="rId21" Type="http://schemas.microsoft.com/office/2007/relationships/hdphoto" Target="../media/hdphoto32.wdp"/><Relationship Id="rId7" Type="http://schemas.openxmlformats.org/officeDocument/2006/relationships/image" Target="../media/image56.png"/><Relationship Id="rId12" Type="http://schemas.openxmlformats.org/officeDocument/2006/relationships/image" Target="../media/image59.svg"/><Relationship Id="rId17" Type="http://schemas.openxmlformats.org/officeDocument/2006/relationships/image" Target="../media/image62.png"/><Relationship Id="rId2" Type="http://schemas.openxmlformats.org/officeDocument/2006/relationships/audio" Target="../media/media1.wav"/><Relationship Id="rId16" Type="http://schemas.microsoft.com/office/2007/relationships/hdphoto" Target="../media/hdphoto29.wdp"/><Relationship Id="rId20" Type="http://schemas.openxmlformats.org/officeDocument/2006/relationships/image" Target="../media/image66.png"/><Relationship Id="rId1" Type="http://schemas.microsoft.com/office/2007/relationships/media" Target="../media/media1.wav"/><Relationship Id="rId6" Type="http://schemas.openxmlformats.org/officeDocument/2006/relationships/image" Target="../media/image55.jpeg"/><Relationship Id="rId11" Type="http://schemas.openxmlformats.org/officeDocument/2006/relationships/image" Target="../media/image58.png"/><Relationship Id="rId24" Type="http://schemas.microsoft.com/office/2007/relationships/hdphoto" Target="../media/hdphoto21.wdp"/><Relationship Id="rId5" Type="http://schemas.openxmlformats.org/officeDocument/2006/relationships/slideLayout" Target="../slideLayouts/slideLayout7.xml"/><Relationship Id="rId15" Type="http://schemas.openxmlformats.org/officeDocument/2006/relationships/image" Target="../media/image61.png"/><Relationship Id="rId23" Type="http://schemas.openxmlformats.org/officeDocument/2006/relationships/image" Target="../media/image45.png"/><Relationship Id="rId10" Type="http://schemas.microsoft.com/office/2007/relationships/hdphoto" Target="../media/hdphoto27.wdp"/><Relationship Id="rId19"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57.png"/><Relationship Id="rId14" Type="http://schemas.microsoft.com/office/2007/relationships/hdphoto" Target="../media/hdphoto28.wdp"/><Relationship Id="rId22"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60.png"/><Relationship Id="rId18" Type="http://schemas.microsoft.com/office/2007/relationships/hdphoto" Target="../media/hdphoto30.wdp"/><Relationship Id="rId3" Type="http://schemas.microsoft.com/office/2007/relationships/media" Target="../media/media2.mp3"/><Relationship Id="rId21" Type="http://schemas.openxmlformats.org/officeDocument/2006/relationships/image" Target="../media/image45.png"/><Relationship Id="rId7" Type="http://schemas.openxmlformats.org/officeDocument/2006/relationships/image" Target="../media/image56.png"/><Relationship Id="rId12" Type="http://schemas.openxmlformats.org/officeDocument/2006/relationships/image" Target="../media/image59.svg"/><Relationship Id="rId17" Type="http://schemas.openxmlformats.org/officeDocument/2006/relationships/image" Target="../media/image62.png"/><Relationship Id="rId2" Type="http://schemas.openxmlformats.org/officeDocument/2006/relationships/audio" Target="../media/media1.wav"/><Relationship Id="rId16" Type="http://schemas.microsoft.com/office/2007/relationships/hdphoto" Target="../media/hdphoto29.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55.jpeg"/><Relationship Id="rId11" Type="http://schemas.openxmlformats.org/officeDocument/2006/relationships/image" Target="../media/image58.png"/><Relationship Id="rId24" Type="http://schemas.microsoft.com/office/2007/relationships/hdphoto" Target="../media/hdphoto31.wdp"/><Relationship Id="rId5" Type="http://schemas.openxmlformats.org/officeDocument/2006/relationships/slideLayout" Target="../slideLayouts/slideLayout7.xml"/><Relationship Id="rId15" Type="http://schemas.openxmlformats.org/officeDocument/2006/relationships/image" Target="../media/image61.png"/><Relationship Id="rId23" Type="http://schemas.openxmlformats.org/officeDocument/2006/relationships/image" Target="../media/image67.png"/><Relationship Id="rId10" Type="http://schemas.microsoft.com/office/2007/relationships/hdphoto" Target="../media/hdphoto27.wdp"/><Relationship Id="rId19"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57.png"/><Relationship Id="rId14" Type="http://schemas.microsoft.com/office/2007/relationships/hdphoto" Target="../media/hdphoto28.wdp"/><Relationship Id="rId22" Type="http://schemas.microsoft.com/office/2007/relationships/hdphoto" Target="../media/hdphoto21.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2.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3B7B8EE5-DF70-4D1B-8A61-CE0D5D65D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F0BB5F0-8458-4B7F-8970-9F36B85330DA}"/>
              </a:ext>
            </a:extLst>
          </p:cNvPr>
          <p:cNvSpPr>
            <a:spLocks noChangeArrowheads="1"/>
          </p:cNvSpPr>
          <p:nvPr/>
        </p:nvSpPr>
        <p:spPr bwMode="auto">
          <a:xfrm>
            <a:off x="2514600" y="236178"/>
            <a:ext cx="6479140" cy="1590821"/>
          </a:xfrm>
          <a:prstGeom prst="rect">
            <a:avLst/>
          </a:prstGeom>
          <a:noFill/>
          <a:ln>
            <a:noFill/>
          </a:ln>
          <a:effectLst/>
        </p:spPr>
        <p:txBody>
          <a:bodyPr wrap="square" lIns="51435" tIns="25718" rIns="51435" bIns="2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defRPr/>
            </a:pPr>
            <a:r>
              <a:rPr lang="en-US" altLang="en-US" sz="2000" b="1" dirty="0">
                <a:solidFill>
                  <a:srgbClr val="C00000"/>
                </a:solidFill>
                <a:latin typeface="Times New Roman" panose="02020603050405020304" pitchFamily="18" charset="0"/>
                <a:cs typeface="Times New Roman" panose="02020603050405020304" pitchFamily="18" charset="0"/>
              </a:rPr>
              <a:t>PHÒNG GIÁO DỤC &amp; ĐÀO TẠO QUẬN LONG BIÊN</a:t>
            </a:r>
          </a:p>
          <a:p>
            <a:pPr algn="ctr" defTabSz="514350">
              <a:defRPr/>
            </a:pPr>
            <a:r>
              <a:rPr lang="en-US" altLang="en-US" sz="2000" b="1" dirty="0">
                <a:solidFill>
                  <a:srgbClr val="C00000"/>
                </a:solidFill>
                <a:latin typeface="Times New Roman" panose="02020603050405020304" pitchFamily="18" charset="0"/>
                <a:cs typeface="Times New Roman" panose="02020603050405020304" pitchFamily="18" charset="0"/>
              </a:rPr>
              <a:t>TRƯỜNG TIỂU HỌC PHÚC LỢI</a:t>
            </a:r>
          </a:p>
          <a:p>
            <a:pPr algn="ctr" defTabSz="514350">
              <a:defRPr/>
            </a:pPr>
            <a:r>
              <a:rPr lang="en-US" altLang="en-US" sz="2000" b="1" dirty="0">
                <a:solidFill>
                  <a:srgbClr val="C00000"/>
                </a:solidFill>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B5858C36-91FF-4B1C-9916-7A345838750B}"/>
              </a:ext>
            </a:extLst>
          </p:cNvPr>
          <p:cNvSpPr>
            <a:spLocks noChangeArrowheads="1"/>
          </p:cNvSpPr>
          <p:nvPr/>
        </p:nvSpPr>
        <p:spPr bwMode="auto">
          <a:xfrm>
            <a:off x="2514600" y="2074569"/>
            <a:ext cx="7162800" cy="2267930"/>
          </a:xfrm>
          <a:prstGeom prst="rect">
            <a:avLst/>
          </a:prstGeom>
          <a:noFill/>
          <a:ln>
            <a:noFill/>
          </a:ln>
          <a:effectLst/>
        </p:spPr>
        <p:txBody>
          <a:bodyPr wrap="square" lIns="51435" tIns="25718" rIns="51435" bIns="2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                                                     </a:t>
            </a:r>
          </a:p>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CHÀO ĐÓN CÁC EM HỌC SINH</a:t>
            </a:r>
          </a:p>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ĐẾN VỚI TIẾT HỌC HÔM NAY</a:t>
            </a:r>
          </a:p>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79855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368927" y="-165480"/>
            <a:ext cx="11454145"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488886" y="585034"/>
              <a:ext cx="7458067" cy="584775"/>
            </a:xfrm>
            <a:prstGeom prst="rect">
              <a:avLst/>
            </a:prstGeom>
          </p:spPr>
          <p:txBody>
            <a:bodyPr wrap="none">
              <a:spAutoFit/>
            </a:bodyPr>
            <a:lstStyle/>
            <a:p>
              <a:pPr algn="ctr"/>
              <a:r>
                <a:rPr lang="en-US" sz="3200" b="1" dirty="0">
                  <a:solidFill>
                    <a:srgbClr val="000000"/>
                  </a:solidFill>
                  <a:latin typeface="Times New Roman" panose="02020603050405020304" pitchFamily="18" charset="0"/>
                  <a:cs typeface="Times New Roman" panose="02020603050405020304" pitchFamily="18" charset="0"/>
                </a:rPr>
                <a:t>1. </a:t>
              </a:r>
              <a:r>
                <a:rPr lang="vi-VN" sz="3200" b="1" dirty="0">
                  <a:solidFill>
                    <a:srgbClr val="000000"/>
                  </a:solidFill>
                  <a:latin typeface="Times New Roman" panose="02020603050405020304" pitchFamily="18" charset="0"/>
                  <a:cs typeface="Times New Roman" panose="02020603050405020304" pitchFamily="18" charset="0"/>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997909" y="4345968"/>
            <a:ext cx="3483654" cy="2782471"/>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0331" y="3094563"/>
              <a:ext cx="5233544" cy="1077218"/>
            </a:xfrm>
            <a:prstGeom prst="rect">
              <a:avLst/>
            </a:prstGeom>
          </p:spPr>
          <p:txBody>
            <a:bodyPr wrap="square">
              <a:spAutoFit/>
            </a:bodyPr>
            <a:lstStyle/>
            <a:p>
              <a:pPr algn="ctr"/>
              <a:r>
                <a:rPr lang="vi-VN" sz="3200" b="1" dirty="0">
                  <a:solidFill>
                    <a:schemeClr val="tx2">
                      <a:lumMod val="50000"/>
                    </a:schemeClr>
                  </a:solidFill>
                  <a:latin typeface="Times New Roman" panose="02020603050405020304" pitchFamily="18" charset="0"/>
                  <a:cs typeface="Times New Roman" panose="02020603050405020304" pitchFamily="18"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Times New Roman" panose="02020603050405020304" pitchFamily="18" charset="0"/>
                <a:cs typeface="Times New Roman" panose="02020603050405020304" pitchFamily="18"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14486"/>
          <a:stretch/>
        </p:blipFill>
        <p:spPr bwMode="auto">
          <a:xfrm>
            <a:off x="5128743" y="4345968"/>
            <a:ext cx="1934514" cy="2512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Times New Roman" panose="02020603050405020304" pitchFamily="18" charset="0"/>
                <a:cs typeface="Times New Roman" panose="02020603050405020304" pitchFamily="18"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586017" y="409151"/>
              <a:ext cx="7660046" cy="1077218"/>
            </a:xfrm>
            <a:prstGeom prst="rect">
              <a:avLst/>
            </a:prstGeom>
          </p:spPr>
          <p:txBody>
            <a:bodyPr wrap="none">
              <a:spAutoFit/>
            </a:bodyPr>
            <a:lstStyle/>
            <a:p>
              <a:pPr algn="ctr"/>
              <a:r>
                <a:rPr lang="vi-VN" sz="3200" b="1" dirty="0">
                  <a:solidFill>
                    <a:srgbClr val="000000"/>
                  </a:solidFill>
                  <a:latin typeface="+mj-lt"/>
                  <a:cs typeface="Pattaya" panose="00000500000000000000" pitchFamily="2" charset="-34"/>
                </a:rPr>
                <a:t>2. Những đóng góp của ông Đỗ Đình Thiện</a:t>
              </a:r>
            </a:p>
            <a:p>
              <a:pPr algn="ctr"/>
              <a:r>
                <a:rPr lang="vi-VN" sz="3200" b="1" dirty="0">
                  <a:solidFill>
                    <a:srgbClr val="000000"/>
                  </a:solidFill>
                  <a:latin typeface="+mj-lt"/>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2955232359"/>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2221928"/>
            </a:xfrm>
            <a:prstGeom prst="rect">
              <a:avLst/>
            </a:prstGeom>
          </p:spPr>
          <p:txBody>
            <a:bodyPr wrap="square">
              <a:spAutoFit/>
            </a:bodyPr>
            <a:lstStyle/>
            <a:p>
              <a:pPr algn="ctr"/>
              <a:r>
                <a:rPr lang="vi-VN" sz="3200" b="1" dirty="0">
                  <a:solidFill>
                    <a:schemeClr val="tx2">
                      <a:lumMod val="50000"/>
                    </a:schemeClr>
                  </a:solidFill>
                  <a:latin typeface="+mj-lt"/>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j-lt"/>
              </a:endParaRPr>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mj-lt"/>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593031"/>
            <a:chOff x="-164519" y="3106775"/>
            <a:chExt cx="3841374" cy="3593031"/>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j-lt"/>
              </a:endParaRPr>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539430"/>
            </a:xfrm>
            <a:prstGeom prst="rect">
              <a:avLst/>
            </a:prstGeom>
          </p:spPr>
          <p:txBody>
            <a:bodyPr wrap="square">
              <a:spAutoFit/>
            </a:bodyPr>
            <a:lstStyle/>
            <a:p>
              <a:pPr algn="just"/>
              <a:r>
                <a:rPr lang="vi-VN" sz="2800" b="1" dirty="0">
                  <a:solidFill>
                    <a:schemeClr val="tx2">
                      <a:lumMod val="50000"/>
                    </a:schemeClr>
                  </a:solidFill>
                  <a:latin typeface="+mj-lt"/>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mj-lt"/>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mj-lt"/>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j-lt"/>
              </a:endParaRPr>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mj-lt"/>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j-lt"/>
              </a:endParaRPr>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mj-lt"/>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384707" y="1930362"/>
              <a:ext cx="1252267" cy="523220"/>
            </a:xfrm>
            <a:prstGeom prst="rect">
              <a:avLst/>
            </a:prstGeom>
          </p:spPr>
          <p:txBody>
            <a:bodyPr wrap="none">
              <a:spAutoFit/>
            </a:bodyPr>
            <a:lstStyle/>
            <a:p>
              <a:pPr algn="ctr"/>
              <a:r>
                <a:rPr lang="vi-VN" sz="2800" b="1" dirty="0">
                  <a:solidFill>
                    <a:schemeClr val="bg1"/>
                  </a:solidFill>
                  <a:latin typeface="+mj-lt"/>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853575" y="585034"/>
              <a:ext cx="6728701" cy="584775"/>
            </a:xfrm>
            <a:prstGeom prst="rect">
              <a:avLst/>
            </a:prstGeom>
          </p:spPr>
          <p:txBody>
            <a:bodyPr wrap="none">
              <a:spAutoFit/>
            </a:bodyPr>
            <a:lstStyle/>
            <a:p>
              <a:pPr algn="ctr"/>
              <a:r>
                <a:rPr lang="vi-VN" sz="3200" b="1" dirty="0">
                  <a:solidFill>
                    <a:srgbClr val="000000"/>
                  </a:solidFill>
                  <a:latin typeface="+mj-lt"/>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mj-lt"/>
                  <a:cs typeface="Calibri" panose="020F0502020204030204" pitchFamily="34" charset="0"/>
                </a:rPr>
                <a:t>Những việc làm của ông </a:t>
              </a:r>
            </a:p>
            <a:p>
              <a:pPr algn="ctr"/>
              <a:r>
                <a:rPr lang="vi-VN" sz="3600" b="1" dirty="0">
                  <a:solidFill>
                    <a:schemeClr val="tx2">
                      <a:lumMod val="50000"/>
                    </a:schemeClr>
                  </a:solidFill>
                  <a:latin typeface="+mj-lt"/>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mj-lt"/>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3267635"/>
            <a:ext cx="10843856" cy="1754326"/>
          </a:xfrm>
          <a:prstGeom prst="rect">
            <a:avLst/>
          </a:prstGeom>
        </p:spPr>
        <p:txBody>
          <a:bodyPr wrap="square">
            <a:spAutoFit/>
          </a:bodyPr>
          <a:lstStyle/>
          <a:p>
            <a:pPr algn="just"/>
            <a:r>
              <a:rPr lang="vi-VN" sz="3600" b="1" dirty="0">
                <a:solidFill>
                  <a:schemeClr val="tx2">
                    <a:lumMod val="50000"/>
                  </a:schemeClr>
                </a:solidFill>
                <a:latin typeface="+mj-lt"/>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35829" y="1012398"/>
            <a:ext cx="1893468" cy="584775"/>
          </a:xfrm>
          <a:prstGeom prst="rect">
            <a:avLst/>
          </a:prstGeom>
        </p:spPr>
        <p:txBody>
          <a:bodyPr wrap="none">
            <a:spAutoFit/>
          </a:bodyPr>
          <a:lstStyle/>
          <a:p>
            <a:pPr algn="ctr"/>
            <a:r>
              <a:rPr lang="vi-VN" sz="3200" b="1" dirty="0">
                <a:solidFill>
                  <a:srgbClr val="000000"/>
                </a:solidFill>
                <a:latin typeface="+mj-lt"/>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554545"/>
          </a:xfrm>
          <a:prstGeom prst="rect">
            <a:avLst/>
          </a:prstGeom>
        </p:spPr>
        <p:txBody>
          <a:bodyPr wrap="square">
            <a:spAutoFit/>
          </a:bodyPr>
          <a:lstStyle/>
          <a:p>
            <a:pPr algn="just"/>
            <a:r>
              <a:rPr lang="vi-VN" sz="3200" b="1" dirty="0">
                <a:solidFill>
                  <a:srgbClr val="FF0000"/>
                </a:solidFill>
                <a:latin typeface="+mj-lt"/>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3042236" y="990670"/>
              <a:ext cx="2335896" cy="707886"/>
            </a:xfrm>
            <a:prstGeom prst="rect">
              <a:avLst/>
            </a:prstGeom>
          </p:spPr>
          <p:txBody>
            <a:bodyPr wrap="none">
              <a:spAutoFit/>
            </a:bodyPr>
            <a:lstStyle/>
            <a:p>
              <a:pPr algn="ctr"/>
              <a:r>
                <a:rPr lang="vi-VN" sz="4000" dirty="0">
                  <a:solidFill>
                    <a:srgbClr val="002060"/>
                  </a:solidFill>
                  <a:latin typeface="+mj-lt"/>
                  <a:cs typeface="Pattaya" panose="00000500000000000000" pitchFamily="2" charset="-34"/>
                </a:rPr>
                <a:t>Giọng đọc</a:t>
              </a:r>
              <a:endParaRPr lang="en-US" sz="4000" dirty="0">
                <a:solidFill>
                  <a:srgbClr val="002060"/>
                </a:solidFill>
                <a:latin typeface="+mj-lt"/>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mj-lt"/>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mj-lt"/>
                <a:cs typeface="Calibri" panose="020F0502020204030204" pitchFamily="34" charset="0"/>
              </a:rPr>
              <a:t>Nhấn giọng ở những từ ngữ chỉ đóng góp của ông Thiện với Cách mạng.</a:t>
            </a:r>
            <a:endParaRPr lang="en-US" sz="3200" b="1" dirty="0">
              <a:solidFill>
                <a:srgbClr val="002060"/>
              </a:solidFill>
              <a:latin typeface="+mj-lt"/>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Times New Roman" panose="02020603050405020304" pitchFamily="18" charset="0"/>
                <a:cs typeface="Times New Roman" panose="02020603050405020304" pitchFamily="18" charset="0"/>
              </a:rPr>
              <a:t>Nhà tài trợ đặc biệt của Cách mạng</a:t>
            </a:r>
            <a:endParaRPr lang="vi-VN" sz="3600" dirty="0">
              <a:solidFill>
                <a:srgbClr val="FFC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Times New Roman" panose="02020603050405020304" pitchFamily="18" charset="0"/>
                <a:cs typeface="Times New Roman" panose="02020603050405020304" pitchFamily="18"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mj-lt"/>
                <a:cs typeface="Pattaya" panose="00000500000000000000" pitchFamily="2" charset="-34"/>
              </a:rPr>
              <a:t>Đánh giá mục </a:t>
            </a:r>
            <a:r>
              <a:rPr lang="vi-VN" sz="4400" dirty="0">
                <a:solidFill>
                  <a:srgbClr val="002060"/>
                </a:solidFill>
                <a:latin typeface="+mj-lt"/>
                <a:cs typeface="Pattaya" panose="00000500000000000000" pitchFamily="2" charset="-34"/>
              </a:rPr>
              <a:t>tiêu</a:t>
            </a:r>
            <a:endParaRPr lang="en-US" sz="4400" dirty="0">
              <a:solidFill>
                <a:srgbClr val="002060"/>
              </a:solidFill>
              <a:latin typeface="+mj-lt"/>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294544" y="1133827"/>
            <a:ext cx="4804617" cy="2617947"/>
            <a:chOff x="1294544" y="1133827"/>
            <a:chExt cx="4804617"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294544" y="2423751"/>
              <a:ext cx="480461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mj-lt"/>
                  <a:cs typeface="Pattaya" panose="00000500000000000000" pitchFamily="2" charset="-34"/>
                </a:rPr>
                <a:t>Đọc đúng, trôi chảy; đọc diễn cảm bài đọc.</a:t>
              </a:r>
              <a:endParaRPr lang="en-US" sz="3600" b="1" dirty="0">
                <a:solidFill>
                  <a:srgbClr val="002060"/>
                </a:solidFill>
                <a:latin typeface="+mj-lt"/>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mj-lt"/>
                  <a:cs typeface="Pattaya" panose="00000500000000000000" pitchFamily="2" charset="-34"/>
                </a:rPr>
                <a:t>Trình bày được nội dung, ý nghĩa bài đọc.</a:t>
              </a:r>
              <a:endParaRPr lang="en-US" sz="3600" b="1" dirty="0">
                <a:solidFill>
                  <a:srgbClr val="002060"/>
                </a:solidFill>
                <a:latin typeface="+mj-lt"/>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5085753" y="2525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mj-lt"/>
                <a:cs typeface="Pattaya" panose="00000500000000000000" pitchFamily="2" charset="-34"/>
              </a:rPr>
              <a:t>Mục tiêu</a:t>
            </a:r>
            <a:endParaRPr lang="en-US" sz="4400" dirty="0">
              <a:solidFill>
                <a:srgbClr val="002060"/>
              </a:solidFill>
              <a:latin typeface="+mj-lt"/>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3"/>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351344" y="1088525"/>
            <a:ext cx="5104780" cy="2751119"/>
            <a:chOff x="351344" y="1088524"/>
            <a:chExt cx="5104780" cy="2751119"/>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601259" y="1088524"/>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351344" y="2511620"/>
              <a:ext cx="510478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mj-lt"/>
                  <a:cs typeface="Pattaya" panose="00000500000000000000" pitchFamily="2" charset="-34"/>
                </a:rPr>
                <a:t>Đọc đúng, trôi chảy; đọc diễn cảm bài đọc.</a:t>
              </a:r>
              <a:endParaRPr lang="en-US" sz="3600" b="1" dirty="0">
                <a:solidFill>
                  <a:srgbClr val="002060"/>
                </a:solidFill>
                <a:latin typeface="+mj-lt"/>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4"/>
            <a:ext cx="4880158" cy="2511149"/>
            <a:chOff x="6383983" y="1387193"/>
            <a:chExt cx="4880158" cy="2511149"/>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570319"/>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mj-lt"/>
                  <a:cs typeface="Pattaya" panose="00000500000000000000" pitchFamily="2" charset="-34"/>
                </a:rPr>
                <a:t>Trình bày được nội dung, ý nghĩa bài đọc.</a:t>
              </a:r>
              <a:endParaRPr lang="en-US" sz="3600" b="1" dirty="0">
                <a:solidFill>
                  <a:srgbClr val="002060"/>
                </a:solidFill>
                <a:latin typeface="+mj-lt"/>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53163" y="-103553"/>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3013384" y="990670"/>
              <a:ext cx="2278188" cy="707886"/>
            </a:xfrm>
            <a:prstGeom prst="rect">
              <a:avLst/>
            </a:prstGeom>
          </p:spPr>
          <p:txBody>
            <a:bodyPr wrap="none">
              <a:spAutoFit/>
            </a:bodyPr>
            <a:lstStyle/>
            <a:p>
              <a:pPr algn="ctr"/>
              <a:r>
                <a:rPr lang="vi-VN" sz="4000" dirty="0">
                  <a:solidFill>
                    <a:srgbClr val="002060"/>
                  </a:solidFill>
                  <a:latin typeface="+mj-lt"/>
                  <a:cs typeface="Pattaya" panose="00000500000000000000" pitchFamily="2" charset="-34"/>
                </a:rPr>
                <a:t>Chia đoạn</a:t>
              </a:r>
              <a:endParaRPr lang="en-US" sz="4000" dirty="0">
                <a:solidFill>
                  <a:srgbClr val="002060"/>
                </a:solidFill>
                <a:latin typeface="+mj-lt"/>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796941" y="2222954"/>
              <a:ext cx="5672323" cy="584775"/>
            </a:xfrm>
            <a:prstGeom prst="rect">
              <a:avLst/>
            </a:prstGeom>
          </p:spPr>
          <p:txBody>
            <a:bodyPr wrap="none">
              <a:spAutoFit/>
            </a:bodyPr>
            <a:lstStyle/>
            <a:p>
              <a:pPr algn="ctr"/>
              <a:r>
                <a:rPr lang="vi-VN" sz="3200">
                  <a:solidFill>
                    <a:srgbClr val="002060"/>
                  </a:solidFill>
                  <a:latin typeface="+mj-lt"/>
                  <a:cs typeface="Calibri" panose="020F0502020204030204" pitchFamily="34" charset="0"/>
                </a:rPr>
                <a:t>Ông Đỗ Đình Thiện </a:t>
              </a:r>
              <a:r>
                <a:rPr lang="vi-VN" sz="3200" dirty="0">
                  <a:solidFill>
                    <a:srgbClr val="002060"/>
                  </a:solidFill>
                  <a:latin typeface="+mj-lt"/>
                  <a:cs typeface="Calibri" panose="020F0502020204030204" pitchFamily="34" charset="0"/>
                </a:rPr>
                <a:t>... Hòa Bình.</a:t>
              </a:r>
              <a:endParaRPr lang="en-US" sz="3200" dirty="0">
                <a:solidFill>
                  <a:srgbClr val="002060"/>
                </a:solidFill>
                <a:latin typeface="+mj-lt"/>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mj-lt"/>
                    <a:cs typeface="Calibri" panose="020F0502020204030204" pitchFamily="34" charset="0"/>
                  </a:rPr>
                  <a:t>Với lòng nhiệt thành ... 24 đồng.</a:t>
                </a:r>
                <a:endParaRPr lang="en-US" sz="3200" dirty="0">
                  <a:solidFill>
                    <a:srgbClr val="002060"/>
                  </a:solidFill>
                  <a:latin typeface="+mj-lt"/>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Rectangle 31">
                <a:extLst>
                  <a:ext uri="{FF2B5EF4-FFF2-40B4-BE49-F238E27FC236}">
                    <a16:creationId xmlns:a16="http://schemas.microsoft.com/office/drawing/2014/main" id="{B1E6860C-BE38-4220-BB90-E3AB22E6CF6A}"/>
                  </a:ext>
                </a:extLst>
              </p:cNvPr>
              <p:cNvSpPr/>
              <p:nvPr/>
            </p:nvSpPr>
            <p:spPr>
              <a:xfrm>
                <a:off x="2864468" y="2221915"/>
                <a:ext cx="5634877" cy="584775"/>
              </a:xfrm>
              <a:prstGeom prst="rect">
                <a:avLst/>
              </a:prstGeom>
            </p:spPr>
            <p:txBody>
              <a:bodyPr wrap="none">
                <a:spAutoFit/>
              </a:bodyPr>
              <a:lstStyle/>
              <a:p>
                <a:pPr algn="ctr"/>
                <a:r>
                  <a:rPr lang="vi-VN" sz="3200" dirty="0">
                    <a:solidFill>
                      <a:srgbClr val="002060"/>
                    </a:solidFill>
                    <a:latin typeface="+mj-lt"/>
                    <a:cs typeface="Calibri" panose="020F0502020204030204" pitchFamily="34" charset="0"/>
                  </a:rPr>
                  <a:t>Khi Cách mạng ... phụ trách quỹ.</a:t>
                </a:r>
                <a:endParaRPr lang="en-US" sz="3200" dirty="0">
                  <a:solidFill>
                    <a:srgbClr val="002060"/>
                  </a:solidFill>
                  <a:latin typeface="+mj-lt"/>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mj-lt"/>
                    <a:cs typeface="Calibri" panose="020F0502020204030204" pitchFamily="34" charset="0"/>
                  </a:rPr>
                  <a:t>Trong thời kì ... cho Nhà nước.</a:t>
                </a:r>
                <a:endParaRPr lang="en-US" sz="3200" dirty="0">
                  <a:solidFill>
                    <a:srgbClr val="002060"/>
                  </a:solidFill>
                  <a:latin typeface="+mj-lt"/>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ectangle 37">
                <a:extLst>
                  <a:ext uri="{FF2B5EF4-FFF2-40B4-BE49-F238E27FC236}">
                    <a16:creationId xmlns:a16="http://schemas.microsoft.com/office/drawing/2014/main" id="{D0D5DCF3-39E8-4472-A24B-CD52AD54F624}"/>
                  </a:ext>
                </a:extLst>
              </p:cNvPr>
              <p:cNvSpPr/>
              <p:nvPr/>
            </p:nvSpPr>
            <p:spPr>
              <a:xfrm>
                <a:off x="4540410" y="2221915"/>
                <a:ext cx="2282997" cy="584775"/>
              </a:xfrm>
              <a:prstGeom prst="rect">
                <a:avLst/>
              </a:prstGeom>
            </p:spPr>
            <p:txBody>
              <a:bodyPr wrap="none">
                <a:spAutoFit/>
              </a:bodyPr>
              <a:lstStyle/>
              <a:p>
                <a:pPr algn="ctr"/>
                <a:r>
                  <a:rPr lang="vi-VN" sz="3200" dirty="0">
                    <a:solidFill>
                      <a:srgbClr val="002060"/>
                    </a:solidFill>
                    <a:latin typeface="+mj-lt"/>
                    <a:cs typeface="Calibri" panose="020F0502020204030204" pitchFamily="34" charset="0"/>
                  </a:rPr>
                  <a:t>Đoạn còn lại</a:t>
                </a:r>
                <a:endParaRPr lang="en-US" sz="3200" dirty="0">
                  <a:solidFill>
                    <a:srgbClr val="002060"/>
                  </a:solidFill>
                  <a:latin typeface="+mj-lt"/>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871960"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9113234" cy="5816977"/>
          </a:xfrm>
          <a:prstGeom prst="rect">
            <a:avLst/>
          </a:prstGeom>
        </p:spPr>
        <p:txBody>
          <a:bodyPr wrap="square">
            <a:spAutoFit/>
          </a:bodyPr>
          <a:lstStyle/>
          <a:p>
            <a:pPr algn="ctr"/>
            <a:r>
              <a:rPr lang="vi-VN" sz="3200" b="1" dirty="0">
                <a:solidFill>
                  <a:srgbClr val="000000"/>
                </a:solidFill>
                <a:latin typeface="+mj-lt"/>
                <a:cs typeface="Pattaya" panose="00000500000000000000" pitchFamily="2" charset="-34"/>
              </a:rPr>
              <a:t>Nhà tài trợ đặc biệt của Cách mạng</a:t>
            </a:r>
          </a:p>
          <a:p>
            <a:pPr algn="ctr"/>
            <a:endParaRPr lang="vi-VN" sz="3200" dirty="0">
              <a:solidFill>
                <a:srgbClr val="003399"/>
              </a:solidFill>
              <a:latin typeface="+mj-lt"/>
              <a:cs typeface="Pattaya" panose="00000500000000000000" pitchFamily="2" charset="-34"/>
            </a:endParaRPr>
          </a:p>
          <a:p>
            <a:pPr algn="just"/>
            <a:r>
              <a:rPr lang="vi-VN" sz="2800" dirty="0">
                <a:solidFill>
                  <a:srgbClr val="000000"/>
                </a:solidFill>
                <a:latin typeface="+mj-lt"/>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mj-lt"/>
              <a:cs typeface="Calibri" panose="020F0502020204030204" pitchFamily="34" charset="0"/>
            </a:endParaRPr>
          </a:p>
          <a:p>
            <a:pPr algn="just"/>
            <a:r>
              <a:rPr lang="vi-VN" sz="2800" dirty="0">
                <a:solidFill>
                  <a:srgbClr val="000000"/>
                </a:solidFill>
                <a:latin typeface="+mj-lt"/>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mj-lt"/>
              <a:cs typeface="Calibri" panose="020F0502020204030204" pitchFamily="34" charset="0"/>
            </a:endParaRPr>
          </a:p>
          <a:p>
            <a:pPr algn="just"/>
            <a:r>
              <a:rPr lang="vi-VN" sz="2800" dirty="0">
                <a:solidFill>
                  <a:srgbClr val="000000"/>
                </a:solidFill>
                <a:latin typeface="+mj-lt"/>
                <a:cs typeface="Calibri" panose="020F0502020204030204" pitchFamily="34" charset="0"/>
              </a:rPr>
              <a:t>      </a:t>
            </a:r>
            <a:endParaRPr lang="vi-VN" sz="2800" dirty="0">
              <a:solidFill>
                <a:srgbClr val="003399"/>
              </a:solidFill>
              <a:latin typeface="+mj-lt"/>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4868592" y="5003112"/>
            <a:ext cx="1227408" cy="34673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8189744"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63917" y="1931862"/>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8552273" y="5022885"/>
            <a:ext cx="1413659"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3831274" y="5408803"/>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0" y="490330"/>
            <a:ext cx="11186771"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mj-lt"/>
                <a:cs typeface="Pattaya" panose="00000500000000000000" pitchFamily="2" charset="-34"/>
              </a:rPr>
              <a:t>Nhà tài trợ đặc biệt của Cách mạng</a:t>
            </a:r>
            <a:endParaRPr lang="vi-VN" sz="2800" dirty="0">
              <a:solidFill>
                <a:srgbClr val="003399"/>
              </a:solidFill>
              <a:latin typeface="+mj-lt"/>
              <a:cs typeface="Pattaya" panose="00000500000000000000" pitchFamily="2" charset="-34"/>
            </a:endParaRPr>
          </a:p>
          <a:p>
            <a:pPr algn="just"/>
            <a:r>
              <a:rPr lang="vi-VN" sz="2800" dirty="0">
                <a:solidFill>
                  <a:srgbClr val="000000"/>
                </a:solidFill>
                <a:latin typeface="+mj-lt"/>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mj-lt"/>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mj-lt"/>
              <a:cs typeface="Calibri" panose="020F0502020204030204" pitchFamily="34" charset="0"/>
            </a:endParaRPr>
          </a:p>
          <a:p>
            <a:pPr algn="just"/>
            <a:r>
              <a:rPr lang="vi-VN" sz="2800" dirty="0">
                <a:solidFill>
                  <a:srgbClr val="000000"/>
                </a:solidFill>
                <a:latin typeface="+mj-lt"/>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mj-lt"/>
              <a:cs typeface="Calibri" panose="020F0502020204030204" pitchFamily="34" charset="0"/>
            </a:endParaRPr>
          </a:p>
          <a:p>
            <a:pPr algn="r"/>
            <a:r>
              <a:rPr lang="vi-VN" sz="2800" dirty="0">
                <a:solidFill>
                  <a:srgbClr val="000000"/>
                </a:solidFill>
                <a:latin typeface="+mj-lt"/>
                <a:cs typeface="Calibri" panose="020F0502020204030204" pitchFamily="34" charset="0"/>
              </a:rPr>
              <a:t>Theo PHẠM KHẢI</a:t>
            </a:r>
            <a:endParaRPr lang="vi-VN" sz="2800" dirty="0">
              <a:solidFill>
                <a:srgbClr val="003399"/>
              </a:solidFill>
              <a:latin typeface="+mj-lt"/>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2439060"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636068" y="379214"/>
            <a:ext cx="2537874" cy="707886"/>
          </a:xfrm>
          <a:prstGeom prst="rect">
            <a:avLst/>
          </a:prstGeom>
        </p:spPr>
        <p:txBody>
          <a:bodyPr wrap="none">
            <a:spAutoFit/>
          </a:bodyPr>
          <a:lstStyle/>
          <a:p>
            <a:pPr algn="ctr"/>
            <a:r>
              <a:rPr lang="vi-VN" sz="4000" b="1" dirty="0">
                <a:solidFill>
                  <a:srgbClr val="000000"/>
                </a:solidFill>
                <a:latin typeface="+mj-lt"/>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ectangle 13">
            <a:extLst>
              <a:ext uri="{FF2B5EF4-FFF2-40B4-BE49-F238E27FC236}">
                <a16:creationId xmlns:a16="http://schemas.microsoft.com/office/drawing/2014/main" id="{C98985BE-4AAB-4CBC-BC22-3F351CF79D64}"/>
              </a:ext>
            </a:extLst>
          </p:cNvPr>
          <p:cNvSpPr/>
          <p:nvPr/>
        </p:nvSpPr>
        <p:spPr>
          <a:xfrm>
            <a:off x="2296967" y="1439124"/>
            <a:ext cx="1891865" cy="769441"/>
          </a:xfrm>
          <a:prstGeom prst="rect">
            <a:avLst/>
          </a:prstGeom>
        </p:spPr>
        <p:txBody>
          <a:bodyPr wrap="none">
            <a:spAutoFit/>
          </a:bodyPr>
          <a:lstStyle/>
          <a:p>
            <a:pPr algn="ctr"/>
            <a:r>
              <a:rPr lang="vi-VN" sz="4400" b="1" dirty="0">
                <a:solidFill>
                  <a:srgbClr val="FFC000"/>
                </a:solidFill>
                <a:latin typeface="+mj-lt"/>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mj-lt"/>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794195" y="1439124"/>
            <a:ext cx="2364751" cy="769441"/>
          </a:xfrm>
          <a:prstGeom prst="rect">
            <a:avLst/>
          </a:prstGeom>
        </p:spPr>
        <p:txBody>
          <a:bodyPr wrap="none">
            <a:spAutoFit/>
          </a:bodyPr>
          <a:lstStyle/>
          <a:p>
            <a:pPr algn="ctr"/>
            <a:r>
              <a:rPr lang="vi-VN" sz="4400" b="1" dirty="0">
                <a:solidFill>
                  <a:srgbClr val="FFC000"/>
                </a:solidFill>
                <a:latin typeface="+mj-lt"/>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mj-lt"/>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636068" y="379214"/>
            <a:ext cx="2537874" cy="707886"/>
          </a:xfrm>
          <a:prstGeom prst="rect">
            <a:avLst/>
          </a:prstGeom>
        </p:spPr>
        <p:txBody>
          <a:bodyPr wrap="none">
            <a:spAutoFit/>
          </a:bodyPr>
          <a:lstStyle/>
          <a:p>
            <a:pPr algn="ctr"/>
            <a:r>
              <a:rPr lang="vi-VN" sz="4000" b="1" dirty="0">
                <a:solidFill>
                  <a:srgbClr val="000000"/>
                </a:solidFill>
                <a:latin typeface="+mj-lt"/>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ectangle 13">
            <a:extLst>
              <a:ext uri="{FF2B5EF4-FFF2-40B4-BE49-F238E27FC236}">
                <a16:creationId xmlns:a16="http://schemas.microsoft.com/office/drawing/2014/main" id="{C98985BE-4AAB-4CBC-BC22-3F351CF79D64}"/>
              </a:ext>
            </a:extLst>
          </p:cNvPr>
          <p:cNvSpPr/>
          <p:nvPr/>
        </p:nvSpPr>
        <p:spPr>
          <a:xfrm>
            <a:off x="2174339" y="1439124"/>
            <a:ext cx="2137125" cy="769441"/>
          </a:xfrm>
          <a:prstGeom prst="rect">
            <a:avLst/>
          </a:prstGeom>
        </p:spPr>
        <p:txBody>
          <a:bodyPr wrap="none">
            <a:spAutoFit/>
          </a:bodyPr>
          <a:lstStyle/>
          <a:p>
            <a:pPr algn="ctr"/>
            <a:r>
              <a:rPr lang="vi-VN" sz="4400" b="1" dirty="0">
                <a:solidFill>
                  <a:srgbClr val="FFC000"/>
                </a:solidFill>
                <a:latin typeface="+mj-lt"/>
                <a:cs typeface="Pattaya" panose="00000500000000000000" pitchFamily="2" charset="-34"/>
              </a:rPr>
              <a:t>Tổ chức</a:t>
            </a:r>
          </a:p>
        </p:txBody>
      </p:sp>
      <p:sp>
        <p:nvSpPr>
          <p:cNvPr id="15" name="Rectangle 14">
            <a:extLst>
              <a:ext uri="{FF2B5EF4-FFF2-40B4-BE49-F238E27FC236}">
                <a16:creationId xmlns:a16="http://schemas.microsoft.com/office/drawing/2014/main" id="{4742DE59-E295-4A7E-922A-2556A9AF5127}"/>
              </a:ext>
            </a:extLst>
          </p:cNvPr>
          <p:cNvSpPr/>
          <p:nvPr/>
        </p:nvSpPr>
        <p:spPr>
          <a:xfrm>
            <a:off x="589800" y="2140416"/>
            <a:ext cx="5343129" cy="584775"/>
          </a:xfrm>
          <a:prstGeom prst="rect">
            <a:avLst/>
          </a:prstGeom>
        </p:spPr>
        <p:txBody>
          <a:bodyPr wrap="none">
            <a:spAutoFit/>
          </a:bodyPr>
          <a:lstStyle/>
          <a:p>
            <a:pPr algn="ctr"/>
            <a:r>
              <a:rPr lang="vi-VN" sz="3200" b="1" dirty="0">
                <a:solidFill>
                  <a:srgbClr val="000000"/>
                </a:solidFill>
                <a:latin typeface="+mj-lt"/>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id="{798A0BD9-B462-4131-A6E5-4972605D0E7F}"/>
              </a:ext>
            </a:extLst>
          </p:cNvPr>
          <p:cNvSpPr/>
          <p:nvPr/>
        </p:nvSpPr>
        <p:spPr>
          <a:xfrm>
            <a:off x="6630416" y="1439124"/>
            <a:ext cx="4692311" cy="769441"/>
          </a:xfrm>
          <a:prstGeom prst="rect">
            <a:avLst/>
          </a:prstGeom>
        </p:spPr>
        <p:txBody>
          <a:bodyPr wrap="none">
            <a:spAutoFit/>
          </a:bodyPr>
          <a:lstStyle/>
          <a:p>
            <a:pPr algn="ctr"/>
            <a:r>
              <a:rPr lang="vi-VN" sz="4400" b="1" dirty="0">
                <a:solidFill>
                  <a:srgbClr val="FFC000"/>
                </a:solidFill>
                <a:latin typeface="+mj-lt"/>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mj-lt"/>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636068" y="379214"/>
            <a:ext cx="2537874" cy="707886"/>
          </a:xfrm>
          <a:prstGeom prst="rect">
            <a:avLst/>
          </a:prstGeom>
        </p:spPr>
        <p:txBody>
          <a:bodyPr wrap="none">
            <a:spAutoFit/>
          </a:bodyPr>
          <a:lstStyle/>
          <a:p>
            <a:pPr algn="ctr"/>
            <a:r>
              <a:rPr lang="vi-VN" sz="4000" b="1" dirty="0">
                <a:solidFill>
                  <a:srgbClr val="000000"/>
                </a:solidFill>
                <a:latin typeface="+mj-lt"/>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ectangle 13">
            <a:extLst>
              <a:ext uri="{FF2B5EF4-FFF2-40B4-BE49-F238E27FC236}">
                <a16:creationId xmlns:a16="http://schemas.microsoft.com/office/drawing/2014/main" id="{C98985BE-4AAB-4CBC-BC22-3F351CF79D64}"/>
              </a:ext>
            </a:extLst>
          </p:cNvPr>
          <p:cNvSpPr/>
          <p:nvPr/>
        </p:nvSpPr>
        <p:spPr>
          <a:xfrm>
            <a:off x="863342" y="1439124"/>
            <a:ext cx="4759124" cy="769441"/>
          </a:xfrm>
          <a:prstGeom prst="rect">
            <a:avLst/>
          </a:prstGeom>
        </p:spPr>
        <p:txBody>
          <a:bodyPr wrap="none">
            <a:spAutoFit/>
          </a:bodyPr>
          <a:lstStyle/>
          <a:p>
            <a:pPr algn="ctr"/>
            <a:r>
              <a:rPr lang="vi-VN" sz="4400" b="1" dirty="0">
                <a:solidFill>
                  <a:srgbClr val="FFC000"/>
                </a:solidFill>
                <a:latin typeface="+mj-lt"/>
                <a:cs typeface="Pattaya" panose="00000500000000000000" pitchFamily="2" charset="-34"/>
              </a:rPr>
              <a:t>Tay hòm chìa khóa</a:t>
            </a:r>
          </a:p>
        </p:txBody>
      </p:sp>
      <p:sp>
        <p:nvSpPr>
          <p:cNvPr id="15" name="Rectangle 14">
            <a:extLst>
              <a:ext uri="{FF2B5EF4-FFF2-40B4-BE49-F238E27FC236}">
                <a16:creationId xmlns:a16="http://schemas.microsoft.com/office/drawing/2014/main"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mj-lt"/>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id="{798A0BD9-B462-4131-A6E5-4972605D0E7F}"/>
              </a:ext>
            </a:extLst>
          </p:cNvPr>
          <p:cNvSpPr/>
          <p:nvPr/>
        </p:nvSpPr>
        <p:spPr>
          <a:xfrm>
            <a:off x="7379022" y="1439124"/>
            <a:ext cx="3195105" cy="769441"/>
          </a:xfrm>
          <a:prstGeom prst="rect">
            <a:avLst/>
          </a:prstGeom>
        </p:spPr>
        <p:txBody>
          <a:bodyPr wrap="none">
            <a:spAutoFit/>
          </a:bodyPr>
          <a:lstStyle/>
          <a:p>
            <a:pPr algn="ctr"/>
            <a:r>
              <a:rPr lang="vi-VN" sz="4400" b="1" dirty="0">
                <a:solidFill>
                  <a:srgbClr val="FFC000"/>
                </a:solidFill>
                <a:latin typeface="+mj-lt"/>
                <a:cs typeface="Pattaya" panose="00000500000000000000" pitchFamily="2" charset="-34"/>
              </a:rPr>
              <a:t>Quỹ Độc lập</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mj-lt"/>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1370</Words>
  <Application>Microsoft Office PowerPoint</Application>
  <PresentationFormat>Widescreen</PresentationFormat>
  <Paragraphs>113</Paragraphs>
  <Slides>21</Slides>
  <Notes>1</Notes>
  <HiddenSlides>4</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Wingdings</vt:lpstr>
      <vt:lpstr>Calibri</vt:lpstr>
      <vt:lpstr>Arial</vt:lpstr>
      <vt:lpstr>Times New Roman</vt:lpstr>
      <vt:lpstr>Pattaya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Swift3</cp:lastModifiedBy>
  <cp:revision>133</cp:revision>
  <dcterms:created xsi:type="dcterms:W3CDTF">2021-03-19T08:33:11Z</dcterms:created>
  <dcterms:modified xsi:type="dcterms:W3CDTF">2023-01-30T08:50:31Z</dcterms:modified>
</cp:coreProperties>
</file>