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501" r:id="rId3"/>
    <p:sldId id="474" r:id="rId5"/>
    <p:sldId id="408" r:id="rId6"/>
    <p:sldId id="274" r:id="rId7"/>
    <p:sldId id="475" r:id="rId8"/>
    <p:sldId id="451" r:id="rId9"/>
    <p:sldId id="447" r:id="rId10"/>
    <p:sldId id="450" r:id="rId11"/>
    <p:sldId id="452" r:id="rId12"/>
    <p:sldId id="453" r:id="rId13"/>
    <p:sldId id="454" r:id="rId14"/>
    <p:sldId id="456" r:id="rId15"/>
    <p:sldId id="472" r:id="rId16"/>
    <p:sldId id="473" r:id="rId17"/>
    <p:sldId id="455" r:id="rId18"/>
    <p:sldId id="457" r:id="rId19"/>
    <p:sldId id="460" r:id="rId20"/>
    <p:sldId id="462" r:id="rId21"/>
    <p:sldId id="461" r:id="rId22"/>
    <p:sldId id="463" r:id="rId23"/>
    <p:sldId id="464" r:id="rId24"/>
    <p:sldId id="465" r:id="rId25"/>
    <p:sldId id="467" r:id="rId26"/>
    <p:sldId id="468" r:id="rId27"/>
    <p:sldId id="469" r:id="rId28"/>
    <p:sldId id="470" r:id="rId29"/>
    <p:sldId id="500" r:id="rId30"/>
  </p:sldIdLst>
  <p:sldSz cx="12162155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00FF"/>
    <a:srgbClr val="FF33CC"/>
    <a:srgbClr val="6600CC"/>
    <a:srgbClr val="FF0066"/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808"/>
    <p:restoredTop sz="92473"/>
  </p:normalViewPr>
  <p:slideViewPr>
    <p:cSldViewPr showGuides="1">
      <p:cViewPr varScale="1">
        <p:scale>
          <a:sx n="69" d="100"/>
          <a:sy n="69" d="100"/>
        </p:scale>
        <p:origin x="546" y="60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F675518-BA71-485A-A7BF-24D990D75F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61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12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331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35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286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07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3686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vi-V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13" y="6245225"/>
            <a:ext cx="2838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6075" y="6245225"/>
            <a:ext cx="3849688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375" y="6245225"/>
            <a:ext cx="2838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0A9C8E-7B3B-43F0-905F-FE68C92A07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90 BACKGROUND ý tưởng | hình nền, hình ảnh, power point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4"/>
            <a:ext cx="12162155" cy="68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11156" y="954281"/>
            <a:ext cx="8939530" cy="951865"/>
          </a:xfrm>
          <a:prstGeom prst="rect">
            <a:avLst/>
          </a:prstGeom>
          <a:noFill/>
        </p:spPr>
        <p:txBody>
          <a:bodyPr wrap="none" lIns="91216" tIns="45608" rIns="91216" bIns="45608">
            <a:spAutoFit/>
          </a:bodyPr>
          <a:lstStyle/>
          <a:p>
            <a:pPr algn="ctr"/>
            <a:r>
              <a:rPr lang="en-US" sz="2795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795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95" b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sz="2795" b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680085" y="2462362"/>
            <a:ext cx="10801985" cy="19342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altLang="zh-CN" sz="5985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LỊCH SỬ 5</a:t>
            </a:r>
            <a:endParaRPr lang="en-US" altLang="zh-CN" sz="5985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  <a:p>
            <a:pPr algn="ctr"/>
            <a:r>
              <a:rPr lang="en-US" altLang="zh-CN" sz="5985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Mang Tre" panose="00000400000000000000" charset="0"/>
                <a:cs typeface="UVN Mang Tre" panose="00000400000000000000" charset="0"/>
              </a:rPr>
              <a:t>Chiến thắng lịch sử Điện Biên Phủ</a:t>
            </a:r>
            <a:endParaRPr lang="en-US" altLang="zh-CN" sz="5985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VN Mang Tre" panose="00000400000000000000" charset="0"/>
              <a:cs typeface="UVN Mang Tre" panose="00000400000000000000" charset="0"/>
            </a:endParaRPr>
          </a:p>
        </p:txBody>
      </p:sp>
      <p:sp>
        <p:nvSpPr>
          <p:cNvPr id="3" name="Rectangle 14"/>
          <p:cNvSpPr/>
          <p:nvPr/>
        </p:nvSpPr>
        <p:spPr>
          <a:xfrm>
            <a:off x="4669316" y="6213779"/>
            <a:ext cx="2823210" cy="459105"/>
          </a:xfrm>
          <a:prstGeom prst="rect">
            <a:avLst/>
          </a:prstGeom>
          <a:noFill/>
        </p:spPr>
        <p:txBody>
          <a:bodyPr wrap="none" lIns="91216" tIns="45608" rIns="91216" bIns="45608">
            <a:spAutoFit/>
          </a:bodyPr>
          <a:p>
            <a:pPr algn="ctr"/>
            <a:r>
              <a:rPr lang="en-US" sz="2395" i="1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endParaRPr lang="en-US" sz="2395" i="1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912813" y="2130425"/>
            <a:ext cx="10336212" cy="1470025"/>
          </a:xfrm>
          <a:ln/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endParaRPr lang="en-US" altLang="en-US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>
              <a:buClrTx/>
              <a:buSzTx/>
              <a:buFontTx/>
            </a:pPr>
            <a:endParaRPr lang="en-US" alt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3" descr="cuoc hop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85800"/>
            <a:ext cx="12161838" cy="575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Box 4"/>
          <p:cNvSpPr txBox="1"/>
          <p:nvPr/>
        </p:nvSpPr>
        <p:spPr>
          <a:xfrm>
            <a:off x="2027238" y="6273800"/>
            <a:ext cx="74072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1: Cuộc họp của Bộ Chính trị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310563" y="0"/>
            <a:ext cx="3851275" cy="914400"/>
          </a:xfrm>
          <a:prstGeom prst="wedgeRoundRectCallout">
            <a:avLst>
              <a:gd name="adj1" fmla="val 27874"/>
              <a:gd name="adj2" fmla="val 99166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Đại tướng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Võ Nguyên Giáp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864100" y="304800"/>
            <a:ext cx="3446463" cy="1295400"/>
          </a:xfrm>
          <a:prstGeom prst="wedgeRoundRectCallout">
            <a:avLst>
              <a:gd name="adj1" fmla="val 27937"/>
              <a:gd name="adj2" fmla="val 99165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Trường Chinh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330450" y="0"/>
            <a:ext cx="2433638" cy="1828800"/>
          </a:xfrm>
          <a:prstGeom prst="wedgeRoundRectCallout">
            <a:avLst>
              <a:gd name="adj1" fmla="val -16132"/>
              <a:gd name="adj2" fmla="val 85832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tịch Hồ Chí Minh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0"/>
            <a:ext cx="2025650" cy="2362200"/>
          </a:xfrm>
          <a:prstGeom prst="wedgeRoundRectCallout">
            <a:avLst>
              <a:gd name="adj1" fmla="val -3632"/>
              <a:gd name="adj2" fmla="val 72499"/>
              <a:gd name="adj3" fmla="val 1666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Phạm Văn Đồng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10" name="Picture 4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6183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8" descr="55-1-56-1.jpg image by brucelee13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33400"/>
            <a:ext cx="12161838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Rectangle 7"/>
          <p:cNvSpPr/>
          <p:nvPr/>
        </p:nvSpPr>
        <p:spPr>
          <a:xfrm>
            <a:off x="2881313" y="6172200"/>
            <a:ext cx="5876925" cy="646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đội h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quân v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trận địa</a:t>
            </a:r>
            <a:endParaRPr lang="en-US" alt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ext Box 9"/>
          <p:cNvSpPr txBox="1"/>
          <p:nvPr/>
        </p:nvSpPr>
        <p:spPr>
          <a:xfrm>
            <a:off x="2838450" y="5897563"/>
            <a:ext cx="4297363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Bộ đội ta kéo pháo v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trận địa</a:t>
            </a:r>
            <a:endParaRPr lang="en-US" altLang="en-US" sz="2400" b="1" dirty="0">
              <a:solidFill>
                <a:srgbClr val="CC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9459" name="Picture 10" descr="Keophaotavuotquadeo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013" y="381000"/>
            <a:ext cx="10945812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13" descr="dua phao vao tran di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11958638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 Box 14"/>
          <p:cNvSpPr txBox="1"/>
          <p:nvPr/>
        </p:nvSpPr>
        <p:spPr>
          <a:xfrm>
            <a:off x="2838450" y="5897563"/>
            <a:ext cx="4572000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Bộ đội ta mang pháo v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trận địa</a:t>
            </a:r>
            <a:endParaRPr lang="en-US" altLang="en-US" sz="2400" b="1" dirty="0">
              <a:solidFill>
                <a:srgbClr val="CC33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3" descr="38671680201205051707154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61838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7"/>
          <p:cNvSpPr txBox="1"/>
          <p:nvPr/>
        </p:nvSpPr>
        <p:spPr>
          <a:xfrm>
            <a:off x="1177925" y="6019800"/>
            <a:ext cx="9856788" cy="646113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xe thồ phục vụ chiến dịch Điện Biên Phủ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53125"/>
            <a:ext cx="12161838" cy="461963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Quan sát hình ảnh đo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xe thồ phục vụ chiến dịch Điện Biên Phủ, em có nhận xét gì?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extBox 6"/>
          <p:cNvSpPr txBox="1"/>
          <p:nvPr/>
        </p:nvSpPr>
        <p:spPr>
          <a:xfrm>
            <a:off x="1012825" y="1219200"/>
            <a:ext cx="9729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chiến dịch Điện Biên Phủ: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17625" y="3200400"/>
            <a:ext cx="10134600" cy="11160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algn="ctr" eaLnBrk="1" hangingPunct="1">
              <a:buNone/>
            </a:pPr>
            <a:endParaRPr sz="1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sz="28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mở chiến dịch Điện Biên Phủ gồm mấy đợt tấn công? </a:t>
            </a:r>
            <a:r>
              <a:rPr lang="nl-NL" altLang="x-none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số nét chính của các </a:t>
            </a:r>
            <a:r>
              <a:rPr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đợt tấn công đó?</a:t>
            </a:r>
            <a:endParaRPr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825" y="1752600"/>
            <a:ext cx="9628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chiến dịch Điện Biên Phủ:</a:t>
            </a:r>
            <a:endParaRPr lang="en-US" altLang="en-US" sz="2800" b="1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900113" y="4354513"/>
            <a:ext cx="104394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đợt tấn công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thời gian 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Ta tấn công v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những vị trí 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Nêu kết quả từng trận. Chỉ vị trí đó trên lược đồ chiến dịch. </a:t>
            </a: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113" y="2289175"/>
            <a:ext cx="109839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Đọc SGK - Trang 38, 39, đoạn: “</a:t>
            </a:r>
            <a:r>
              <a:rPr lang="nl-NL" alt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nl-NL" alt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nl-NL" alt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y 13-3-1954 </a:t>
            </a:r>
            <a:r>
              <a:rPr lang="nl-NL" altLang="en-US" sz="2800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nl-NL" altLang="en-US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như vũ bão”,</a:t>
            </a:r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quan sát lược đồ v</a:t>
            </a:r>
            <a:r>
              <a:rPr lang="nl-NL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nl-NL" altLang="en-US" sz="28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trả lời các câu hỏi: </a:t>
            </a:r>
            <a:endParaRPr lang="en-US" altLang="en-US" sz="2800" dirty="0">
              <a:solidFill>
                <a:srgbClr val="0066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/>
          <p:cNvSpPr/>
          <p:nvPr/>
        </p:nvSpPr>
        <p:spPr>
          <a:xfrm>
            <a:off x="5021263" y="0"/>
            <a:ext cx="6735762" cy="6477000"/>
          </a:xfrm>
          <a:prstGeom prst="rect">
            <a:avLst/>
          </a:pr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4579" name="Freeform 5"/>
          <p:cNvSpPr/>
          <p:nvPr/>
        </p:nvSpPr>
        <p:spPr>
          <a:xfrm>
            <a:off x="5278438" y="252413"/>
            <a:ext cx="2703512" cy="1735137"/>
          </a:xfrm>
          <a:custGeom>
            <a:avLst/>
            <a:gdLst>
              <a:gd name="txL" fmla="*/ 0 w 3660"/>
              <a:gd name="txT" fmla="*/ 0 h 3122"/>
              <a:gd name="txR" fmla="*/ 3660 w 3660"/>
              <a:gd name="txB" fmla="*/ 3122 h 3122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0" name="Freeform 6"/>
          <p:cNvSpPr/>
          <p:nvPr/>
        </p:nvSpPr>
        <p:spPr>
          <a:xfrm>
            <a:off x="7958138" y="1174750"/>
            <a:ext cx="2865437" cy="531813"/>
          </a:xfrm>
          <a:custGeom>
            <a:avLst/>
            <a:gdLst>
              <a:gd name="txL" fmla="*/ 0 w 3877"/>
              <a:gd name="txT" fmla="*/ 0 h 956"/>
              <a:gd name="txR" fmla="*/ 3877 w 3877"/>
              <a:gd name="txB" fmla="*/ 956 h 95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1" name="Freeform 7"/>
          <p:cNvSpPr/>
          <p:nvPr/>
        </p:nvSpPr>
        <p:spPr>
          <a:xfrm>
            <a:off x="6724650" y="285750"/>
            <a:ext cx="939800" cy="3378200"/>
          </a:xfrm>
          <a:custGeom>
            <a:avLst/>
            <a:gdLst>
              <a:gd name="txL" fmla="*/ 0 w 1274"/>
              <a:gd name="txT" fmla="*/ 0 h 6082"/>
              <a:gd name="txR" fmla="*/ 1274 w 1274"/>
              <a:gd name="txB" fmla="*/ 6082 h 608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2" name="Freeform 8"/>
          <p:cNvSpPr/>
          <p:nvPr/>
        </p:nvSpPr>
        <p:spPr>
          <a:xfrm>
            <a:off x="7556500" y="1260475"/>
            <a:ext cx="3249613" cy="1628775"/>
          </a:xfrm>
          <a:custGeom>
            <a:avLst/>
            <a:gdLst>
              <a:gd name="txL" fmla="*/ 0 w 4400"/>
              <a:gd name="txT" fmla="*/ 0 h 2932"/>
              <a:gd name="txR" fmla="*/ 4400 w 4400"/>
              <a:gd name="txB" fmla="*/ 2932 h 293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3" name="Freeform 9"/>
          <p:cNvSpPr/>
          <p:nvPr/>
        </p:nvSpPr>
        <p:spPr>
          <a:xfrm>
            <a:off x="6376988" y="2871788"/>
            <a:ext cx="1728787" cy="3071812"/>
          </a:xfrm>
          <a:custGeom>
            <a:avLst/>
            <a:gdLst>
              <a:gd name="txL" fmla="*/ 0 w 2339"/>
              <a:gd name="txT" fmla="*/ 0 h 5530"/>
              <a:gd name="txR" fmla="*/ 2339 w 2339"/>
              <a:gd name="txB" fmla="*/ 5530 h 553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4" name="Freeform 10"/>
          <p:cNvSpPr/>
          <p:nvPr/>
        </p:nvSpPr>
        <p:spPr>
          <a:xfrm>
            <a:off x="7505700" y="5797550"/>
            <a:ext cx="109538" cy="615950"/>
          </a:xfrm>
          <a:custGeom>
            <a:avLst/>
            <a:gdLst>
              <a:gd name="txL" fmla="*/ 0 w 148"/>
              <a:gd name="txT" fmla="*/ 0 h 1110"/>
              <a:gd name="txR" fmla="*/ 148 w 148"/>
              <a:gd name="txB" fmla="*/ 1110 h 111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5" name="Freeform 11"/>
          <p:cNvSpPr/>
          <p:nvPr/>
        </p:nvSpPr>
        <p:spPr>
          <a:xfrm>
            <a:off x="6640513" y="2459038"/>
            <a:ext cx="4165600" cy="3944937"/>
          </a:xfrm>
          <a:custGeom>
            <a:avLst/>
            <a:gdLst>
              <a:gd name="txL" fmla="*/ 0 w 5642"/>
              <a:gd name="txT" fmla="*/ 0 h 7102"/>
              <a:gd name="txR" fmla="*/ 5642 w 5642"/>
              <a:gd name="txB" fmla="*/ 7102 h 710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6" name="Freeform 12"/>
          <p:cNvSpPr/>
          <p:nvPr/>
        </p:nvSpPr>
        <p:spPr>
          <a:xfrm>
            <a:off x="7618413" y="1957388"/>
            <a:ext cx="312737" cy="1565275"/>
          </a:xfrm>
          <a:custGeom>
            <a:avLst/>
            <a:gdLst>
              <a:gd name="txL" fmla="*/ 0 w 420"/>
              <a:gd name="txT" fmla="*/ 0 h 2820"/>
              <a:gd name="txR" fmla="*/ 420 w 420"/>
              <a:gd name="txB" fmla="*/ 2820 h 282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7" name="Freeform 13"/>
          <p:cNvSpPr/>
          <p:nvPr/>
        </p:nvSpPr>
        <p:spPr>
          <a:xfrm>
            <a:off x="5122863" y="2397125"/>
            <a:ext cx="2414587" cy="766763"/>
          </a:xfrm>
          <a:custGeom>
            <a:avLst/>
            <a:gdLst>
              <a:gd name="txL" fmla="*/ 0 w 3270"/>
              <a:gd name="txT" fmla="*/ 0 h 1380"/>
              <a:gd name="txR" fmla="*/ 3270 w 3270"/>
              <a:gd name="txB" fmla="*/ 1380 h 1380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8" name="Freeform 14"/>
          <p:cNvSpPr/>
          <p:nvPr/>
        </p:nvSpPr>
        <p:spPr>
          <a:xfrm>
            <a:off x="5732463" y="2997200"/>
            <a:ext cx="1649412" cy="590550"/>
          </a:xfrm>
          <a:custGeom>
            <a:avLst/>
            <a:gdLst>
              <a:gd name="txL" fmla="*/ 0 w 2235"/>
              <a:gd name="txT" fmla="*/ 0 h 1062"/>
              <a:gd name="txR" fmla="*/ 2235 w 2235"/>
              <a:gd name="txB" fmla="*/ 1062 h 1062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589" name="Freeform 15"/>
          <p:cNvSpPr/>
          <p:nvPr/>
        </p:nvSpPr>
        <p:spPr>
          <a:xfrm>
            <a:off x="7231063" y="3571875"/>
            <a:ext cx="50800" cy="133350"/>
          </a:xfrm>
          <a:custGeom>
            <a:avLst/>
            <a:gdLst>
              <a:gd name="txL" fmla="*/ 0 w 70"/>
              <a:gd name="txT" fmla="*/ 0 h 240"/>
              <a:gd name="txR" fmla="*/ 70 w 70"/>
              <a:gd name="txB" fmla="*/ 240 h 24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>
              <a:alpha val="100000"/>
            </a:srgbClr>
          </a:solidFill>
          <a:ln w="28575" cap="flat" cmpd="sng">
            <a:solidFill>
              <a:srgbClr val="008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24590" name="Group 16"/>
          <p:cNvGrpSpPr/>
          <p:nvPr/>
        </p:nvGrpSpPr>
        <p:grpSpPr>
          <a:xfrm>
            <a:off x="7483475" y="2787650"/>
            <a:ext cx="219075" cy="168275"/>
            <a:chOff x="4185" y="13200"/>
            <a:chExt cx="300" cy="300"/>
          </a:xfrm>
        </p:grpSpPr>
        <p:sp>
          <p:nvSpPr>
            <p:cNvPr id="24645" name="Oval 17"/>
            <p:cNvSpPr/>
            <p:nvPr/>
          </p:nvSpPr>
          <p:spPr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4646" name="Oval 18"/>
            <p:cNvSpPr/>
            <p:nvPr/>
          </p:nvSpPr>
          <p:spPr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4591" name="Oval 19"/>
          <p:cNvSpPr/>
          <p:nvPr/>
        </p:nvSpPr>
        <p:spPr>
          <a:xfrm>
            <a:off x="8208963" y="3100388"/>
            <a:ext cx="133350" cy="10001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592" name="Oval 20"/>
          <p:cNvSpPr/>
          <p:nvPr/>
        </p:nvSpPr>
        <p:spPr>
          <a:xfrm>
            <a:off x="7394575" y="857250"/>
            <a:ext cx="130175" cy="9842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4593" name="Oval 21"/>
          <p:cNvSpPr/>
          <p:nvPr/>
        </p:nvSpPr>
        <p:spPr>
          <a:xfrm>
            <a:off x="6218238" y="1547813"/>
            <a:ext cx="133350" cy="10001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594" name="Oval 22"/>
          <p:cNvSpPr/>
          <p:nvPr/>
        </p:nvSpPr>
        <p:spPr>
          <a:xfrm>
            <a:off x="8836025" y="1746250"/>
            <a:ext cx="131763" cy="10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595" name="Oval 23"/>
          <p:cNvSpPr/>
          <p:nvPr/>
        </p:nvSpPr>
        <p:spPr>
          <a:xfrm>
            <a:off x="8631238" y="2362200"/>
            <a:ext cx="131762" cy="10001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4596" name="Group 24"/>
          <p:cNvGrpSpPr/>
          <p:nvPr/>
        </p:nvGrpSpPr>
        <p:grpSpPr>
          <a:xfrm>
            <a:off x="7105650" y="5746750"/>
            <a:ext cx="220663" cy="166688"/>
            <a:chOff x="4185" y="13200"/>
            <a:chExt cx="300" cy="300"/>
          </a:xfrm>
        </p:grpSpPr>
        <p:sp>
          <p:nvSpPr>
            <p:cNvPr id="24643" name="Oval 25"/>
            <p:cNvSpPr/>
            <p:nvPr/>
          </p:nvSpPr>
          <p:spPr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4644" name="Oval 26"/>
            <p:cNvSpPr/>
            <p:nvPr/>
          </p:nvSpPr>
          <p:spPr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24597" name="Group 27"/>
          <p:cNvGrpSpPr/>
          <p:nvPr/>
        </p:nvGrpSpPr>
        <p:grpSpPr>
          <a:xfrm rot="-1728032">
            <a:off x="7154863" y="2092325"/>
            <a:ext cx="319087" cy="342900"/>
            <a:chOff x="2415" y="12855"/>
            <a:chExt cx="555" cy="795"/>
          </a:xfrm>
        </p:grpSpPr>
        <p:sp>
          <p:nvSpPr>
            <p:cNvPr id="24640" name="Rectangle 28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4641" name="AutoShape 29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42" name="AutoShape 30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24598" name="Group 31"/>
          <p:cNvGrpSpPr/>
          <p:nvPr/>
        </p:nvGrpSpPr>
        <p:grpSpPr>
          <a:xfrm rot="-376791">
            <a:off x="7472363" y="4973638"/>
            <a:ext cx="409575" cy="396875"/>
            <a:chOff x="2415" y="12855"/>
            <a:chExt cx="555" cy="795"/>
          </a:xfrm>
        </p:grpSpPr>
        <p:sp>
          <p:nvSpPr>
            <p:cNvPr id="24637" name="Rectangle 32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4638" name="AutoShape 33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9" name="AutoShape 34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4599" name="Text Box 35"/>
          <p:cNvSpPr txBox="1"/>
          <p:nvPr/>
        </p:nvSpPr>
        <p:spPr>
          <a:xfrm>
            <a:off x="7451725" y="788988"/>
            <a:ext cx="2332038" cy="306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ĐỒI ĐỘC LẬP</a:t>
            </a: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600" dirty="0">
              <a:ea typeface="Arial" panose="020B0604020202020204" pitchFamily="34" charset="0"/>
            </a:endParaRPr>
          </a:p>
        </p:txBody>
      </p:sp>
      <p:sp>
        <p:nvSpPr>
          <p:cNvPr id="24600" name="Text Box 36"/>
          <p:cNvSpPr txBox="1"/>
          <p:nvPr/>
        </p:nvSpPr>
        <p:spPr>
          <a:xfrm>
            <a:off x="7658100" y="1600200"/>
            <a:ext cx="2173288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ĐỒI HIM LAM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4601" name="Text Box 37"/>
          <p:cNvSpPr txBox="1"/>
          <p:nvPr/>
        </p:nvSpPr>
        <p:spPr>
          <a:xfrm>
            <a:off x="5168900" y="1597025"/>
            <a:ext cx="1557338" cy="292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BẢN KÉO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4602" name="Text Box 38"/>
          <p:cNvSpPr txBox="1"/>
          <p:nvPr/>
        </p:nvSpPr>
        <p:spPr>
          <a:xfrm>
            <a:off x="5878513" y="1952625"/>
            <a:ext cx="1620837" cy="561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MƯỜNG THANH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4603" name="Text Box 39"/>
          <p:cNvSpPr txBox="1"/>
          <p:nvPr/>
        </p:nvSpPr>
        <p:spPr>
          <a:xfrm>
            <a:off x="8107363" y="3114675"/>
            <a:ext cx="893762" cy="46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4604" name="Text Box 40"/>
          <p:cNvSpPr txBox="1"/>
          <p:nvPr/>
        </p:nvSpPr>
        <p:spPr>
          <a:xfrm>
            <a:off x="7554913" y="5681663"/>
            <a:ext cx="2106612" cy="4905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BẢN HỒNG CÚM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4605" name="Text Box 41"/>
          <p:cNvSpPr txBox="1"/>
          <p:nvPr/>
        </p:nvSpPr>
        <p:spPr>
          <a:xfrm rot="5716369">
            <a:off x="6510338" y="4219575"/>
            <a:ext cx="7921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S.NẬM RỐM</a:t>
            </a:r>
            <a:endParaRPr lang="en-US" altLang="en-US" sz="14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4606" name="Text Box 42"/>
          <p:cNvSpPr txBox="1"/>
          <p:nvPr/>
        </p:nvSpPr>
        <p:spPr>
          <a:xfrm>
            <a:off x="5160963" y="6392863"/>
            <a:ext cx="58547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chiến dịch Điện Biên Phủ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07" name="Text Box 43"/>
          <p:cNvSpPr txBox="1"/>
          <p:nvPr/>
        </p:nvSpPr>
        <p:spPr>
          <a:xfrm>
            <a:off x="8551863" y="2057400"/>
            <a:ext cx="87312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1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aseline="-250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4608" name="AutoShape 56"/>
          <p:cNvSpPr/>
          <p:nvPr/>
        </p:nvSpPr>
        <p:spPr>
          <a:xfrm rot="-2630165" flipV="1">
            <a:off x="6384925" y="2514600"/>
            <a:ext cx="896938" cy="239713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609" name="AutoShape 57"/>
          <p:cNvSpPr/>
          <p:nvPr/>
        </p:nvSpPr>
        <p:spPr>
          <a:xfrm rot="1190124">
            <a:off x="8816975" y="3094038"/>
            <a:ext cx="841375" cy="334962"/>
          </a:xfrm>
          <a:prstGeom prst="leftArrow">
            <a:avLst>
              <a:gd name="adj1" fmla="val 50000"/>
              <a:gd name="adj2" fmla="val 4721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0" name="AutoShape 58"/>
          <p:cNvSpPr/>
          <p:nvPr/>
        </p:nvSpPr>
        <p:spPr>
          <a:xfrm rot="2400524">
            <a:off x="6588125" y="1676400"/>
            <a:ext cx="566738" cy="323850"/>
          </a:xfrm>
          <a:prstGeom prst="rightArrow">
            <a:avLst>
              <a:gd name="adj1" fmla="val 50000"/>
              <a:gd name="adj2" fmla="val 3289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1" name="AutoShape 59"/>
          <p:cNvSpPr/>
          <p:nvPr/>
        </p:nvSpPr>
        <p:spPr>
          <a:xfrm rot="862919">
            <a:off x="8005763" y="4495800"/>
            <a:ext cx="406400" cy="1171575"/>
          </a:xfrm>
          <a:prstGeom prst="curvedLeftArrow">
            <a:avLst>
              <a:gd name="adj1" fmla="val 76688"/>
              <a:gd name="adj2" fmla="val 153377"/>
              <a:gd name="adj3" fmla="val 3333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2" name="AutoShape 60"/>
          <p:cNvSpPr/>
          <p:nvPr/>
        </p:nvSpPr>
        <p:spPr>
          <a:xfrm rot="862919">
            <a:off x="9258300" y="1824038"/>
            <a:ext cx="471488" cy="884237"/>
          </a:xfrm>
          <a:prstGeom prst="curvedLeftArrow">
            <a:avLst>
              <a:gd name="adj1" fmla="val 49880"/>
              <a:gd name="adj2" fmla="val 99770"/>
              <a:gd name="adj3" fmla="val 3333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3" name="AutoShape 61"/>
          <p:cNvSpPr/>
          <p:nvPr/>
        </p:nvSpPr>
        <p:spPr>
          <a:xfrm rot="3260220">
            <a:off x="7586663" y="1639888"/>
            <a:ext cx="309562" cy="687387"/>
          </a:xfrm>
          <a:prstGeom prst="downArrow">
            <a:avLst>
              <a:gd name="adj1" fmla="val 50000"/>
              <a:gd name="adj2" fmla="val 41737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CC66FF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4614" name="AutoShape 65"/>
          <p:cNvSpPr/>
          <p:nvPr/>
        </p:nvSpPr>
        <p:spPr>
          <a:xfrm rot="3497914">
            <a:off x="6513513" y="5608638"/>
            <a:ext cx="295275" cy="941387"/>
          </a:xfrm>
          <a:prstGeom prst="upArrow">
            <a:avLst>
              <a:gd name="adj1" fmla="val 50000"/>
              <a:gd name="adj2" fmla="val 59925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5" name="AutoShape 66"/>
          <p:cNvSpPr/>
          <p:nvPr/>
        </p:nvSpPr>
        <p:spPr>
          <a:xfrm rot="6866228">
            <a:off x="6319838" y="4878388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6" name="AutoShape 67"/>
          <p:cNvSpPr/>
          <p:nvPr/>
        </p:nvSpPr>
        <p:spPr>
          <a:xfrm rot="-4226464">
            <a:off x="8040688" y="5510213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7" name="AutoShape 70"/>
          <p:cNvSpPr/>
          <p:nvPr/>
        </p:nvSpPr>
        <p:spPr>
          <a:xfrm rot="1892765">
            <a:off x="8310563" y="2590800"/>
            <a:ext cx="4587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8" name="AutoShape 71"/>
          <p:cNvSpPr/>
          <p:nvPr/>
        </p:nvSpPr>
        <p:spPr>
          <a:xfrm rot="2954183">
            <a:off x="5276850" y="908050"/>
            <a:ext cx="981075" cy="388938"/>
          </a:xfrm>
          <a:prstGeom prst="rightArrow">
            <a:avLst>
              <a:gd name="adj1" fmla="val 50000"/>
              <a:gd name="adj2" fmla="val 8387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19" name="AutoShape 72"/>
          <p:cNvSpPr/>
          <p:nvPr/>
        </p:nvSpPr>
        <p:spPr>
          <a:xfrm rot="7248086">
            <a:off x="7399338" y="315913"/>
            <a:ext cx="498475" cy="388937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20" name="AutoShape 73"/>
          <p:cNvSpPr/>
          <p:nvPr/>
        </p:nvSpPr>
        <p:spPr>
          <a:xfrm rot="-9065205">
            <a:off x="7478713" y="1012825"/>
            <a:ext cx="600075" cy="266700"/>
          </a:xfrm>
          <a:prstGeom prst="rightArrow">
            <a:avLst>
              <a:gd name="adj1" fmla="val 50000"/>
              <a:gd name="adj2" fmla="val 422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21" name="AutoShape 74"/>
          <p:cNvSpPr/>
          <p:nvPr/>
        </p:nvSpPr>
        <p:spPr>
          <a:xfrm rot="3317055">
            <a:off x="8331200" y="1235075"/>
            <a:ext cx="498475" cy="388938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22" name="AutoShape 75"/>
          <p:cNvSpPr/>
          <p:nvPr/>
        </p:nvSpPr>
        <p:spPr>
          <a:xfrm rot="8521165">
            <a:off x="9118600" y="1414463"/>
            <a:ext cx="663575" cy="292100"/>
          </a:xfrm>
          <a:prstGeom prst="rightArrow">
            <a:avLst>
              <a:gd name="adj1" fmla="val 50000"/>
              <a:gd name="adj2" fmla="val 427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499350" y="2794000"/>
            <a:ext cx="2032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624" name="AutoShape 65"/>
          <p:cNvSpPr/>
          <p:nvPr/>
        </p:nvSpPr>
        <p:spPr>
          <a:xfrm rot="3497914">
            <a:off x="6897688" y="2687638"/>
            <a:ext cx="295275" cy="941387"/>
          </a:xfrm>
          <a:prstGeom prst="upArrow">
            <a:avLst>
              <a:gd name="adj1" fmla="val 50000"/>
              <a:gd name="adj2" fmla="val 59925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4625" name="Text Box 44"/>
          <p:cNvSpPr txBox="1"/>
          <p:nvPr/>
        </p:nvSpPr>
        <p:spPr>
          <a:xfrm>
            <a:off x="912813" y="3429000"/>
            <a:ext cx="3851275" cy="3059113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giải:</a:t>
            </a:r>
            <a:endParaRPr lang="en-US" altLang="en-US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chỉ huy của địch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điểm v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cứ điểm của địch.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bay của địch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Quân ta tiến công đợt 1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Quân ta tiến công đợt 2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Quân ta tiến công đợt 3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626" name="Group 45"/>
          <p:cNvGrpSpPr/>
          <p:nvPr/>
        </p:nvGrpSpPr>
        <p:grpSpPr>
          <a:xfrm>
            <a:off x="1114425" y="3744913"/>
            <a:ext cx="241300" cy="222250"/>
            <a:chOff x="1803" y="13659"/>
            <a:chExt cx="300" cy="300"/>
          </a:xfrm>
        </p:grpSpPr>
        <p:sp>
          <p:nvSpPr>
            <p:cNvPr id="24635" name="Oval 46"/>
            <p:cNvSpPr/>
            <p:nvPr/>
          </p:nvSpPr>
          <p:spPr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4636" name="Oval 47"/>
            <p:cNvSpPr/>
            <p:nvPr/>
          </p:nvSpPr>
          <p:spPr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4627" name="Oval 48"/>
          <p:cNvSpPr/>
          <p:nvPr/>
        </p:nvSpPr>
        <p:spPr>
          <a:xfrm>
            <a:off x="1216025" y="4095750"/>
            <a:ext cx="11430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4628" name="Group 49"/>
          <p:cNvGrpSpPr/>
          <p:nvPr/>
        </p:nvGrpSpPr>
        <p:grpSpPr>
          <a:xfrm rot="2632895">
            <a:off x="1114425" y="4468813"/>
            <a:ext cx="285750" cy="312737"/>
            <a:chOff x="2415" y="12855"/>
            <a:chExt cx="555" cy="795"/>
          </a:xfrm>
        </p:grpSpPr>
        <p:sp>
          <p:nvSpPr>
            <p:cNvPr id="24632" name="Rectangle 50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4633" name="AutoShape 51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4634" name="AutoShape 52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4629" name="AutoShape 53"/>
          <p:cNvSpPr/>
          <p:nvPr/>
        </p:nvSpPr>
        <p:spPr>
          <a:xfrm flipV="1">
            <a:off x="1216025" y="4940300"/>
            <a:ext cx="357188" cy="176213"/>
          </a:xfrm>
          <a:custGeom>
            <a:avLst/>
            <a:gdLst>
              <a:gd name="txL" fmla="*/ 12427 w 21600"/>
              <a:gd name="txT" fmla="*/ 3264 h 21600"/>
              <a:gd name="txR" fmla="*/ 17494 w 21600"/>
              <a:gd name="txB" fmla="*/ 8894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630" name="AutoShape 54"/>
          <p:cNvSpPr/>
          <p:nvPr/>
        </p:nvSpPr>
        <p:spPr>
          <a:xfrm flipV="1">
            <a:off x="1216025" y="5551488"/>
            <a:ext cx="357188" cy="174625"/>
          </a:xfrm>
          <a:custGeom>
            <a:avLst/>
            <a:gdLst>
              <a:gd name="txL" fmla="*/ 12427 w 21600"/>
              <a:gd name="txT" fmla="*/ 3264 h 21600"/>
              <a:gd name="txR" fmla="*/ 17494 w 21600"/>
              <a:gd name="txB" fmla="*/ 8894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4631" name="AutoShape 55"/>
          <p:cNvSpPr/>
          <p:nvPr/>
        </p:nvSpPr>
        <p:spPr>
          <a:xfrm>
            <a:off x="1216025" y="5276850"/>
            <a:ext cx="384175" cy="144463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99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4"/>
          <p:cNvSpPr/>
          <p:nvPr/>
        </p:nvSpPr>
        <p:spPr>
          <a:xfrm>
            <a:off x="5021263" y="0"/>
            <a:ext cx="6735762" cy="6477000"/>
          </a:xfrm>
          <a:prstGeom prst="rect">
            <a:avLst/>
          </a:pr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5603" name="Freeform 5"/>
          <p:cNvSpPr/>
          <p:nvPr/>
        </p:nvSpPr>
        <p:spPr>
          <a:xfrm>
            <a:off x="5278438" y="252413"/>
            <a:ext cx="2703512" cy="1735137"/>
          </a:xfrm>
          <a:custGeom>
            <a:avLst/>
            <a:gdLst>
              <a:gd name="txL" fmla="*/ 0 w 3660"/>
              <a:gd name="txT" fmla="*/ 0 h 3122"/>
              <a:gd name="txR" fmla="*/ 3660 w 3660"/>
              <a:gd name="txB" fmla="*/ 3122 h 3122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4" name="Freeform 6"/>
          <p:cNvSpPr/>
          <p:nvPr/>
        </p:nvSpPr>
        <p:spPr>
          <a:xfrm>
            <a:off x="7958138" y="1174750"/>
            <a:ext cx="2865437" cy="531813"/>
          </a:xfrm>
          <a:custGeom>
            <a:avLst/>
            <a:gdLst>
              <a:gd name="txL" fmla="*/ 0 w 3877"/>
              <a:gd name="txT" fmla="*/ 0 h 956"/>
              <a:gd name="txR" fmla="*/ 3877 w 3877"/>
              <a:gd name="txB" fmla="*/ 956 h 95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5" name="Freeform 7"/>
          <p:cNvSpPr/>
          <p:nvPr/>
        </p:nvSpPr>
        <p:spPr>
          <a:xfrm>
            <a:off x="6724650" y="285750"/>
            <a:ext cx="939800" cy="3378200"/>
          </a:xfrm>
          <a:custGeom>
            <a:avLst/>
            <a:gdLst>
              <a:gd name="txL" fmla="*/ 0 w 1274"/>
              <a:gd name="txT" fmla="*/ 0 h 6082"/>
              <a:gd name="txR" fmla="*/ 1274 w 1274"/>
              <a:gd name="txB" fmla="*/ 6082 h 608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6" name="Freeform 8"/>
          <p:cNvSpPr/>
          <p:nvPr/>
        </p:nvSpPr>
        <p:spPr>
          <a:xfrm>
            <a:off x="7556500" y="1260475"/>
            <a:ext cx="3249613" cy="1628775"/>
          </a:xfrm>
          <a:custGeom>
            <a:avLst/>
            <a:gdLst>
              <a:gd name="txL" fmla="*/ 0 w 4400"/>
              <a:gd name="txT" fmla="*/ 0 h 2932"/>
              <a:gd name="txR" fmla="*/ 4400 w 4400"/>
              <a:gd name="txB" fmla="*/ 2932 h 293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7" name="Freeform 9"/>
          <p:cNvSpPr/>
          <p:nvPr/>
        </p:nvSpPr>
        <p:spPr>
          <a:xfrm>
            <a:off x="6376988" y="2871788"/>
            <a:ext cx="1728787" cy="3071812"/>
          </a:xfrm>
          <a:custGeom>
            <a:avLst/>
            <a:gdLst>
              <a:gd name="txL" fmla="*/ 0 w 2339"/>
              <a:gd name="txT" fmla="*/ 0 h 5530"/>
              <a:gd name="txR" fmla="*/ 2339 w 2339"/>
              <a:gd name="txB" fmla="*/ 5530 h 553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8" name="Freeform 10"/>
          <p:cNvSpPr/>
          <p:nvPr/>
        </p:nvSpPr>
        <p:spPr>
          <a:xfrm>
            <a:off x="7505700" y="5797550"/>
            <a:ext cx="109538" cy="615950"/>
          </a:xfrm>
          <a:custGeom>
            <a:avLst/>
            <a:gdLst>
              <a:gd name="txL" fmla="*/ 0 w 148"/>
              <a:gd name="txT" fmla="*/ 0 h 1110"/>
              <a:gd name="txR" fmla="*/ 148 w 148"/>
              <a:gd name="txB" fmla="*/ 1110 h 111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09" name="Freeform 11"/>
          <p:cNvSpPr/>
          <p:nvPr/>
        </p:nvSpPr>
        <p:spPr>
          <a:xfrm>
            <a:off x="6640513" y="2459038"/>
            <a:ext cx="4165600" cy="3944937"/>
          </a:xfrm>
          <a:custGeom>
            <a:avLst/>
            <a:gdLst>
              <a:gd name="txL" fmla="*/ 0 w 5642"/>
              <a:gd name="txT" fmla="*/ 0 h 7102"/>
              <a:gd name="txR" fmla="*/ 5642 w 5642"/>
              <a:gd name="txB" fmla="*/ 7102 h 710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10" name="Freeform 12"/>
          <p:cNvSpPr/>
          <p:nvPr/>
        </p:nvSpPr>
        <p:spPr>
          <a:xfrm>
            <a:off x="7618413" y="1957388"/>
            <a:ext cx="312737" cy="1565275"/>
          </a:xfrm>
          <a:custGeom>
            <a:avLst/>
            <a:gdLst>
              <a:gd name="txL" fmla="*/ 0 w 420"/>
              <a:gd name="txT" fmla="*/ 0 h 2820"/>
              <a:gd name="txR" fmla="*/ 420 w 420"/>
              <a:gd name="txB" fmla="*/ 2820 h 282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11" name="Freeform 13"/>
          <p:cNvSpPr/>
          <p:nvPr/>
        </p:nvSpPr>
        <p:spPr>
          <a:xfrm>
            <a:off x="5122863" y="2397125"/>
            <a:ext cx="2414587" cy="766763"/>
          </a:xfrm>
          <a:custGeom>
            <a:avLst/>
            <a:gdLst>
              <a:gd name="txL" fmla="*/ 0 w 3270"/>
              <a:gd name="txT" fmla="*/ 0 h 1380"/>
              <a:gd name="txR" fmla="*/ 3270 w 3270"/>
              <a:gd name="txB" fmla="*/ 1380 h 1380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12" name="Freeform 14"/>
          <p:cNvSpPr/>
          <p:nvPr/>
        </p:nvSpPr>
        <p:spPr>
          <a:xfrm>
            <a:off x="5732463" y="2997200"/>
            <a:ext cx="1649412" cy="590550"/>
          </a:xfrm>
          <a:custGeom>
            <a:avLst/>
            <a:gdLst>
              <a:gd name="txL" fmla="*/ 0 w 2235"/>
              <a:gd name="txT" fmla="*/ 0 h 1062"/>
              <a:gd name="txR" fmla="*/ 2235 w 2235"/>
              <a:gd name="txB" fmla="*/ 1062 h 1062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13" name="Freeform 15"/>
          <p:cNvSpPr/>
          <p:nvPr/>
        </p:nvSpPr>
        <p:spPr>
          <a:xfrm>
            <a:off x="7231063" y="3571875"/>
            <a:ext cx="50800" cy="133350"/>
          </a:xfrm>
          <a:custGeom>
            <a:avLst/>
            <a:gdLst>
              <a:gd name="txL" fmla="*/ 0 w 70"/>
              <a:gd name="txT" fmla="*/ 0 h 240"/>
              <a:gd name="txR" fmla="*/ 70 w 70"/>
              <a:gd name="txB" fmla="*/ 240 h 24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>
              <a:alpha val="100000"/>
            </a:srgbClr>
          </a:solidFill>
          <a:ln w="28575" cap="flat" cmpd="sng">
            <a:solidFill>
              <a:srgbClr val="008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25614" name="Group 16"/>
          <p:cNvGrpSpPr/>
          <p:nvPr/>
        </p:nvGrpSpPr>
        <p:grpSpPr>
          <a:xfrm>
            <a:off x="7483475" y="2787650"/>
            <a:ext cx="219075" cy="168275"/>
            <a:chOff x="4185" y="13200"/>
            <a:chExt cx="300" cy="300"/>
          </a:xfrm>
        </p:grpSpPr>
        <p:sp>
          <p:nvSpPr>
            <p:cNvPr id="25689" name="Oval 17"/>
            <p:cNvSpPr/>
            <p:nvPr/>
          </p:nvSpPr>
          <p:spPr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5690" name="Oval 18"/>
            <p:cNvSpPr/>
            <p:nvPr/>
          </p:nvSpPr>
          <p:spPr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5615" name="Oval 19"/>
          <p:cNvSpPr/>
          <p:nvPr/>
        </p:nvSpPr>
        <p:spPr>
          <a:xfrm>
            <a:off x="8208963" y="3100388"/>
            <a:ext cx="133350" cy="10001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16" name="Oval 20"/>
          <p:cNvSpPr/>
          <p:nvPr/>
        </p:nvSpPr>
        <p:spPr>
          <a:xfrm>
            <a:off x="7394575" y="857250"/>
            <a:ext cx="130175" cy="9842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5617" name="Oval 21"/>
          <p:cNvSpPr/>
          <p:nvPr/>
        </p:nvSpPr>
        <p:spPr>
          <a:xfrm>
            <a:off x="6218238" y="1547813"/>
            <a:ext cx="133350" cy="10001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18" name="Oval 22"/>
          <p:cNvSpPr/>
          <p:nvPr/>
        </p:nvSpPr>
        <p:spPr>
          <a:xfrm>
            <a:off x="8836025" y="1746250"/>
            <a:ext cx="131763" cy="10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19" name="Oval 23"/>
          <p:cNvSpPr/>
          <p:nvPr/>
        </p:nvSpPr>
        <p:spPr>
          <a:xfrm>
            <a:off x="8631238" y="2362200"/>
            <a:ext cx="131762" cy="10001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5620" name="Group 24"/>
          <p:cNvGrpSpPr/>
          <p:nvPr/>
        </p:nvGrpSpPr>
        <p:grpSpPr>
          <a:xfrm>
            <a:off x="7105650" y="5746750"/>
            <a:ext cx="220663" cy="166688"/>
            <a:chOff x="4185" y="13200"/>
            <a:chExt cx="300" cy="300"/>
          </a:xfrm>
        </p:grpSpPr>
        <p:sp>
          <p:nvSpPr>
            <p:cNvPr id="25687" name="Oval 25"/>
            <p:cNvSpPr/>
            <p:nvPr/>
          </p:nvSpPr>
          <p:spPr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5688" name="Oval 26"/>
            <p:cNvSpPr/>
            <p:nvPr/>
          </p:nvSpPr>
          <p:spPr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25621" name="Group 27"/>
          <p:cNvGrpSpPr/>
          <p:nvPr/>
        </p:nvGrpSpPr>
        <p:grpSpPr>
          <a:xfrm rot="-1728032">
            <a:off x="7154863" y="2092325"/>
            <a:ext cx="319087" cy="342900"/>
            <a:chOff x="2415" y="12855"/>
            <a:chExt cx="555" cy="795"/>
          </a:xfrm>
        </p:grpSpPr>
        <p:sp>
          <p:nvSpPr>
            <p:cNvPr id="25684" name="Rectangle 28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5685" name="AutoShape 29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686" name="AutoShape 30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25622" name="Group 31"/>
          <p:cNvGrpSpPr/>
          <p:nvPr/>
        </p:nvGrpSpPr>
        <p:grpSpPr>
          <a:xfrm rot="-376791">
            <a:off x="7542213" y="4986338"/>
            <a:ext cx="409575" cy="396875"/>
            <a:chOff x="2415" y="12855"/>
            <a:chExt cx="555" cy="795"/>
          </a:xfrm>
        </p:grpSpPr>
        <p:sp>
          <p:nvSpPr>
            <p:cNvPr id="25681" name="Rectangle 32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5682" name="AutoShape 33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683" name="AutoShape 34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5623" name="Text Box 35"/>
          <p:cNvSpPr txBox="1"/>
          <p:nvPr/>
        </p:nvSpPr>
        <p:spPr>
          <a:xfrm>
            <a:off x="7451725" y="788988"/>
            <a:ext cx="2332038" cy="306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ĐỒI ĐỘC LẬP</a:t>
            </a: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600" dirty="0">
              <a:ea typeface="Arial" panose="020B0604020202020204" pitchFamily="34" charset="0"/>
            </a:endParaRPr>
          </a:p>
        </p:txBody>
      </p:sp>
      <p:sp>
        <p:nvSpPr>
          <p:cNvPr id="25624" name="Text Box 36"/>
          <p:cNvSpPr txBox="1"/>
          <p:nvPr/>
        </p:nvSpPr>
        <p:spPr>
          <a:xfrm>
            <a:off x="8005763" y="1371600"/>
            <a:ext cx="2173287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ĐỒI HIM LAM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25" name="Text Box 37"/>
          <p:cNvSpPr txBox="1"/>
          <p:nvPr/>
        </p:nvSpPr>
        <p:spPr>
          <a:xfrm>
            <a:off x="5168900" y="1597025"/>
            <a:ext cx="1557338" cy="292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BẢN KÉO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26" name="Text Box 38"/>
          <p:cNvSpPr txBox="1"/>
          <p:nvPr/>
        </p:nvSpPr>
        <p:spPr>
          <a:xfrm>
            <a:off x="5878513" y="1952625"/>
            <a:ext cx="1620837" cy="561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MƯỜNG THANH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27" name="Text Box 39"/>
          <p:cNvSpPr txBox="1"/>
          <p:nvPr/>
        </p:nvSpPr>
        <p:spPr>
          <a:xfrm>
            <a:off x="8107363" y="3114675"/>
            <a:ext cx="893762" cy="46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5628" name="Text Box 40"/>
          <p:cNvSpPr txBox="1"/>
          <p:nvPr/>
        </p:nvSpPr>
        <p:spPr>
          <a:xfrm>
            <a:off x="7554913" y="5681663"/>
            <a:ext cx="2106612" cy="4905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BẢN HỒNG CÚM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29" name="Text Box 41"/>
          <p:cNvSpPr txBox="1"/>
          <p:nvPr/>
        </p:nvSpPr>
        <p:spPr>
          <a:xfrm rot="5716369">
            <a:off x="6510338" y="4219575"/>
            <a:ext cx="7921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S.NẬM RỐM</a:t>
            </a:r>
            <a:endParaRPr lang="en-US" altLang="en-US" sz="14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5630" name="Text Box 42"/>
          <p:cNvSpPr txBox="1"/>
          <p:nvPr/>
        </p:nvSpPr>
        <p:spPr>
          <a:xfrm>
            <a:off x="5168900" y="6477000"/>
            <a:ext cx="57531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chiến dịch Điện Biên Phủ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31" name="Text Box 43"/>
          <p:cNvSpPr txBox="1"/>
          <p:nvPr/>
        </p:nvSpPr>
        <p:spPr>
          <a:xfrm>
            <a:off x="8551863" y="2057400"/>
            <a:ext cx="87312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1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aseline="-250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5632" name="Text Box 44"/>
          <p:cNvSpPr txBox="1"/>
          <p:nvPr/>
        </p:nvSpPr>
        <p:spPr>
          <a:xfrm>
            <a:off x="912813" y="3429000"/>
            <a:ext cx="3851275" cy="3059113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giải:</a:t>
            </a:r>
            <a:endParaRPr lang="en-US" altLang="en-US" sz="12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chỉ huy của địch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điểm v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cứ điểm của địch.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bay của địch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Quân ta tiến công đợt 1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Quân ta tiến công đợt 2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Quân ta tiến công đợt 3</a:t>
            </a:r>
            <a:endParaRPr lang="en-US" altLang="en-U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5633" name="Group 45"/>
          <p:cNvGrpSpPr/>
          <p:nvPr/>
        </p:nvGrpSpPr>
        <p:grpSpPr>
          <a:xfrm>
            <a:off x="1114425" y="3744913"/>
            <a:ext cx="241300" cy="222250"/>
            <a:chOff x="1803" y="13659"/>
            <a:chExt cx="300" cy="300"/>
          </a:xfrm>
        </p:grpSpPr>
        <p:sp>
          <p:nvSpPr>
            <p:cNvPr id="25679" name="Oval 46"/>
            <p:cNvSpPr/>
            <p:nvPr/>
          </p:nvSpPr>
          <p:spPr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5680" name="Oval 47"/>
            <p:cNvSpPr/>
            <p:nvPr/>
          </p:nvSpPr>
          <p:spPr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5634" name="Oval 48"/>
          <p:cNvSpPr/>
          <p:nvPr/>
        </p:nvSpPr>
        <p:spPr>
          <a:xfrm>
            <a:off x="1216025" y="4095750"/>
            <a:ext cx="11430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5635" name="Group 49"/>
          <p:cNvGrpSpPr/>
          <p:nvPr/>
        </p:nvGrpSpPr>
        <p:grpSpPr>
          <a:xfrm rot="2632895">
            <a:off x="1114425" y="4468813"/>
            <a:ext cx="285750" cy="312737"/>
            <a:chOff x="2415" y="12855"/>
            <a:chExt cx="555" cy="795"/>
          </a:xfrm>
        </p:grpSpPr>
        <p:sp>
          <p:nvSpPr>
            <p:cNvPr id="25676" name="Rectangle 50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5677" name="AutoShape 51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5678" name="AutoShape 52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5636" name="AutoShape 53"/>
          <p:cNvSpPr/>
          <p:nvPr/>
        </p:nvSpPr>
        <p:spPr>
          <a:xfrm flipV="1">
            <a:off x="1216025" y="4940300"/>
            <a:ext cx="357188" cy="176213"/>
          </a:xfrm>
          <a:custGeom>
            <a:avLst/>
            <a:gdLst>
              <a:gd name="txL" fmla="*/ 12427 w 21600"/>
              <a:gd name="txT" fmla="*/ 3264 h 21600"/>
              <a:gd name="txR" fmla="*/ 17494 w 21600"/>
              <a:gd name="txB" fmla="*/ 8894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37" name="AutoShape 54"/>
          <p:cNvSpPr/>
          <p:nvPr/>
        </p:nvSpPr>
        <p:spPr>
          <a:xfrm flipV="1">
            <a:off x="1216025" y="5551488"/>
            <a:ext cx="357188" cy="174625"/>
          </a:xfrm>
          <a:custGeom>
            <a:avLst/>
            <a:gdLst>
              <a:gd name="txL" fmla="*/ 12427 w 21600"/>
              <a:gd name="txT" fmla="*/ 3264 h 21600"/>
              <a:gd name="txR" fmla="*/ 17494 w 21600"/>
              <a:gd name="txB" fmla="*/ 8894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38" name="AutoShape 55"/>
          <p:cNvSpPr/>
          <p:nvPr/>
        </p:nvSpPr>
        <p:spPr>
          <a:xfrm>
            <a:off x="1216025" y="5276850"/>
            <a:ext cx="384175" cy="144463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99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39" name="AutoShape 56"/>
          <p:cNvSpPr/>
          <p:nvPr/>
        </p:nvSpPr>
        <p:spPr>
          <a:xfrm rot="-2630165" flipV="1">
            <a:off x="6384925" y="2514600"/>
            <a:ext cx="896938" cy="239713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5640" name="AutoShape 57"/>
          <p:cNvSpPr/>
          <p:nvPr/>
        </p:nvSpPr>
        <p:spPr>
          <a:xfrm rot="1190124">
            <a:off x="8816975" y="3094038"/>
            <a:ext cx="841375" cy="334962"/>
          </a:xfrm>
          <a:prstGeom prst="leftArrow">
            <a:avLst>
              <a:gd name="adj1" fmla="val 50000"/>
              <a:gd name="adj2" fmla="val 4721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41" name="AutoShape 58"/>
          <p:cNvSpPr/>
          <p:nvPr/>
        </p:nvSpPr>
        <p:spPr>
          <a:xfrm rot="2400524">
            <a:off x="6588125" y="1676400"/>
            <a:ext cx="566738" cy="323850"/>
          </a:xfrm>
          <a:prstGeom prst="rightArrow">
            <a:avLst>
              <a:gd name="adj1" fmla="val 50000"/>
              <a:gd name="adj2" fmla="val 3289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42" name="AutoShape 59"/>
          <p:cNvSpPr/>
          <p:nvPr/>
        </p:nvSpPr>
        <p:spPr>
          <a:xfrm rot="862919">
            <a:off x="8005763" y="4495800"/>
            <a:ext cx="406400" cy="1171575"/>
          </a:xfrm>
          <a:prstGeom prst="curvedLeftArrow">
            <a:avLst>
              <a:gd name="adj1" fmla="val 76688"/>
              <a:gd name="adj2" fmla="val 153377"/>
              <a:gd name="adj3" fmla="val 3333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43" name="AutoShape 60"/>
          <p:cNvSpPr/>
          <p:nvPr/>
        </p:nvSpPr>
        <p:spPr>
          <a:xfrm rot="862919">
            <a:off x="9258300" y="1824038"/>
            <a:ext cx="471488" cy="884237"/>
          </a:xfrm>
          <a:prstGeom prst="curvedLeftArrow">
            <a:avLst>
              <a:gd name="adj1" fmla="val 49880"/>
              <a:gd name="adj2" fmla="val 99770"/>
              <a:gd name="adj3" fmla="val 3333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44" name="AutoShape 61"/>
          <p:cNvSpPr/>
          <p:nvPr/>
        </p:nvSpPr>
        <p:spPr>
          <a:xfrm rot="3260220">
            <a:off x="7586663" y="1639888"/>
            <a:ext cx="309562" cy="687387"/>
          </a:xfrm>
          <a:prstGeom prst="downArrow">
            <a:avLst>
              <a:gd name="adj1" fmla="val 50000"/>
              <a:gd name="adj2" fmla="val 41737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CC66FF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5645" name="Text Box 62"/>
          <p:cNvSpPr txBox="1"/>
          <p:nvPr/>
        </p:nvSpPr>
        <p:spPr>
          <a:xfrm>
            <a:off x="912813" y="228600"/>
            <a:ext cx="385127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Đợt 1: 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13-3-1954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46" name="Text Box 63"/>
          <p:cNvSpPr txBox="1"/>
          <p:nvPr/>
        </p:nvSpPr>
        <p:spPr>
          <a:xfrm>
            <a:off x="912813" y="1143000"/>
            <a:ext cx="385127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Đợt 2:</a:t>
            </a:r>
            <a:endParaRPr lang="en-US" alt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30-3-1954</a:t>
            </a:r>
            <a:endParaRPr lang="en-US" altLang="en-US" sz="24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92" name="Text Box 64"/>
          <p:cNvSpPr txBox="1"/>
          <p:nvPr/>
        </p:nvSpPr>
        <p:spPr>
          <a:xfrm>
            <a:off x="912813" y="2209800"/>
            <a:ext cx="385127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Đợt 3: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1-5-1954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3793" name="AutoShape 65"/>
          <p:cNvSpPr/>
          <p:nvPr/>
        </p:nvSpPr>
        <p:spPr>
          <a:xfrm rot="3497914">
            <a:off x="6513513" y="5608638"/>
            <a:ext cx="295275" cy="941387"/>
          </a:xfrm>
          <a:prstGeom prst="upArrow">
            <a:avLst>
              <a:gd name="adj1" fmla="val 50000"/>
              <a:gd name="adj2" fmla="val 59925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73794" name="AutoShape 66"/>
          <p:cNvSpPr/>
          <p:nvPr/>
        </p:nvSpPr>
        <p:spPr>
          <a:xfrm rot="6866228">
            <a:off x="6319838" y="4878388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73795" name="AutoShape 67"/>
          <p:cNvSpPr/>
          <p:nvPr/>
        </p:nvSpPr>
        <p:spPr>
          <a:xfrm rot="-4226464">
            <a:off x="8040688" y="5510213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73796" name="Picture 68" descr="AR9-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998486">
            <a:off x="6092825" y="3065463"/>
            <a:ext cx="1508125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97" name="Picture 69" descr="Fireworks-07-june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3" y="2654300"/>
            <a:ext cx="13462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98" name="AutoShape 70"/>
          <p:cNvSpPr/>
          <p:nvPr/>
        </p:nvSpPr>
        <p:spPr>
          <a:xfrm rot="1892765">
            <a:off x="8310563" y="2590800"/>
            <a:ext cx="4587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54" name="AutoShape 71"/>
          <p:cNvSpPr/>
          <p:nvPr/>
        </p:nvSpPr>
        <p:spPr>
          <a:xfrm rot="2954183">
            <a:off x="5276850" y="908050"/>
            <a:ext cx="981075" cy="388938"/>
          </a:xfrm>
          <a:prstGeom prst="rightArrow">
            <a:avLst>
              <a:gd name="adj1" fmla="val 50000"/>
              <a:gd name="adj2" fmla="val 8387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55" name="AutoShape 72"/>
          <p:cNvSpPr/>
          <p:nvPr/>
        </p:nvSpPr>
        <p:spPr>
          <a:xfrm rot="7248086">
            <a:off x="7399338" y="315913"/>
            <a:ext cx="498475" cy="388937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56" name="AutoShape 73"/>
          <p:cNvSpPr/>
          <p:nvPr/>
        </p:nvSpPr>
        <p:spPr>
          <a:xfrm rot="-9065205">
            <a:off x="7478713" y="1012825"/>
            <a:ext cx="600075" cy="266700"/>
          </a:xfrm>
          <a:prstGeom prst="rightArrow">
            <a:avLst>
              <a:gd name="adj1" fmla="val 50000"/>
              <a:gd name="adj2" fmla="val 422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57" name="AutoShape 74"/>
          <p:cNvSpPr/>
          <p:nvPr/>
        </p:nvSpPr>
        <p:spPr>
          <a:xfrm rot="3317055">
            <a:off x="8331200" y="1308100"/>
            <a:ext cx="498475" cy="388938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5658" name="AutoShape 75"/>
          <p:cNvSpPr/>
          <p:nvPr/>
        </p:nvSpPr>
        <p:spPr>
          <a:xfrm rot="8521165">
            <a:off x="8993188" y="1436688"/>
            <a:ext cx="661987" cy="292100"/>
          </a:xfrm>
          <a:prstGeom prst="rightArrow">
            <a:avLst>
              <a:gd name="adj1" fmla="val 50000"/>
              <a:gd name="adj2" fmla="val 4259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73804" name="Picture 76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963" y="2514600"/>
            <a:ext cx="709612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805" name="Picture 77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8" y="5105400"/>
            <a:ext cx="709612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806" name="Line 78"/>
          <p:cNvSpPr/>
          <p:nvPr/>
        </p:nvSpPr>
        <p:spPr>
          <a:xfrm>
            <a:off x="7221538" y="51816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3807" name="Picture 79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38" y="1447800"/>
            <a:ext cx="708025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808" name="Line 80"/>
          <p:cNvSpPr/>
          <p:nvPr/>
        </p:nvSpPr>
        <p:spPr>
          <a:xfrm flipH="1">
            <a:off x="7297738" y="1485900"/>
            <a:ext cx="0" cy="4953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3809" name="Picture 81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5" y="1676400"/>
            <a:ext cx="709613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810" name="Line 82"/>
          <p:cNvSpPr/>
          <p:nvPr/>
        </p:nvSpPr>
        <p:spPr>
          <a:xfrm>
            <a:off x="8728075" y="1704975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3811" name="Picture 83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2192338"/>
            <a:ext cx="709613" cy="38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812" name="Line 84"/>
          <p:cNvSpPr/>
          <p:nvPr/>
        </p:nvSpPr>
        <p:spPr>
          <a:xfrm>
            <a:off x="7600950" y="2200275"/>
            <a:ext cx="0" cy="5429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813" name="Line 85"/>
          <p:cNvSpPr/>
          <p:nvPr/>
        </p:nvSpPr>
        <p:spPr>
          <a:xfrm flipH="1">
            <a:off x="8208963" y="25146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499350" y="2794000"/>
            <a:ext cx="2032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3815" name="Picture 87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762000"/>
            <a:ext cx="709613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71" name="Picture 88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265113"/>
            <a:ext cx="709613" cy="38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817" name="Line 89"/>
          <p:cNvSpPr/>
          <p:nvPr/>
        </p:nvSpPr>
        <p:spPr>
          <a:xfrm>
            <a:off x="7454900" y="290513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73818" name="Picture 90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25" y="965200"/>
            <a:ext cx="709613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819" name="Line 91"/>
          <p:cNvSpPr/>
          <p:nvPr/>
        </p:nvSpPr>
        <p:spPr>
          <a:xfrm>
            <a:off x="6283325" y="9906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821" name="Line 93"/>
          <p:cNvSpPr/>
          <p:nvPr/>
        </p:nvSpPr>
        <p:spPr>
          <a:xfrm>
            <a:off x="9020175" y="7620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7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7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7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7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93" grpId="0" animBg="1"/>
      <p:bldP spid="73793" grpId="1" animBg="1"/>
      <p:bldP spid="73794" grpId="0" animBg="1"/>
      <p:bldP spid="73794" grpId="1" animBg="1"/>
      <p:bldP spid="73795" grpId="0" animBg="1"/>
      <p:bldP spid="73795" grpId="1" animBg="1"/>
      <p:bldP spid="73798" grpId="0" animBg="1"/>
      <p:bldP spid="7379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4"/>
          <p:cNvSpPr/>
          <p:nvPr/>
        </p:nvSpPr>
        <p:spPr>
          <a:xfrm>
            <a:off x="5021263" y="0"/>
            <a:ext cx="6735762" cy="6477000"/>
          </a:xfrm>
          <a:prstGeom prst="rect">
            <a:avLst/>
          </a:prstGeom>
          <a:solidFill>
            <a:srgbClr val="FFFFCC"/>
          </a:solid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6627" name="Freeform 5"/>
          <p:cNvSpPr/>
          <p:nvPr/>
        </p:nvSpPr>
        <p:spPr>
          <a:xfrm>
            <a:off x="5278438" y="252413"/>
            <a:ext cx="2703512" cy="1735137"/>
          </a:xfrm>
          <a:custGeom>
            <a:avLst/>
            <a:gdLst>
              <a:gd name="txL" fmla="*/ 0 w 3660"/>
              <a:gd name="txT" fmla="*/ 0 h 3122"/>
              <a:gd name="txR" fmla="*/ 3660 w 3660"/>
              <a:gd name="txB" fmla="*/ 3122 h 3122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660" h="3122">
                <a:moveTo>
                  <a:pt x="0" y="0"/>
                </a:moveTo>
                <a:cubicBezTo>
                  <a:pt x="15" y="64"/>
                  <a:pt x="22" y="306"/>
                  <a:pt x="90" y="397"/>
                </a:cubicBezTo>
                <a:cubicBezTo>
                  <a:pt x="158" y="488"/>
                  <a:pt x="317" y="509"/>
                  <a:pt x="405" y="547"/>
                </a:cubicBezTo>
                <a:cubicBezTo>
                  <a:pt x="493" y="585"/>
                  <a:pt x="540" y="592"/>
                  <a:pt x="615" y="622"/>
                </a:cubicBezTo>
                <a:cubicBezTo>
                  <a:pt x="690" y="652"/>
                  <a:pt x="778" y="650"/>
                  <a:pt x="855" y="727"/>
                </a:cubicBezTo>
                <a:cubicBezTo>
                  <a:pt x="932" y="804"/>
                  <a:pt x="993" y="992"/>
                  <a:pt x="1080" y="1087"/>
                </a:cubicBezTo>
                <a:cubicBezTo>
                  <a:pt x="1167" y="1182"/>
                  <a:pt x="1277" y="1272"/>
                  <a:pt x="1380" y="1297"/>
                </a:cubicBezTo>
                <a:cubicBezTo>
                  <a:pt x="1483" y="1322"/>
                  <a:pt x="1595" y="1235"/>
                  <a:pt x="1695" y="1237"/>
                </a:cubicBezTo>
                <a:cubicBezTo>
                  <a:pt x="1795" y="1239"/>
                  <a:pt x="1885" y="1272"/>
                  <a:pt x="1980" y="1312"/>
                </a:cubicBezTo>
                <a:cubicBezTo>
                  <a:pt x="2075" y="1352"/>
                  <a:pt x="2205" y="1400"/>
                  <a:pt x="2265" y="1477"/>
                </a:cubicBezTo>
                <a:cubicBezTo>
                  <a:pt x="2325" y="1554"/>
                  <a:pt x="2360" y="1662"/>
                  <a:pt x="2340" y="1777"/>
                </a:cubicBezTo>
                <a:cubicBezTo>
                  <a:pt x="2320" y="1892"/>
                  <a:pt x="2190" y="2082"/>
                  <a:pt x="2145" y="2167"/>
                </a:cubicBezTo>
                <a:cubicBezTo>
                  <a:pt x="2100" y="2252"/>
                  <a:pt x="2028" y="2237"/>
                  <a:pt x="2070" y="2287"/>
                </a:cubicBezTo>
                <a:cubicBezTo>
                  <a:pt x="2112" y="2337"/>
                  <a:pt x="2268" y="2410"/>
                  <a:pt x="2400" y="2467"/>
                </a:cubicBezTo>
                <a:cubicBezTo>
                  <a:pt x="2532" y="2524"/>
                  <a:pt x="2737" y="2527"/>
                  <a:pt x="2865" y="2632"/>
                </a:cubicBezTo>
                <a:cubicBezTo>
                  <a:pt x="2993" y="2737"/>
                  <a:pt x="3082" y="3072"/>
                  <a:pt x="3165" y="3097"/>
                </a:cubicBezTo>
                <a:cubicBezTo>
                  <a:pt x="3248" y="3122"/>
                  <a:pt x="3305" y="2862"/>
                  <a:pt x="3360" y="2782"/>
                </a:cubicBezTo>
                <a:cubicBezTo>
                  <a:pt x="3415" y="2702"/>
                  <a:pt x="3455" y="2657"/>
                  <a:pt x="3495" y="2617"/>
                </a:cubicBezTo>
                <a:cubicBezTo>
                  <a:pt x="3535" y="2577"/>
                  <a:pt x="3583" y="2589"/>
                  <a:pt x="3600" y="2542"/>
                </a:cubicBezTo>
                <a:cubicBezTo>
                  <a:pt x="3617" y="2495"/>
                  <a:pt x="3645" y="2379"/>
                  <a:pt x="3600" y="2332"/>
                </a:cubicBezTo>
                <a:cubicBezTo>
                  <a:pt x="3555" y="2285"/>
                  <a:pt x="3355" y="2287"/>
                  <a:pt x="3330" y="2257"/>
                </a:cubicBezTo>
                <a:cubicBezTo>
                  <a:pt x="3305" y="2227"/>
                  <a:pt x="3425" y="2197"/>
                  <a:pt x="3450" y="2152"/>
                </a:cubicBezTo>
                <a:cubicBezTo>
                  <a:pt x="3475" y="2107"/>
                  <a:pt x="3458" y="2039"/>
                  <a:pt x="3480" y="1987"/>
                </a:cubicBezTo>
                <a:cubicBezTo>
                  <a:pt x="3502" y="1935"/>
                  <a:pt x="3557" y="1885"/>
                  <a:pt x="3585" y="1837"/>
                </a:cubicBezTo>
                <a:cubicBezTo>
                  <a:pt x="3613" y="1789"/>
                  <a:pt x="3660" y="1727"/>
                  <a:pt x="3645" y="1702"/>
                </a:cubicBezTo>
                <a:cubicBezTo>
                  <a:pt x="3630" y="1677"/>
                  <a:pt x="3537" y="1709"/>
                  <a:pt x="3495" y="1687"/>
                </a:cubicBezTo>
                <a:cubicBezTo>
                  <a:pt x="3453" y="1665"/>
                  <a:pt x="3415" y="1607"/>
                  <a:pt x="3390" y="1567"/>
                </a:cubicBezTo>
                <a:cubicBezTo>
                  <a:pt x="3365" y="1527"/>
                  <a:pt x="3363" y="1502"/>
                  <a:pt x="3345" y="1447"/>
                </a:cubicBezTo>
                <a:cubicBezTo>
                  <a:pt x="3327" y="1392"/>
                  <a:pt x="3285" y="1299"/>
                  <a:pt x="3285" y="1237"/>
                </a:cubicBezTo>
                <a:cubicBezTo>
                  <a:pt x="3285" y="1175"/>
                  <a:pt x="3345" y="1137"/>
                  <a:pt x="3345" y="1072"/>
                </a:cubicBezTo>
                <a:cubicBezTo>
                  <a:pt x="3345" y="1007"/>
                  <a:pt x="3330" y="929"/>
                  <a:pt x="3285" y="847"/>
                </a:cubicBezTo>
                <a:cubicBezTo>
                  <a:pt x="3240" y="765"/>
                  <a:pt x="3135" y="654"/>
                  <a:pt x="3075" y="577"/>
                </a:cubicBezTo>
                <a:cubicBezTo>
                  <a:pt x="3015" y="500"/>
                  <a:pt x="2933" y="476"/>
                  <a:pt x="2925" y="382"/>
                </a:cubicBezTo>
                <a:cubicBezTo>
                  <a:pt x="2917" y="288"/>
                  <a:pt x="3008" y="91"/>
                  <a:pt x="3030" y="15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28" name="Freeform 6"/>
          <p:cNvSpPr/>
          <p:nvPr/>
        </p:nvSpPr>
        <p:spPr>
          <a:xfrm>
            <a:off x="7958138" y="1174750"/>
            <a:ext cx="2865437" cy="531813"/>
          </a:xfrm>
          <a:custGeom>
            <a:avLst/>
            <a:gdLst>
              <a:gd name="txL" fmla="*/ 0 w 3877"/>
              <a:gd name="txT" fmla="*/ 0 h 956"/>
              <a:gd name="txR" fmla="*/ 3877 w 3877"/>
              <a:gd name="txB" fmla="*/ 956 h 956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877" h="956">
                <a:moveTo>
                  <a:pt x="0" y="791"/>
                </a:moveTo>
                <a:cubicBezTo>
                  <a:pt x="80" y="757"/>
                  <a:pt x="160" y="724"/>
                  <a:pt x="225" y="731"/>
                </a:cubicBezTo>
                <a:cubicBezTo>
                  <a:pt x="290" y="738"/>
                  <a:pt x="330" y="816"/>
                  <a:pt x="390" y="836"/>
                </a:cubicBezTo>
                <a:cubicBezTo>
                  <a:pt x="450" y="856"/>
                  <a:pt x="535" y="841"/>
                  <a:pt x="585" y="851"/>
                </a:cubicBezTo>
                <a:cubicBezTo>
                  <a:pt x="635" y="861"/>
                  <a:pt x="625" y="879"/>
                  <a:pt x="690" y="896"/>
                </a:cubicBezTo>
                <a:cubicBezTo>
                  <a:pt x="755" y="913"/>
                  <a:pt x="890" y="956"/>
                  <a:pt x="975" y="956"/>
                </a:cubicBezTo>
                <a:cubicBezTo>
                  <a:pt x="1060" y="956"/>
                  <a:pt x="1140" y="913"/>
                  <a:pt x="1200" y="896"/>
                </a:cubicBezTo>
                <a:cubicBezTo>
                  <a:pt x="1260" y="879"/>
                  <a:pt x="1263" y="873"/>
                  <a:pt x="1335" y="851"/>
                </a:cubicBezTo>
                <a:cubicBezTo>
                  <a:pt x="1407" y="829"/>
                  <a:pt x="1580" y="793"/>
                  <a:pt x="1635" y="761"/>
                </a:cubicBezTo>
                <a:cubicBezTo>
                  <a:pt x="1690" y="729"/>
                  <a:pt x="1623" y="651"/>
                  <a:pt x="1665" y="656"/>
                </a:cubicBezTo>
                <a:cubicBezTo>
                  <a:pt x="1707" y="661"/>
                  <a:pt x="1813" y="756"/>
                  <a:pt x="1890" y="791"/>
                </a:cubicBezTo>
                <a:cubicBezTo>
                  <a:pt x="1967" y="826"/>
                  <a:pt x="2060" y="858"/>
                  <a:pt x="2130" y="866"/>
                </a:cubicBezTo>
                <a:cubicBezTo>
                  <a:pt x="2200" y="874"/>
                  <a:pt x="2250" y="864"/>
                  <a:pt x="2310" y="836"/>
                </a:cubicBezTo>
                <a:cubicBezTo>
                  <a:pt x="2370" y="808"/>
                  <a:pt x="2430" y="754"/>
                  <a:pt x="2490" y="701"/>
                </a:cubicBezTo>
                <a:cubicBezTo>
                  <a:pt x="2550" y="648"/>
                  <a:pt x="2610" y="556"/>
                  <a:pt x="2670" y="521"/>
                </a:cubicBezTo>
                <a:cubicBezTo>
                  <a:pt x="2730" y="486"/>
                  <a:pt x="2785" y="476"/>
                  <a:pt x="2850" y="491"/>
                </a:cubicBezTo>
                <a:cubicBezTo>
                  <a:pt x="2915" y="506"/>
                  <a:pt x="2983" y="571"/>
                  <a:pt x="3060" y="611"/>
                </a:cubicBezTo>
                <a:cubicBezTo>
                  <a:pt x="3137" y="651"/>
                  <a:pt x="3248" y="733"/>
                  <a:pt x="3315" y="731"/>
                </a:cubicBezTo>
                <a:cubicBezTo>
                  <a:pt x="3382" y="729"/>
                  <a:pt x="3438" y="646"/>
                  <a:pt x="3465" y="596"/>
                </a:cubicBezTo>
                <a:cubicBezTo>
                  <a:pt x="3492" y="546"/>
                  <a:pt x="3413" y="530"/>
                  <a:pt x="3480" y="431"/>
                </a:cubicBezTo>
                <a:cubicBezTo>
                  <a:pt x="3547" y="332"/>
                  <a:pt x="3877" y="8"/>
                  <a:pt x="3870" y="4"/>
                </a:cubicBezTo>
                <a:cubicBezTo>
                  <a:pt x="3863" y="0"/>
                  <a:pt x="3500" y="334"/>
                  <a:pt x="3435" y="409"/>
                </a:cubicBezTo>
                <a:cubicBezTo>
                  <a:pt x="3370" y="484"/>
                  <a:pt x="3471" y="445"/>
                  <a:pt x="3480" y="454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29" name="Freeform 7"/>
          <p:cNvSpPr/>
          <p:nvPr/>
        </p:nvSpPr>
        <p:spPr>
          <a:xfrm>
            <a:off x="6724650" y="285750"/>
            <a:ext cx="939800" cy="3378200"/>
          </a:xfrm>
          <a:custGeom>
            <a:avLst/>
            <a:gdLst>
              <a:gd name="txL" fmla="*/ 0 w 1274"/>
              <a:gd name="txT" fmla="*/ 0 h 6082"/>
              <a:gd name="txR" fmla="*/ 1274 w 1274"/>
              <a:gd name="txB" fmla="*/ 6082 h 608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274" h="6082">
                <a:moveTo>
                  <a:pt x="592" y="0"/>
                </a:moveTo>
                <a:cubicBezTo>
                  <a:pt x="604" y="149"/>
                  <a:pt x="650" y="656"/>
                  <a:pt x="667" y="907"/>
                </a:cubicBezTo>
                <a:cubicBezTo>
                  <a:pt x="684" y="1158"/>
                  <a:pt x="704" y="1337"/>
                  <a:pt x="697" y="1507"/>
                </a:cubicBezTo>
                <a:cubicBezTo>
                  <a:pt x="690" y="1677"/>
                  <a:pt x="639" y="1802"/>
                  <a:pt x="622" y="1927"/>
                </a:cubicBezTo>
                <a:cubicBezTo>
                  <a:pt x="605" y="2052"/>
                  <a:pt x="632" y="2115"/>
                  <a:pt x="592" y="2257"/>
                </a:cubicBezTo>
                <a:cubicBezTo>
                  <a:pt x="552" y="2399"/>
                  <a:pt x="437" y="2682"/>
                  <a:pt x="382" y="2782"/>
                </a:cubicBezTo>
                <a:cubicBezTo>
                  <a:pt x="327" y="2882"/>
                  <a:pt x="314" y="2845"/>
                  <a:pt x="262" y="2857"/>
                </a:cubicBezTo>
                <a:cubicBezTo>
                  <a:pt x="210" y="2869"/>
                  <a:pt x="104" y="2817"/>
                  <a:pt x="67" y="2857"/>
                </a:cubicBezTo>
                <a:cubicBezTo>
                  <a:pt x="30" y="2897"/>
                  <a:pt x="0" y="2967"/>
                  <a:pt x="37" y="3097"/>
                </a:cubicBezTo>
                <a:cubicBezTo>
                  <a:pt x="74" y="3227"/>
                  <a:pt x="240" y="3482"/>
                  <a:pt x="292" y="3637"/>
                </a:cubicBezTo>
                <a:cubicBezTo>
                  <a:pt x="344" y="3792"/>
                  <a:pt x="320" y="3932"/>
                  <a:pt x="352" y="4027"/>
                </a:cubicBezTo>
                <a:cubicBezTo>
                  <a:pt x="384" y="4122"/>
                  <a:pt x="452" y="4149"/>
                  <a:pt x="487" y="4207"/>
                </a:cubicBezTo>
                <a:cubicBezTo>
                  <a:pt x="522" y="4265"/>
                  <a:pt x="532" y="4325"/>
                  <a:pt x="562" y="4372"/>
                </a:cubicBezTo>
                <a:cubicBezTo>
                  <a:pt x="592" y="4419"/>
                  <a:pt x="579" y="4442"/>
                  <a:pt x="667" y="4492"/>
                </a:cubicBezTo>
                <a:cubicBezTo>
                  <a:pt x="755" y="4542"/>
                  <a:pt x="990" y="4645"/>
                  <a:pt x="1087" y="4672"/>
                </a:cubicBezTo>
                <a:cubicBezTo>
                  <a:pt x="1184" y="4699"/>
                  <a:pt x="1230" y="4615"/>
                  <a:pt x="1252" y="4657"/>
                </a:cubicBezTo>
                <a:cubicBezTo>
                  <a:pt x="1274" y="4699"/>
                  <a:pt x="1252" y="4840"/>
                  <a:pt x="1222" y="4927"/>
                </a:cubicBezTo>
                <a:cubicBezTo>
                  <a:pt x="1192" y="5014"/>
                  <a:pt x="1112" y="5097"/>
                  <a:pt x="1072" y="5182"/>
                </a:cubicBezTo>
                <a:cubicBezTo>
                  <a:pt x="1032" y="5267"/>
                  <a:pt x="1035" y="5374"/>
                  <a:pt x="982" y="5437"/>
                </a:cubicBezTo>
                <a:cubicBezTo>
                  <a:pt x="929" y="5500"/>
                  <a:pt x="812" y="5512"/>
                  <a:pt x="757" y="5557"/>
                </a:cubicBezTo>
                <a:cubicBezTo>
                  <a:pt x="702" y="5602"/>
                  <a:pt x="679" y="5650"/>
                  <a:pt x="652" y="5707"/>
                </a:cubicBezTo>
                <a:cubicBezTo>
                  <a:pt x="625" y="5764"/>
                  <a:pt x="627" y="5839"/>
                  <a:pt x="592" y="5902"/>
                </a:cubicBezTo>
                <a:cubicBezTo>
                  <a:pt x="557" y="5965"/>
                  <a:pt x="467" y="6050"/>
                  <a:pt x="442" y="6082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0" name="Freeform 8"/>
          <p:cNvSpPr/>
          <p:nvPr/>
        </p:nvSpPr>
        <p:spPr>
          <a:xfrm>
            <a:off x="7556500" y="1260475"/>
            <a:ext cx="3249613" cy="1628775"/>
          </a:xfrm>
          <a:custGeom>
            <a:avLst/>
            <a:gdLst>
              <a:gd name="txL" fmla="*/ 0 w 4400"/>
              <a:gd name="txT" fmla="*/ 0 h 2932"/>
              <a:gd name="txR" fmla="*/ 4400 w 4400"/>
              <a:gd name="txB" fmla="*/ 2932 h 2932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400" h="2932">
                <a:moveTo>
                  <a:pt x="4400" y="0"/>
                </a:moveTo>
                <a:cubicBezTo>
                  <a:pt x="4365" y="34"/>
                  <a:pt x="4232" y="131"/>
                  <a:pt x="4175" y="202"/>
                </a:cubicBezTo>
                <a:cubicBezTo>
                  <a:pt x="4118" y="273"/>
                  <a:pt x="4095" y="370"/>
                  <a:pt x="4055" y="427"/>
                </a:cubicBezTo>
                <a:cubicBezTo>
                  <a:pt x="4015" y="484"/>
                  <a:pt x="3980" y="510"/>
                  <a:pt x="3935" y="547"/>
                </a:cubicBezTo>
                <a:cubicBezTo>
                  <a:pt x="3890" y="584"/>
                  <a:pt x="3857" y="635"/>
                  <a:pt x="3785" y="652"/>
                </a:cubicBezTo>
                <a:cubicBezTo>
                  <a:pt x="3713" y="669"/>
                  <a:pt x="3585" y="662"/>
                  <a:pt x="3500" y="652"/>
                </a:cubicBezTo>
                <a:cubicBezTo>
                  <a:pt x="3415" y="642"/>
                  <a:pt x="3342" y="602"/>
                  <a:pt x="3275" y="592"/>
                </a:cubicBezTo>
                <a:cubicBezTo>
                  <a:pt x="3208" y="582"/>
                  <a:pt x="3163" y="567"/>
                  <a:pt x="3095" y="592"/>
                </a:cubicBezTo>
                <a:cubicBezTo>
                  <a:pt x="3027" y="617"/>
                  <a:pt x="2945" y="690"/>
                  <a:pt x="2870" y="742"/>
                </a:cubicBezTo>
                <a:cubicBezTo>
                  <a:pt x="2795" y="794"/>
                  <a:pt x="2725" y="867"/>
                  <a:pt x="2645" y="907"/>
                </a:cubicBezTo>
                <a:cubicBezTo>
                  <a:pt x="2565" y="947"/>
                  <a:pt x="2495" y="934"/>
                  <a:pt x="2390" y="982"/>
                </a:cubicBezTo>
                <a:cubicBezTo>
                  <a:pt x="2285" y="1030"/>
                  <a:pt x="2130" y="1144"/>
                  <a:pt x="2015" y="1192"/>
                </a:cubicBezTo>
                <a:cubicBezTo>
                  <a:pt x="1900" y="1240"/>
                  <a:pt x="1800" y="1214"/>
                  <a:pt x="1700" y="1267"/>
                </a:cubicBezTo>
                <a:cubicBezTo>
                  <a:pt x="1600" y="1320"/>
                  <a:pt x="1490" y="1447"/>
                  <a:pt x="1415" y="1507"/>
                </a:cubicBezTo>
                <a:cubicBezTo>
                  <a:pt x="1340" y="1567"/>
                  <a:pt x="1295" y="1567"/>
                  <a:pt x="1250" y="1627"/>
                </a:cubicBezTo>
                <a:cubicBezTo>
                  <a:pt x="1205" y="1687"/>
                  <a:pt x="1187" y="1782"/>
                  <a:pt x="1145" y="1867"/>
                </a:cubicBezTo>
                <a:cubicBezTo>
                  <a:pt x="1103" y="1952"/>
                  <a:pt x="1047" y="2082"/>
                  <a:pt x="995" y="2137"/>
                </a:cubicBezTo>
                <a:cubicBezTo>
                  <a:pt x="943" y="2192"/>
                  <a:pt x="872" y="2160"/>
                  <a:pt x="830" y="2197"/>
                </a:cubicBezTo>
                <a:cubicBezTo>
                  <a:pt x="788" y="2234"/>
                  <a:pt x="762" y="2292"/>
                  <a:pt x="740" y="2362"/>
                </a:cubicBezTo>
                <a:cubicBezTo>
                  <a:pt x="718" y="2432"/>
                  <a:pt x="715" y="2530"/>
                  <a:pt x="695" y="2617"/>
                </a:cubicBezTo>
                <a:cubicBezTo>
                  <a:pt x="675" y="2704"/>
                  <a:pt x="690" y="2850"/>
                  <a:pt x="620" y="2887"/>
                </a:cubicBezTo>
                <a:cubicBezTo>
                  <a:pt x="550" y="2924"/>
                  <a:pt x="362" y="2835"/>
                  <a:pt x="275" y="2842"/>
                </a:cubicBezTo>
                <a:cubicBezTo>
                  <a:pt x="188" y="2849"/>
                  <a:pt x="0" y="2835"/>
                  <a:pt x="95" y="2932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1" name="Freeform 9"/>
          <p:cNvSpPr/>
          <p:nvPr/>
        </p:nvSpPr>
        <p:spPr>
          <a:xfrm>
            <a:off x="6376988" y="2871788"/>
            <a:ext cx="1728787" cy="3071812"/>
          </a:xfrm>
          <a:custGeom>
            <a:avLst/>
            <a:gdLst>
              <a:gd name="txL" fmla="*/ 0 w 2339"/>
              <a:gd name="txT" fmla="*/ 0 h 5530"/>
              <a:gd name="txR" fmla="*/ 2339 w 2339"/>
              <a:gd name="txB" fmla="*/ 5530 h 553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339" h="5530">
                <a:moveTo>
                  <a:pt x="2202" y="0"/>
                </a:moveTo>
                <a:cubicBezTo>
                  <a:pt x="2253" y="36"/>
                  <a:pt x="2305" y="73"/>
                  <a:pt x="2322" y="180"/>
                </a:cubicBezTo>
                <a:cubicBezTo>
                  <a:pt x="2339" y="287"/>
                  <a:pt x="2329" y="515"/>
                  <a:pt x="2307" y="645"/>
                </a:cubicBezTo>
                <a:cubicBezTo>
                  <a:pt x="2285" y="775"/>
                  <a:pt x="2239" y="890"/>
                  <a:pt x="2187" y="960"/>
                </a:cubicBezTo>
                <a:cubicBezTo>
                  <a:pt x="2135" y="1030"/>
                  <a:pt x="2064" y="990"/>
                  <a:pt x="1992" y="1065"/>
                </a:cubicBezTo>
                <a:cubicBezTo>
                  <a:pt x="1920" y="1140"/>
                  <a:pt x="1834" y="1290"/>
                  <a:pt x="1752" y="1410"/>
                </a:cubicBezTo>
                <a:cubicBezTo>
                  <a:pt x="1670" y="1530"/>
                  <a:pt x="1567" y="1695"/>
                  <a:pt x="1497" y="1785"/>
                </a:cubicBezTo>
                <a:cubicBezTo>
                  <a:pt x="1427" y="1875"/>
                  <a:pt x="1362" y="1853"/>
                  <a:pt x="1332" y="1950"/>
                </a:cubicBezTo>
                <a:cubicBezTo>
                  <a:pt x="1302" y="2047"/>
                  <a:pt x="1310" y="2205"/>
                  <a:pt x="1317" y="2370"/>
                </a:cubicBezTo>
                <a:cubicBezTo>
                  <a:pt x="1324" y="2535"/>
                  <a:pt x="1367" y="2780"/>
                  <a:pt x="1377" y="2940"/>
                </a:cubicBezTo>
                <a:cubicBezTo>
                  <a:pt x="1387" y="3100"/>
                  <a:pt x="1365" y="3165"/>
                  <a:pt x="1377" y="3330"/>
                </a:cubicBezTo>
                <a:cubicBezTo>
                  <a:pt x="1389" y="3495"/>
                  <a:pt x="1419" y="3662"/>
                  <a:pt x="1452" y="3930"/>
                </a:cubicBezTo>
                <a:cubicBezTo>
                  <a:pt x="1485" y="4198"/>
                  <a:pt x="1537" y="4733"/>
                  <a:pt x="1572" y="4935"/>
                </a:cubicBezTo>
                <a:cubicBezTo>
                  <a:pt x="1607" y="5137"/>
                  <a:pt x="1645" y="5088"/>
                  <a:pt x="1662" y="5145"/>
                </a:cubicBezTo>
                <a:cubicBezTo>
                  <a:pt x="1679" y="5202"/>
                  <a:pt x="1735" y="5262"/>
                  <a:pt x="1677" y="5280"/>
                </a:cubicBezTo>
                <a:cubicBezTo>
                  <a:pt x="1619" y="5298"/>
                  <a:pt x="1472" y="5218"/>
                  <a:pt x="1317" y="5250"/>
                </a:cubicBezTo>
                <a:cubicBezTo>
                  <a:pt x="1162" y="5282"/>
                  <a:pt x="880" y="5440"/>
                  <a:pt x="747" y="5475"/>
                </a:cubicBezTo>
                <a:cubicBezTo>
                  <a:pt x="614" y="5510"/>
                  <a:pt x="552" y="5530"/>
                  <a:pt x="522" y="5460"/>
                </a:cubicBezTo>
                <a:cubicBezTo>
                  <a:pt x="492" y="5390"/>
                  <a:pt x="582" y="5167"/>
                  <a:pt x="567" y="5055"/>
                </a:cubicBezTo>
                <a:cubicBezTo>
                  <a:pt x="552" y="4943"/>
                  <a:pt x="444" y="4862"/>
                  <a:pt x="432" y="4785"/>
                </a:cubicBezTo>
                <a:cubicBezTo>
                  <a:pt x="420" y="4708"/>
                  <a:pt x="495" y="4660"/>
                  <a:pt x="492" y="4590"/>
                </a:cubicBezTo>
                <a:cubicBezTo>
                  <a:pt x="489" y="4520"/>
                  <a:pt x="479" y="4445"/>
                  <a:pt x="417" y="4365"/>
                </a:cubicBezTo>
                <a:cubicBezTo>
                  <a:pt x="355" y="4285"/>
                  <a:pt x="177" y="4225"/>
                  <a:pt x="117" y="4110"/>
                </a:cubicBezTo>
                <a:cubicBezTo>
                  <a:pt x="57" y="3995"/>
                  <a:pt x="72" y="3825"/>
                  <a:pt x="57" y="3675"/>
                </a:cubicBezTo>
                <a:cubicBezTo>
                  <a:pt x="42" y="3525"/>
                  <a:pt x="0" y="3422"/>
                  <a:pt x="27" y="3210"/>
                </a:cubicBezTo>
                <a:cubicBezTo>
                  <a:pt x="54" y="2998"/>
                  <a:pt x="149" y="2618"/>
                  <a:pt x="222" y="2400"/>
                </a:cubicBezTo>
                <a:cubicBezTo>
                  <a:pt x="295" y="2182"/>
                  <a:pt x="345" y="2060"/>
                  <a:pt x="462" y="1905"/>
                </a:cubicBezTo>
                <a:cubicBezTo>
                  <a:pt x="579" y="1750"/>
                  <a:pt x="847" y="1552"/>
                  <a:pt x="927" y="1470"/>
                </a:cubicBezTo>
                <a:cubicBezTo>
                  <a:pt x="1007" y="1388"/>
                  <a:pt x="939" y="1422"/>
                  <a:pt x="942" y="1410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2" name="Freeform 10"/>
          <p:cNvSpPr/>
          <p:nvPr/>
        </p:nvSpPr>
        <p:spPr>
          <a:xfrm>
            <a:off x="7505700" y="5797550"/>
            <a:ext cx="109538" cy="615950"/>
          </a:xfrm>
          <a:custGeom>
            <a:avLst/>
            <a:gdLst>
              <a:gd name="txL" fmla="*/ 0 w 148"/>
              <a:gd name="txT" fmla="*/ 0 h 1110"/>
              <a:gd name="txR" fmla="*/ 148 w 148"/>
              <a:gd name="txB" fmla="*/ 1110 h 111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148" h="1110">
                <a:moveTo>
                  <a:pt x="148" y="0"/>
                </a:moveTo>
                <a:cubicBezTo>
                  <a:pt x="129" y="99"/>
                  <a:pt x="110" y="198"/>
                  <a:pt x="88" y="285"/>
                </a:cubicBezTo>
                <a:cubicBezTo>
                  <a:pt x="66" y="372"/>
                  <a:pt x="26" y="420"/>
                  <a:pt x="13" y="525"/>
                </a:cubicBezTo>
                <a:cubicBezTo>
                  <a:pt x="0" y="630"/>
                  <a:pt x="8" y="817"/>
                  <a:pt x="13" y="915"/>
                </a:cubicBezTo>
                <a:cubicBezTo>
                  <a:pt x="18" y="1013"/>
                  <a:pt x="58" y="1015"/>
                  <a:pt x="43" y="1110"/>
                </a:cubicBezTo>
              </a:path>
            </a:pathLst>
          </a:custGeom>
          <a:noFill/>
          <a:ln w="28575" cap="flat" cmpd="sng">
            <a:solidFill>
              <a:srgbClr val="996633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3" name="Freeform 11"/>
          <p:cNvSpPr/>
          <p:nvPr/>
        </p:nvSpPr>
        <p:spPr>
          <a:xfrm>
            <a:off x="6640513" y="2459038"/>
            <a:ext cx="4165600" cy="3944937"/>
          </a:xfrm>
          <a:custGeom>
            <a:avLst/>
            <a:gdLst>
              <a:gd name="txL" fmla="*/ 0 w 5642"/>
              <a:gd name="txT" fmla="*/ 0 h 7102"/>
              <a:gd name="txR" fmla="*/ 5642 w 5642"/>
              <a:gd name="txB" fmla="*/ 7102 h 710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5642" h="7102">
                <a:moveTo>
                  <a:pt x="197" y="7102"/>
                </a:moveTo>
                <a:cubicBezTo>
                  <a:pt x="227" y="7042"/>
                  <a:pt x="257" y="6982"/>
                  <a:pt x="272" y="6922"/>
                </a:cubicBezTo>
                <a:cubicBezTo>
                  <a:pt x="287" y="6862"/>
                  <a:pt x="260" y="6799"/>
                  <a:pt x="287" y="6742"/>
                </a:cubicBezTo>
                <a:cubicBezTo>
                  <a:pt x="314" y="6685"/>
                  <a:pt x="392" y="6614"/>
                  <a:pt x="437" y="6577"/>
                </a:cubicBezTo>
                <a:cubicBezTo>
                  <a:pt x="482" y="6540"/>
                  <a:pt x="520" y="6507"/>
                  <a:pt x="557" y="6517"/>
                </a:cubicBezTo>
                <a:cubicBezTo>
                  <a:pt x="594" y="6527"/>
                  <a:pt x="632" y="6630"/>
                  <a:pt x="662" y="6637"/>
                </a:cubicBezTo>
                <a:cubicBezTo>
                  <a:pt x="692" y="6644"/>
                  <a:pt x="710" y="6617"/>
                  <a:pt x="737" y="6562"/>
                </a:cubicBezTo>
                <a:cubicBezTo>
                  <a:pt x="764" y="6507"/>
                  <a:pt x="775" y="6354"/>
                  <a:pt x="827" y="6307"/>
                </a:cubicBezTo>
                <a:cubicBezTo>
                  <a:pt x="879" y="6260"/>
                  <a:pt x="987" y="6319"/>
                  <a:pt x="1052" y="6277"/>
                </a:cubicBezTo>
                <a:cubicBezTo>
                  <a:pt x="1117" y="6235"/>
                  <a:pt x="1197" y="6114"/>
                  <a:pt x="1217" y="6052"/>
                </a:cubicBezTo>
                <a:cubicBezTo>
                  <a:pt x="1237" y="5990"/>
                  <a:pt x="1227" y="5949"/>
                  <a:pt x="1172" y="5902"/>
                </a:cubicBezTo>
                <a:cubicBezTo>
                  <a:pt x="1117" y="5855"/>
                  <a:pt x="962" y="5792"/>
                  <a:pt x="887" y="5767"/>
                </a:cubicBezTo>
                <a:cubicBezTo>
                  <a:pt x="812" y="5742"/>
                  <a:pt x="762" y="5815"/>
                  <a:pt x="722" y="5752"/>
                </a:cubicBezTo>
                <a:cubicBezTo>
                  <a:pt x="682" y="5689"/>
                  <a:pt x="670" y="5497"/>
                  <a:pt x="647" y="5392"/>
                </a:cubicBezTo>
                <a:cubicBezTo>
                  <a:pt x="624" y="5287"/>
                  <a:pt x="604" y="5197"/>
                  <a:pt x="587" y="5122"/>
                </a:cubicBezTo>
                <a:cubicBezTo>
                  <a:pt x="570" y="5047"/>
                  <a:pt x="552" y="4997"/>
                  <a:pt x="542" y="4942"/>
                </a:cubicBezTo>
                <a:cubicBezTo>
                  <a:pt x="532" y="4887"/>
                  <a:pt x="505" y="4822"/>
                  <a:pt x="527" y="4792"/>
                </a:cubicBezTo>
                <a:cubicBezTo>
                  <a:pt x="549" y="4762"/>
                  <a:pt x="654" y="4820"/>
                  <a:pt x="677" y="4762"/>
                </a:cubicBezTo>
                <a:cubicBezTo>
                  <a:pt x="700" y="4704"/>
                  <a:pt x="682" y="4499"/>
                  <a:pt x="662" y="4447"/>
                </a:cubicBezTo>
                <a:cubicBezTo>
                  <a:pt x="642" y="4395"/>
                  <a:pt x="574" y="4464"/>
                  <a:pt x="557" y="4447"/>
                </a:cubicBezTo>
                <a:cubicBezTo>
                  <a:pt x="540" y="4430"/>
                  <a:pt x="582" y="4374"/>
                  <a:pt x="557" y="4342"/>
                </a:cubicBezTo>
                <a:cubicBezTo>
                  <a:pt x="532" y="4310"/>
                  <a:pt x="462" y="4265"/>
                  <a:pt x="407" y="4252"/>
                </a:cubicBezTo>
                <a:cubicBezTo>
                  <a:pt x="352" y="4239"/>
                  <a:pt x="292" y="4302"/>
                  <a:pt x="227" y="4267"/>
                </a:cubicBezTo>
                <a:cubicBezTo>
                  <a:pt x="162" y="4232"/>
                  <a:pt x="34" y="4084"/>
                  <a:pt x="17" y="4042"/>
                </a:cubicBezTo>
                <a:cubicBezTo>
                  <a:pt x="0" y="4000"/>
                  <a:pt x="87" y="4034"/>
                  <a:pt x="122" y="4012"/>
                </a:cubicBezTo>
                <a:cubicBezTo>
                  <a:pt x="157" y="3990"/>
                  <a:pt x="187" y="3924"/>
                  <a:pt x="227" y="3907"/>
                </a:cubicBezTo>
                <a:cubicBezTo>
                  <a:pt x="267" y="3890"/>
                  <a:pt x="325" y="3937"/>
                  <a:pt x="362" y="3907"/>
                </a:cubicBezTo>
                <a:cubicBezTo>
                  <a:pt x="399" y="3877"/>
                  <a:pt x="460" y="3797"/>
                  <a:pt x="452" y="3727"/>
                </a:cubicBezTo>
                <a:cubicBezTo>
                  <a:pt x="444" y="3657"/>
                  <a:pt x="347" y="3574"/>
                  <a:pt x="317" y="3487"/>
                </a:cubicBezTo>
                <a:cubicBezTo>
                  <a:pt x="287" y="3400"/>
                  <a:pt x="247" y="3272"/>
                  <a:pt x="272" y="3202"/>
                </a:cubicBezTo>
                <a:cubicBezTo>
                  <a:pt x="297" y="3132"/>
                  <a:pt x="437" y="3107"/>
                  <a:pt x="467" y="3067"/>
                </a:cubicBezTo>
                <a:cubicBezTo>
                  <a:pt x="497" y="3027"/>
                  <a:pt x="422" y="2967"/>
                  <a:pt x="452" y="2962"/>
                </a:cubicBezTo>
                <a:cubicBezTo>
                  <a:pt x="482" y="2957"/>
                  <a:pt x="627" y="3054"/>
                  <a:pt x="647" y="3037"/>
                </a:cubicBezTo>
                <a:cubicBezTo>
                  <a:pt x="667" y="3020"/>
                  <a:pt x="570" y="2887"/>
                  <a:pt x="572" y="2857"/>
                </a:cubicBezTo>
                <a:cubicBezTo>
                  <a:pt x="574" y="2827"/>
                  <a:pt x="647" y="2890"/>
                  <a:pt x="662" y="2857"/>
                </a:cubicBezTo>
                <a:cubicBezTo>
                  <a:pt x="677" y="2824"/>
                  <a:pt x="622" y="2764"/>
                  <a:pt x="662" y="2662"/>
                </a:cubicBezTo>
                <a:cubicBezTo>
                  <a:pt x="702" y="2560"/>
                  <a:pt x="832" y="2304"/>
                  <a:pt x="902" y="2242"/>
                </a:cubicBezTo>
                <a:cubicBezTo>
                  <a:pt x="972" y="2180"/>
                  <a:pt x="1024" y="2310"/>
                  <a:pt x="1082" y="2287"/>
                </a:cubicBezTo>
                <a:cubicBezTo>
                  <a:pt x="1140" y="2264"/>
                  <a:pt x="1190" y="2160"/>
                  <a:pt x="1247" y="2107"/>
                </a:cubicBezTo>
                <a:cubicBezTo>
                  <a:pt x="1304" y="2054"/>
                  <a:pt x="1382" y="2017"/>
                  <a:pt x="1427" y="1972"/>
                </a:cubicBezTo>
                <a:cubicBezTo>
                  <a:pt x="1472" y="1927"/>
                  <a:pt x="1472" y="1877"/>
                  <a:pt x="1517" y="1837"/>
                </a:cubicBezTo>
                <a:cubicBezTo>
                  <a:pt x="1562" y="1797"/>
                  <a:pt x="1642" y="1789"/>
                  <a:pt x="1697" y="1732"/>
                </a:cubicBezTo>
                <a:cubicBezTo>
                  <a:pt x="1752" y="1675"/>
                  <a:pt x="1772" y="1544"/>
                  <a:pt x="1847" y="1492"/>
                </a:cubicBezTo>
                <a:cubicBezTo>
                  <a:pt x="1922" y="1440"/>
                  <a:pt x="1989" y="1452"/>
                  <a:pt x="2147" y="1417"/>
                </a:cubicBezTo>
                <a:cubicBezTo>
                  <a:pt x="2305" y="1382"/>
                  <a:pt x="2662" y="1349"/>
                  <a:pt x="2792" y="1282"/>
                </a:cubicBezTo>
                <a:cubicBezTo>
                  <a:pt x="2922" y="1215"/>
                  <a:pt x="2847" y="1107"/>
                  <a:pt x="2927" y="1012"/>
                </a:cubicBezTo>
                <a:cubicBezTo>
                  <a:pt x="3007" y="917"/>
                  <a:pt x="3125" y="782"/>
                  <a:pt x="3272" y="712"/>
                </a:cubicBezTo>
                <a:cubicBezTo>
                  <a:pt x="3419" y="642"/>
                  <a:pt x="3650" y="607"/>
                  <a:pt x="3812" y="592"/>
                </a:cubicBezTo>
                <a:cubicBezTo>
                  <a:pt x="3974" y="577"/>
                  <a:pt x="4127" y="647"/>
                  <a:pt x="4247" y="622"/>
                </a:cubicBezTo>
                <a:cubicBezTo>
                  <a:pt x="4367" y="597"/>
                  <a:pt x="4445" y="522"/>
                  <a:pt x="4532" y="442"/>
                </a:cubicBezTo>
                <a:cubicBezTo>
                  <a:pt x="4619" y="362"/>
                  <a:pt x="4625" y="189"/>
                  <a:pt x="4772" y="142"/>
                </a:cubicBezTo>
                <a:cubicBezTo>
                  <a:pt x="4919" y="95"/>
                  <a:pt x="5272" y="181"/>
                  <a:pt x="5417" y="157"/>
                </a:cubicBezTo>
                <a:cubicBezTo>
                  <a:pt x="5562" y="133"/>
                  <a:pt x="5595" y="33"/>
                  <a:pt x="5642" y="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4" name="Freeform 12"/>
          <p:cNvSpPr/>
          <p:nvPr/>
        </p:nvSpPr>
        <p:spPr>
          <a:xfrm>
            <a:off x="7618413" y="1957388"/>
            <a:ext cx="312737" cy="1565275"/>
          </a:xfrm>
          <a:custGeom>
            <a:avLst/>
            <a:gdLst>
              <a:gd name="txL" fmla="*/ 0 w 420"/>
              <a:gd name="txT" fmla="*/ 0 h 2820"/>
              <a:gd name="txR" fmla="*/ 420 w 420"/>
              <a:gd name="txB" fmla="*/ 2820 h 282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20" h="2820">
                <a:moveTo>
                  <a:pt x="55" y="0"/>
                </a:moveTo>
                <a:cubicBezTo>
                  <a:pt x="27" y="50"/>
                  <a:pt x="0" y="100"/>
                  <a:pt x="40" y="135"/>
                </a:cubicBezTo>
                <a:cubicBezTo>
                  <a:pt x="80" y="170"/>
                  <a:pt x="238" y="195"/>
                  <a:pt x="295" y="210"/>
                </a:cubicBezTo>
                <a:cubicBezTo>
                  <a:pt x="352" y="225"/>
                  <a:pt x="365" y="188"/>
                  <a:pt x="385" y="225"/>
                </a:cubicBezTo>
                <a:cubicBezTo>
                  <a:pt x="405" y="262"/>
                  <a:pt x="420" y="380"/>
                  <a:pt x="415" y="435"/>
                </a:cubicBezTo>
                <a:cubicBezTo>
                  <a:pt x="410" y="490"/>
                  <a:pt x="377" y="515"/>
                  <a:pt x="355" y="555"/>
                </a:cubicBezTo>
                <a:cubicBezTo>
                  <a:pt x="333" y="595"/>
                  <a:pt x="305" y="628"/>
                  <a:pt x="280" y="675"/>
                </a:cubicBezTo>
                <a:cubicBezTo>
                  <a:pt x="255" y="722"/>
                  <a:pt x="190" y="785"/>
                  <a:pt x="205" y="840"/>
                </a:cubicBezTo>
                <a:cubicBezTo>
                  <a:pt x="220" y="895"/>
                  <a:pt x="365" y="953"/>
                  <a:pt x="370" y="1005"/>
                </a:cubicBezTo>
                <a:cubicBezTo>
                  <a:pt x="375" y="1057"/>
                  <a:pt x="270" y="1123"/>
                  <a:pt x="235" y="1155"/>
                </a:cubicBezTo>
                <a:cubicBezTo>
                  <a:pt x="200" y="1187"/>
                  <a:pt x="172" y="1150"/>
                  <a:pt x="160" y="1200"/>
                </a:cubicBezTo>
                <a:cubicBezTo>
                  <a:pt x="148" y="1250"/>
                  <a:pt x="165" y="1395"/>
                  <a:pt x="160" y="1455"/>
                </a:cubicBezTo>
                <a:cubicBezTo>
                  <a:pt x="155" y="1515"/>
                  <a:pt x="125" y="1520"/>
                  <a:pt x="130" y="1560"/>
                </a:cubicBezTo>
                <a:cubicBezTo>
                  <a:pt x="135" y="1600"/>
                  <a:pt x="190" y="1645"/>
                  <a:pt x="190" y="1695"/>
                </a:cubicBezTo>
                <a:cubicBezTo>
                  <a:pt x="190" y="1745"/>
                  <a:pt x="110" y="1808"/>
                  <a:pt x="130" y="1860"/>
                </a:cubicBezTo>
                <a:cubicBezTo>
                  <a:pt x="150" y="1912"/>
                  <a:pt x="310" y="1915"/>
                  <a:pt x="310" y="2010"/>
                </a:cubicBezTo>
                <a:cubicBezTo>
                  <a:pt x="310" y="2105"/>
                  <a:pt x="157" y="2320"/>
                  <a:pt x="130" y="2430"/>
                </a:cubicBezTo>
                <a:cubicBezTo>
                  <a:pt x="103" y="2540"/>
                  <a:pt x="143" y="2605"/>
                  <a:pt x="145" y="2670"/>
                </a:cubicBezTo>
                <a:cubicBezTo>
                  <a:pt x="147" y="2735"/>
                  <a:pt x="85" y="2792"/>
                  <a:pt x="145" y="282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5" name="Freeform 13"/>
          <p:cNvSpPr/>
          <p:nvPr/>
        </p:nvSpPr>
        <p:spPr>
          <a:xfrm>
            <a:off x="5122863" y="2397125"/>
            <a:ext cx="2414587" cy="766763"/>
          </a:xfrm>
          <a:custGeom>
            <a:avLst/>
            <a:gdLst>
              <a:gd name="txL" fmla="*/ 0 w 3270"/>
              <a:gd name="txT" fmla="*/ 0 h 1380"/>
              <a:gd name="txR" fmla="*/ 3270 w 3270"/>
              <a:gd name="txB" fmla="*/ 1380 h 1380"/>
            </a:gdLst>
            <a:ahLst/>
            <a:cxnLst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270" h="1380">
                <a:moveTo>
                  <a:pt x="0" y="0"/>
                </a:moveTo>
                <a:cubicBezTo>
                  <a:pt x="272" y="96"/>
                  <a:pt x="545" y="192"/>
                  <a:pt x="660" y="270"/>
                </a:cubicBezTo>
                <a:cubicBezTo>
                  <a:pt x="775" y="348"/>
                  <a:pt x="665" y="402"/>
                  <a:pt x="690" y="465"/>
                </a:cubicBezTo>
                <a:cubicBezTo>
                  <a:pt x="715" y="528"/>
                  <a:pt x="677" y="600"/>
                  <a:pt x="810" y="645"/>
                </a:cubicBezTo>
                <a:cubicBezTo>
                  <a:pt x="943" y="690"/>
                  <a:pt x="1285" y="710"/>
                  <a:pt x="1485" y="735"/>
                </a:cubicBezTo>
                <a:cubicBezTo>
                  <a:pt x="1685" y="760"/>
                  <a:pt x="1875" y="740"/>
                  <a:pt x="2010" y="795"/>
                </a:cubicBezTo>
                <a:cubicBezTo>
                  <a:pt x="2145" y="850"/>
                  <a:pt x="2190" y="1015"/>
                  <a:pt x="2295" y="1065"/>
                </a:cubicBezTo>
                <a:cubicBezTo>
                  <a:pt x="2400" y="1115"/>
                  <a:pt x="2530" y="1097"/>
                  <a:pt x="2640" y="1095"/>
                </a:cubicBezTo>
                <a:cubicBezTo>
                  <a:pt x="2750" y="1093"/>
                  <a:pt x="2873" y="1020"/>
                  <a:pt x="2955" y="1050"/>
                </a:cubicBezTo>
                <a:cubicBezTo>
                  <a:pt x="3037" y="1080"/>
                  <a:pt x="3083" y="1220"/>
                  <a:pt x="3135" y="1275"/>
                </a:cubicBezTo>
                <a:cubicBezTo>
                  <a:pt x="3187" y="1330"/>
                  <a:pt x="3233" y="1318"/>
                  <a:pt x="3270" y="138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6" name="Freeform 14"/>
          <p:cNvSpPr/>
          <p:nvPr/>
        </p:nvSpPr>
        <p:spPr>
          <a:xfrm>
            <a:off x="5732463" y="2997200"/>
            <a:ext cx="1649412" cy="590550"/>
          </a:xfrm>
          <a:custGeom>
            <a:avLst/>
            <a:gdLst>
              <a:gd name="txL" fmla="*/ 0 w 2235"/>
              <a:gd name="txT" fmla="*/ 0 h 1062"/>
              <a:gd name="txR" fmla="*/ 2235 w 2235"/>
              <a:gd name="txB" fmla="*/ 1062 h 1062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235" h="1062">
                <a:moveTo>
                  <a:pt x="0" y="60"/>
                </a:moveTo>
                <a:cubicBezTo>
                  <a:pt x="57" y="56"/>
                  <a:pt x="115" y="52"/>
                  <a:pt x="225" y="45"/>
                </a:cubicBezTo>
                <a:cubicBezTo>
                  <a:pt x="335" y="38"/>
                  <a:pt x="513" y="0"/>
                  <a:pt x="660" y="15"/>
                </a:cubicBezTo>
                <a:cubicBezTo>
                  <a:pt x="807" y="30"/>
                  <a:pt x="965" y="115"/>
                  <a:pt x="1110" y="135"/>
                </a:cubicBezTo>
                <a:cubicBezTo>
                  <a:pt x="1255" y="155"/>
                  <a:pt x="1415" y="80"/>
                  <a:pt x="1530" y="135"/>
                </a:cubicBezTo>
                <a:cubicBezTo>
                  <a:pt x="1645" y="190"/>
                  <a:pt x="1725" y="340"/>
                  <a:pt x="1800" y="465"/>
                </a:cubicBezTo>
                <a:cubicBezTo>
                  <a:pt x="1875" y="590"/>
                  <a:pt x="1925" y="793"/>
                  <a:pt x="1980" y="885"/>
                </a:cubicBezTo>
                <a:cubicBezTo>
                  <a:pt x="2035" y="977"/>
                  <a:pt x="2088" y="1062"/>
                  <a:pt x="2130" y="1020"/>
                </a:cubicBezTo>
                <a:cubicBezTo>
                  <a:pt x="2172" y="978"/>
                  <a:pt x="2218" y="695"/>
                  <a:pt x="2235" y="630"/>
                </a:cubicBezTo>
              </a:path>
            </a:pathLst>
          </a:custGeom>
          <a:noFill/>
          <a:ln w="28575" cap="flat" cmpd="sng">
            <a:solidFill>
              <a:srgbClr val="3399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37" name="Freeform 15"/>
          <p:cNvSpPr/>
          <p:nvPr/>
        </p:nvSpPr>
        <p:spPr>
          <a:xfrm>
            <a:off x="7231063" y="3571875"/>
            <a:ext cx="50800" cy="133350"/>
          </a:xfrm>
          <a:custGeom>
            <a:avLst/>
            <a:gdLst>
              <a:gd name="txL" fmla="*/ 0 w 70"/>
              <a:gd name="txT" fmla="*/ 0 h 240"/>
              <a:gd name="txR" fmla="*/ 70 w 70"/>
              <a:gd name="txB" fmla="*/ 240 h 240"/>
            </a:gdLst>
            <a:ahLst/>
            <a:cxnLst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70" h="240">
                <a:moveTo>
                  <a:pt x="70" y="0"/>
                </a:moveTo>
                <a:cubicBezTo>
                  <a:pt x="70" y="47"/>
                  <a:pt x="70" y="95"/>
                  <a:pt x="70" y="135"/>
                </a:cubicBezTo>
                <a:cubicBezTo>
                  <a:pt x="70" y="175"/>
                  <a:pt x="0" y="163"/>
                  <a:pt x="70" y="240"/>
                </a:cubicBezTo>
              </a:path>
            </a:pathLst>
          </a:custGeom>
          <a:solidFill>
            <a:srgbClr val="339966">
              <a:alpha val="100000"/>
            </a:srgbClr>
          </a:solidFill>
          <a:ln w="28575" cap="flat" cmpd="sng">
            <a:solidFill>
              <a:srgbClr val="008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grpSp>
        <p:nvGrpSpPr>
          <p:cNvPr id="26638" name="Group 16"/>
          <p:cNvGrpSpPr/>
          <p:nvPr/>
        </p:nvGrpSpPr>
        <p:grpSpPr>
          <a:xfrm>
            <a:off x="7483475" y="2787650"/>
            <a:ext cx="219075" cy="168275"/>
            <a:chOff x="4185" y="13200"/>
            <a:chExt cx="300" cy="300"/>
          </a:xfrm>
        </p:grpSpPr>
        <p:sp>
          <p:nvSpPr>
            <p:cNvPr id="26714" name="Oval 17"/>
            <p:cNvSpPr/>
            <p:nvPr/>
          </p:nvSpPr>
          <p:spPr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6715" name="Oval 18"/>
            <p:cNvSpPr/>
            <p:nvPr/>
          </p:nvSpPr>
          <p:spPr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6639" name="Oval 19"/>
          <p:cNvSpPr/>
          <p:nvPr/>
        </p:nvSpPr>
        <p:spPr>
          <a:xfrm>
            <a:off x="8208963" y="3100388"/>
            <a:ext cx="133350" cy="10001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40" name="Oval 20"/>
          <p:cNvSpPr/>
          <p:nvPr/>
        </p:nvSpPr>
        <p:spPr>
          <a:xfrm>
            <a:off x="7394575" y="857250"/>
            <a:ext cx="130175" cy="98425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en-US" sz="1800" dirty="0"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6641" name="Oval 21"/>
          <p:cNvSpPr/>
          <p:nvPr/>
        </p:nvSpPr>
        <p:spPr>
          <a:xfrm>
            <a:off x="6218238" y="1547813"/>
            <a:ext cx="133350" cy="100012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42" name="Oval 22"/>
          <p:cNvSpPr/>
          <p:nvPr/>
        </p:nvSpPr>
        <p:spPr>
          <a:xfrm>
            <a:off x="8836025" y="1746250"/>
            <a:ext cx="131763" cy="1016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43" name="Oval 23"/>
          <p:cNvSpPr/>
          <p:nvPr/>
        </p:nvSpPr>
        <p:spPr>
          <a:xfrm>
            <a:off x="8631238" y="2362200"/>
            <a:ext cx="131762" cy="10001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6644" name="Group 24"/>
          <p:cNvGrpSpPr/>
          <p:nvPr/>
        </p:nvGrpSpPr>
        <p:grpSpPr>
          <a:xfrm>
            <a:off x="7105650" y="5746750"/>
            <a:ext cx="220663" cy="166688"/>
            <a:chOff x="4185" y="13200"/>
            <a:chExt cx="300" cy="300"/>
          </a:xfrm>
        </p:grpSpPr>
        <p:sp>
          <p:nvSpPr>
            <p:cNvPr id="26712" name="Oval 25"/>
            <p:cNvSpPr/>
            <p:nvPr/>
          </p:nvSpPr>
          <p:spPr>
            <a:xfrm>
              <a:off x="4185" y="13200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6713" name="Oval 26"/>
            <p:cNvSpPr/>
            <p:nvPr/>
          </p:nvSpPr>
          <p:spPr>
            <a:xfrm>
              <a:off x="4245" y="13260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26645" name="Group 27"/>
          <p:cNvGrpSpPr/>
          <p:nvPr/>
        </p:nvGrpSpPr>
        <p:grpSpPr>
          <a:xfrm rot="-1728032">
            <a:off x="7154863" y="2092325"/>
            <a:ext cx="319087" cy="342900"/>
            <a:chOff x="2415" y="12855"/>
            <a:chExt cx="555" cy="795"/>
          </a:xfrm>
        </p:grpSpPr>
        <p:sp>
          <p:nvSpPr>
            <p:cNvPr id="26709" name="Rectangle 28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6710" name="AutoShape 29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6711" name="AutoShape 30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26646" name="Group 31"/>
          <p:cNvGrpSpPr/>
          <p:nvPr/>
        </p:nvGrpSpPr>
        <p:grpSpPr>
          <a:xfrm rot="-376791">
            <a:off x="7542213" y="4986338"/>
            <a:ext cx="409575" cy="396875"/>
            <a:chOff x="2415" y="12855"/>
            <a:chExt cx="555" cy="795"/>
          </a:xfrm>
        </p:grpSpPr>
        <p:sp>
          <p:nvSpPr>
            <p:cNvPr id="26706" name="Rectangle 32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6707" name="AutoShape 33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6708" name="AutoShape 34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6647" name="Text Box 35"/>
          <p:cNvSpPr txBox="1"/>
          <p:nvPr/>
        </p:nvSpPr>
        <p:spPr>
          <a:xfrm>
            <a:off x="7451725" y="788988"/>
            <a:ext cx="2332038" cy="30638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ĐỒI ĐỘC LẬP</a:t>
            </a:r>
            <a:endParaRPr lang="en-US" alt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600" dirty="0">
              <a:ea typeface="Arial" panose="020B0604020202020204" pitchFamily="34" charset="0"/>
            </a:endParaRPr>
          </a:p>
        </p:txBody>
      </p:sp>
      <p:sp>
        <p:nvSpPr>
          <p:cNvPr id="26648" name="Text Box 36"/>
          <p:cNvSpPr txBox="1"/>
          <p:nvPr/>
        </p:nvSpPr>
        <p:spPr>
          <a:xfrm>
            <a:off x="8005763" y="1371600"/>
            <a:ext cx="2173287" cy="3206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ĐỒI HIM LAM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6649" name="Text Box 37"/>
          <p:cNvSpPr txBox="1"/>
          <p:nvPr/>
        </p:nvSpPr>
        <p:spPr>
          <a:xfrm>
            <a:off x="5168900" y="1597025"/>
            <a:ext cx="1557338" cy="2921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BẢN KÉO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6650" name="Text Box 38"/>
          <p:cNvSpPr txBox="1"/>
          <p:nvPr/>
        </p:nvSpPr>
        <p:spPr>
          <a:xfrm>
            <a:off x="5878513" y="1952625"/>
            <a:ext cx="1620837" cy="5619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MƯỜNG THANH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6651" name="Text Box 39"/>
          <p:cNvSpPr txBox="1"/>
          <p:nvPr/>
        </p:nvSpPr>
        <p:spPr>
          <a:xfrm>
            <a:off x="8107363" y="3114675"/>
            <a:ext cx="893762" cy="4667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-250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6652" name="Text Box 40"/>
          <p:cNvSpPr txBox="1"/>
          <p:nvPr/>
        </p:nvSpPr>
        <p:spPr>
          <a:xfrm>
            <a:off x="7554913" y="5681663"/>
            <a:ext cx="2106612" cy="49053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BẢN HỒNG CÚM</a:t>
            </a:r>
            <a:endParaRPr lang="en-US" altLang="en-US" sz="16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6653" name="Text Box 41"/>
          <p:cNvSpPr txBox="1"/>
          <p:nvPr/>
        </p:nvSpPr>
        <p:spPr>
          <a:xfrm rot="5716369">
            <a:off x="6510338" y="4219575"/>
            <a:ext cx="7921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S.NẬM RỐM</a:t>
            </a:r>
            <a:endParaRPr lang="en-US" altLang="en-US" sz="1400" dirty="0">
              <a:solidFill>
                <a:srgbClr val="000000"/>
              </a:solidFill>
              <a:ea typeface="Arial" panose="020B0604020202020204" pitchFamily="34" charset="0"/>
            </a:endParaRPr>
          </a:p>
        </p:txBody>
      </p:sp>
      <p:sp>
        <p:nvSpPr>
          <p:cNvPr id="26654" name="Text Box 42"/>
          <p:cNvSpPr txBox="1"/>
          <p:nvPr/>
        </p:nvSpPr>
        <p:spPr>
          <a:xfrm>
            <a:off x="5067300" y="6477000"/>
            <a:ext cx="5854700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chiến dịch Điện Biên Phủ</a:t>
            </a:r>
            <a:endParaRPr lang="en-US" altLang="en-US" sz="2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55" name="Text Box 43"/>
          <p:cNvSpPr txBox="1"/>
          <p:nvPr/>
        </p:nvSpPr>
        <p:spPr>
          <a:xfrm>
            <a:off x="8551863" y="2057400"/>
            <a:ext cx="87312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1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c</a:t>
            </a:r>
            <a:r>
              <a:rPr lang="en-US" altLang="en-US" sz="2400" baseline="-25000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1</a:t>
            </a:r>
            <a:endParaRPr lang="en-US" altLang="en-US" sz="2400" dirty="0">
              <a:solidFill>
                <a:srgbClr val="000000"/>
              </a:solidFill>
              <a:latin typeface=".VnTimeH" pitchFamily="34" charset="0"/>
              <a:ea typeface="Arial" panose="020B0604020202020204" pitchFamily="34" charset="0"/>
            </a:endParaRPr>
          </a:p>
        </p:txBody>
      </p:sp>
      <p:sp>
        <p:nvSpPr>
          <p:cNvPr id="26656" name="Text Box 44"/>
          <p:cNvSpPr txBox="1"/>
          <p:nvPr/>
        </p:nvSpPr>
        <p:spPr>
          <a:xfrm>
            <a:off x="912813" y="3429000"/>
            <a:ext cx="3851275" cy="3059113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200" u="sng" dirty="0">
                <a:solidFill>
                  <a:srgbClr val="000000"/>
                </a:solidFill>
                <a:latin typeface=".VnTimeH" pitchFamily="34" charset="0"/>
                <a:cs typeface="Arial" panose="020B0604020202020204" pitchFamily="34" charset="0"/>
              </a:rPr>
              <a:t>Chó gi¶i</a:t>
            </a:r>
            <a:endParaRPr lang="en-US" altLang="en-US" sz="1200" u="sng" dirty="0">
              <a:solidFill>
                <a:srgbClr val="000000"/>
              </a:solidFill>
              <a:latin typeface=".VnTimeH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2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            </a:t>
            </a: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Së chØ huy cña ®Þch</a:t>
            </a:r>
            <a:endParaRPr lang="en-US" altLang="en-US" sz="1600" dirty="0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Cø ®iÓm v</a:t>
            </a: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ea typeface="Arial" panose="020B0604020202020204" pitchFamily="34" charset="0"/>
              </a:rPr>
              <a:t>µ</a:t>
            </a: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 tªn cø ®iÓm cña ®Þch.</a:t>
            </a:r>
            <a:endParaRPr lang="en-US" altLang="en-US" sz="1600" dirty="0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S©n bay</a:t>
            </a:r>
            <a:endParaRPr lang="en-US" altLang="en-US" sz="1600" dirty="0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altLang="en-US" sz="1600" dirty="0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   Qu©n ta tÊn c«ng ®ît 1</a:t>
            </a:r>
            <a:endParaRPr lang="en-US" altLang="en-US" sz="1600" dirty="0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   Qu©n ta tÊn c«ng ®ît 2</a:t>
            </a:r>
            <a:endParaRPr lang="en-US" altLang="en-US" sz="1600" dirty="0">
              <a:solidFill>
                <a:srgbClr val="000000"/>
              </a:solidFill>
              <a:latin typeface=".VnTime" pitchFamily="34" charset="0"/>
              <a:cs typeface="Arial" panose="020B0604020202020204" pitchFamily="34" charset="0"/>
            </a:endParaRPr>
          </a:p>
          <a:p>
            <a:pPr marL="0" lvl="0" indent="0" eaLnBrk="1" hangingPunct="1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altLang="en-US" sz="1600" dirty="0">
                <a:solidFill>
                  <a:srgbClr val="000000"/>
                </a:solidFill>
                <a:latin typeface=".VnTime" pitchFamily="34" charset="0"/>
                <a:cs typeface="Arial" panose="020B0604020202020204" pitchFamily="34" charset="0"/>
              </a:rPr>
              <a:t>           Qu©n ta tÊn c«ng ®ît 3</a:t>
            </a:r>
            <a:endParaRPr lang="en-US" altLang="en-US" sz="1600" dirty="0">
              <a:solidFill>
                <a:srgbClr val="000000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grpSp>
        <p:nvGrpSpPr>
          <p:cNvPr id="26657" name="Group 45"/>
          <p:cNvGrpSpPr/>
          <p:nvPr/>
        </p:nvGrpSpPr>
        <p:grpSpPr>
          <a:xfrm>
            <a:off x="1114425" y="3744913"/>
            <a:ext cx="241300" cy="222250"/>
            <a:chOff x="1803" y="13659"/>
            <a:chExt cx="300" cy="300"/>
          </a:xfrm>
        </p:grpSpPr>
        <p:sp>
          <p:nvSpPr>
            <p:cNvPr id="26704" name="Oval 46"/>
            <p:cNvSpPr/>
            <p:nvPr/>
          </p:nvSpPr>
          <p:spPr>
            <a:xfrm>
              <a:off x="1803" y="13659"/>
              <a:ext cx="300" cy="3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6705" name="Oval 47"/>
            <p:cNvSpPr/>
            <p:nvPr/>
          </p:nvSpPr>
          <p:spPr>
            <a:xfrm>
              <a:off x="1863" y="13719"/>
              <a:ext cx="180" cy="18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6658" name="Oval 48"/>
          <p:cNvSpPr/>
          <p:nvPr/>
        </p:nvSpPr>
        <p:spPr>
          <a:xfrm>
            <a:off x="1216025" y="4095750"/>
            <a:ext cx="114300" cy="106363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6659" name="Group 49"/>
          <p:cNvGrpSpPr/>
          <p:nvPr/>
        </p:nvGrpSpPr>
        <p:grpSpPr>
          <a:xfrm rot="2632895">
            <a:off x="1114425" y="4468813"/>
            <a:ext cx="285750" cy="312737"/>
            <a:chOff x="2415" y="12855"/>
            <a:chExt cx="555" cy="795"/>
          </a:xfrm>
        </p:grpSpPr>
        <p:sp>
          <p:nvSpPr>
            <p:cNvPr id="26701" name="Rectangle 50"/>
            <p:cNvSpPr/>
            <p:nvPr/>
          </p:nvSpPr>
          <p:spPr>
            <a:xfrm>
              <a:off x="2565" y="12855"/>
              <a:ext cx="241" cy="795"/>
            </a:xfrm>
            <a:prstGeom prst="rect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26702" name="AutoShape 51"/>
            <p:cNvSpPr/>
            <p:nvPr/>
          </p:nvSpPr>
          <p:spPr>
            <a:xfrm rot="10601523">
              <a:off x="2415" y="13027"/>
              <a:ext cx="555" cy="71"/>
            </a:xfrm>
            <a:custGeom>
              <a:avLst/>
              <a:gdLst>
                <a:gd name="txL" fmla="*/ 4515 w 21600"/>
                <a:gd name="txT" fmla="*/ 4563 h 21600"/>
                <a:gd name="txR" fmla="*/ 17085 w 21600"/>
                <a:gd name="txB" fmla="*/ 17037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19050" cap="flat" cmpd="sng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26703" name="AutoShape 52"/>
            <p:cNvSpPr/>
            <p:nvPr/>
          </p:nvSpPr>
          <p:spPr>
            <a:xfrm rot="-5400000">
              <a:off x="2392" y="13182"/>
              <a:ext cx="584" cy="76"/>
            </a:xfrm>
            <a:prstGeom prst="chevron">
              <a:avLst>
                <a:gd name="adj" fmla="val 192105"/>
              </a:avLst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26660" name="AutoShape 53"/>
          <p:cNvSpPr/>
          <p:nvPr/>
        </p:nvSpPr>
        <p:spPr>
          <a:xfrm flipV="1">
            <a:off x="1216025" y="4940300"/>
            <a:ext cx="357188" cy="176213"/>
          </a:xfrm>
          <a:custGeom>
            <a:avLst/>
            <a:gdLst>
              <a:gd name="txL" fmla="*/ 12427 w 21600"/>
              <a:gd name="txT" fmla="*/ 3264 h 21600"/>
              <a:gd name="txR" fmla="*/ 17494 w 21600"/>
              <a:gd name="txB" fmla="*/ 8894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61" name="AutoShape 54"/>
          <p:cNvSpPr/>
          <p:nvPr/>
        </p:nvSpPr>
        <p:spPr>
          <a:xfrm flipV="1">
            <a:off x="1216025" y="5551488"/>
            <a:ext cx="357188" cy="174625"/>
          </a:xfrm>
          <a:custGeom>
            <a:avLst/>
            <a:gdLst>
              <a:gd name="txL" fmla="*/ 12427 w 21600"/>
              <a:gd name="txT" fmla="*/ 3264 h 21600"/>
              <a:gd name="txR" fmla="*/ 17494 w 21600"/>
              <a:gd name="txB" fmla="*/ 8894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2733" y="0"/>
                </a:lnTo>
                <a:lnTo>
                  <a:pt x="12733" y="3264"/>
                </a:lnTo>
                <a:lnTo>
                  <a:pt x="12427" y="3264"/>
                </a:lnTo>
                <a:cubicBezTo>
                  <a:pt x="5564" y="3264"/>
                  <a:pt x="0" y="7246"/>
                  <a:pt x="0" y="12158"/>
                </a:cubicBezTo>
                <a:lnTo>
                  <a:pt x="0" y="21600"/>
                </a:lnTo>
                <a:lnTo>
                  <a:pt x="5755" y="21600"/>
                </a:lnTo>
                <a:lnTo>
                  <a:pt x="5755" y="12158"/>
                </a:lnTo>
                <a:cubicBezTo>
                  <a:pt x="5755" y="10355"/>
                  <a:pt x="8742" y="8894"/>
                  <a:pt x="12427" y="8894"/>
                </a:cubicBezTo>
                <a:lnTo>
                  <a:pt x="12733" y="8894"/>
                </a:lnTo>
                <a:lnTo>
                  <a:pt x="12733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000000">
                <a:alpha val="10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62" name="AutoShape 55"/>
          <p:cNvSpPr/>
          <p:nvPr/>
        </p:nvSpPr>
        <p:spPr>
          <a:xfrm>
            <a:off x="1216025" y="5276850"/>
            <a:ext cx="384175" cy="144463"/>
          </a:xfrm>
          <a:prstGeom prst="rightArrow">
            <a:avLst>
              <a:gd name="adj1" fmla="val 50000"/>
              <a:gd name="adj2" fmla="val 49985"/>
            </a:avLst>
          </a:prstGeom>
          <a:solidFill>
            <a:srgbClr val="FF99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63" name="AutoShape 56"/>
          <p:cNvSpPr/>
          <p:nvPr/>
        </p:nvSpPr>
        <p:spPr>
          <a:xfrm rot="-2630165" flipV="1">
            <a:off x="6384925" y="2514600"/>
            <a:ext cx="896938" cy="239713"/>
          </a:xfrm>
          <a:custGeom>
            <a:avLst/>
            <a:gdLst>
              <a:gd name="txL" fmla="*/ 12427 w 21600"/>
              <a:gd name="txT" fmla="*/ 2912 h 21600"/>
              <a:gd name="txR" fmla="*/ 18227 w 21600"/>
              <a:gd name="txB" fmla="*/ 9246 h 21600"/>
            </a:gdLst>
            <a:ahLst/>
            <a:cxnLst>
              <a:cxn ang="17694720">
                <a:pos x="2147483646" y="0"/>
              </a:cxn>
              <a:cxn ang="5898240">
                <a:pos x="2147483646" y="2147483646"/>
              </a:cxn>
              <a:cxn ang="589824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66FF">
              <a:alpha val="100000"/>
            </a:srgb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26664" name="AutoShape 57"/>
          <p:cNvSpPr/>
          <p:nvPr/>
        </p:nvSpPr>
        <p:spPr>
          <a:xfrm rot="1190124">
            <a:off x="8816975" y="3094038"/>
            <a:ext cx="841375" cy="334962"/>
          </a:xfrm>
          <a:prstGeom prst="leftArrow">
            <a:avLst>
              <a:gd name="adj1" fmla="val 50000"/>
              <a:gd name="adj2" fmla="val 4721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65" name="AutoShape 58"/>
          <p:cNvSpPr/>
          <p:nvPr/>
        </p:nvSpPr>
        <p:spPr>
          <a:xfrm rot="2400524">
            <a:off x="6588125" y="1676400"/>
            <a:ext cx="566738" cy="323850"/>
          </a:xfrm>
          <a:prstGeom prst="rightArrow">
            <a:avLst>
              <a:gd name="adj1" fmla="val 50000"/>
              <a:gd name="adj2" fmla="val 3289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66" name="AutoShape 59"/>
          <p:cNvSpPr/>
          <p:nvPr/>
        </p:nvSpPr>
        <p:spPr>
          <a:xfrm rot="862919">
            <a:off x="8005763" y="4495800"/>
            <a:ext cx="406400" cy="1171575"/>
          </a:xfrm>
          <a:prstGeom prst="curvedLeftArrow">
            <a:avLst>
              <a:gd name="adj1" fmla="val 76688"/>
              <a:gd name="adj2" fmla="val 153377"/>
              <a:gd name="adj3" fmla="val 3333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67" name="AutoShape 60"/>
          <p:cNvSpPr/>
          <p:nvPr/>
        </p:nvSpPr>
        <p:spPr>
          <a:xfrm rot="862919">
            <a:off x="9258300" y="1824038"/>
            <a:ext cx="471488" cy="884237"/>
          </a:xfrm>
          <a:prstGeom prst="curvedLeftArrow">
            <a:avLst>
              <a:gd name="adj1" fmla="val 49880"/>
              <a:gd name="adj2" fmla="val 99770"/>
              <a:gd name="adj3" fmla="val 33333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68" name="AutoShape 61"/>
          <p:cNvSpPr/>
          <p:nvPr/>
        </p:nvSpPr>
        <p:spPr>
          <a:xfrm rot="3260220">
            <a:off x="7586663" y="1639888"/>
            <a:ext cx="309562" cy="687387"/>
          </a:xfrm>
          <a:prstGeom prst="downArrow">
            <a:avLst>
              <a:gd name="adj1" fmla="val 50000"/>
              <a:gd name="adj2" fmla="val 41737"/>
            </a:avLst>
          </a:prstGeom>
          <a:solidFill>
            <a:srgbClr val="FF66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CC66FF"/>
              </a:solidFill>
              <a:latin typeface=".VnTime" pitchFamily="34" charset="0"/>
              <a:ea typeface="Arial" panose="020B0604020202020204" pitchFamily="34" charset="0"/>
            </a:endParaRPr>
          </a:p>
        </p:txBody>
      </p:sp>
      <p:sp>
        <p:nvSpPr>
          <p:cNvPr id="26669" name="Text Box 62"/>
          <p:cNvSpPr txBox="1"/>
          <p:nvPr/>
        </p:nvSpPr>
        <p:spPr>
          <a:xfrm>
            <a:off x="608013" y="228600"/>
            <a:ext cx="405447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Đợt 1: 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13-3-1954</a:t>
            </a:r>
            <a:endParaRPr lang="en-US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70" name="Text Box 63"/>
          <p:cNvSpPr txBox="1"/>
          <p:nvPr/>
        </p:nvSpPr>
        <p:spPr>
          <a:xfrm>
            <a:off x="608013" y="1219200"/>
            <a:ext cx="405447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Đợt 2:</a:t>
            </a:r>
            <a:endParaRPr lang="en-US" altLang="en-US" sz="24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30-3-1954</a:t>
            </a:r>
            <a:endParaRPr lang="en-US" altLang="en-US" sz="2400" b="1"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71" name="Text Box 64"/>
          <p:cNvSpPr txBox="1"/>
          <p:nvPr/>
        </p:nvSpPr>
        <p:spPr>
          <a:xfrm>
            <a:off x="506413" y="2209800"/>
            <a:ext cx="4257675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Đợt 3: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1-5-1954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72" name="AutoShape 65"/>
          <p:cNvSpPr/>
          <p:nvPr/>
        </p:nvSpPr>
        <p:spPr>
          <a:xfrm rot="3497914">
            <a:off x="6513513" y="5608638"/>
            <a:ext cx="295275" cy="941387"/>
          </a:xfrm>
          <a:prstGeom prst="upArrow">
            <a:avLst>
              <a:gd name="adj1" fmla="val 50000"/>
              <a:gd name="adj2" fmla="val 59925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73" name="AutoShape 66"/>
          <p:cNvSpPr/>
          <p:nvPr/>
        </p:nvSpPr>
        <p:spPr>
          <a:xfrm rot="6866228">
            <a:off x="6319838" y="4878388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74" name="AutoShape 67"/>
          <p:cNvSpPr/>
          <p:nvPr/>
        </p:nvSpPr>
        <p:spPr>
          <a:xfrm rot="-4226464">
            <a:off x="8040688" y="5510213"/>
            <a:ext cx="295275" cy="1179512"/>
          </a:xfrm>
          <a:prstGeom prst="upArrow">
            <a:avLst>
              <a:gd name="adj1" fmla="val 50000"/>
              <a:gd name="adj2" fmla="val 75084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26675" name="Picture 68" descr="AR9-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1998486">
            <a:off x="6092825" y="3065463"/>
            <a:ext cx="1508125" cy="287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76" name="Picture 69" descr="Fireworks-07-june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13" y="2654300"/>
            <a:ext cx="1346200" cy="100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77" name="AutoShape 70"/>
          <p:cNvSpPr/>
          <p:nvPr/>
        </p:nvSpPr>
        <p:spPr>
          <a:xfrm rot="1892765">
            <a:off x="8310563" y="2590800"/>
            <a:ext cx="458787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78" name="AutoShape 71"/>
          <p:cNvSpPr/>
          <p:nvPr/>
        </p:nvSpPr>
        <p:spPr>
          <a:xfrm rot="2954183">
            <a:off x="5276850" y="908050"/>
            <a:ext cx="981075" cy="388938"/>
          </a:xfrm>
          <a:prstGeom prst="rightArrow">
            <a:avLst>
              <a:gd name="adj1" fmla="val 50000"/>
              <a:gd name="adj2" fmla="val 8387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79" name="AutoShape 72"/>
          <p:cNvSpPr/>
          <p:nvPr/>
        </p:nvSpPr>
        <p:spPr>
          <a:xfrm rot="7248086">
            <a:off x="7399338" y="315913"/>
            <a:ext cx="498475" cy="388937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80" name="AutoShape 73"/>
          <p:cNvSpPr/>
          <p:nvPr/>
        </p:nvSpPr>
        <p:spPr>
          <a:xfrm rot="-9065205">
            <a:off x="7478713" y="1012825"/>
            <a:ext cx="600075" cy="266700"/>
          </a:xfrm>
          <a:prstGeom prst="rightArrow">
            <a:avLst>
              <a:gd name="adj1" fmla="val 50000"/>
              <a:gd name="adj2" fmla="val 4229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81" name="AutoShape 74"/>
          <p:cNvSpPr/>
          <p:nvPr/>
        </p:nvSpPr>
        <p:spPr>
          <a:xfrm rot="3317055">
            <a:off x="8331200" y="1308100"/>
            <a:ext cx="498475" cy="388938"/>
          </a:xfrm>
          <a:prstGeom prst="rightArrow">
            <a:avLst>
              <a:gd name="adj1" fmla="val 50000"/>
              <a:gd name="adj2" fmla="val 426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26682" name="AutoShape 75"/>
          <p:cNvSpPr/>
          <p:nvPr/>
        </p:nvSpPr>
        <p:spPr>
          <a:xfrm rot="8521165">
            <a:off x="8993188" y="1436688"/>
            <a:ext cx="661987" cy="292100"/>
          </a:xfrm>
          <a:prstGeom prst="rightArrow">
            <a:avLst>
              <a:gd name="adj1" fmla="val 50000"/>
              <a:gd name="adj2" fmla="val 42598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pic>
        <p:nvPicPr>
          <p:cNvPr id="26683" name="Picture 76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963" y="2514600"/>
            <a:ext cx="709612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84" name="Picture 77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38" y="5105400"/>
            <a:ext cx="709612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85" name="Line 78"/>
          <p:cNvSpPr/>
          <p:nvPr/>
        </p:nvSpPr>
        <p:spPr>
          <a:xfrm>
            <a:off x="7221538" y="51816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6686" name="Picture 79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738" y="1447800"/>
            <a:ext cx="708025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87" name="Line 80"/>
          <p:cNvSpPr/>
          <p:nvPr/>
        </p:nvSpPr>
        <p:spPr>
          <a:xfrm flipH="1">
            <a:off x="7297738" y="1485900"/>
            <a:ext cx="0" cy="4953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6688" name="Picture 81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5" y="1676400"/>
            <a:ext cx="709613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89" name="Line 82"/>
          <p:cNvSpPr/>
          <p:nvPr/>
        </p:nvSpPr>
        <p:spPr>
          <a:xfrm>
            <a:off x="8728075" y="1704975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6690" name="Picture 83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950" y="2192338"/>
            <a:ext cx="709613" cy="38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91" name="Line 84"/>
          <p:cNvSpPr/>
          <p:nvPr/>
        </p:nvSpPr>
        <p:spPr>
          <a:xfrm>
            <a:off x="7600950" y="2200275"/>
            <a:ext cx="0" cy="542925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92" name="Line 85"/>
          <p:cNvSpPr/>
          <p:nvPr/>
        </p:nvSpPr>
        <p:spPr>
          <a:xfrm flipH="1">
            <a:off x="8208963" y="25146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3814" name="AutoShape 86"/>
          <p:cNvSpPr>
            <a:spLocks noChangeArrowheads="1"/>
          </p:cNvSpPr>
          <p:nvPr/>
        </p:nvSpPr>
        <p:spPr bwMode="auto">
          <a:xfrm>
            <a:off x="7499350" y="2794000"/>
            <a:ext cx="203200" cy="152400"/>
          </a:xfrm>
          <a:prstGeom prst="star5">
            <a:avLst/>
          </a:prstGeom>
          <a:solidFill>
            <a:srgbClr val="FF0000"/>
          </a:solidFill>
          <a:ln w="9525" algn="ctr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6694" name="Picture 87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0175" y="762000"/>
            <a:ext cx="709613" cy="385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95" name="Picture 88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0" y="265113"/>
            <a:ext cx="709613" cy="385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96" name="Line 89"/>
          <p:cNvSpPr/>
          <p:nvPr/>
        </p:nvSpPr>
        <p:spPr>
          <a:xfrm>
            <a:off x="7454900" y="290513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6697" name="Picture 90" descr="280806ngochungcodoquockhanh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325" y="965200"/>
            <a:ext cx="709613" cy="385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98" name="Line 91"/>
          <p:cNvSpPr/>
          <p:nvPr/>
        </p:nvSpPr>
        <p:spPr>
          <a:xfrm>
            <a:off x="6283325" y="9906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699" name="Line 93"/>
          <p:cNvSpPr/>
          <p:nvPr/>
        </p:nvSpPr>
        <p:spPr>
          <a:xfrm>
            <a:off x="9020175" y="762000"/>
            <a:ext cx="0" cy="609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6700" name="Picture 2" descr="Hình ảnh Hố bom trên đồi A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58638" cy="701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Box 1"/>
          <p:cNvSpPr txBox="1"/>
          <p:nvPr/>
        </p:nvSpPr>
        <p:spPr>
          <a:xfrm>
            <a:off x="1281113" y="533400"/>
            <a:ext cx="8077200" cy="2062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lang="vi-VN" altLang="x-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altLang="x-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7-5 h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năm nước ta tổ chức kỉ niệm sự kiện gì?</a:t>
            </a:r>
            <a:endParaRPr lang="en-US" alt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vi-VN" altLang="x-none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Box 6"/>
          <p:cNvSpPr txBox="1"/>
          <p:nvPr/>
        </p:nvSpPr>
        <p:spPr>
          <a:xfrm>
            <a:off x="1012825" y="1524000"/>
            <a:ext cx="97297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chiến dịch Điện Biên Phủ: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2825" y="2590800"/>
            <a:ext cx="10337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v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 của chiến dịch Điện Biên Phủ: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0063" y="4065588"/>
            <a:ext cx="39528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nhân: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3" name="TextBox 10"/>
          <p:cNvSpPr txBox="1"/>
          <p:nvPr/>
        </p:nvSpPr>
        <p:spPr>
          <a:xfrm>
            <a:off x="1012825" y="2057400"/>
            <a:ext cx="96281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chiến dịch Điện Biên Phủ:</a:t>
            </a:r>
            <a:endParaRPr lang="en-US" altLang="en-US" sz="2400" b="1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012825" y="4722813"/>
            <a:ext cx="104394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kết quả của chiến dịch Điện Biên Phủ?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sao ta gi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được thắng lợi trong chiến dịch Điện Biên Phủ? 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Thắng lợi của chiến dịch Điện Biên Phủ có ý nghĩa như thế 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với lịch sử dân tộc ta? </a:t>
            </a:r>
            <a:endParaRPr lang="en-US" altLang="en-US" sz="2400" b="1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3113" y="3140075"/>
            <a:ext cx="10983912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nl-NL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Đọc SGK - Trang 39, đoạn: “</a:t>
            </a:r>
            <a:r>
              <a:rPr lang="nl-NL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17 giờ 30 phút </a:t>
            </a:r>
            <a:r>
              <a:rPr lang="nl-NL" altLang="en-US" sz="2400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... </a:t>
            </a:r>
            <a:r>
              <a:rPr lang="nl-NL" altLang="en-US" sz="2400" b="1" i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chống thực dân Pháp xâm lược”,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altLang="en-US" sz="24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trả lời các câu hỏi: </a:t>
            </a:r>
            <a:endParaRPr lang="en-US" altLang="en-US" sz="2400" dirty="0">
              <a:solidFill>
                <a:srgbClr val="0066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" name="Text Box 4"/>
          <p:cNvSpPr txBox="1"/>
          <p:nvPr/>
        </p:nvSpPr>
        <p:spPr>
          <a:xfrm>
            <a:off x="2500313" y="990600"/>
            <a:ext cx="8108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LỊCH SỬ ĐiỆN BIÊN PHỦ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9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Box 6"/>
          <p:cNvSpPr txBox="1"/>
          <p:nvPr/>
        </p:nvSpPr>
        <p:spPr>
          <a:xfrm>
            <a:off x="1012825" y="1524000"/>
            <a:ext cx="9729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chiến dịch Điện Biên Phủ: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TextBox 7"/>
          <p:cNvSpPr txBox="1"/>
          <p:nvPr/>
        </p:nvSpPr>
        <p:spPr>
          <a:xfrm>
            <a:off x="1012825" y="2590800"/>
            <a:ext cx="10337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v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 của chiến dịch Điện Biên Phủ: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2825" y="3448050"/>
            <a:ext cx="1093628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Kết quả: 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 Đờ Ca-xtơ-ri v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chỉ huy tập đo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cứ điểm Điện Biên Phủ bị bắt sống.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1" name="TextBox 10"/>
          <p:cNvSpPr txBox="1"/>
          <p:nvPr/>
        </p:nvSpPr>
        <p:spPr>
          <a:xfrm>
            <a:off x="1012825" y="2057400"/>
            <a:ext cx="96281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chiến dịch Điện Biên Phủ:</a:t>
            </a:r>
            <a:endParaRPr lang="en-US" altLang="en-US" sz="2800" b="1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1012825" y="4895850"/>
            <a:ext cx="10860088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Ý nghĩa:</a:t>
            </a:r>
            <a:endParaRPr lang="en-US" alt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mốc son chói lọi, góp phần kết thúc thắng lợi cuộc kháng chiến chống thực dân Pháp xâm lược.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03" name="TextBox 9"/>
          <p:cNvSpPr txBox="1"/>
          <p:nvPr/>
        </p:nvSpPr>
        <p:spPr>
          <a:xfrm>
            <a:off x="2119313" y="366713"/>
            <a:ext cx="760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4"/>
          <p:cNvSpPr txBox="1"/>
          <p:nvPr/>
        </p:nvSpPr>
        <p:spPr>
          <a:xfrm>
            <a:off x="2500313" y="990600"/>
            <a:ext cx="8108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LỊCH SỬ ĐiỆN BIÊN PHỦ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Picture 4" descr="phan dinh gio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2400"/>
            <a:ext cx="12161838" cy="670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Picture 4" descr="be van d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1000"/>
            <a:ext cx="12161838" cy="723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6"/>
          <p:cNvSpPr txBox="1"/>
          <p:nvPr/>
        </p:nvSpPr>
        <p:spPr>
          <a:xfrm>
            <a:off x="2112963" y="6319838"/>
            <a:ext cx="7397750" cy="461962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Vĩnh Diện lấy thân mình chèn pháo</a:t>
            </a: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3795" name="Picture 5" descr="untitl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57688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8" y="0"/>
            <a:ext cx="7804150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6" name="Rectangle 4"/>
          <p:cNvSpPr/>
          <p:nvPr/>
        </p:nvSpPr>
        <p:spPr>
          <a:xfrm>
            <a:off x="6081713" y="552450"/>
            <a:ext cx="6080125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tướng Võ Nguyên Giáp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600" b="1" i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(25/8/1911- 4/10/2013)</a:t>
            </a:r>
            <a:endParaRPr lang="en-US" altLang="en-US" sz="3600" b="1" i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lên kế hoạch v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trực tiếp chỉ huy trận đánh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Biên Phủ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1954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l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thiên t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về quân sự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anh hùng dân tộc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danh tướng 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thế kỷ 20.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0597" name="Picture 5" descr="120126726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878513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Box 6"/>
          <p:cNvSpPr txBox="1"/>
          <p:nvPr/>
        </p:nvSpPr>
        <p:spPr>
          <a:xfrm>
            <a:off x="1012825" y="457200"/>
            <a:ext cx="97297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457200" lvl="0" indent="-45720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chiến dịch Điện Biên Phủ: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3" name="TextBox 7"/>
          <p:cNvSpPr txBox="1"/>
          <p:nvPr/>
        </p:nvSpPr>
        <p:spPr>
          <a:xfrm>
            <a:off x="1012825" y="1247775"/>
            <a:ext cx="10337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quả v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nghĩa của chiến dịch Điện Biên Phủ: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4" name="TextBox 9"/>
          <p:cNvSpPr txBox="1"/>
          <p:nvPr/>
        </p:nvSpPr>
        <p:spPr>
          <a:xfrm>
            <a:off x="1012825" y="1647825"/>
            <a:ext cx="104394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Kết quả: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 Đờ Ca-xtơ-ri v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Bộ chỉ huy tập đo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cứ điểm Điện Biên Phủ bị bắt sống.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5" name="TextBox 10"/>
          <p:cNvSpPr txBox="1"/>
          <p:nvPr/>
        </p:nvSpPr>
        <p:spPr>
          <a:xfrm>
            <a:off x="1012825" y="847725"/>
            <a:ext cx="96281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chiến dịch Điện Biên Phủ:</a:t>
            </a:r>
            <a:endParaRPr lang="en-US" altLang="en-US" sz="2400" b="1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35846" name="TextBox 7"/>
          <p:cNvSpPr txBox="1"/>
          <p:nvPr/>
        </p:nvSpPr>
        <p:spPr>
          <a:xfrm>
            <a:off x="1012825" y="2417763"/>
            <a:ext cx="104394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Ý nghĩa: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mốc son chói lọi, góp phần kết thúc thắng lợi cuộc kháng chiến chống thực dân Pháp xâm lược.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43013" y="3429000"/>
            <a:ext cx="990600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56 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đêm chiến đấu kiên cường, gian khổ, bộ đội ta đã đánh sập “pháo 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khổng lồ” của thực dân Pháp ở Điên Biên Phủ, ghi trang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chói lọi v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lịch sử chống giặc ngoại xâm của dân tộc ta.</a:t>
            </a:r>
            <a:endParaRPr lang="en-US" altLang="en-US" sz="2800" dirty="0"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3630"/>
            <a:ext cx="12263335" cy="68981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71" y="1818156"/>
            <a:ext cx="9340612" cy="2613579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2500313" y="990600"/>
            <a:ext cx="8108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LỊCH SỬ ĐIỆN BIÊN PHỦ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3" name="TextBox 9"/>
          <p:cNvSpPr txBox="1"/>
          <p:nvPr/>
        </p:nvSpPr>
        <p:spPr>
          <a:xfrm>
            <a:off x="2119313" y="457200"/>
            <a:ext cx="7600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 sử</a:t>
            </a:r>
            <a:endParaRPr lang="en-US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7" name="Picture 5" descr="Káº¿t quáº£ hÃ¬nh áº£nh cho hÃ¬nh áº£nh Äiá»n biÃª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1676400"/>
            <a:ext cx="11755438" cy="5181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ext Box 10"/>
          <p:cNvSpPr txBox="1"/>
          <p:nvPr/>
        </p:nvSpPr>
        <p:spPr>
          <a:xfrm>
            <a:off x="3344863" y="120650"/>
            <a:ext cx="5903912" cy="1292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b="1" dirty="0"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cs typeface="Arial" panose="020B0604020202020204" pitchFamily="34" charset="0"/>
              </a:rPr>
              <a:t>                           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altLang="en-US" sz="3600" b="1" u="sng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1" name="Text Box 10"/>
          <p:cNvSpPr txBox="1"/>
          <p:nvPr/>
        </p:nvSpPr>
        <p:spPr>
          <a:xfrm>
            <a:off x="1866900" y="2676525"/>
            <a:ext cx="8786813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1.Thời điểm v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thời gian quân ta tổ chức chiến dịch Điện Biên Phủ.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Text Box 10"/>
          <p:cNvSpPr txBox="1"/>
          <p:nvPr/>
        </p:nvSpPr>
        <p:spPr>
          <a:xfrm>
            <a:off x="1866900" y="3962400"/>
            <a:ext cx="8786813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Diễn biến của chiến dịch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10"/>
          <p:cNvSpPr txBox="1"/>
          <p:nvPr/>
        </p:nvSpPr>
        <p:spPr>
          <a:xfrm>
            <a:off x="1866900" y="4857750"/>
            <a:ext cx="8786813" cy="1446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Ý nghĩa của chiến thắng Điện Biên Phủ.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Box 1"/>
          <p:cNvSpPr txBox="1"/>
          <p:nvPr/>
        </p:nvSpPr>
        <p:spPr>
          <a:xfrm>
            <a:off x="3033713" y="838200"/>
            <a:ext cx="7543800" cy="769938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None/>
            </a:pPr>
            <a:r>
              <a:rPr sz="4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vi-VN" altLang="x-none" sz="44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95313" y="228600"/>
            <a:ext cx="11161713" cy="1371600"/>
          </a:xfrm>
          <a:solidFill>
            <a:srgbClr val="FFFFFF"/>
          </a:solidFill>
        </p:spPr>
        <p:txBody>
          <a:bodyPr vert="horz" wrap="square" lIns="91440" tIns="45720" rIns="91440" bIns="45720" numCol="1" anchor="ctr" anchorCtr="1" compatLnSpc="1"/>
          <a:p>
            <a:pPr algn="l" eaLnBrk="1" hangingPunct="1">
              <a:buNone/>
            </a:pPr>
            <a:r>
              <a:rPr sz="40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của ta v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tình thế của quân Pháp từ sau chiến dịch Biên giới 1950 đến năm 1953:</a:t>
            </a:r>
            <a:endParaRPr sz="4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674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04813" y="1905000"/>
            <a:ext cx="5575300" cy="4449763"/>
          </a:xfrm>
          <a:solidFill>
            <a:srgbClr val="FFFF00">
              <a:alpha val="100000"/>
            </a:srgbClr>
          </a:solidFill>
          <a:ln/>
        </p:spPr>
        <p:txBody>
          <a:bodyPr vert="horz" wrap="square" lIns="91440" tIns="45720" rIns="91440" bIns="45720" anchor="t" anchorCtr="0"/>
          <a:lstStyle>
            <a:lvl1pPr lvl="0">
              <a:buClrTx/>
              <a:buSzTx/>
              <a:buFontTx/>
              <a:defRPr sz="2800"/>
            </a:lvl1pPr>
            <a:lvl2pPr lvl="1">
              <a:buClrTx/>
              <a:buSzTx/>
              <a:buFontTx/>
              <a:defRPr sz="2400"/>
            </a:lvl2pPr>
            <a:lvl3pPr lvl="2">
              <a:buClrTx/>
              <a:buSzTx/>
              <a:buFontTx/>
              <a:defRPr sz="2000"/>
            </a:lvl3pPr>
            <a:lvl4pPr lvl="3">
              <a:buClrTx/>
              <a:buSzTx/>
              <a:buFontTx/>
              <a:defRPr sz="1800"/>
            </a:lvl4pPr>
            <a:lvl5pPr lvl="4">
              <a:buClrTx/>
              <a:buSzTx/>
              <a:buFontTx/>
              <a:defRPr sz="1800"/>
            </a:lvl5pPr>
          </a:lstStyle>
          <a:p>
            <a:pPr lvl="0" eaLnBrk="1" hangingPunct="1"/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Pháp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1" hangingPunct="1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Rơi v</a:t>
            </a:r>
            <a:r>
              <a:rPr lang="en-US" alt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thế bị động, lúng túng tìm cách chống đỡ.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/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116742" name="Rectangle 6"/>
          <p:cNvSpPr/>
          <p:nvPr/>
        </p:nvSpPr>
        <p:spPr>
          <a:xfrm>
            <a:off x="6386513" y="1905000"/>
            <a:ext cx="5410200" cy="4449763"/>
          </a:xfrm>
          <a:prstGeom prst="rect">
            <a:avLst/>
          </a:prstGeom>
          <a:solidFill>
            <a:srgbClr val="00CCFF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285750" lvl="0" indent="0" defTabSz="914400" eaLnBrk="1" hangingPunct="1">
              <a:buClr>
                <a:schemeClr val="tx2"/>
              </a:buClr>
              <a:tabLst>
                <a:tab pos="2743200" algn="l"/>
              </a:tabLst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Quân ta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0" algn="just" defTabSz="914400" eaLnBrk="1" hangingPunct="1">
              <a:buClr>
                <a:schemeClr val="tx1"/>
              </a:buClr>
              <a:buFont typeface="Wingdings" panose="05000000000000000000" pitchFamily="2" charset="2"/>
              <a:buChar char="Ø"/>
              <a:tabLst>
                <a:tab pos="2743200" algn="l"/>
              </a:tabLst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chủ động mở nhiều chiến dịch lớn trên to</a:t>
            </a:r>
            <a:r>
              <a:rPr lang="en-US" altLang="en-US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quốc.</a:t>
            </a: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0" defTabSz="914400" eaLnBrk="1" hangingPunct="1">
              <a:buClr>
                <a:schemeClr val="tx2"/>
              </a:buClr>
              <a:tabLst>
                <a:tab pos="2743200" algn="l"/>
              </a:tabLst>
            </a:pPr>
            <a:endParaRPr lang="en-US" altLang="en-US" sz="2800" dirty="0">
              <a:solidFill>
                <a:srgbClr val="FF9900"/>
              </a:solidFill>
              <a:ea typeface="Arial" panose="020B0604020202020204" pitchFamily="34" charset="0"/>
            </a:endParaRPr>
          </a:p>
        </p:txBody>
      </p:sp>
      <p:sp>
        <p:nvSpPr>
          <p:cNvPr id="9221" name="Line 7"/>
          <p:cNvSpPr/>
          <p:nvPr/>
        </p:nvSpPr>
        <p:spPr>
          <a:xfrm>
            <a:off x="6157913" y="1981200"/>
            <a:ext cx="0" cy="44640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741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>
                                            <p:txEl>
                                              <p:charRg st="10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6741">
                                            <p:txEl>
                                              <p:charRg st="10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16742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>
                                            <p:txEl>
                                              <p:charRg st="9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6742">
                                            <p:txEl>
                                              <p:charRg st="9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0" grpId="0" animBg="1"/>
      <p:bldP spid="116741" grpId="0" animBg="1" build="p"/>
      <p:bldP spid="116742" grpId="0" animBg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64"/>
          <p:cNvGrpSpPr/>
          <p:nvPr/>
        </p:nvGrpSpPr>
        <p:grpSpPr>
          <a:xfrm>
            <a:off x="4965700" y="0"/>
            <a:ext cx="7196138" cy="6858000"/>
            <a:chOff x="2448" y="528"/>
            <a:chExt cx="2790" cy="3360"/>
          </a:xfrm>
        </p:grpSpPr>
        <p:sp>
          <p:nvSpPr>
            <p:cNvPr id="10246" name="AutoShape 65"/>
            <p:cNvSpPr/>
            <p:nvPr/>
          </p:nvSpPr>
          <p:spPr>
            <a:xfrm>
              <a:off x="2448" y="528"/>
              <a:ext cx="2790" cy="3360"/>
            </a:xfrm>
            <a:prstGeom prst="bevel">
              <a:avLst>
                <a:gd name="adj" fmla="val 4162"/>
              </a:avLst>
            </a:prstGeom>
            <a:solidFill>
              <a:srgbClr val="FF99FF"/>
            </a:solidFill>
            <a:ln w="9525" cap="flat" cmpd="sng">
              <a:solidFill>
                <a:srgbClr val="66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pic>
          <p:nvPicPr>
            <p:cNvPr id="10247" name="Picture 66" descr="Hanh chinh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592" y="672"/>
              <a:ext cx="2496" cy="3072"/>
            </a:xfrm>
            <a:prstGeom prst="rect">
              <a:avLst/>
            </a:prstGeom>
            <a:solidFill>
              <a:srgbClr val="FF3300"/>
            </a:solidFill>
            <a:ln w="38100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20" name="Freeform 67"/>
          <p:cNvSpPr/>
          <p:nvPr/>
        </p:nvSpPr>
        <p:spPr>
          <a:xfrm>
            <a:off x="5668963" y="762000"/>
            <a:ext cx="982662" cy="685800"/>
          </a:xfrm>
          <a:custGeom>
            <a:avLst/>
            <a:gdLst>
              <a:gd name="txL" fmla="*/ 0 w 408"/>
              <a:gd name="txT" fmla="*/ 0 h 342"/>
              <a:gd name="txR" fmla="*/ 408 w 408"/>
              <a:gd name="txB" fmla="*/ 342 h 342"/>
            </a:gdLst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408" h="342">
                <a:moveTo>
                  <a:pt x="0" y="27"/>
                </a:moveTo>
                <a:cubicBezTo>
                  <a:pt x="12" y="25"/>
                  <a:pt x="26" y="28"/>
                  <a:pt x="36" y="21"/>
                </a:cubicBezTo>
                <a:cubicBezTo>
                  <a:pt x="39" y="19"/>
                  <a:pt x="39" y="14"/>
                  <a:pt x="42" y="12"/>
                </a:cubicBezTo>
                <a:cubicBezTo>
                  <a:pt x="47" y="7"/>
                  <a:pt x="60" y="0"/>
                  <a:pt x="60" y="0"/>
                </a:cubicBezTo>
                <a:cubicBezTo>
                  <a:pt x="68" y="11"/>
                  <a:pt x="68" y="26"/>
                  <a:pt x="78" y="36"/>
                </a:cubicBezTo>
                <a:cubicBezTo>
                  <a:pt x="85" y="43"/>
                  <a:pt x="105" y="48"/>
                  <a:pt x="105" y="48"/>
                </a:cubicBezTo>
                <a:cubicBezTo>
                  <a:pt x="112" y="68"/>
                  <a:pt x="147" y="72"/>
                  <a:pt x="165" y="78"/>
                </a:cubicBezTo>
                <a:cubicBezTo>
                  <a:pt x="174" y="81"/>
                  <a:pt x="192" y="87"/>
                  <a:pt x="192" y="87"/>
                </a:cubicBezTo>
                <a:cubicBezTo>
                  <a:pt x="203" y="120"/>
                  <a:pt x="211" y="106"/>
                  <a:pt x="258" y="108"/>
                </a:cubicBezTo>
                <a:cubicBezTo>
                  <a:pt x="268" y="107"/>
                  <a:pt x="278" y="107"/>
                  <a:pt x="288" y="105"/>
                </a:cubicBezTo>
                <a:cubicBezTo>
                  <a:pt x="292" y="104"/>
                  <a:pt x="293" y="100"/>
                  <a:pt x="297" y="99"/>
                </a:cubicBezTo>
                <a:cubicBezTo>
                  <a:pt x="310" y="97"/>
                  <a:pt x="323" y="104"/>
                  <a:pt x="336" y="105"/>
                </a:cubicBezTo>
                <a:cubicBezTo>
                  <a:pt x="362" y="100"/>
                  <a:pt x="343" y="97"/>
                  <a:pt x="363" y="90"/>
                </a:cubicBezTo>
                <a:cubicBezTo>
                  <a:pt x="377" y="111"/>
                  <a:pt x="368" y="106"/>
                  <a:pt x="384" y="111"/>
                </a:cubicBezTo>
                <a:cubicBezTo>
                  <a:pt x="388" y="138"/>
                  <a:pt x="394" y="149"/>
                  <a:pt x="408" y="171"/>
                </a:cubicBezTo>
                <a:cubicBezTo>
                  <a:pt x="406" y="191"/>
                  <a:pt x="408" y="208"/>
                  <a:pt x="390" y="219"/>
                </a:cubicBezTo>
                <a:cubicBezTo>
                  <a:pt x="390" y="219"/>
                  <a:pt x="368" y="226"/>
                  <a:pt x="363" y="228"/>
                </a:cubicBezTo>
                <a:cubicBezTo>
                  <a:pt x="360" y="229"/>
                  <a:pt x="354" y="231"/>
                  <a:pt x="354" y="231"/>
                </a:cubicBezTo>
                <a:cubicBezTo>
                  <a:pt x="355" y="240"/>
                  <a:pt x="354" y="249"/>
                  <a:pt x="357" y="258"/>
                </a:cubicBezTo>
                <a:cubicBezTo>
                  <a:pt x="359" y="265"/>
                  <a:pt x="369" y="276"/>
                  <a:pt x="369" y="276"/>
                </a:cubicBezTo>
                <a:cubicBezTo>
                  <a:pt x="361" y="299"/>
                  <a:pt x="368" y="308"/>
                  <a:pt x="342" y="312"/>
                </a:cubicBezTo>
                <a:cubicBezTo>
                  <a:pt x="332" y="319"/>
                  <a:pt x="333" y="330"/>
                  <a:pt x="324" y="336"/>
                </a:cubicBezTo>
                <a:cubicBezTo>
                  <a:pt x="319" y="339"/>
                  <a:pt x="306" y="342"/>
                  <a:pt x="306" y="342"/>
                </a:cubicBezTo>
                <a:cubicBezTo>
                  <a:pt x="295" y="341"/>
                  <a:pt x="284" y="342"/>
                  <a:pt x="273" y="339"/>
                </a:cubicBezTo>
                <a:cubicBezTo>
                  <a:pt x="261" y="335"/>
                  <a:pt x="255" y="314"/>
                  <a:pt x="243" y="306"/>
                </a:cubicBezTo>
                <a:cubicBezTo>
                  <a:pt x="226" y="280"/>
                  <a:pt x="218" y="282"/>
                  <a:pt x="192" y="273"/>
                </a:cubicBezTo>
                <a:cubicBezTo>
                  <a:pt x="196" y="260"/>
                  <a:pt x="203" y="261"/>
                  <a:pt x="216" y="258"/>
                </a:cubicBezTo>
                <a:cubicBezTo>
                  <a:pt x="218" y="252"/>
                  <a:pt x="220" y="246"/>
                  <a:pt x="222" y="240"/>
                </a:cubicBezTo>
                <a:cubicBezTo>
                  <a:pt x="224" y="233"/>
                  <a:pt x="210" y="222"/>
                  <a:pt x="210" y="222"/>
                </a:cubicBezTo>
                <a:cubicBezTo>
                  <a:pt x="228" y="216"/>
                  <a:pt x="239" y="201"/>
                  <a:pt x="249" y="186"/>
                </a:cubicBezTo>
                <a:cubicBezTo>
                  <a:pt x="242" y="159"/>
                  <a:pt x="253" y="184"/>
                  <a:pt x="210" y="171"/>
                </a:cubicBezTo>
                <a:cubicBezTo>
                  <a:pt x="204" y="169"/>
                  <a:pt x="205" y="159"/>
                  <a:pt x="201" y="153"/>
                </a:cubicBezTo>
                <a:cubicBezTo>
                  <a:pt x="186" y="168"/>
                  <a:pt x="183" y="176"/>
                  <a:pt x="162" y="180"/>
                </a:cubicBezTo>
                <a:cubicBezTo>
                  <a:pt x="140" y="176"/>
                  <a:pt x="150" y="181"/>
                  <a:pt x="135" y="159"/>
                </a:cubicBezTo>
                <a:cubicBezTo>
                  <a:pt x="133" y="156"/>
                  <a:pt x="129" y="150"/>
                  <a:pt x="129" y="150"/>
                </a:cubicBezTo>
                <a:cubicBezTo>
                  <a:pt x="128" y="144"/>
                  <a:pt x="129" y="137"/>
                  <a:pt x="126" y="132"/>
                </a:cubicBezTo>
                <a:cubicBezTo>
                  <a:pt x="122" y="126"/>
                  <a:pt x="108" y="120"/>
                  <a:pt x="108" y="120"/>
                </a:cubicBezTo>
                <a:cubicBezTo>
                  <a:pt x="104" y="113"/>
                  <a:pt x="68" y="81"/>
                  <a:pt x="60" y="78"/>
                </a:cubicBezTo>
                <a:cubicBezTo>
                  <a:pt x="45" y="56"/>
                  <a:pt x="24" y="47"/>
                  <a:pt x="3" y="33"/>
                </a:cubicBezTo>
                <a:cubicBezTo>
                  <a:pt x="12" y="30"/>
                  <a:pt x="22" y="29"/>
                  <a:pt x="30" y="24"/>
                </a:cubicBezTo>
                <a:cubicBezTo>
                  <a:pt x="36" y="20"/>
                  <a:pt x="48" y="12"/>
                  <a:pt x="48" y="12"/>
                </a:cubicBezTo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FF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10244" name="AutoShape 69"/>
          <p:cNvSpPr/>
          <p:nvPr/>
        </p:nvSpPr>
        <p:spPr>
          <a:xfrm flipH="1" flipV="1">
            <a:off x="2027238" y="1752600"/>
            <a:ext cx="1690687" cy="2438400"/>
          </a:xfrm>
          <a:prstGeom prst="wedgeEllipseCallout">
            <a:avLst>
              <a:gd name="adj1" fmla="val -201227"/>
              <a:gd name="adj2" fmla="val 77403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Điện Biên Phủ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2" name="Rectangle 2"/>
          <p:cNvSpPr/>
          <p:nvPr/>
        </p:nvSpPr>
        <p:spPr>
          <a:xfrm>
            <a:off x="138113" y="117475"/>
            <a:ext cx="4572000" cy="6740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Biên Phủ trước đây thuộc tỉnh Lai Châu nay thuộc th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phố Điện Biên, tỉnh Điện Biên nằm ở vùng núi Tây Bắc miền Bắc Việt Nam, giáp với các tỉnh Lai Châu, Sơn La của Việt Nam, Phongsali của L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Vân Nam của Trung Quốc.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4" grpId="1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18"/>
          <p:cNvSpPr txBox="1"/>
          <p:nvPr/>
        </p:nvSpPr>
        <p:spPr>
          <a:xfrm>
            <a:off x="404813" y="466725"/>
            <a:ext cx="11452225" cy="544830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Âm mưu của thực dân Pháp: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Điện Biên Phủ l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vị trí trọng yếu, án ngữ cả một vùng Tây Bắc Việt Nam v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Thượng L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Được sự giúp đỡ của Mĩ về đô-la, vũ khí, chuyên gia quân sự, 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3.12.1953 Tướng Navare quyết định xây dựng Điện Biên Phủ th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một tập 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cứ điểm mạnh nhất Đông Dương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gồm 49 cứ điểm, 16 200 quân lính, 12 tiểu 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n, 7 đại đội bộ binh, 3 tiểu 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pháo binh, 1 tiểu đo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công binh, 1 đại đội tăng M24, 1 đại đội vận tải, có cả sân bay với một phi đội 12 máy bay thường trực.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bảo vệ phía Tây Bắc - Thượng L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v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 vỡ cuộc tiến công Đông Xuân của ta. </a:t>
            </a:r>
            <a:endParaRPr lang="en-US" alt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 huênh hoang cho rằng Điện Biên Phủ l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“pháo 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khổng lồ không thể công phá”.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</a:t>
            </a:r>
            <a:endParaRPr lang="en-US" altLang="en-US" sz="2400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2400" dirty="0">
              <a:solidFill>
                <a:schemeClr val="hlink"/>
              </a:solidFill>
              <a:ea typeface="Arial" panose="020B0604020202020204" pitchFamily="34" charset="0"/>
            </a:endParaRPr>
          </a:p>
        </p:txBody>
      </p:sp>
      <p:sp>
        <p:nvSpPr>
          <p:cNvPr id="12291" name="TextBox 6"/>
          <p:cNvSpPr txBox="1"/>
          <p:nvPr/>
        </p:nvSpPr>
        <p:spPr>
          <a:xfrm>
            <a:off x="1012825" y="76200"/>
            <a:ext cx="97297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chiến dịch Điện Biên Phủ:</a:t>
            </a:r>
            <a:endParaRPr lang="en-US" altLang="en-US" sz="1800" dirty="0">
              <a:solidFill>
                <a:srgbClr val="002060"/>
              </a:solidFill>
              <a:ea typeface="Arial" panose="020B0604020202020204" pitchFamily="34" charset="0"/>
            </a:endParaRPr>
          </a:p>
        </p:txBody>
      </p:sp>
      <p:sp>
        <p:nvSpPr>
          <p:cNvPr id="8" name="Text Box 18"/>
          <p:cNvSpPr txBox="1"/>
          <p:nvPr/>
        </p:nvSpPr>
        <p:spPr>
          <a:xfrm>
            <a:off x="912813" y="4572000"/>
            <a:ext cx="10742612" cy="83026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Theo em, vì sao Pháp lại xây dựng Điện Biên Phủ th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pháo đ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kiên cố, vững chắc nhất Đông Dương?</a:t>
            </a:r>
            <a:endParaRPr lang="en-US" altLang="en-US" sz="2400" b="1" dirty="0">
              <a:solidFill>
                <a:schemeClr val="hlink"/>
              </a:solidFill>
              <a:ea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extBox 6"/>
          <p:cNvSpPr txBox="1"/>
          <p:nvPr/>
        </p:nvSpPr>
        <p:spPr>
          <a:xfrm>
            <a:off x="1012825" y="1524000"/>
            <a:ext cx="9729788" cy="1077913"/>
          </a:xfrm>
          <a:prstGeom prst="rect">
            <a:avLst/>
          </a:prstGeom>
          <a:noFill/>
        </p:spPr>
        <p:txBody>
          <a:bodyPr>
            <a:spAutoFit/>
          </a:bodyPr>
          <a:p>
            <a:pPr marL="457200" indent="-457200" eaLnBrk="1" hangingPunct="1">
              <a:buNone/>
            </a:pPr>
            <a:r>
              <a:rPr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Nguyên nhân dẫn đến chiến dịch Điện Biên Phủ:</a:t>
            </a:r>
            <a:endParaRPr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None/>
            </a:pPr>
            <a:r>
              <a:rPr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Âm mưu của thực dân Pháp:</a:t>
            </a:r>
            <a:endParaRPr sz="32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13" y="3276600"/>
            <a:ext cx="101981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sao ta quyết định mở chiến dịch Điện Biên Phủ?</a:t>
            </a:r>
            <a:endParaRPr lang="en-US" altLang="en-US" sz="36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813" y="5373688"/>
            <a:ext cx="11083925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Quân v</a:t>
            </a: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dân ta đã chuẩn bị cho chiến dịch như thế n</a:t>
            </a: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2813" y="3960813"/>
            <a:ext cx="10529887" cy="1754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Tại buổi họp, Trung ương Đảng v</a:t>
            </a: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Hồ đã nêu ra quyết tâm gì?</a:t>
            </a:r>
            <a:endParaRPr lang="en-US" altLang="en-US" sz="36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3600" dirty="0">
              <a:ea typeface="Arial" panose="020B0604020202020204" pitchFamily="34" charset="0"/>
            </a:endParaRPr>
          </a:p>
        </p:txBody>
      </p:sp>
      <p:sp>
        <p:nvSpPr>
          <p:cNvPr id="14342" name="TextBox 10"/>
          <p:cNvSpPr txBox="1"/>
          <p:nvPr/>
        </p:nvSpPr>
        <p:spPr>
          <a:xfrm>
            <a:off x="1404938" y="2616200"/>
            <a:ext cx="902017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Chuẩn bị cho chiến dịch của quân dân ta: </a:t>
            </a:r>
            <a:endParaRPr lang="en-US" altLang="en-US" b="1" dirty="0">
              <a:solidFill>
                <a:srgbClr val="C00000"/>
              </a:solidFill>
              <a:ea typeface="Arial" panose="020B0604020202020204" pitchFamily="34" charset="0"/>
            </a:endParaRPr>
          </a:p>
        </p:txBody>
      </p:sp>
      <p:sp>
        <p:nvSpPr>
          <p:cNvPr id="13" name="Text Box 4"/>
          <p:cNvSpPr txBox="1"/>
          <p:nvPr/>
        </p:nvSpPr>
        <p:spPr>
          <a:xfrm>
            <a:off x="2500313" y="990600"/>
            <a:ext cx="8108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THẮNG LỊCH SỬ ĐiỆN BIÊN PHỦ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3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4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5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6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7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8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5434</Words>
  <Application>WPS Presentation</Application>
  <PresentationFormat/>
  <Paragraphs>251</Paragraphs>
  <Slides>27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SimSun</vt:lpstr>
      <vt:lpstr>Wingdings</vt:lpstr>
      <vt:lpstr>Times New Roman</vt:lpstr>
      <vt:lpstr>.VnTimeH</vt:lpstr>
      <vt:lpstr>UTM Scriptina KT</vt:lpstr>
      <vt:lpstr>.VnTime</vt:lpstr>
      <vt:lpstr>Microsoft YaHei</vt:lpstr>
      <vt:lpstr>Arial Unicode MS</vt:lpstr>
      <vt:lpstr>UVN Mang Tre</vt:lpstr>
      <vt:lpstr>Calibri</vt:lpstr>
      <vt:lpstr>字魂70号-灵悦黑体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HUONG GIANG</cp:lastModifiedBy>
  <cp:revision>675</cp:revision>
  <dcterms:created xsi:type="dcterms:W3CDTF">2008-09-09T22:52:10Z</dcterms:created>
  <dcterms:modified xsi:type="dcterms:W3CDTF">2023-01-05T05:46:24Z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12AA662C856543019EBA2E69E1FF8532</vt:lpwstr>
  </property>
  <property fmtid="{D5CDD505-2E9C-101B-9397-08002B2CF9AE}" pid="3" name="KSOProductBuildVer">
    <vt:lpwstr>1033-11.2.0.11440</vt:lpwstr>
  </property>
</Properties>
</file>