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84" r:id="rId3"/>
    <p:sldId id="421" r:id="rId5"/>
    <p:sldId id="459" r:id="rId6"/>
    <p:sldId id="420" r:id="rId7"/>
    <p:sldId id="423" r:id="rId8"/>
    <p:sldId id="451" r:id="rId9"/>
    <p:sldId id="430" r:id="rId10"/>
    <p:sldId id="445" r:id="rId11"/>
    <p:sldId id="447" r:id="rId12"/>
    <p:sldId id="424" r:id="rId13"/>
    <p:sldId id="425" r:id="rId14"/>
    <p:sldId id="457" r:id="rId15"/>
    <p:sldId id="428" r:id="rId16"/>
    <p:sldId id="429" r:id="rId17"/>
    <p:sldId id="455" r:id="rId18"/>
    <p:sldId id="426" r:id="rId19"/>
    <p:sldId id="325" r:id="rId20"/>
    <p:sldId id="438" r:id="rId21"/>
    <p:sldId id="439" r:id="rId22"/>
    <p:sldId id="440" r:id="rId23"/>
    <p:sldId id="441" r:id="rId24"/>
    <p:sldId id="442" r:id="rId25"/>
    <p:sldId id="443" r:id="rId26"/>
    <p:sldId id="449" r:id="rId27"/>
    <p:sldId id="453" r:id="rId28"/>
    <p:sldId id="485" r:id="rId2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  <a:srgbClr val="FF0000"/>
    <a:srgbClr val="660033"/>
    <a:srgbClr val="008000"/>
    <a:srgbClr val="CC0000"/>
    <a:srgbClr val="00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63"/>
    <p:restoredTop sz="93596"/>
  </p:normalViewPr>
  <p:slideViewPr>
    <p:cSldViewPr showGuide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6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5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350" y="0"/>
            <a:ext cx="9150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6" Type="http://schemas.openxmlformats.org/officeDocument/2006/relationships/image" Target="../media/image18.jpeg"/><Relationship Id="rId5" Type="http://schemas.openxmlformats.org/officeDocument/2006/relationships/hyperlink" Target="http://images.google.com/imgres?imgurl=http://images.rongbay.com/uploads/2007121746_lo_trang_bo_ma_dap_noi_vang.jpg&amp;imgrefurl=http://rongbay.com/raovat-1702598/pha-le-qua-tang-den-chum.html&amp;h=430&amp;w=275&amp;sz=24&amp;hl=vi&amp;start=119&amp;um=1&amp;tbnid=L_e9zavzo6CbaM:&amp;tbnh=126&amp;tbnw=81&amp;prev=/images%3Fq%3Dly%2Bth%25E1%25BB%25A7y%2Btinh%26start%3D100%26imgsz%3Dsmall%257Cmedium%257Clarge%257Cxlarge%26ndsp%3D20%26um%3D1%26hl%3Dvi%26rlz%3D1T4GGLJ_viVN272VN272%26sa%3DN" TargetMode="External"/><Relationship Id="rId4" Type="http://schemas.openxmlformats.org/officeDocument/2006/relationships/image" Target="../media/image17.jpeg"/><Relationship Id="rId3" Type="http://schemas.openxmlformats.org/officeDocument/2006/relationships/hyperlink" Target="http://images.google.com/imgres?imgurl=http://images.timnhanh.com/namgioi/20070625/Image/Copy%2520of%2520g5.jpg&amp;imgrefurl=http://namgioi.timnhanh.com/cuoc_song/tieu_khien/20070626/35A4EFEE/&amp;h=382&amp;w=300&amp;sz=20&amp;hl=vi&amp;start=20&amp;um=1&amp;tbnid=aWD0xBp491pxhM:&amp;tbnh=123&amp;tbnw=97&amp;prev=/images%3Fq%3Dly%2Bth%25E1%25BB%25A7y%2Btinh%26imgsz%3Dsmall%257Cmedium%257Clarge%257Cxlarge%26um%3D1%26hl%3Dvi%26rlz%3D1T4GGLJ_viVN272VN272%26sa%3DG" TargetMode="External"/><Relationship Id="rId2" Type="http://schemas.openxmlformats.org/officeDocument/2006/relationships/image" Target="../media/image16.jpeg"/><Relationship Id="rId1" Type="http://schemas.openxmlformats.org/officeDocument/2006/relationships/hyperlink" Target="http://images.google.com/imgres?imgurl=http://www.kntd.com.vn/images/products/6/ocean/pro6541192044849247.JPG&amp;imgrefurl=http://www.kntd.com.vn/viewprod.do%3Fprodid%3D1338&amp;h=281&amp;w=300&amp;sz=14&amp;hl=vi&amp;start=5&amp;um=1&amp;tbnid=CfM17CC0fB1htM:&amp;tbnh=109&amp;tbnw=116&amp;prev=/images%3Fq%3Dly%2Bth%25E1%25BB%25A7y%2Btinh%26imgsz%3Dsmall%257Cmedium%257Clarge%257Cxlarge%26um%3D1%26hl%3Dvi%26rlz%3D1T4GGLJ_viVN272VN272%26sa%3D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2.wav"/><Relationship Id="rId1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0 BACKGROUND ý tưởng | hình nền, hình ảnh, power point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40"/>
            <a:ext cx="9144000" cy="683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219717" y="1568406"/>
            <a:ext cx="6704330" cy="7143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1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sz="21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2210118" y="2702243"/>
            <a:ext cx="4723765" cy="21685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45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KHOA HỌC 5</a:t>
            </a:r>
            <a:endParaRPr lang="en-US" altLang="zh-CN" sz="45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  <a:p>
            <a:pPr algn="ctr"/>
            <a:r>
              <a:rPr lang="en-US" altLang="zh-CN" sz="45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Sự biến đổi hoá học</a:t>
            </a:r>
            <a:endParaRPr lang="en-US" altLang="zh-CN" sz="45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  <a:p>
            <a:pPr algn="ctr"/>
            <a:r>
              <a:rPr lang="en-US" altLang="zh-CN" sz="45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(tiếp theo)</a:t>
            </a:r>
            <a:endParaRPr lang="en-US" altLang="zh-CN" sz="45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3512702" y="5522710"/>
            <a:ext cx="2118360" cy="34544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en-US" sz="1800" i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  <a:endParaRPr lang="en-US" sz="1800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3" cy="1052513"/>
          </a:xfr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endParaRPr kumimoji="0" lang="en-US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  <a:ln/>
        </p:spPr>
        <p:txBody>
          <a:bodyPr vert="horz" wrap="square" lIns="182880" tIns="91440" rIns="91440" bIns="45720" anchor="t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115" name="Text Box 11"/>
          <p:cNvSpPr txBox="1"/>
          <p:nvPr/>
        </p:nvSpPr>
        <p:spPr>
          <a:xfrm>
            <a:off x="1143000" y="2819400"/>
            <a:ext cx="7677150" cy="1200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tác dụng của nhiệt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1: Đường đã biến đổi từ 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2: Giấy đã biến đổi từ 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 ,dễ nát  vụn.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6" name="WordArt 7"/>
          <p:cNvSpPr>
            <a:spLocks noTextEdit="1"/>
          </p:cNvSpPr>
          <p:nvPr/>
        </p:nvSpPr>
        <p:spPr>
          <a:xfrm>
            <a:off x="685800" y="2057400"/>
            <a:ext cx="8534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prstShdw prst="shdw13" dist="53882" dir="13499999">
                    <a:schemeClr val="bg2">
                      <a:alpha val="50000"/>
                    </a:scheme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Tìm hiểu về sự biến đổi hóa học.</a:t>
            </a:r>
            <a:endParaRPr lang="en-US" sz="3600">
              <a:ln w="9525" cap="flat" cmpd="sng">
                <a:solidFill>
                  <a:srgbClr val="800000"/>
                </a:solidFill>
                <a:prstDash val="sysDot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prstShdw prst="shdw13" dist="53882" dir="13499999">
                  <a:schemeClr val="bg2">
                    <a:alpha val="50000"/>
                  </a:scheme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311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5">
                                            <p:txEl>
                                              <p:charRg st="24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3115">
                                            <p:txEl>
                                              <p:charRg st="24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5">
                                            <p:txEl>
                                              <p:charRg st="76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3115">
                                            <p:txEl>
                                              <p:charRg st="76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3" cy="1052513"/>
          </a:xfr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  <a:ln/>
        </p:spPr>
        <p:txBody>
          <a:bodyPr vert="horz" wrap="square" lIns="182880" tIns="91440" rIns="91440" bIns="45720" anchor="t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139" name="Text Box 11"/>
          <p:cNvSpPr txBox="1"/>
          <p:nvPr/>
        </p:nvSpPr>
        <p:spPr>
          <a:xfrm>
            <a:off x="0" y="2860675"/>
            <a:ext cx="891540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 tượng chất 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bị biến đổi th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chất khác như hai ví dụ trên gọi l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Hiện tượng chất 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bị biến đổi th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chất khác gọi l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sự biến đổi hóa học. 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0" name="WordArt 7"/>
          <p:cNvSpPr>
            <a:spLocks noTextEdit="1"/>
          </p:cNvSpPr>
          <p:nvPr/>
        </p:nvSpPr>
        <p:spPr>
          <a:xfrm>
            <a:off x="304800" y="2057400"/>
            <a:ext cx="8534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prstShdw prst="shdw13" dist="53882" dir="13499999">
                    <a:schemeClr val="bg2">
                      <a:alpha val="50000"/>
                    </a:scheme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Tìm hiểu về sự biến đổi hóa học.</a:t>
            </a:r>
            <a:endParaRPr lang="en-US" sz="3600">
              <a:ln w="9525" cap="flat" cmpd="sng">
                <a:solidFill>
                  <a:srgbClr val="800000"/>
                </a:solidFill>
                <a:prstDash val="sysDot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prstShdw prst="shdw13" dist="53882" dir="13499999">
                  <a:schemeClr val="bg2">
                    <a:alpha val="50000"/>
                  </a:scheme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4139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>
                                            <p:txEl>
                                              <p:charRg st="79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4139">
                                            <p:txEl>
                                              <p:charRg st="79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3" cy="1052513"/>
          </a:xfr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  <a:ln/>
        </p:spPr>
        <p:txBody>
          <a:bodyPr vert="horz" wrap="square" lIns="182880" tIns="91440" rIns="91440" bIns="45720" anchor="t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001" name="Text Box 9"/>
          <p:cNvSpPr txBox="1"/>
          <p:nvPr/>
        </p:nvSpPr>
        <p:spPr>
          <a:xfrm>
            <a:off x="1676400" y="3124200"/>
            <a:ext cx="7467600" cy="2103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sự biến đổi hóa học?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Sự biến đổi hóa học l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sự biến đổi từ 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sang </a:t>
            </a: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khác.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4" name="WordArt 7"/>
          <p:cNvSpPr>
            <a:spLocks noTextEdit="1"/>
          </p:cNvSpPr>
          <p:nvPr/>
        </p:nvSpPr>
        <p:spPr>
          <a:xfrm>
            <a:off x="304800" y="1219200"/>
            <a:ext cx="8534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prstShdw prst="shdw13" dist="53882" dir="13499999">
                    <a:schemeClr val="bg2">
                      <a:alpha val="50000"/>
                    </a:scheme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Tìm hiểu về sự biến đổi hóa học.</a:t>
            </a:r>
            <a:endParaRPr lang="en-US" sz="3600">
              <a:ln w="9525" cap="flat" cmpd="sng">
                <a:solidFill>
                  <a:srgbClr val="800000"/>
                </a:solidFill>
                <a:prstDash val="sysDot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prstShdw prst="shdw13" dist="53882" dir="13499999">
                  <a:schemeClr val="bg2">
                    <a:alpha val="50000"/>
                  </a:scheme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1001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>
                                            <p:txEl>
                                              <p:charRg st="32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1001">
                                            <p:txEl>
                                              <p:charRg st="32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3" cy="1052513"/>
          </a:xfr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  <a:ln/>
        </p:spPr>
        <p:txBody>
          <a:bodyPr vert="horz" wrap="square" lIns="182880" tIns="91440" rIns="91440" bIns="45720" anchor="t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09" name="Text Box 9"/>
          <p:cNvSpPr txBox="1"/>
          <p:nvPr/>
        </p:nvSpPr>
        <p:spPr>
          <a:xfrm>
            <a:off x="0" y="914400"/>
            <a:ext cx="9144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những kết luận trên các em có so sánh gì với suy nghĩ  ban đầu m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em đưa ra về sự biến đổi hoá học ? 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10" name="Text Box 10"/>
          <p:cNvSpPr txBox="1"/>
          <p:nvPr/>
        </p:nvSpPr>
        <p:spPr>
          <a:xfrm>
            <a:off x="228600" y="2971800"/>
            <a:ext cx="5105400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biến đổi hóa học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đổi từ vật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sang vật khác.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thể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sang thể khác của vật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thay đổi hình dạng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sang hình dạng khác của 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thay đổi mùi vị của vật.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11" name="Text Box 11"/>
          <p:cNvSpPr txBox="1"/>
          <p:nvPr/>
        </p:nvSpPr>
        <p:spPr>
          <a:xfrm>
            <a:off x="5334000" y="2895600"/>
            <a:ext cx="3810000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Sự biến đổi hóa học l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sự biến đổi từ 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sang </a:t>
            </a: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khác.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12" name="Line 12"/>
          <p:cNvSpPr/>
          <p:nvPr/>
        </p:nvSpPr>
        <p:spPr>
          <a:xfrm>
            <a:off x="5105400" y="2057400"/>
            <a:ext cx="0" cy="449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13" name="Text Box 13"/>
          <p:cNvSpPr txBox="1"/>
          <p:nvPr/>
        </p:nvSpPr>
        <p:spPr>
          <a:xfrm>
            <a:off x="974725" y="1695450"/>
            <a:ext cx="2487613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nghĩ ban đầu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14" name="Text Box 14"/>
          <p:cNvSpPr txBox="1"/>
          <p:nvPr/>
        </p:nvSpPr>
        <p:spPr>
          <a:xfrm>
            <a:off x="5181600" y="1981200"/>
            <a:ext cx="488473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 sau khi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thí nghiệm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3" name="WordArt 7"/>
          <p:cNvSpPr>
            <a:spLocks noTextEdit="1"/>
          </p:cNvSpPr>
          <p:nvPr/>
        </p:nvSpPr>
        <p:spPr>
          <a:xfrm>
            <a:off x="342900" y="76200"/>
            <a:ext cx="8534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prstShdw prst="shdw13" dist="53882" dir="13499999">
                    <a:schemeClr val="bg2">
                      <a:alpha val="50000"/>
                    </a:scheme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Tìm hiểu về sự biến đổi hóa học.</a:t>
            </a:r>
            <a:endParaRPr lang="en-US" sz="3600">
              <a:ln w="9525" cap="flat" cmpd="sng">
                <a:solidFill>
                  <a:srgbClr val="800000"/>
                </a:solidFill>
                <a:prstDash val="sysDot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prstShdw prst="shdw13" dist="53882" dir="13499999">
                  <a:schemeClr val="bg2">
                    <a:alpha val="50000"/>
                  </a:scheme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9" grpId="0"/>
      <p:bldP spid="307210" grpId="0"/>
      <p:bldP spid="307211" grpId="0"/>
      <p:bldP spid="307213" grpId="0"/>
      <p:bldP spid="3072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3" cy="1052513"/>
          </a:xfr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  <a:ln/>
        </p:spPr>
        <p:txBody>
          <a:bodyPr vert="horz" wrap="square" lIns="182880" tIns="91440" rIns="91440" bIns="45720" anchor="t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1" name="WordArt 7"/>
          <p:cNvSpPr>
            <a:spLocks noTextEdit="1"/>
          </p:cNvSpPr>
          <p:nvPr/>
        </p:nvSpPr>
        <p:spPr>
          <a:xfrm>
            <a:off x="304800" y="2057400"/>
            <a:ext cx="8534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prstShdw prst="shdw13" dist="53882" dir="13499999">
                    <a:schemeClr val="bg2">
                      <a:alpha val="50000"/>
                    </a:scheme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Tìm hiểu về sự biến đổi hóa học.</a:t>
            </a:r>
            <a:endParaRPr lang="en-US" sz="3600">
              <a:ln w="9525" cap="flat" cmpd="sng">
                <a:solidFill>
                  <a:srgbClr val="800000"/>
                </a:solidFill>
                <a:prstDash val="sysDot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prstShdw prst="shdw13" dist="53882" dir="13499999">
                  <a:schemeClr val="bg2">
                    <a:alpha val="50000"/>
                  </a:scheme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233" name="Text Box 9"/>
          <p:cNvSpPr txBox="1"/>
          <p:nvPr/>
        </p:nvSpPr>
        <p:spPr>
          <a:xfrm>
            <a:off x="212725" y="2762250"/>
            <a:ext cx="8626475" cy="2062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 Hiện tượng chất n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bị biến đổi th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chất khác như hai thí nghiệm trên gọi l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biến đổi hóa học. Nói cách khác , sự biến đổi hóa học l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biến đổi từ chất n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th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chất khác.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7" name="Picture 5" descr="mâmđồ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8200"/>
            <a:ext cx="4724400" cy="556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Picture 6" descr="Thanh sắ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838200"/>
            <a:ext cx="42672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WordArt 8"/>
          <p:cNvSpPr>
            <a:spLocks noTextEdit="1"/>
          </p:cNvSpPr>
          <p:nvPr/>
        </p:nvSpPr>
        <p:spPr>
          <a:xfrm>
            <a:off x="2209800" y="457200"/>
            <a:ext cx="51244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SỰ BIẾN ĐỔI HOÁ HỌC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3" cy="1052513"/>
          </a:xfr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  <a:ln/>
        </p:spPr>
        <p:txBody>
          <a:bodyPr vert="horz" wrap="square" lIns="182880" tIns="91440" rIns="91440" bIns="45720" anchor="t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9" name="WordArt 7"/>
          <p:cNvSpPr>
            <a:spLocks noTextEdit="1"/>
          </p:cNvSpPr>
          <p:nvPr/>
        </p:nvSpPr>
        <p:spPr>
          <a:xfrm>
            <a:off x="304800" y="2057400"/>
            <a:ext cx="8534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prstShdw prst="shdw13" dist="53882" dir="13499999">
                    <a:schemeClr val="bg2">
                      <a:alpha val="50000"/>
                    </a:scheme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 Phân biệt sự biến đổi hóa học và sự biến đổi lí học.</a:t>
            </a:r>
            <a:endParaRPr lang="en-US" sz="3600">
              <a:ln w="9525" cap="flat" cmpd="sng">
                <a:solidFill>
                  <a:srgbClr val="800000"/>
                </a:solidFill>
                <a:prstDash val="sysDot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prstShdw prst="shdw13" dist="53882" dir="13499999">
                  <a:schemeClr val="bg2">
                    <a:alpha val="50000"/>
                  </a:scheme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47800"/>
            <a:ext cx="9372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8200" name="Rectangle 2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3366CC"/>
          </a:solidFill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trường hợp sau đây trường hợp n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có sự biến đổi hóa học? Tại sao?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AutoShape 2"/>
          <p:cNvSpPr/>
          <p:nvPr/>
        </p:nvSpPr>
        <p:spPr>
          <a:xfrm>
            <a:off x="914400" y="4800600"/>
            <a:ext cx="3048000" cy="1143000"/>
          </a:xfrm>
          <a:custGeom>
            <a:avLst/>
            <a:gdLst>
              <a:gd name="txL" fmla="*/ 4500 w 21600"/>
              <a:gd name="txT" fmla="*/ 4500 h 21600"/>
              <a:gd name="txR" fmla="*/ 17100 w 21600"/>
              <a:gd name="txB" fmla="*/ 17100 h 2160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555" name="Oval 3"/>
          <p:cNvSpPr/>
          <p:nvPr/>
        </p:nvSpPr>
        <p:spPr>
          <a:xfrm>
            <a:off x="914400" y="4473575"/>
            <a:ext cx="3048000" cy="936625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6" name="Oval 4"/>
          <p:cNvSpPr/>
          <p:nvPr/>
        </p:nvSpPr>
        <p:spPr>
          <a:xfrm>
            <a:off x="1143000" y="4648200"/>
            <a:ext cx="2514600" cy="609600"/>
          </a:xfrm>
          <a:prstGeom prst="ellipse">
            <a:avLst/>
          </a:prstGeom>
          <a:solidFill>
            <a:srgbClr val="CCFFFF"/>
          </a:solidFill>
          <a:ln w="9525">
            <a:noFill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7" name="Freeform 5"/>
          <p:cNvSpPr/>
          <p:nvPr/>
        </p:nvSpPr>
        <p:spPr>
          <a:xfrm>
            <a:off x="1981200" y="4724400"/>
            <a:ext cx="576263" cy="484188"/>
          </a:xfrm>
          <a:custGeom>
            <a:avLst/>
            <a:gdLst>
              <a:gd name="txL" fmla="*/ 0 w 363"/>
              <a:gd name="txT" fmla="*/ 0 h 401"/>
              <a:gd name="txR" fmla="*/ 363 w 363"/>
              <a:gd name="txB" fmla="*/ 401 h 401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969696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558" name="Freeform 6"/>
          <p:cNvSpPr/>
          <p:nvPr/>
        </p:nvSpPr>
        <p:spPr>
          <a:xfrm>
            <a:off x="1524000" y="4648200"/>
            <a:ext cx="576263" cy="484188"/>
          </a:xfrm>
          <a:custGeom>
            <a:avLst/>
            <a:gdLst>
              <a:gd name="txL" fmla="*/ 0 w 363"/>
              <a:gd name="txT" fmla="*/ 0 h 401"/>
              <a:gd name="txR" fmla="*/ 363 w 363"/>
              <a:gd name="txB" fmla="*/ 401 h 401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969696">
              <a:alpha val="43921"/>
            </a:srgbClr>
          </a:solidFill>
          <a:ln w="9525" cap="flat" cmpd="sng">
            <a:solidFill>
              <a:srgbClr val="96969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559" name="Freeform 7"/>
          <p:cNvSpPr/>
          <p:nvPr/>
        </p:nvSpPr>
        <p:spPr>
          <a:xfrm>
            <a:off x="2057400" y="4495800"/>
            <a:ext cx="576263" cy="636588"/>
          </a:xfrm>
          <a:custGeom>
            <a:avLst/>
            <a:gdLst>
              <a:gd name="txL" fmla="*/ 0 w 363"/>
              <a:gd name="txT" fmla="*/ 0 h 401"/>
              <a:gd name="txR" fmla="*/ 363 w 363"/>
              <a:gd name="txB" fmla="*/ 401 h 401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969696">
              <a:alpha val="43921"/>
            </a:srgbClr>
          </a:solidFill>
          <a:ln w="9525" cap="flat" cmpd="sng">
            <a:solidFill>
              <a:srgbClr val="96969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560" name="Freeform 8"/>
          <p:cNvSpPr/>
          <p:nvPr/>
        </p:nvSpPr>
        <p:spPr>
          <a:xfrm>
            <a:off x="2971800" y="4724400"/>
            <a:ext cx="576263" cy="407988"/>
          </a:xfrm>
          <a:custGeom>
            <a:avLst/>
            <a:gdLst>
              <a:gd name="txL" fmla="*/ 0 w 363"/>
              <a:gd name="txT" fmla="*/ 0 h 401"/>
              <a:gd name="txR" fmla="*/ 363 w 363"/>
              <a:gd name="txB" fmla="*/ 401 h 401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969696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561" name="Freeform 9"/>
          <p:cNvSpPr/>
          <p:nvPr/>
        </p:nvSpPr>
        <p:spPr>
          <a:xfrm>
            <a:off x="2514600" y="4572000"/>
            <a:ext cx="576263" cy="636588"/>
          </a:xfrm>
          <a:custGeom>
            <a:avLst/>
            <a:gdLst>
              <a:gd name="txL" fmla="*/ 0 w 363"/>
              <a:gd name="txT" fmla="*/ 0 h 401"/>
              <a:gd name="txR" fmla="*/ 363 w 363"/>
              <a:gd name="txB" fmla="*/ 401 h 401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969696">
              <a:alpha val="43921"/>
            </a:srgbClr>
          </a:solidFill>
          <a:ln w="9525" cap="flat" cmpd="sng">
            <a:solidFill>
              <a:srgbClr val="96969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562" name="Freeform 10"/>
          <p:cNvSpPr/>
          <p:nvPr/>
        </p:nvSpPr>
        <p:spPr>
          <a:xfrm>
            <a:off x="2667000" y="4724400"/>
            <a:ext cx="576263" cy="407988"/>
          </a:xfrm>
          <a:custGeom>
            <a:avLst/>
            <a:gdLst>
              <a:gd name="txL" fmla="*/ 0 w 363"/>
              <a:gd name="txT" fmla="*/ 0 h 401"/>
              <a:gd name="txR" fmla="*/ 363 w 363"/>
              <a:gd name="txB" fmla="*/ 401 h 401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969696">
              <a:alpha val="43921"/>
            </a:srgbClr>
          </a:solidFill>
          <a:ln w="9525" cap="flat" cmpd="sng">
            <a:solidFill>
              <a:srgbClr val="96969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563" name="Freeform 11"/>
          <p:cNvSpPr/>
          <p:nvPr/>
        </p:nvSpPr>
        <p:spPr>
          <a:xfrm>
            <a:off x="1143000" y="4495800"/>
            <a:ext cx="576263" cy="636588"/>
          </a:xfrm>
          <a:custGeom>
            <a:avLst/>
            <a:gdLst>
              <a:gd name="txL" fmla="*/ 0 w 363"/>
              <a:gd name="txT" fmla="*/ 0 h 401"/>
              <a:gd name="txR" fmla="*/ 363 w 363"/>
              <a:gd name="txB" fmla="*/ 401 h 401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969696">
              <a:alpha val="43921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564" name="Freeform 12"/>
          <p:cNvSpPr/>
          <p:nvPr/>
        </p:nvSpPr>
        <p:spPr>
          <a:xfrm>
            <a:off x="2286000" y="4724400"/>
            <a:ext cx="576263" cy="484188"/>
          </a:xfrm>
          <a:custGeom>
            <a:avLst/>
            <a:gdLst>
              <a:gd name="txL" fmla="*/ 0 w 363"/>
              <a:gd name="txT" fmla="*/ 0 h 401"/>
              <a:gd name="txR" fmla="*/ 363 w 363"/>
              <a:gd name="txB" fmla="*/ 401 h 401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969696">
              <a:alpha val="43921"/>
            </a:srgbClr>
          </a:solidFill>
          <a:ln w="9525" cap="flat" cmpd="sng">
            <a:solidFill>
              <a:srgbClr val="96969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565" name="Freeform 13"/>
          <p:cNvSpPr/>
          <p:nvPr/>
        </p:nvSpPr>
        <p:spPr>
          <a:xfrm>
            <a:off x="1295400" y="4724400"/>
            <a:ext cx="576263" cy="407988"/>
          </a:xfrm>
          <a:custGeom>
            <a:avLst/>
            <a:gdLst>
              <a:gd name="txL" fmla="*/ 0 w 363"/>
              <a:gd name="txT" fmla="*/ 0 h 401"/>
              <a:gd name="txR" fmla="*/ 363 w 363"/>
              <a:gd name="txB" fmla="*/ 401 h 401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969696">
              <a:alpha val="43921"/>
            </a:srgbClr>
          </a:solidFill>
          <a:ln w="9525" cap="flat" cmpd="sng">
            <a:solidFill>
              <a:srgbClr val="96969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566" name="Freeform 14"/>
          <p:cNvSpPr/>
          <p:nvPr/>
        </p:nvSpPr>
        <p:spPr>
          <a:xfrm>
            <a:off x="1295400" y="4724400"/>
            <a:ext cx="1600200" cy="304800"/>
          </a:xfrm>
          <a:custGeom>
            <a:avLst/>
            <a:gdLst>
              <a:gd name="txL" fmla="*/ 0 w 1008"/>
              <a:gd name="txT" fmla="*/ 0 h 192"/>
              <a:gd name="txR" fmla="*/ 1008 w 1008"/>
              <a:gd name="txB" fmla="*/ 192 h 19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1008" h="192">
                <a:moveTo>
                  <a:pt x="48" y="192"/>
                </a:moveTo>
                <a:cubicBezTo>
                  <a:pt x="528" y="180"/>
                  <a:pt x="1008" y="168"/>
                  <a:pt x="1008" y="144"/>
                </a:cubicBezTo>
                <a:cubicBezTo>
                  <a:pt x="1008" y="120"/>
                  <a:pt x="96" y="72"/>
                  <a:pt x="48" y="48"/>
                </a:cubicBezTo>
                <a:cubicBezTo>
                  <a:pt x="0" y="24"/>
                  <a:pt x="360" y="12"/>
                  <a:pt x="720" y="0"/>
                </a:cubicBezTo>
              </a:path>
            </a:pathLst>
          </a:custGeom>
          <a:solidFill>
            <a:srgbClr val="66FFFF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567" name="Freeform 15"/>
          <p:cNvSpPr/>
          <p:nvPr/>
        </p:nvSpPr>
        <p:spPr>
          <a:xfrm>
            <a:off x="1981200" y="4800600"/>
            <a:ext cx="1600200" cy="304800"/>
          </a:xfrm>
          <a:custGeom>
            <a:avLst/>
            <a:gdLst>
              <a:gd name="txL" fmla="*/ 0 w 1008"/>
              <a:gd name="txT" fmla="*/ 0 h 192"/>
              <a:gd name="txR" fmla="*/ 1008 w 1008"/>
              <a:gd name="txB" fmla="*/ 192 h 19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1008" h="192">
                <a:moveTo>
                  <a:pt x="48" y="192"/>
                </a:moveTo>
                <a:cubicBezTo>
                  <a:pt x="528" y="180"/>
                  <a:pt x="1008" y="168"/>
                  <a:pt x="1008" y="144"/>
                </a:cubicBezTo>
                <a:cubicBezTo>
                  <a:pt x="1008" y="120"/>
                  <a:pt x="96" y="72"/>
                  <a:pt x="48" y="48"/>
                </a:cubicBezTo>
                <a:cubicBezTo>
                  <a:pt x="0" y="24"/>
                  <a:pt x="360" y="12"/>
                  <a:pt x="720" y="0"/>
                </a:cubicBezTo>
              </a:path>
            </a:pathLst>
          </a:custGeom>
          <a:gradFill rotWithShape="1">
            <a:gsLst>
              <a:gs pos="0">
                <a:srgbClr val="66FFFF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568" name="Freeform 16"/>
          <p:cNvSpPr/>
          <p:nvPr/>
        </p:nvSpPr>
        <p:spPr>
          <a:xfrm>
            <a:off x="2209800" y="4953000"/>
            <a:ext cx="457200" cy="304800"/>
          </a:xfrm>
          <a:custGeom>
            <a:avLst/>
            <a:gdLst>
              <a:gd name="txL" fmla="*/ 0 w 363"/>
              <a:gd name="txT" fmla="*/ 0 h 401"/>
              <a:gd name="txR" fmla="*/ 363 w 363"/>
              <a:gd name="txB" fmla="*/ 401 h 401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EAEAEA">
              <a:alpha val="43921"/>
            </a:srgbClr>
          </a:solidFill>
          <a:ln w="9525" cap="flat" cmpd="sng">
            <a:solidFill>
              <a:srgbClr val="96969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17457" name="Freeform 17"/>
          <p:cNvSpPr/>
          <p:nvPr/>
        </p:nvSpPr>
        <p:spPr>
          <a:xfrm>
            <a:off x="2362200" y="2667000"/>
            <a:ext cx="306388" cy="1828800"/>
          </a:xfrm>
          <a:custGeom>
            <a:avLst/>
            <a:gdLst>
              <a:gd name="txL" fmla="*/ 0 w 216"/>
              <a:gd name="txT" fmla="*/ 0 h 1152"/>
              <a:gd name="txR" fmla="*/ 216 w 216"/>
              <a:gd name="txB" fmla="*/ 1152 h 1152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7458" name="Freeform 18"/>
          <p:cNvSpPr/>
          <p:nvPr/>
        </p:nvSpPr>
        <p:spPr>
          <a:xfrm rot="-556956">
            <a:off x="2132013" y="3048000"/>
            <a:ext cx="153987" cy="1828800"/>
          </a:xfrm>
          <a:custGeom>
            <a:avLst/>
            <a:gdLst>
              <a:gd name="txL" fmla="*/ 0 w 216"/>
              <a:gd name="txT" fmla="*/ 0 h 1152"/>
              <a:gd name="txR" fmla="*/ 216 w 216"/>
              <a:gd name="txB" fmla="*/ 1152 h 1152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7459" name="Freeform 19"/>
          <p:cNvSpPr/>
          <p:nvPr/>
        </p:nvSpPr>
        <p:spPr>
          <a:xfrm rot="-4679176" flipH="1">
            <a:off x="2322513" y="4076700"/>
            <a:ext cx="382587" cy="1828800"/>
          </a:xfrm>
          <a:custGeom>
            <a:avLst/>
            <a:gdLst>
              <a:gd name="txL" fmla="*/ 0 w 216"/>
              <a:gd name="txT" fmla="*/ 0 h 1152"/>
              <a:gd name="txR" fmla="*/ 216 w 216"/>
              <a:gd name="txB" fmla="*/ 1152 h 1152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7460" name="Freeform 20"/>
          <p:cNvSpPr/>
          <p:nvPr/>
        </p:nvSpPr>
        <p:spPr>
          <a:xfrm>
            <a:off x="2667000" y="3200400"/>
            <a:ext cx="306388" cy="1828800"/>
          </a:xfrm>
          <a:custGeom>
            <a:avLst/>
            <a:gdLst>
              <a:gd name="txL" fmla="*/ 0 w 216"/>
              <a:gd name="txT" fmla="*/ 0 h 1152"/>
              <a:gd name="txR" fmla="*/ 216 w 216"/>
              <a:gd name="txB" fmla="*/ 1152 h 1152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7461" name="Freeform 21"/>
          <p:cNvSpPr/>
          <p:nvPr/>
        </p:nvSpPr>
        <p:spPr>
          <a:xfrm rot="-5590770">
            <a:off x="2381250" y="3789363"/>
            <a:ext cx="265113" cy="1828800"/>
          </a:xfrm>
          <a:custGeom>
            <a:avLst/>
            <a:gdLst>
              <a:gd name="txL" fmla="*/ 0 w 216"/>
              <a:gd name="txT" fmla="*/ 0 h 1152"/>
              <a:gd name="txR" fmla="*/ 216 w 216"/>
              <a:gd name="txB" fmla="*/ 1152 h 1152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7462" name="Freeform 22"/>
          <p:cNvSpPr/>
          <p:nvPr/>
        </p:nvSpPr>
        <p:spPr>
          <a:xfrm rot="3429294">
            <a:off x="2305050" y="3865563"/>
            <a:ext cx="265113" cy="1828800"/>
          </a:xfrm>
          <a:custGeom>
            <a:avLst/>
            <a:gdLst>
              <a:gd name="txL" fmla="*/ 0 w 216"/>
              <a:gd name="txT" fmla="*/ 0 h 1152"/>
              <a:gd name="txR" fmla="*/ 216 w 216"/>
              <a:gd name="txB" fmla="*/ 1152 h 1152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7463" name="Freeform 23"/>
          <p:cNvSpPr/>
          <p:nvPr/>
        </p:nvSpPr>
        <p:spPr>
          <a:xfrm rot="-556956">
            <a:off x="1828800" y="3043238"/>
            <a:ext cx="304800" cy="1828800"/>
          </a:xfrm>
          <a:custGeom>
            <a:avLst/>
            <a:gdLst>
              <a:gd name="txL" fmla="*/ 0 w 216"/>
              <a:gd name="txT" fmla="*/ 0 h 1152"/>
              <a:gd name="txR" fmla="*/ 216 w 216"/>
              <a:gd name="txB" fmla="*/ 1152 h 1152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7464" name="Freeform 24"/>
          <p:cNvSpPr/>
          <p:nvPr/>
        </p:nvSpPr>
        <p:spPr>
          <a:xfrm rot="-556956">
            <a:off x="1446213" y="3735388"/>
            <a:ext cx="458787" cy="1295400"/>
          </a:xfrm>
          <a:custGeom>
            <a:avLst/>
            <a:gdLst>
              <a:gd name="txL" fmla="*/ 0 w 216"/>
              <a:gd name="txT" fmla="*/ 0 h 1152"/>
              <a:gd name="txR" fmla="*/ 216 w 216"/>
              <a:gd name="txB" fmla="*/ 1152 h 1152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7465" name="Freeform 25"/>
          <p:cNvSpPr/>
          <p:nvPr/>
        </p:nvSpPr>
        <p:spPr>
          <a:xfrm>
            <a:off x="3198813" y="3570288"/>
            <a:ext cx="306387" cy="1295400"/>
          </a:xfrm>
          <a:custGeom>
            <a:avLst/>
            <a:gdLst>
              <a:gd name="txL" fmla="*/ 0 w 216"/>
              <a:gd name="txT" fmla="*/ 0 h 1152"/>
              <a:gd name="txR" fmla="*/ 216 w 216"/>
              <a:gd name="txB" fmla="*/ 1152 h 1152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7466" name="Freeform 26"/>
          <p:cNvSpPr/>
          <p:nvPr/>
        </p:nvSpPr>
        <p:spPr>
          <a:xfrm rot="-2562024">
            <a:off x="1066800" y="3886200"/>
            <a:ext cx="457200" cy="1295400"/>
          </a:xfrm>
          <a:custGeom>
            <a:avLst/>
            <a:gdLst>
              <a:gd name="txL" fmla="*/ 0 w 216"/>
              <a:gd name="txT" fmla="*/ 0 h 1152"/>
              <a:gd name="txR" fmla="*/ 216 w 216"/>
              <a:gd name="txB" fmla="*/ 1152 h 1152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7467" name="Freeform 27"/>
          <p:cNvSpPr/>
          <p:nvPr/>
        </p:nvSpPr>
        <p:spPr>
          <a:xfrm rot="1835932">
            <a:off x="3276600" y="4038600"/>
            <a:ext cx="306388" cy="1295400"/>
          </a:xfrm>
          <a:custGeom>
            <a:avLst/>
            <a:gdLst>
              <a:gd name="txL" fmla="*/ 0 w 216"/>
              <a:gd name="txT" fmla="*/ 0 h 1152"/>
              <a:gd name="txR" fmla="*/ 216 w 216"/>
              <a:gd name="txB" fmla="*/ 1152 h 1152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3580" name="Group 28"/>
          <p:cNvGrpSpPr/>
          <p:nvPr/>
        </p:nvGrpSpPr>
        <p:grpSpPr>
          <a:xfrm rot="-2651790">
            <a:off x="4495800" y="2133600"/>
            <a:ext cx="4876800" cy="2133600"/>
            <a:chOff x="2592" y="1248"/>
            <a:chExt cx="3072" cy="1344"/>
          </a:xfrm>
        </p:grpSpPr>
        <p:sp>
          <p:nvSpPr>
            <p:cNvPr id="23584" name="AutoShape 29"/>
            <p:cNvSpPr/>
            <p:nvPr/>
          </p:nvSpPr>
          <p:spPr>
            <a:xfrm rot="-720688">
              <a:off x="2592" y="2256"/>
              <a:ext cx="768" cy="336"/>
            </a:xfrm>
            <a:prstGeom prst="parallelogram">
              <a:avLst>
                <a:gd name="adj" fmla="val 27862"/>
              </a:avLst>
            </a:prstGeom>
            <a:gradFill rotWithShape="1">
              <a:gsLst>
                <a:gs pos="0">
                  <a:srgbClr val="2F0076"/>
                </a:gs>
                <a:gs pos="50000">
                  <a:srgbClr val="6600FF"/>
                </a:gs>
                <a:gs pos="100000">
                  <a:srgbClr val="2F0076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585" name="Rectangle 30"/>
            <p:cNvSpPr/>
            <p:nvPr/>
          </p:nvSpPr>
          <p:spPr>
            <a:xfrm rot="-567740">
              <a:off x="3264" y="2160"/>
              <a:ext cx="1680" cy="96"/>
            </a:xfrm>
            <a:prstGeom prst="rect">
              <a:avLst/>
            </a:prstGeom>
            <a:gradFill rotWithShape="1">
              <a:gsLst>
                <a:gs pos="0">
                  <a:srgbClr val="220000"/>
                </a:gs>
                <a:gs pos="50000">
                  <a:srgbClr val="6600FF"/>
                </a:gs>
                <a:gs pos="100000">
                  <a:srgbClr val="2200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3586" name="Picture 3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33897">
              <a:off x="4320" y="1248"/>
              <a:ext cx="1344" cy="117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3581" name="AutoShape 32"/>
          <p:cNvSpPr/>
          <p:nvPr/>
        </p:nvSpPr>
        <p:spPr>
          <a:xfrm>
            <a:off x="3810000" y="533400"/>
            <a:ext cx="2971800" cy="3124200"/>
          </a:xfrm>
          <a:prstGeom prst="wedgeEllipseCallout">
            <a:avLst>
              <a:gd name="adj1" fmla="val -46583"/>
              <a:gd name="adj2" fmla="val 78708"/>
            </a:avLst>
          </a:prstGeom>
          <a:solidFill>
            <a:srgbClr val="33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biến đổi hóa học không ? Tại sao?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82" name="Rectangle 33"/>
          <p:cNvSpPr/>
          <p:nvPr/>
        </p:nvSpPr>
        <p:spPr>
          <a:xfrm>
            <a:off x="0" y="228600"/>
            <a:ext cx="5334000" cy="533400"/>
          </a:xfrm>
          <a:prstGeom prst="rect">
            <a:avLst/>
          </a:prstGeom>
          <a:solidFill>
            <a:srgbClr val="3366CC"/>
          </a:solidFill>
          <a:ln w="9525">
            <a:noFill/>
          </a:ln>
        </p:spPr>
        <p:txBody>
          <a:bodyPr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har char="•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vôi sống v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nước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74" name="Text Box 34"/>
          <p:cNvSpPr txBox="1"/>
          <p:nvPr/>
        </p:nvSpPr>
        <p:spPr>
          <a:xfrm>
            <a:off x="228600" y="5791200"/>
            <a:ext cx="8839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biến th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vôi tôi dẻo quánh, kèm theo sự tỏa nhiệt, nên có sự biến đổi hóa học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82000" cy="1600200"/>
          </a:xfrm>
          <a:solidFill>
            <a:srgbClr val="3366CC"/>
          </a:solidFill>
        </p:spPr>
        <p:txBody>
          <a:bodyPr vert="horz" anchor="b"/>
          <a:p>
            <a:pPr eaLnBrk="1" hangingPunct="1"/>
            <a:r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Xé giấy th</a:t>
            </a:r>
            <a:r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 những m</a:t>
            </a:r>
            <a:r>
              <a:rPr lang="en-US" altLang="en-US" sz="4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vụn</a:t>
            </a:r>
            <a:br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sự biến đổi hóa học kh</a:t>
            </a:r>
            <a:r>
              <a:rPr lang="en-US" altLang="en-US" sz="4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Tại sao?</a:t>
            </a:r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466" name="Rectangle 2"/>
          <p:cNvSpPr>
            <a:spLocks noGrp="1"/>
          </p:cNvSpPr>
          <p:nvPr>
            <p:ph idx="1"/>
          </p:nvPr>
        </p:nvSpPr>
        <p:spPr>
          <a:xfrm>
            <a:off x="0" y="2590800"/>
            <a:ext cx="2514600" cy="4038600"/>
          </a:xfrm>
          <a:ln/>
        </p:spPr>
        <p:txBody>
          <a:bodyPr vert="horz" wrap="square" lIns="182880" tIns="91440" rIns="91440" bIns="45720" anchor="t" anchorCtr="0"/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ấy xé vụn vẫn l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giấy. Chỉ biến đổi lí học.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(hình dạng khác)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1676400"/>
            <a:ext cx="39624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8466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charRg st="46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8466">
                                            <p:txEl>
                                              <p:charRg st="46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3" cy="1052513"/>
          </a:xfr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  <a:ln/>
        </p:spPr>
        <p:txBody>
          <a:bodyPr vert="horz" wrap="square" lIns="182880" tIns="91440" rIns="91440" bIns="45720" anchor="t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3" name="WordArt 6"/>
          <p:cNvSpPr>
            <a:spLocks noTextEdit="1"/>
          </p:cNvSpPr>
          <p:nvPr/>
        </p:nvSpPr>
        <p:spPr>
          <a:xfrm>
            <a:off x="3657600" y="914400"/>
            <a:ext cx="2286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0000"/>
          </a:bodyPr>
          <a:p>
            <a:pPr algn="ctr"/>
            <a:r>
              <a:rPr lang="en-US" sz="3600" b="1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3600" b="1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4" name="Picture 21" descr="j02321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0040" name="Picture 8" descr="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1600200"/>
            <a:ext cx="55626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0046" name="Line 14"/>
          <p:cNvSpPr/>
          <p:nvPr/>
        </p:nvSpPr>
        <p:spPr>
          <a:xfrm flipV="1">
            <a:off x="2362200" y="2209800"/>
            <a:ext cx="9906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0047" name="Line 15"/>
          <p:cNvSpPr/>
          <p:nvPr/>
        </p:nvSpPr>
        <p:spPr>
          <a:xfrm>
            <a:off x="4419600" y="2286000"/>
            <a:ext cx="457200" cy="838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0048" name="Line 16"/>
          <p:cNvSpPr/>
          <p:nvPr/>
        </p:nvSpPr>
        <p:spPr>
          <a:xfrm flipV="1">
            <a:off x="2514600" y="3810000"/>
            <a:ext cx="327660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0049" name="Text Box 17"/>
          <p:cNvSpPr txBox="1"/>
          <p:nvPr/>
        </p:nvSpPr>
        <p:spPr>
          <a:xfrm rot="9856002" flipV="1">
            <a:off x="2032000" y="1901825"/>
            <a:ext cx="1447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thấp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050" name="Text Box 18"/>
          <p:cNvSpPr txBox="1"/>
          <p:nvPr/>
        </p:nvSpPr>
        <p:spPr>
          <a:xfrm rot="-6945862" flipH="1" flipV="1">
            <a:off x="3732213" y="2578100"/>
            <a:ext cx="2363787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bình thường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051" name="Text Box 19"/>
          <p:cNvSpPr txBox="1"/>
          <p:nvPr/>
        </p:nvSpPr>
        <p:spPr>
          <a:xfrm>
            <a:off x="2890838" y="3521075"/>
            <a:ext cx="140652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cao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0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0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49" grpId="0"/>
      <p:bldP spid="300050" grpId="0"/>
      <p:bldP spid="3000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39963"/>
          </a:xfrm>
          <a:solidFill>
            <a:srgbClr val="3366CC"/>
          </a:solidFill>
        </p:spPr>
        <p:txBody>
          <a:bodyPr vert="horz" anchor="b"/>
          <a:p>
            <a:pPr eaLnBrk="1" hangingPunct="1"/>
            <a:r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Xi măng trộn cát có sự biến đổi hóa học không? Tại sao?</a:t>
            </a:r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490" name="Rectangle 2"/>
          <p:cNvSpPr>
            <a:spLocks noGrp="1"/>
          </p:cNvSpPr>
          <p:nvPr>
            <p:ph idx="1"/>
          </p:nvPr>
        </p:nvSpPr>
        <p:spPr>
          <a:xfrm>
            <a:off x="457200" y="2905125"/>
            <a:ext cx="2895600" cy="3222625"/>
          </a:xfrm>
          <a:ln/>
        </p:spPr>
        <p:txBody>
          <a:bodyPr vert="horz" wrap="square" lIns="182880" tIns="91440" rIns="91440" bIns="45720" anchor="t" anchorCtr="0"/>
          <a:p>
            <a:pPr eaLnBrk="1" hangingPunct="1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vẫn giữ nguyên, không đổi. Chỉ biến đổi theo lí học.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0" y="2590800"/>
            <a:ext cx="3810000" cy="426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0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0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3"/>
          </a:xfr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ơppư</a:t>
            </a:r>
            <a:endParaRPr kumimoji="0" lang="en-US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  <a:ln/>
        </p:spPr>
        <p:txBody>
          <a:bodyPr vert="horz" wrap="square" lIns="182880" tIns="91440" rIns="91440" bIns="45720" anchor="t" anchorCtr="0"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0" y="2438400"/>
            <a:ext cx="32004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Rectangle 5"/>
          <p:cNvSpPr/>
          <p:nvPr/>
        </p:nvSpPr>
        <p:spPr>
          <a:xfrm>
            <a:off x="152400" y="0"/>
            <a:ext cx="8839200" cy="2316163"/>
          </a:xfrm>
          <a:prstGeom prst="rect">
            <a:avLst/>
          </a:prstGeom>
          <a:solidFill>
            <a:srgbClr val="3366CC"/>
          </a:solidFill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Xi măng trộn cát v</a:t>
            </a:r>
            <a:r>
              <a:rPr lang="en-US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 có sự biến đổi hóa học không? Tại sao?</a:t>
            </a:r>
            <a:endParaRPr lang="en-US" altLang="en-US" sz="4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518" name="Text Box 6"/>
          <p:cNvSpPr txBox="1"/>
          <p:nvPr/>
        </p:nvSpPr>
        <p:spPr>
          <a:xfrm>
            <a:off x="304800" y="2743200"/>
            <a:ext cx="2209800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chất mới gọi l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vữa xi măng. Biến đổi hóa học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3" cy="1052513"/>
          </a:xfr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qq</a:t>
            </a:r>
            <a:endParaRPr kumimoji="0" lang="en-US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21539" name="Rectangle 3"/>
          <p:cNvSpPr>
            <a:spLocks noGrp="1"/>
          </p:cNvSpPr>
          <p:nvPr>
            <p:ph idx="1"/>
          </p:nvPr>
        </p:nvSpPr>
        <p:spPr>
          <a:xfrm>
            <a:off x="6553200" y="2057400"/>
            <a:ext cx="2362200" cy="4800600"/>
          </a:xfrm>
          <a:ln/>
        </p:spPr>
        <p:txBody>
          <a:bodyPr vert="horz" wrap="square" lIns="182880" tIns="91440" rIns="91440" bIns="45720" anchor="t" anchorCtr="0"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 hơi nước trong không khí đinh bị gỉ. Biến đổi hóa học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2" name="Rectangle 4"/>
          <p:cNvSpPr/>
          <p:nvPr/>
        </p:nvSpPr>
        <p:spPr>
          <a:xfrm>
            <a:off x="152400" y="0"/>
            <a:ext cx="8839200" cy="1905000"/>
          </a:xfrm>
          <a:prstGeom prst="rect">
            <a:avLst/>
          </a:prstGeom>
          <a:solidFill>
            <a:srgbClr val="3366CC"/>
          </a:solidFill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Đinh mới, đinh gỉ có sự biến đổi hóa học không? Tại sao?</a:t>
            </a:r>
            <a:endParaRPr lang="en-US" altLang="en-US" sz="4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7653" name="Group 5"/>
          <p:cNvGrpSpPr/>
          <p:nvPr/>
        </p:nvGrpSpPr>
        <p:grpSpPr>
          <a:xfrm rot="-2838442">
            <a:off x="114300" y="4305300"/>
            <a:ext cx="4953000" cy="609600"/>
            <a:chOff x="672" y="2352"/>
            <a:chExt cx="3120" cy="384"/>
          </a:xfrm>
        </p:grpSpPr>
        <p:grpSp>
          <p:nvGrpSpPr>
            <p:cNvPr id="27659" name="Group 6"/>
            <p:cNvGrpSpPr/>
            <p:nvPr/>
          </p:nvGrpSpPr>
          <p:grpSpPr>
            <a:xfrm>
              <a:off x="672" y="2400"/>
              <a:ext cx="3120" cy="288"/>
              <a:chOff x="672" y="2400"/>
              <a:chExt cx="3120" cy="288"/>
            </a:xfrm>
          </p:grpSpPr>
          <p:sp>
            <p:nvSpPr>
              <p:cNvPr id="321543" name="AutoShape 7"/>
              <p:cNvSpPr>
                <a:spLocks noChangeArrowheads="1"/>
              </p:cNvSpPr>
              <p:nvPr/>
            </p:nvSpPr>
            <p:spPr bwMode="auto">
              <a:xfrm>
                <a:off x="912" y="2400"/>
                <a:ext cx="2880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DDDDDD">
                      <a:gamma/>
                      <a:shade val="96863"/>
                      <a:invGamma/>
                      <a:alpha val="0"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96863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1544" name="AutoShape 8"/>
              <p:cNvSpPr>
                <a:spLocks noChangeArrowheads="1"/>
              </p:cNvSpPr>
              <p:nvPr/>
            </p:nvSpPr>
            <p:spPr bwMode="auto">
              <a:xfrm>
                <a:off x="672" y="2448"/>
                <a:ext cx="720" cy="192"/>
              </a:xfrm>
              <a:prstGeom prst="flowChartDecision">
                <a:avLst/>
              </a:prstGeom>
              <a:gradFill rotWithShape="1">
                <a:gsLst>
                  <a:gs pos="0">
                    <a:srgbClr val="DDDDDD">
                      <a:gamma/>
                      <a:shade val="96863"/>
                      <a:invGamma/>
                      <a:alpha val="0"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96863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1545" name="AutoShape 9"/>
            <p:cNvSpPr>
              <a:spLocks noChangeArrowheads="1"/>
            </p:cNvSpPr>
            <p:nvPr/>
          </p:nvSpPr>
          <p:spPr bwMode="auto">
            <a:xfrm>
              <a:off x="3552" y="2352"/>
              <a:ext cx="240" cy="384"/>
            </a:xfrm>
            <a:prstGeom prst="flowChartMagneticDrum">
              <a:avLst/>
            </a:prstGeom>
            <a:gradFill rotWithShape="1">
              <a:gsLst>
                <a:gs pos="0">
                  <a:srgbClr val="DDDDDD">
                    <a:gamma/>
                    <a:shade val="96863"/>
                    <a:invGamma/>
                    <a:alpha val="0"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96863"/>
                    <a:invGamma/>
                    <a:alpha val="0"/>
                  </a:srgbClr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654" name="Group 10"/>
          <p:cNvGrpSpPr/>
          <p:nvPr/>
        </p:nvGrpSpPr>
        <p:grpSpPr>
          <a:xfrm rot="-2876786">
            <a:off x="2247900" y="4152900"/>
            <a:ext cx="4953000" cy="609600"/>
            <a:chOff x="672" y="2352"/>
            <a:chExt cx="3120" cy="384"/>
          </a:xfrm>
        </p:grpSpPr>
        <p:grpSp>
          <p:nvGrpSpPr>
            <p:cNvPr id="27655" name="Group 11"/>
            <p:cNvGrpSpPr/>
            <p:nvPr/>
          </p:nvGrpSpPr>
          <p:grpSpPr>
            <a:xfrm>
              <a:off x="672" y="2400"/>
              <a:ext cx="3120" cy="288"/>
              <a:chOff x="672" y="2400"/>
              <a:chExt cx="3120" cy="288"/>
            </a:xfrm>
          </p:grpSpPr>
          <p:sp>
            <p:nvSpPr>
              <p:cNvPr id="27657" name="AutoShape 12"/>
              <p:cNvSpPr/>
              <p:nvPr/>
            </p:nvSpPr>
            <p:spPr>
              <a:xfrm>
                <a:off x="912" y="2400"/>
                <a:ext cx="2880" cy="288"/>
              </a:xfrm>
              <a:prstGeom prst="flowChartTerminator">
                <a:avLst/>
              </a:prstGeom>
              <a:solidFill>
                <a:schemeClr val="accent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7658" name="AutoShape 13"/>
              <p:cNvSpPr/>
              <p:nvPr/>
            </p:nvSpPr>
            <p:spPr>
              <a:xfrm>
                <a:off x="672" y="2448"/>
                <a:ext cx="720" cy="192"/>
              </a:xfrm>
              <a:prstGeom prst="flowChartDecision">
                <a:avLst/>
              </a:prstGeom>
              <a:solidFill>
                <a:schemeClr val="accent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7656" name="AutoShape 14"/>
            <p:cNvSpPr/>
            <p:nvPr/>
          </p:nvSpPr>
          <p:spPr>
            <a:xfrm>
              <a:off x="3552" y="2352"/>
              <a:ext cx="240" cy="384"/>
            </a:xfrm>
            <a:prstGeom prst="flowChartMagneticDrum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1539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2763"/>
          </a:xfrm>
          <a:solidFill>
            <a:srgbClr val="3366CC"/>
          </a:solidFill>
        </p:spPr>
        <p:txBody>
          <a:bodyPr vert="horz" anchor="b"/>
          <a:p>
            <a:pPr eaLnBrk="1" hangingPunct="1"/>
            <a:r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Thổi thủy tinh có sự biến đổi hóa học không? Tại sao?</a:t>
            </a:r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idx="1"/>
          </p:nvPr>
        </p:nvSpPr>
        <p:spPr>
          <a:xfrm>
            <a:off x="457200" y="2366963"/>
            <a:ext cx="2209800" cy="307975"/>
          </a:xfrm>
          <a:ln/>
        </p:spPr>
        <p:txBody>
          <a:bodyPr vert="horz" wrap="square" lIns="182880" tIns="91440" rIns="91440" bIns="45720" anchor="t" anchorCtr="0"/>
          <a:p>
            <a:pPr eaLnBrk="1" hangingPunct="1">
              <a:lnSpc>
                <a:spcPct val="80000"/>
              </a:lnSpc>
            </a:pPr>
            <a:endParaRPr lang="vi-VN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676" name="Picture 4" descr="pro6541192044849247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438400"/>
            <a:ext cx="2152650" cy="2468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Copy%2520of%2520g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438400"/>
            <a:ext cx="1228725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6" descr="2007121746_lo_trang_bo_ma_dap_noi_va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4600" y="2438400"/>
            <a:ext cx="1025525" cy="2468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2162175"/>
            <a:ext cx="2466975" cy="4695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2568" name="Oval 8"/>
          <p:cNvSpPr/>
          <p:nvPr/>
        </p:nvSpPr>
        <p:spPr>
          <a:xfrm>
            <a:off x="2286000" y="5029200"/>
            <a:ext cx="1219200" cy="1219200"/>
          </a:xfrm>
          <a:prstGeom prst="ellipse">
            <a:avLst/>
          </a:prstGeom>
          <a:gradFill rotWithShape="1">
            <a:gsLst>
              <a:gs pos="0">
                <a:srgbClr val="BBBBBB"/>
              </a:gs>
              <a:gs pos="50000">
                <a:srgbClr val="DDDDDD"/>
              </a:gs>
              <a:gs pos="100000">
                <a:srgbClr val="BBBBBB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81" name="Text Box 9"/>
          <p:cNvSpPr txBox="1"/>
          <p:nvPr/>
        </p:nvSpPr>
        <p:spPr>
          <a:xfrm>
            <a:off x="2362200" y="2209800"/>
            <a:ext cx="2895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 tinh ở thể rắn</a:t>
            </a:r>
            <a:endParaRPr lang="en-US" altLang="en-US" sz="3200" b="1" dirty="0">
              <a:solidFill>
                <a:srgbClr val="3366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82" name="Line 10"/>
          <p:cNvSpPr/>
          <p:nvPr/>
        </p:nvSpPr>
        <p:spPr>
          <a:xfrm flipH="1">
            <a:off x="3657600" y="5410200"/>
            <a:ext cx="457200" cy="76200"/>
          </a:xfrm>
          <a:prstGeom prst="line">
            <a:avLst/>
          </a:prstGeom>
          <a:ln w="57150" cap="flat" cmpd="sng">
            <a:solidFill>
              <a:schemeClr val="accent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83" name="Text Box 11"/>
          <p:cNvSpPr txBox="1"/>
          <p:nvPr/>
        </p:nvSpPr>
        <p:spPr>
          <a:xfrm>
            <a:off x="4343400" y="5105400"/>
            <a:ext cx="441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 tinh ở thể lỏng</a:t>
            </a:r>
            <a:endParaRPr lang="en-US" altLang="en-US" sz="3200" b="1" dirty="0">
              <a:solidFill>
                <a:srgbClr val="3366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84" name="Line 12"/>
          <p:cNvSpPr/>
          <p:nvPr/>
        </p:nvSpPr>
        <p:spPr>
          <a:xfrm>
            <a:off x="3962400" y="3124200"/>
            <a:ext cx="838200" cy="381000"/>
          </a:xfrm>
          <a:prstGeom prst="line">
            <a:avLst/>
          </a:prstGeom>
          <a:ln w="57150" cap="flat" cmpd="sng">
            <a:solidFill>
              <a:srgbClr val="33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85" name="Line 13"/>
          <p:cNvSpPr/>
          <p:nvPr/>
        </p:nvSpPr>
        <p:spPr>
          <a:xfrm>
            <a:off x="1752600" y="3733800"/>
            <a:ext cx="1066800" cy="1828800"/>
          </a:xfrm>
          <a:prstGeom prst="line">
            <a:avLst/>
          </a:prstGeom>
          <a:ln w="76200" cap="flat" cmpd="sng">
            <a:solidFill>
              <a:srgbClr val="66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2574" name="Text Box 14"/>
          <p:cNvSpPr txBox="1"/>
          <p:nvPr/>
        </p:nvSpPr>
        <p:spPr>
          <a:xfrm>
            <a:off x="3962400" y="5791200"/>
            <a:ext cx="5029200" cy="946150"/>
          </a:xfrm>
          <a:prstGeom prst="rect">
            <a:avLst/>
          </a:prstGeom>
          <a:solidFill>
            <a:srgbClr val="3366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rắn hay lỏng tính chất không thay đổi. Lí học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225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8" grpId="0" animBg="1"/>
      <p:bldP spid="3225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WordArt 5"/>
          <p:cNvSpPr>
            <a:spLocks noTextEdit="1"/>
          </p:cNvSpPr>
          <p:nvPr/>
        </p:nvSpPr>
        <p:spPr>
          <a:xfrm>
            <a:off x="2209800" y="228600"/>
            <a:ext cx="51244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SỰ BIẾN ĐỔI HOÁ HỌC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896" name="Picture 8" descr="bỏng vô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90800"/>
            <a:ext cx="914400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7" name="Rectangle 9"/>
          <p:cNvSpPr/>
          <p:nvPr/>
        </p:nvSpPr>
        <p:spPr>
          <a:xfrm>
            <a:off x="2057400" y="6324600"/>
            <a:ext cx="4560888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BỎNG VÔI TÔI NÓNG _ NHIỆT ĐỘ 150</a:t>
            </a:r>
            <a:r>
              <a:rPr lang="en-US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  <p:bldP spid="3789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WordArt 5"/>
          <p:cNvSpPr>
            <a:spLocks noTextEdit="1"/>
          </p:cNvSpPr>
          <p:nvPr/>
        </p:nvSpPr>
        <p:spPr>
          <a:xfrm>
            <a:off x="2209800" y="914400"/>
            <a:ext cx="5124450" cy="73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SỰ BIẾN ĐỔI HOÁ HỌC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4" name="Text Box 6"/>
          <p:cNvSpPr txBox="1"/>
          <p:nvPr/>
        </p:nvSpPr>
        <p:spPr>
          <a:xfrm>
            <a:off x="304800" y="914400"/>
            <a:ext cx="4114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5" name="Text Box 7"/>
          <p:cNvSpPr txBox="1"/>
          <p:nvPr/>
        </p:nvSpPr>
        <p:spPr>
          <a:xfrm rot="-10800000" flipV="1">
            <a:off x="303213" y="1905000"/>
            <a:ext cx="8612187" cy="119062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biến đổi chất n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th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chất khác gọi l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biến đổi hoá học.</a:t>
            </a:r>
            <a:endParaRPr lang="en-US" altLang="en-US"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99"/>
                            </p:stCondLst>
                            <p:childTnLst>
                              <p:par>
                                <p:cTn id="18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5" grpId="0" animBg="1"/>
      <p:bldP spid="37895" grpId="1" animBg="1"/>
      <p:bldP spid="37895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20200" cy="68573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75" y="2217902"/>
            <a:ext cx="7022650" cy="196499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3" cy="1052513"/>
          </a:xfr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  <a:ln/>
        </p:spPr>
        <p:txBody>
          <a:bodyPr vert="horz" wrap="square" lIns="182880" tIns="91440" rIns="91440" bIns="45720" anchor="t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7" name="WordArt 6"/>
          <p:cNvSpPr>
            <a:spLocks noTextEdit="1"/>
          </p:cNvSpPr>
          <p:nvPr/>
        </p:nvSpPr>
        <p:spPr>
          <a:xfrm>
            <a:off x="3657600" y="914400"/>
            <a:ext cx="2286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0000"/>
          </a:bodyPr>
          <a:p>
            <a:pPr algn="ctr"/>
            <a:r>
              <a:rPr lang="en-US" sz="3600" b="1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3600" b="1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8" name="Picture 21" descr="j02321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420" name="Picture 36" descr="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3048000"/>
            <a:ext cx="5562600" cy="2938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421" name="Text Box 37"/>
          <p:cNvSpPr txBox="1"/>
          <p:nvPr/>
        </p:nvSpPr>
        <p:spPr>
          <a:xfrm>
            <a:off x="762000" y="1981200"/>
            <a:ext cx="8001000" cy="954088"/>
          </a:xfrm>
          <a:prstGeom prst="rect">
            <a:avLst/>
          </a:prstGeom>
          <a:solidFill>
            <a:srgbClr val="B2B2B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/>
            <a:r>
              <a:rPr lang="vi-VN" altLang="en-US" sz="2800" b="1" i="1" dirty="0">
                <a:latin typeface="Times New Roman" panose="02020603050405020304" pitchFamily="18" charset="0"/>
              </a:rPr>
              <a:t>Quan s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át</a:t>
            </a:r>
            <a:r>
              <a:rPr lang="vi-VN" altLang="en-US" sz="2800" b="1" i="1" dirty="0">
                <a:latin typeface="Times New Roman" panose="02020603050405020304" pitchFamily="18" charset="0"/>
              </a:rPr>
              <a:t> hình 1,2,3 và 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nói về sự chuyển thể của </a:t>
            </a:r>
            <a:r>
              <a:rPr lang="vi-VN" altLang="en-US" sz="2800" b="1" i="1" dirty="0">
                <a:latin typeface="Times New Roman" panose="02020603050405020304" pitchFamily="18" charset="0"/>
              </a:rPr>
              <a:t>nước 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3" cy="1052513"/>
          </a:xfr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  <a:ln/>
        </p:spPr>
        <p:txBody>
          <a:bodyPr vert="horz" wrap="square" lIns="182880" tIns="91440" rIns="91440" bIns="45720" anchor="t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974" name="Text Box 14"/>
          <p:cNvSpPr txBox="1"/>
          <p:nvPr/>
        </p:nvSpPr>
        <p:spPr>
          <a:xfrm>
            <a:off x="1143000" y="2819400"/>
            <a:ext cx="548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biến đổi hóa học l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975" name="Text Box 15"/>
          <p:cNvSpPr txBox="1"/>
          <p:nvPr/>
        </p:nvSpPr>
        <p:spPr>
          <a:xfrm>
            <a:off x="228600" y="3775075"/>
            <a:ext cx="9796463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Sự biến đổi hóa học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đổi từ vật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sang vật khác.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thể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sang thể khác của vật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thay đổi hình dạng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sang hình dạng khác của 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thay đổi mùi vị của vật.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3" name="WordArt 7"/>
          <p:cNvSpPr>
            <a:spLocks noTextEdit="1"/>
          </p:cNvSpPr>
          <p:nvPr/>
        </p:nvSpPr>
        <p:spPr>
          <a:xfrm>
            <a:off x="312738" y="990600"/>
            <a:ext cx="8534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prstShdw prst="shdw13" dist="53882" dir="13499999">
                    <a:schemeClr val="bg2">
                      <a:alpha val="50000"/>
                    </a:scheme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Tìm hiểu về sự biến đổi hóa học.</a:t>
            </a:r>
            <a:endParaRPr lang="en-US" sz="3600">
              <a:ln w="9525" cap="flat" cmpd="sng">
                <a:solidFill>
                  <a:srgbClr val="800000"/>
                </a:solidFill>
                <a:prstDash val="sysDot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prstShdw prst="shdw13" dist="53882" dir="13499999">
                  <a:schemeClr val="bg2">
                    <a:alpha val="50000"/>
                  </a:scheme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4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74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5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75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5">
                                            <p:txEl>
                                              <p:charRg st="3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6975">
                                            <p:txEl>
                                              <p:charRg st="30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5">
                                            <p:txEl>
                                              <p:charRg st="74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6975">
                                            <p:txEl>
                                              <p:charRg st="74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5">
                                            <p:txEl>
                                              <p:charRg st="118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6975">
                                            <p:txEl>
                                              <p:charRg st="118" end="1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5">
                                            <p:txEl>
                                              <p:charRg st="177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6975">
                                            <p:txEl>
                                              <p:charRg st="177" end="2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3" cy="1052513"/>
          </a:xfr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  <a:ln/>
        </p:spPr>
        <p:txBody>
          <a:bodyPr vert="horz" wrap="square" lIns="182880" tIns="91440" rIns="91440" bIns="45720" anchor="t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091" name="Text Box 11"/>
          <p:cNvSpPr txBox="1"/>
          <p:nvPr/>
        </p:nvSpPr>
        <p:spPr>
          <a:xfrm>
            <a:off x="152400" y="2857500"/>
            <a:ext cx="8991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Em có ý kiến gì khi nghe các bạn trình b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những hiểu biết ban đầu về sự biến đổi hóa học?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6" name="WordArt 7"/>
          <p:cNvSpPr>
            <a:spLocks noTextEdit="1"/>
          </p:cNvSpPr>
          <p:nvPr/>
        </p:nvSpPr>
        <p:spPr>
          <a:xfrm>
            <a:off x="152400" y="1066800"/>
            <a:ext cx="8534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prstShdw prst="shdw13" dist="53882" dir="13499999">
                    <a:schemeClr val="bg2">
                      <a:alpha val="50000"/>
                    </a:scheme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Tìm hiểu về sự biến đổi hóa học.</a:t>
            </a:r>
            <a:endParaRPr lang="en-US" sz="3600">
              <a:ln w="9525" cap="flat" cmpd="sng">
                <a:solidFill>
                  <a:srgbClr val="800000"/>
                </a:solidFill>
                <a:prstDash val="sysDot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prstShdw prst="shdw13" dist="53882" dir="13499999">
                  <a:schemeClr val="bg2">
                    <a:alpha val="50000"/>
                  </a:scheme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3" cy="1052513"/>
          </a:xfr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  <a:ln/>
        </p:spPr>
        <p:txBody>
          <a:bodyPr vert="horz" wrap="square" lIns="182880" tIns="91440" rIns="91440" bIns="45720" anchor="t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9" name="Text Box 9"/>
          <p:cNvSpPr txBox="1"/>
          <p:nvPr/>
        </p:nvSpPr>
        <p:spPr>
          <a:xfrm>
            <a:off x="1143000" y="2819400"/>
            <a:ext cx="548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biến đổi hóa học l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0" name="Text Box 10"/>
          <p:cNvSpPr txBox="1"/>
          <p:nvPr/>
        </p:nvSpPr>
        <p:spPr>
          <a:xfrm>
            <a:off x="228600" y="3810000"/>
            <a:ext cx="9796463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Sự biến đổi hóa học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đổi từ vật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sang vật khác.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thể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sang thể khác của vật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thay đổi hình dạng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sang hình dạng khác của 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thay đổi mùi vị của vật.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815" name="Line 15"/>
          <p:cNvSpPr/>
          <p:nvPr/>
        </p:nvSpPr>
        <p:spPr>
          <a:xfrm>
            <a:off x="1295400" y="4572000"/>
            <a:ext cx="1143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2817" name="Line 17"/>
          <p:cNvSpPr/>
          <p:nvPr/>
        </p:nvSpPr>
        <p:spPr>
          <a:xfrm>
            <a:off x="1219200" y="4953000"/>
            <a:ext cx="1371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2818" name="Line 18"/>
          <p:cNvSpPr/>
          <p:nvPr/>
        </p:nvSpPr>
        <p:spPr>
          <a:xfrm>
            <a:off x="1143000" y="5334000"/>
            <a:ext cx="2362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2819" name="Line 19"/>
          <p:cNvSpPr/>
          <p:nvPr/>
        </p:nvSpPr>
        <p:spPr>
          <a:xfrm>
            <a:off x="2286000" y="5715000"/>
            <a:ext cx="76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5" name="WordArt 7"/>
          <p:cNvSpPr>
            <a:spLocks noTextEdit="1"/>
          </p:cNvSpPr>
          <p:nvPr/>
        </p:nvSpPr>
        <p:spPr>
          <a:xfrm>
            <a:off x="228600" y="990600"/>
            <a:ext cx="8534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prstShdw prst="shdw13" dist="53882" dir="13499999">
                    <a:schemeClr val="bg2">
                      <a:alpha val="50000"/>
                    </a:scheme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Tìm hiểu về sự biến đổi hóa học.</a:t>
            </a:r>
            <a:endParaRPr lang="en-US" sz="3600">
              <a:ln w="9525" cap="flat" cmpd="sng">
                <a:solidFill>
                  <a:srgbClr val="800000"/>
                </a:solidFill>
                <a:prstDash val="sysDot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prstShdw prst="shdw13" dist="53882" dir="13499999">
                  <a:schemeClr val="bg2">
                    <a:alpha val="50000"/>
                  </a:scheme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3" cy="1052513"/>
          </a:xfr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  <a:ln/>
        </p:spPr>
        <p:txBody>
          <a:bodyPr vert="horz" wrap="square" lIns="182880" tIns="91440" rIns="91440" bIns="45720" anchor="t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258" name="Text Box 10"/>
          <p:cNvSpPr txBox="1"/>
          <p:nvPr/>
        </p:nvSpPr>
        <p:spPr>
          <a:xfrm>
            <a:off x="1203325" y="2860675"/>
            <a:ext cx="5795963" cy="1570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1- Nhóm 2: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Thí nghiệm 1: Chưng đường trên ngọn lửa.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Nhóm 3- Nhóm 4 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Thí nghiện 2 : Đốt một tờ giấy.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4" name="WordArt 7"/>
          <p:cNvSpPr>
            <a:spLocks noTextEdit="1"/>
          </p:cNvSpPr>
          <p:nvPr/>
        </p:nvSpPr>
        <p:spPr>
          <a:xfrm>
            <a:off x="457200" y="1201738"/>
            <a:ext cx="8534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prstShdw prst="shdw13" dist="53882" dir="13499999">
                    <a:schemeClr val="bg2">
                      <a:alpha val="50000"/>
                    </a:scheme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Tìm hiểu về sự biến đổi hóa học.</a:t>
            </a:r>
            <a:endParaRPr lang="en-US" sz="3600">
              <a:ln w="9525" cap="flat" cmpd="sng">
                <a:solidFill>
                  <a:srgbClr val="800000"/>
                </a:solidFill>
                <a:prstDash val="sysDot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prstShdw prst="shdw13" dist="53882" dir="13499999">
                  <a:schemeClr val="bg2">
                    <a:alpha val="50000"/>
                  </a:scheme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314" name="Content Placeholder 13313"/>
          <p:cNvGraphicFramePr/>
          <p:nvPr>
            <p:ph sz="half" idx="1"/>
          </p:nvPr>
        </p:nvGraphicFramePr>
        <p:xfrm>
          <a:off x="533400" y="1981200"/>
          <a:ext cx="8077200" cy="3505200"/>
        </p:xfrm>
        <a:graphic>
          <a:graphicData uri="http://schemas.openxmlformats.org/drawingml/2006/table">
            <a:tbl>
              <a:tblPr/>
              <a:tblGrid>
                <a:gridCol w="1176338"/>
                <a:gridCol w="3319462"/>
                <a:gridCol w="3581400"/>
              </a:tblGrid>
              <a:tr h="12049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ĐƯỜNG TRƯỚC KHI CHƯNG TRÊN NGỌN LỬA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SAU KHI CHƯNG TRÊN NGỌN LỬA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DẠNG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SẮC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MÙI VỊ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36" name="Picture 2" descr="Vegitabl"/>
          <p:cNvPicPr>
            <a:picLocks noGrp="1" noChangeAspect="1"/>
          </p:cNvPicPr>
          <p:nvPr>
            <p:ph sz="quarter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5638800"/>
            <a:ext cx="9144000" cy="1219200"/>
          </a:xfrm>
          <a:ln/>
        </p:spPr>
      </p:pic>
      <p:sp>
        <p:nvSpPr>
          <p:cNvPr id="13337" name="Text Box 4"/>
          <p:cNvSpPr txBox="1"/>
          <p:nvPr/>
        </p:nvSpPr>
        <p:spPr>
          <a:xfrm>
            <a:off x="3048000" y="381000"/>
            <a:ext cx="2438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 dirty="0">
                <a:latin typeface="Times New Roman" panose="02020603050405020304" pitchFamily="18" charset="0"/>
              </a:rPr>
              <a:t>Phiếu học tập</a:t>
            </a:r>
            <a:r>
              <a:rPr lang="en-US" altLang="en-US" sz="2400" b="1" dirty="0">
                <a:latin typeface="Times New Roman" panose="02020603050405020304" pitchFamily="18" charset="0"/>
              </a:rPr>
              <a:t>	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24636" name="Text Box 28"/>
          <p:cNvSpPr txBox="1"/>
          <p:nvPr/>
        </p:nvSpPr>
        <p:spPr>
          <a:xfrm>
            <a:off x="2284413" y="3505200"/>
            <a:ext cx="28971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Hạt nhỏ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4637" name="Text Box 29"/>
          <p:cNvSpPr txBox="1"/>
          <p:nvPr/>
        </p:nvSpPr>
        <p:spPr>
          <a:xfrm>
            <a:off x="5484813" y="3216275"/>
            <a:ext cx="32035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Chảy thành chất lỏng 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4638" name="Text Box 30"/>
          <p:cNvSpPr txBox="1"/>
          <p:nvPr/>
        </p:nvSpPr>
        <p:spPr>
          <a:xfrm>
            <a:off x="2360613" y="4267200"/>
            <a:ext cx="2590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Trắng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4639" name="Text Box 31"/>
          <p:cNvSpPr txBox="1"/>
          <p:nvPr/>
        </p:nvSpPr>
        <p:spPr>
          <a:xfrm>
            <a:off x="5557838" y="3978275"/>
            <a:ext cx="8429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Nâu 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4640" name="Text Box 32"/>
          <p:cNvSpPr txBox="1"/>
          <p:nvPr/>
        </p:nvSpPr>
        <p:spPr>
          <a:xfrm>
            <a:off x="1981200" y="4953000"/>
            <a:ext cx="2819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Thơm - ngọt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4641" name="Text Box 33"/>
          <p:cNvSpPr txBox="1"/>
          <p:nvPr/>
        </p:nvSpPr>
        <p:spPr>
          <a:xfrm>
            <a:off x="5778500" y="4875213"/>
            <a:ext cx="13843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Mùi khét 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4" name="Text Box 59"/>
          <p:cNvSpPr txBox="1"/>
          <p:nvPr/>
        </p:nvSpPr>
        <p:spPr>
          <a:xfrm>
            <a:off x="1981200" y="3581400"/>
            <a:ext cx="411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en-US" dirty="0">
              <a:latin typeface="Times New Roman" panose="02020603050405020304" pitchFamily="18" charset="0"/>
            </a:endParaRPr>
          </a:p>
        </p:txBody>
      </p:sp>
      <p:sp>
        <p:nvSpPr>
          <p:cNvPr id="13345" name="Text Box 96"/>
          <p:cNvSpPr txBox="1"/>
          <p:nvPr/>
        </p:nvSpPr>
        <p:spPr>
          <a:xfrm rot="-10800000" flipV="1">
            <a:off x="669925" y="990600"/>
            <a:ext cx="57372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Thí nghiệm 1: Chưng đường trên ngọn lửa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24720" name="Text Box 112"/>
          <p:cNvSpPr txBox="1"/>
          <p:nvPr/>
        </p:nvSpPr>
        <p:spPr>
          <a:xfrm>
            <a:off x="3298825" y="4267200"/>
            <a:ext cx="17303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hoặc nâu</a:t>
            </a:r>
            <a:endParaRPr lang="en-US" altLang="en-US" sz="24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4721" name="Text Box 113"/>
          <p:cNvSpPr txBox="1"/>
          <p:nvPr/>
        </p:nvSpPr>
        <p:spPr>
          <a:xfrm>
            <a:off x="5775325" y="3581400"/>
            <a:ext cx="18732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rồi đông kết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24722" name="Text Box 114"/>
          <p:cNvSpPr txBox="1"/>
          <p:nvPr/>
        </p:nvSpPr>
        <p:spPr>
          <a:xfrm>
            <a:off x="6096000" y="3962400"/>
            <a:ext cx="3903663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chuyển dần sang</a:t>
            </a:r>
            <a:endParaRPr lang="en-US" altLang="en-US" sz="2400" b="1" dirty="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màu đen.</a:t>
            </a:r>
            <a:endParaRPr lang="en-US" altLang="en-US" sz="2400" b="1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4723" name="Text Box 115"/>
          <p:cNvSpPr txBox="1"/>
          <p:nvPr/>
        </p:nvSpPr>
        <p:spPr>
          <a:xfrm>
            <a:off x="7070725" y="4876800"/>
            <a:ext cx="15811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có vị đắng.</a:t>
            </a:r>
            <a:endParaRPr lang="en-US" altLang="en-US" sz="2400" b="1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2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472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2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2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472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472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36" grpId="0"/>
      <p:bldP spid="324637" grpId="0"/>
      <p:bldP spid="324638" grpId="0"/>
      <p:bldP spid="324640" grpId="0"/>
      <p:bldP spid="324641" grpId="0"/>
      <p:bldP spid="324720" grpId="0"/>
      <p:bldP spid="3247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DECOR033"/>
          <p:cNvPicPr>
            <a:picLocks noChangeAspect="1"/>
          </p:cNvPicPr>
          <p:nvPr/>
        </p:nvPicPr>
        <p:blipFill>
          <a:blip r:embed="rId1">
            <a:lum bright="67999" contrast="34000"/>
          </a:blip>
          <a:stretch>
            <a:fillRect/>
          </a:stretch>
        </p:blipFill>
        <p:spPr>
          <a:xfrm>
            <a:off x="17463" y="304800"/>
            <a:ext cx="1703387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3" descr="DECOR033"/>
          <p:cNvPicPr>
            <a:picLocks noChangeAspect="1"/>
          </p:cNvPicPr>
          <p:nvPr/>
        </p:nvPicPr>
        <p:blipFill>
          <a:blip r:embed="rId1">
            <a:lum bright="67999" contrast="34000"/>
          </a:blip>
          <a:stretch>
            <a:fillRect/>
          </a:stretch>
        </p:blipFill>
        <p:spPr>
          <a:xfrm rot="-5400000">
            <a:off x="6610350" y="3849688"/>
            <a:ext cx="2497138" cy="2570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6662" name="AutoShape 6"/>
          <p:cNvSpPr/>
          <p:nvPr/>
        </p:nvSpPr>
        <p:spPr>
          <a:xfrm>
            <a:off x="381000" y="1447800"/>
            <a:ext cx="2438400" cy="762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857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Thí nghiệm 2</a:t>
            </a:r>
            <a:r>
              <a:rPr lang="en-US" altLang="en-US" b="1" dirty="0">
                <a:latin typeface="Times New Roman" panose="02020603050405020304" pitchFamily="18" charset="0"/>
              </a:rPr>
              <a:t>: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341" name="Content Placeholder 14340"/>
          <p:cNvGraphicFramePr/>
          <p:nvPr>
            <p:ph idx="4294967295"/>
          </p:nvPr>
        </p:nvGraphicFramePr>
        <p:xfrm>
          <a:off x="457200" y="2743200"/>
          <a:ext cx="8229600" cy="2497138"/>
        </p:xfrm>
        <a:graphic>
          <a:graphicData uri="http://schemas.openxmlformats.org/drawingml/2006/table">
            <a:tbl>
              <a:tblPr/>
              <a:tblGrid>
                <a:gridCol w="1438275"/>
                <a:gridCol w="3133725"/>
                <a:gridCol w="3657600"/>
              </a:tblGrid>
              <a:tr h="7445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 TRƯỚC KHI ĐỐT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 SAU KHI ĐỐT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SẮC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6684" name="Text Box 28"/>
          <p:cNvSpPr txBox="1"/>
          <p:nvPr/>
        </p:nvSpPr>
        <p:spPr>
          <a:xfrm>
            <a:off x="2133600" y="36576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Trắng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6685" name="Text Box 29"/>
          <p:cNvSpPr txBox="1"/>
          <p:nvPr/>
        </p:nvSpPr>
        <p:spPr>
          <a:xfrm>
            <a:off x="5181600" y="35052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Xám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6686" name="Text Box 30"/>
          <p:cNvSpPr txBox="1"/>
          <p:nvPr/>
        </p:nvSpPr>
        <p:spPr>
          <a:xfrm>
            <a:off x="2209800" y="449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Dai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6687" name="Text Box 31"/>
          <p:cNvSpPr txBox="1"/>
          <p:nvPr/>
        </p:nvSpPr>
        <p:spPr>
          <a:xfrm>
            <a:off x="5105400" y="4267200"/>
            <a:ext cx="3581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Giòn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3" name="Text Box 32"/>
          <p:cNvSpPr txBox="1"/>
          <p:nvPr/>
        </p:nvSpPr>
        <p:spPr>
          <a:xfrm>
            <a:off x="3489325" y="1489075"/>
            <a:ext cx="22066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Đốt một tờ giấy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4364" name="Text Box 33"/>
          <p:cNvSpPr txBox="1"/>
          <p:nvPr/>
        </p:nvSpPr>
        <p:spPr>
          <a:xfrm>
            <a:off x="2895600" y="457200"/>
            <a:ext cx="2438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 dirty="0">
                <a:latin typeface="Times New Roman" panose="02020603050405020304" pitchFamily="18" charset="0"/>
              </a:rPr>
              <a:t>Phiếu học tập</a:t>
            </a:r>
            <a:r>
              <a:rPr lang="en-US" altLang="en-US" sz="2400" b="1" dirty="0">
                <a:latin typeface="Times New Roman" panose="02020603050405020304" pitchFamily="18" charset="0"/>
              </a:rPr>
              <a:t>	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26690" name="Text Box 34"/>
          <p:cNvSpPr txBox="1"/>
          <p:nvPr/>
        </p:nvSpPr>
        <p:spPr>
          <a:xfrm>
            <a:off x="5927725" y="3505200"/>
            <a:ext cx="6588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đen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6691" name="Text Box 35"/>
          <p:cNvSpPr txBox="1"/>
          <p:nvPr/>
        </p:nvSpPr>
        <p:spPr>
          <a:xfrm>
            <a:off x="5791200" y="4267200"/>
            <a:ext cx="28527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vỡ vụn ra thành bột.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l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669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2" grpId="0" animBg="1"/>
      <p:bldP spid="326684" grpId="0"/>
      <p:bldP spid="326685" grpId="0"/>
      <p:bldP spid="326686" grpId="0"/>
      <p:bldP spid="326687" grpId="0"/>
      <p:bldP spid="326690" grpId="0"/>
    </p:bldLst>
  </p:timing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3732</Words>
  <Application>WPS Presentation</Application>
  <PresentationFormat/>
  <Paragraphs>212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SimSun</vt:lpstr>
      <vt:lpstr>Wingdings</vt:lpstr>
      <vt:lpstr>Times New Roman</vt:lpstr>
      <vt:lpstr>Verdana</vt:lpstr>
      <vt:lpstr>Wingdings 2</vt:lpstr>
      <vt:lpstr>Verdana</vt:lpstr>
      <vt:lpstr>Wingdings 2</vt:lpstr>
      <vt:lpstr>Microsoft YaHei</vt:lpstr>
      <vt:lpstr>Arial Unicode MS</vt:lpstr>
      <vt:lpstr>UVN Mang Tre</vt:lpstr>
      <vt:lpstr>Calibri</vt:lpstr>
      <vt:lpstr>字魂70号-灵悦黑体</vt:lpstr>
      <vt:lpstr>Gear Drives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HUONG GIANG</cp:lastModifiedBy>
  <cp:revision>215</cp:revision>
  <dcterms:created xsi:type="dcterms:W3CDTF">2023-01-24T05:05:34Z</dcterms:created>
  <dcterms:modified xsi:type="dcterms:W3CDTF">2023-01-24T05:08:13Z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E8706081FC9946AF9454BB6F86B6818E</vt:lpwstr>
  </property>
  <property fmtid="{D5CDD505-2E9C-101B-9397-08002B2CF9AE}" pid="4" name="KSOProductBuildVer">
    <vt:lpwstr>1033-11.2.0.11440</vt:lpwstr>
  </property>
</Properties>
</file>