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86" r:id="rId4"/>
    <p:sldId id="358" r:id="rId6"/>
    <p:sldId id="359" r:id="rId7"/>
    <p:sldId id="296" r:id="rId8"/>
    <p:sldId id="323" r:id="rId9"/>
    <p:sldId id="325" r:id="rId10"/>
    <p:sldId id="346" r:id="rId11"/>
    <p:sldId id="327" r:id="rId12"/>
    <p:sldId id="328" r:id="rId13"/>
    <p:sldId id="306" r:id="rId14"/>
    <p:sldId id="350" r:id="rId15"/>
    <p:sldId id="335" r:id="rId16"/>
    <p:sldId id="337" r:id="rId17"/>
    <p:sldId id="353" r:id="rId18"/>
    <p:sldId id="352" r:id="rId19"/>
    <p:sldId id="351" r:id="rId20"/>
    <p:sldId id="338" r:id="rId21"/>
    <p:sldId id="355" r:id="rId22"/>
    <p:sldId id="339" r:id="rId23"/>
    <p:sldId id="356" r:id="rId24"/>
    <p:sldId id="342" r:id="rId25"/>
    <p:sldId id="354" r:id="rId26"/>
    <p:sldId id="349" r:id="rId27"/>
    <p:sldId id="331" r:id="rId28"/>
    <p:sldId id="332" r:id="rId29"/>
    <p:sldId id="333" r:id="rId30"/>
    <p:sldId id="334" r:id="rId31"/>
    <p:sldId id="344" r:id="rId32"/>
    <p:sldId id="387" r:id="rId33"/>
  </p:sldIdLst>
  <p:sldSz cx="14630400" cy="82296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50875" lvl="1" indent="-1936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303655" lvl="2" indent="-38925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957705" lvl="3" indent="-5861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609850" lvl="4" indent="-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-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-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-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-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0099"/>
    <a:srgbClr val="FF0066"/>
    <a:srgbClr val="000000"/>
    <a:srgbClr val="FF99FF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3"/>
    <p:restoredTop sz="93245"/>
  </p:normalViewPr>
  <p:slideViewPr>
    <p:cSldViewPr showGuides="1">
      <p:cViewPr>
        <p:scale>
          <a:sx n="56" d="100"/>
          <a:sy n="56" d="100"/>
        </p:scale>
        <p:origin x="-2184" y="-99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BCB650-7218-4381-ACF4-03D1AF92094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214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492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5897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112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14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1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170" algn="l" defTabSz="1306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585" algn="l" defTabSz="1306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365" algn="l" defTabSz="1306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780" algn="l" defTabSz="1306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505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5060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6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608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4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710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6D5B33-95A7-44D2-9E74-CD39713E23A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3B850F-79AF-4232-BDC4-65763B0DF40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8232B-3DF9-4E82-9517-00406D4B1F0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72874A-5F7F-47CF-98BE-97B98EB870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D62FB3-B8E1-4077-89E6-C886743D978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080A11-C048-4FA0-8C8D-F4E03CA8C68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E3FD0B-30F5-495C-835B-07EF31C47E7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2"/>
            <a:ext cx="4813301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4C3BE1-461A-48F1-8D8A-8B7254AA5B8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 vert="horz" wrap="square" lIns="109728" tIns="54864" rIns="109728" bIns="54864" numCol="1" rtlCol="0" anchor="t" anchorCtr="0" compatLnSpc="1">
            <a:normAutofit/>
          </a:bodyPr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6"/>
            <a:ext cx="877824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68F55D-4706-4AEF-8293-575DA8D23C35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524C20-988D-492A-B579-E841F4393BD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7C908A-D90C-4898-8D97-8BBDCEA22A4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7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1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5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7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80" indent="0">
              <a:buNone/>
              <a:defRPr sz="2900" b="1"/>
            </a:lvl2pPr>
            <a:lvl3pPr marL="1306195" indent="0">
              <a:buNone/>
              <a:defRPr sz="2600" b="1"/>
            </a:lvl3pPr>
            <a:lvl4pPr marL="1958975" indent="0">
              <a:buNone/>
              <a:defRPr sz="2300" b="1"/>
            </a:lvl4pPr>
            <a:lvl5pPr marL="2612390" indent="0">
              <a:buNone/>
              <a:defRPr sz="2300" b="1"/>
            </a:lvl5pPr>
            <a:lvl6pPr marL="3265170" indent="0">
              <a:buNone/>
              <a:defRPr sz="2300" b="1"/>
            </a:lvl6pPr>
            <a:lvl7pPr marL="3918585" indent="0">
              <a:buNone/>
              <a:defRPr sz="2300" b="1"/>
            </a:lvl7pPr>
            <a:lvl8pPr marL="4571365" indent="0">
              <a:buNone/>
              <a:defRPr sz="2300" b="1"/>
            </a:lvl8pPr>
            <a:lvl9pPr marL="522478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780" indent="0">
              <a:buNone/>
              <a:defRPr sz="2900" b="1"/>
            </a:lvl2pPr>
            <a:lvl3pPr marL="1306195" indent="0">
              <a:buNone/>
              <a:defRPr sz="2600" b="1"/>
            </a:lvl3pPr>
            <a:lvl4pPr marL="1958975" indent="0">
              <a:buNone/>
              <a:defRPr sz="2300" b="1"/>
            </a:lvl4pPr>
            <a:lvl5pPr marL="2612390" indent="0">
              <a:buNone/>
              <a:defRPr sz="2300" b="1"/>
            </a:lvl5pPr>
            <a:lvl6pPr marL="3265170" indent="0">
              <a:buNone/>
              <a:defRPr sz="2300" b="1"/>
            </a:lvl6pPr>
            <a:lvl7pPr marL="3918585" indent="0">
              <a:buNone/>
              <a:defRPr sz="2300" b="1"/>
            </a:lvl7pPr>
            <a:lvl8pPr marL="4571365" indent="0">
              <a:buNone/>
              <a:defRPr sz="2300" b="1"/>
            </a:lvl8pPr>
            <a:lvl9pPr marL="522478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780" indent="0">
              <a:buNone/>
              <a:defRPr sz="1700"/>
            </a:lvl2pPr>
            <a:lvl3pPr marL="1306195" indent="0">
              <a:buNone/>
              <a:defRPr sz="1400"/>
            </a:lvl3pPr>
            <a:lvl4pPr marL="1958975" indent="0">
              <a:buNone/>
              <a:defRPr sz="1300"/>
            </a:lvl4pPr>
            <a:lvl5pPr marL="2612390" indent="0">
              <a:buNone/>
              <a:defRPr sz="1300"/>
            </a:lvl5pPr>
            <a:lvl6pPr marL="3265170" indent="0">
              <a:buNone/>
              <a:defRPr sz="1300"/>
            </a:lvl6pPr>
            <a:lvl7pPr marL="3918585" indent="0">
              <a:buNone/>
              <a:defRPr sz="1300"/>
            </a:lvl7pPr>
            <a:lvl8pPr marL="4571365" indent="0">
              <a:buNone/>
              <a:defRPr sz="1300"/>
            </a:lvl8pPr>
            <a:lvl9pPr marL="52247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 vert="horz" wrap="square" lIns="130616" tIns="65309" rIns="130616" bIns="65309" numCol="1" rtlCol="0" anchor="t" anchorCtr="0" compatLnSpc="1">
            <a:normAutofit/>
          </a:bodyPr>
          <a:lstStyle>
            <a:lvl1pPr marL="0" indent="0">
              <a:buNone/>
              <a:defRPr sz="4600"/>
            </a:lvl1pPr>
            <a:lvl2pPr marL="652780" indent="0">
              <a:buNone/>
              <a:defRPr sz="4000"/>
            </a:lvl2pPr>
            <a:lvl3pPr marL="1306195" indent="0">
              <a:buNone/>
              <a:defRPr sz="3400"/>
            </a:lvl3pPr>
            <a:lvl4pPr marL="1958975" indent="0">
              <a:buNone/>
              <a:defRPr sz="2900"/>
            </a:lvl4pPr>
            <a:lvl5pPr marL="2612390" indent="0">
              <a:buNone/>
              <a:defRPr sz="2900"/>
            </a:lvl5pPr>
            <a:lvl6pPr marL="3265170" indent="0">
              <a:buNone/>
              <a:defRPr sz="2900"/>
            </a:lvl6pPr>
            <a:lvl7pPr marL="3918585" indent="0">
              <a:buNone/>
              <a:defRPr sz="2900"/>
            </a:lvl7pPr>
            <a:lvl8pPr marL="4571365" indent="0">
              <a:buNone/>
              <a:defRPr sz="2900"/>
            </a:lvl8pPr>
            <a:lvl9pPr marL="5224780" indent="0">
              <a:buNone/>
              <a:defRPr sz="2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780" indent="0">
              <a:buNone/>
              <a:defRPr sz="1700"/>
            </a:lvl2pPr>
            <a:lvl3pPr marL="1306195" indent="0">
              <a:buNone/>
              <a:defRPr sz="1400"/>
            </a:lvl3pPr>
            <a:lvl4pPr marL="1958975" indent="0">
              <a:buNone/>
              <a:defRPr sz="1300"/>
            </a:lvl4pPr>
            <a:lvl5pPr marL="2612390" indent="0">
              <a:buNone/>
              <a:defRPr sz="1300"/>
            </a:lvl5pPr>
            <a:lvl6pPr marL="3265170" indent="0">
              <a:buNone/>
              <a:defRPr sz="1300"/>
            </a:lvl6pPr>
            <a:lvl7pPr marL="3918585" indent="0">
              <a:buNone/>
              <a:defRPr sz="1300"/>
            </a:lvl7pPr>
            <a:lvl8pPr marL="4571365" indent="0">
              <a:buNone/>
              <a:defRPr sz="1300"/>
            </a:lvl8pPr>
            <a:lvl9pPr marL="52247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16" tIns="65309" rIns="130616" bIns="6530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16" tIns="65309" rIns="130616" bIns="6530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30616" tIns="65309" rIns="130616" bIns="65309" rtlCol="0" anchor="ctr"/>
          <a:lstStyle>
            <a:lvl1pPr algn="r">
              <a:defRPr sz="17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5pPr>
      <a:lvl6pPr marL="6527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6pPr>
      <a:lvl7pPr marL="1306195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7pPr>
      <a:lvl8pPr marL="1958975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8pPr>
      <a:lvl9pPr marL="261239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8950" indent="-488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6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095" indent="-325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45" indent="-325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indent="-326390" algn="l" defTabSz="1306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975" indent="-326390" algn="l" defTabSz="1306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90" indent="-326390" algn="l" defTabSz="1306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70" indent="-326390" algn="l" defTabSz="1306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780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95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75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90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170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585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780" algn="l" defTabSz="13061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</a:ln>
        </p:spPr>
        <p:txBody>
          <a:bodyPr lIns="109728" tIns="54864" rIns="109728" bIns="54864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  <a:noFill/>
          <a:ln w="9525">
            <a:noFill/>
          </a:ln>
        </p:spPr>
        <p:txBody>
          <a:bodyPr lIns="109728" tIns="54864" rIns="109728" bIns="54864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B38192-0173-421F-B03E-34A982531F8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6" Type="http://schemas.openxmlformats.org/officeDocument/2006/relationships/hyperlink" Target="file:///C:\Users\USER\Downloads\Zunea-Zunea-Cleopatra-Strata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C:\Users\USER\Downloads\Zunea-Zunea-Cleopatra-Stratan.mp3" TargetMode="External"/><Relationship Id="rId1" Type="http://schemas.openxmlformats.org/officeDocument/2006/relationships/audio" Target="file:///C:\Users\USER\Downloads\Zunea-Zunea-Cleopatra-Stratan.mp3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hyperlink" Target="file:///C:\Users\USER\Downloads\Zunea-Zunea-Cleopatra-Stratan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C:\Users\USER\Downloads\Zunea-Zunea-Cleopatra-Stratan.mp3" TargetMode="External"/><Relationship Id="rId1" Type="http://schemas.openxmlformats.org/officeDocument/2006/relationships/audio" Target="file:///C:\Users\USER\Downloads\Zunea-Zunea-Cleopatra-Stratan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51484" y="1137850"/>
            <a:ext cx="10727055" cy="114236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336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336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6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336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592195" y="2951988"/>
            <a:ext cx="744601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7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7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Sự biến đổi hoá học</a:t>
            </a:r>
            <a:endParaRPr lang="en-US" altLang="zh-CN" sz="7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5620832" y="7464736"/>
            <a:ext cx="3388360" cy="5518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p>
            <a:pPr algn="ctr"/>
            <a:r>
              <a:rPr lang="en-US" sz="288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88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3"/>
          <p:cNvSpPr txBox="1"/>
          <p:nvPr/>
        </p:nvSpPr>
        <p:spPr>
          <a:xfrm>
            <a:off x="5608638" y="274638"/>
            <a:ext cx="816768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endParaRPr lang="vi-VN" altLang="en-US" sz="3400" dirty="0">
              <a:latin typeface="Arial" panose="020B0604020202020204" pitchFamily="34" charset="0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3170238" y="914400"/>
            <a:ext cx="10363200" cy="4095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</a:endParaRPr>
          </a:p>
        </p:txBody>
      </p:sp>
      <p:pic>
        <p:nvPicPr>
          <p:cNvPr id="24580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1646238"/>
            <a:ext cx="4235450" cy="30178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1" name="Picture 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1646238"/>
            <a:ext cx="4389438" cy="30178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2" name="Picture 11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5121275"/>
            <a:ext cx="4267200" cy="28336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3" name="Picture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25" y="5121275"/>
            <a:ext cx="4146550" cy="28336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4" name="Picture 20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1646238"/>
            <a:ext cx="4022725" cy="30178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5" name="Picture 13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8075" y="4937125"/>
            <a:ext cx="4387850" cy="30178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6" name="TextBox 12"/>
          <p:cNvSpPr txBox="1"/>
          <p:nvPr/>
        </p:nvSpPr>
        <p:spPr>
          <a:xfrm>
            <a:off x="365125" y="182563"/>
            <a:ext cx="13900150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dirty="0">
                <a:latin typeface="Times New Roman" panose="02020603050405020304" pitchFamily="18" charset="0"/>
              </a:rPr>
              <a:t>     Trong các trường hợp dưới đây, </a:t>
            </a:r>
            <a:r>
              <a:rPr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trường hợp nào có sự biến đổi hóa học</a:t>
            </a:r>
            <a:r>
              <a:rPr sz="3400" dirty="0">
                <a:latin typeface="Times New Roman" panose="02020603050405020304" pitchFamily="18" charset="0"/>
              </a:rPr>
              <a:t>? Tại sao?</a:t>
            </a:r>
            <a:endParaRPr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Rectangle 25"/>
          <p:cNvSpPr/>
          <p:nvPr/>
        </p:nvSpPr>
        <p:spPr>
          <a:xfrm>
            <a:off x="365125" y="2286000"/>
            <a:ext cx="14265275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9"/>
          <p:cNvSpPr/>
          <p:nvPr/>
        </p:nvSpPr>
        <p:spPr>
          <a:xfrm>
            <a:off x="122238" y="1736725"/>
            <a:ext cx="12679362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4389438"/>
            <a:ext cx="4235450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23" name="TextBox 17"/>
          <p:cNvSpPr txBox="1"/>
          <p:nvPr/>
        </p:nvSpPr>
        <p:spPr>
          <a:xfrm>
            <a:off x="2682875" y="3565525"/>
            <a:ext cx="9753600" cy="65563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Các trường hợp có sự biến đổi hóa học:</a:t>
            </a:r>
            <a:endParaRPr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65125" y="0"/>
            <a:ext cx="13900150" cy="1554163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  <a:miter lim="800000"/>
          </a:ln>
        </p:spPr>
        <p:txBody>
          <a:bodyPr vert="horz" wrap="square" lIns="130616" tIns="65309" rIns="130616" bIns="65309" anchor="ctr" anchorCtr="0"/>
          <a:p>
            <a:pPr algn="l">
              <a:buNone/>
            </a:pPr>
            <a:r>
              <a:rPr sz="4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vôi sống v</a:t>
            </a:r>
            <a:r>
              <a:rPr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nước có sự biến đổi hóa học.</a:t>
            </a:r>
            <a:endParaRPr sz="4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7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1554163"/>
            <a:ext cx="12801600" cy="60356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28" name="TextBox 26"/>
          <p:cNvSpPr txBox="1"/>
          <p:nvPr/>
        </p:nvSpPr>
        <p:spPr>
          <a:xfrm>
            <a:off x="9021763" y="3743325"/>
            <a:ext cx="2682875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dirty="0">
                <a:latin typeface="Times New Roman" panose="02020603050405020304" pitchFamily="18" charset="0"/>
              </a:rPr>
              <a:t>Tỏa nhiệt</a:t>
            </a:r>
            <a:endParaRPr sz="3400" dirty="0">
              <a:latin typeface="Times New Roman" panose="02020603050405020304" pitchFamily="18" charset="0"/>
            </a:endParaRPr>
          </a:p>
        </p:txBody>
      </p:sp>
      <p:sp>
        <p:nvSpPr>
          <p:cNvPr id="26629" name="TextBox 27"/>
          <p:cNvSpPr txBox="1"/>
          <p:nvPr/>
        </p:nvSpPr>
        <p:spPr>
          <a:xfrm>
            <a:off x="1951038" y="3017838"/>
            <a:ext cx="2803525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dirty="0">
                <a:latin typeface="Times New Roman" panose="02020603050405020304" pitchFamily="18" charset="0"/>
              </a:rPr>
              <a:t>Tỏa nhiệt</a:t>
            </a:r>
            <a:endParaRPr sz="3400" dirty="0">
              <a:latin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534400" y="4206875"/>
            <a:ext cx="731838" cy="45720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3032125" y="3825875"/>
            <a:ext cx="641350" cy="12065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30616" tIns="65309" rIns="130616" bIns="65309" anchor="t" anchorCtr="0"/>
          <a:p>
            <a:endParaRPr lang="vi-VN" altLang="x-none" dirty="0"/>
          </a:p>
        </p:txBody>
      </p:sp>
      <p:pic>
        <p:nvPicPr>
          <p:cNvPr id="83973" name="Picture 5" descr="viewer[6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3" y="365125"/>
            <a:ext cx="13596937" cy="722471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5"/>
          <p:cNvSpPr/>
          <p:nvPr/>
        </p:nvSpPr>
        <p:spPr>
          <a:xfrm>
            <a:off x="365125" y="2286000"/>
            <a:ext cx="14265275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9"/>
          <p:cNvSpPr/>
          <p:nvPr/>
        </p:nvSpPr>
        <p:spPr>
          <a:xfrm>
            <a:off x="122238" y="1736725"/>
            <a:ext cx="12679362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7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4389438"/>
            <a:ext cx="4235450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Picture 1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89438"/>
            <a:ext cx="4754563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" name="Picture 12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725" y="4389438"/>
            <a:ext cx="4024313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80" name="TextBox 17"/>
          <p:cNvSpPr txBox="1"/>
          <p:nvPr/>
        </p:nvSpPr>
        <p:spPr>
          <a:xfrm>
            <a:off x="2682875" y="3565525"/>
            <a:ext cx="9753600" cy="65563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Các trường hợp có sự biến đổi hóa học:</a:t>
            </a:r>
            <a:endParaRPr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5"/>
          <p:cNvSpPr/>
          <p:nvPr/>
        </p:nvSpPr>
        <p:spPr>
          <a:xfrm>
            <a:off x="365125" y="2286000"/>
            <a:ext cx="14265275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9"/>
          <p:cNvSpPr/>
          <p:nvPr/>
        </p:nvSpPr>
        <p:spPr>
          <a:xfrm>
            <a:off x="122238" y="1736725"/>
            <a:ext cx="12679362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1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4389438"/>
            <a:ext cx="4235450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702" name="Picture 1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89438"/>
            <a:ext cx="4754563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703" name="Picture 12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725" y="4389438"/>
            <a:ext cx="4024313" cy="2833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704" name="TextBox 17"/>
          <p:cNvSpPr txBox="1"/>
          <p:nvPr/>
        </p:nvSpPr>
        <p:spPr>
          <a:xfrm>
            <a:off x="2682875" y="3565525"/>
            <a:ext cx="9753600" cy="65563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Các trường hợp có sự biến đổi hóa học:</a:t>
            </a:r>
            <a:endParaRPr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5"/>
          <p:cNvSpPr/>
          <p:nvPr/>
        </p:nvSpPr>
        <p:spPr>
          <a:xfrm>
            <a:off x="487363" y="2286000"/>
            <a:ext cx="14143037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9"/>
          <p:cNvSpPr/>
          <p:nvPr/>
        </p:nvSpPr>
        <p:spPr>
          <a:xfrm>
            <a:off x="122238" y="1736725"/>
            <a:ext cx="1170463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3840163"/>
            <a:ext cx="4511675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6" name="Picture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3840163"/>
            <a:ext cx="4389438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7" name="Picture 1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838" y="3840163"/>
            <a:ext cx="4389437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5"/>
          <p:cNvSpPr>
            <a:spLocks noGrp="1"/>
          </p:cNvSpPr>
          <p:nvPr>
            <p:ph type="title"/>
          </p:nvPr>
        </p:nvSpPr>
        <p:spPr>
          <a:xfrm>
            <a:off x="244475" y="0"/>
            <a:ext cx="14255750" cy="146367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130616" tIns="65309" rIns="130616" bIns="65309" anchor="ctr" anchorCtr="0"/>
          <a:p>
            <a:pPr algn="l">
              <a:buNone/>
            </a:pPr>
            <a:r>
              <a:rPr sz="4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r>
              <a:rPr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 giấy th</a:t>
            </a:r>
            <a:r>
              <a:rPr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những mảnh vụn </a:t>
            </a:r>
            <a:r>
              <a:rPr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l</a:t>
            </a:r>
            <a:r>
              <a:rPr sz="4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Chỉ khác hình dạng.</a:t>
            </a:r>
            <a:endParaRPr sz="4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7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675" y="1736725"/>
            <a:ext cx="12069763" cy="61277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5"/>
          <p:cNvSpPr/>
          <p:nvPr/>
        </p:nvSpPr>
        <p:spPr>
          <a:xfrm>
            <a:off x="487363" y="2286000"/>
            <a:ext cx="14143037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9"/>
          <p:cNvSpPr/>
          <p:nvPr/>
        </p:nvSpPr>
        <p:spPr>
          <a:xfrm>
            <a:off x="122238" y="1736725"/>
            <a:ext cx="1170463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3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3840163"/>
            <a:ext cx="6096000" cy="40243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774" name="Picture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275" y="3840163"/>
            <a:ext cx="5607050" cy="40243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5"/>
          <p:cNvSpPr>
            <a:spLocks noGrp="1"/>
          </p:cNvSpPr>
          <p:nvPr>
            <p:ph type="title"/>
          </p:nvPr>
        </p:nvSpPr>
        <p:spPr>
          <a:xfrm>
            <a:off x="854075" y="0"/>
            <a:ext cx="13411200" cy="1316038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130616" tIns="65309" rIns="130616" bIns="65309" anchor="ctr" anchorCtr="0"/>
          <a:p>
            <a:pPr algn="l">
              <a:buNone/>
            </a:pPr>
            <a:r>
              <a:rPr sz="4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Xi măng trộn cát thì tính chất của cát v</a:t>
            </a:r>
            <a:r>
              <a:rPr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măng vẫn giữ nguyên, không thay đổi.</a:t>
            </a:r>
            <a:endParaRPr sz="4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795" name="Picture 20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563" y="1554163"/>
            <a:ext cx="11339512" cy="6218237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Zunea-Zunea-Cleopatra-Strat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6950075" y="4268788"/>
            <a:ext cx="730250" cy="731837"/>
          </a:xfrm>
          <a:ln/>
        </p:spPr>
      </p:pic>
      <p:pic>
        <p:nvPicPr>
          <p:cNvPr id="15363" name="图片 2084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22475" cy="822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675" y="2317750"/>
            <a:ext cx="7893050" cy="591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Action Button: Sound 8">
            <a:hlinkClick r:id="rId6" action="ppaction://program" highlightClick="1"/>
          </p:cNvPr>
          <p:cNvSpPr/>
          <p:nvPr/>
        </p:nvSpPr>
        <p:spPr>
          <a:xfrm>
            <a:off x="12161838" y="7497763"/>
            <a:ext cx="639763" cy="7318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6" name="Group 2"/>
          <p:cNvGrpSpPr/>
          <p:nvPr/>
        </p:nvGrpSpPr>
        <p:grpSpPr>
          <a:xfrm>
            <a:off x="2811463" y="568325"/>
            <a:ext cx="9158287" cy="2705100"/>
            <a:chOff x="2343151" y="473075"/>
            <a:chExt cx="7631113" cy="2254250"/>
          </a:xfrm>
        </p:grpSpPr>
        <p:pic>
          <p:nvPicPr>
            <p:cNvPr id="15367" name="图片 71687" descr="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3151" y="473075"/>
              <a:ext cx="7631113" cy="2254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117850" y="759147"/>
              <a:ext cx="5956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sz="9600" b="1" kern="1200" cap="all" spc="0" normalizeH="0" baseline="0" noProof="0" dirty="0" err="1" smtClean="0">
                  <a:solidFill>
                    <a:srgbClr val="FF0000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Khoa</a:t>
              </a:r>
              <a:r>
                <a:rPr kumimoji="0" lang="en-US" sz="9600" b="1" kern="1200" cap="all" spc="0" normalizeH="0" baseline="0" noProof="0" dirty="0" smtClean="0">
                  <a:solidFill>
                    <a:srgbClr val="FF0000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9600" b="1" kern="1200" cap="all" spc="0" normalizeH="0" baseline="0" noProof="0" dirty="0" err="1" smtClean="0">
                  <a:solidFill>
                    <a:srgbClr val="FF0000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kumimoji="0" lang="en-US" sz="9600" b="1" kern="1200" cap="all" spc="0" normalizeH="0" baseline="0" noProof="0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5"/>
          <p:cNvSpPr/>
          <p:nvPr/>
        </p:nvSpPr>
        <p:spPr>
          <a:xfrm>
            <a:off x="487363" y="2286000"/>
            <a:ext cx="14143037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9"/>
          <p:cNvSpPr/>
          <p:nvPr/>
        </p:nvSpPr>
        <p:spPr>
          <a:xfrm>
            <a:off x="122238" y="1736725"/>
            <a:ext cx="1170463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1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3840163"/>
            <a:ext cx="4511675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2" name="Picture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3840163"/>
            <a:ext cx="4389438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3" name="Picture 1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838" y="3840163"/>
            <a:ext cx="4389437" cy="310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609600" y="182563"/>
            <a:ext cx="13411200" cy="131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130616" tIns="65309" rIns="130616" bIns="65309" anchor="ctr"/>
          <a:p>
            <a:pPr>
              <a:buNone/>
            </a:pPr>
            <a:r>
              <a:rPr sz="4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</a:t>
            </a:r>
            <a:r>
              <a:rPr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Thổi thủy tinh. (Thủy tinh ở thể rắn hay thể lỏng, tính chất không thay đổi).</a:t>
            </a:r>
            <a:endParaRPr sz="4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3" name="Picture 1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3" y="1646238"/>
            <a:ext cx="13642975" cy="61261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5"/>
          <p:cNvSpPr/>
          <p:nvPr/>
        </p:nvSpPr>
        <p:spPr>
          <a:xfrm>
            <a:off x="487363" y="2286000"/>
            <a:ext cx="14143037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9"/>
          <p:cNvSpPr/>
          <p:nvPr/>
        </p:nvSpPr>
        <p:spPr>
          <a:xfrm>
            <a:off x="122238" y="1736725"/>
            <a:ext cx="1170463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9"/>
          <p:cNvSpPr/>
          <p:nvPr/>
        </p:nvSpPr>
        <p:spPr>
          <a:xfrm>
            <a:off x="122238" y="2835275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TextBox 17"/>
          <p:cNvSpPr txBox="1"/>
          <p:nvPr/>
        </p:nvSpPr>
        <p:spPr>
          <a:xfrm>
            <a:off x="2682875" y="3565525"/>
            <a:ext cx="9264650" cy="65563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Các trường hợp có sự biến đổi lí học:</a:t>
            </a:r>
            <a:endParaRPr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70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4479925"/>
            <a:ext cx="4511675" cy="2470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871" name="Picture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4525963"/>
            <a:ext cx="4389438" cy="24241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872" name="Picture 1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838" y="4430713"/>
            <a:ext cx="4389437" cy="25193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TextBox 22"/>
          <p:cNvSpPr txBox="1"/>
          <p:nvPr/>
        </p:nvSpPr>
        <p:spPr>
          <a:xfrm>
            <a:off x="365125" y="7132638"/>
            <a:ext cx="14265275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dirty="0">
                <a:latin typeface="Times New Roman" panose="02020603050405020304" pitchFamily="18" charset="0"/>
              </a:rPr>
              <a:t>    </a:t>
            </a:r>
            <a:r>
              <a:rPr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*</a:t>
            </a:r>
            <a:r>
              <a:rPr sz="3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lí học là các chất chỉ biến đổi hình dạng nhưng vẫn giữ tính chất ban đầu.</a:t>
            </a:r>
            <a:endParaRPr sz="34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365125" y="36513"/>
            <a:ext cx="14265275" cy="83978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en-US" sz="4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Phân biệt sự biến đổi hóa học và sự biến đổi lí học:</a:t>
            </a:r>
            <a:endParaRPr lang="en-US" altLang="en-US" sz="3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5608638" y="274638"/>
            <a:ext cx="816768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endParaRPr lang="vi-VN" altLang="en-US" sz="3400" dirty="0">
              <a:latin typeface="Arial" panose="020B0604020202020204" pitchFamily="34" charset="0"/>
            </a:endParaRPr>
          </a:p>
        </p:txBody>
      </p:sp>
      <p:sp>
        <p:nvSpPr>
          <p:cNvPr id="37892" name="Text Box 4"/>
          <p:cNvSpPr txBox="1"/>
          <p:nvPr/>
        </p:nvSpPr>
        <p:spPr>
          <a:xfrm>
            <a:off x="3170238" y="914400"/>
            <a:ext cx="10363200" cy="4095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</a:endParaRPr>
          </a:p>
        </p:txBody>
      </p:sp>
      <p:pic>
        <p:nvPicPr>
          <p:cNvPr id="37893" name="Picture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822325"/>
            <a:ext cx="4024313" cy="247015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4" name="Picture 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8" y="4206875"/>
            <a:ext cx="3535362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5" name="Picture 11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5" y="822325"/>
            <a:ext cx="3779838" cy="247015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6" name="Picture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675" y="822325"/>
            <a:ext cx="3413125" cy="2470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7" name="Picture 20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63" y="4206875"/>
            <a:ext cx="3657600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8" name="Picture 13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725" y="4022725"/>
            <a:ext cx="4146550" cy="30178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9" name="Rectangle 21"/>
          <p:cNvSpPr txBox="1"/>
          <p:nvPr/>
        </p:nvSpPr>
        <p:spPr>
          <a:xfrm>
            <a:off x="0" y="3382963"/>
            <a:ext cx="14630400" cy="549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/>
          <a:p>
            <a:pPr marL="1631950" lvl="2" indent="-325120" eaLnBrk="1" hangingPunct="1">
              <a:spcBef>
                <a:spcPct val="20000"/>
              </a:spcBef>
            </a:pPr>
            <a:r>
              <a:rPr lang="en-US" altLang="en-US" sz="3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* Sự biến đổi hóa học là sự biến đổi từ chất này sang chất khác</a:t>
            </a:r>
            <a:endParaRPr lang="en-US" altLang="en-US" sz="34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Box 13"/>
          <p:cNvSpPr txBox="1"/>
          <p:nvPr/>
        </p:nvSpPr>
        <p:spPr>
          <a:xfrm>
            <a:off x="0" y="7132638"/>
            <a:ext cx="14630400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ctr"/>
            <a:r>
              <a:rPr sz="34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sz="3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*Sự biến đổi lí học là các chất chỉ biến đổi hình dạng nhưng vẫn      giữ  tính chất ban đầu.</a:t>
            </a:r>
            <a:endParaRPr sz="34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TextBox 17"/>
          <p:cNvSpPr txBox="1"/>
          <p:nvPr/>
        </p:nvSpPr>
        <p:spPr>
          <a:xfrm>
            <a:off x="244475" y="874713"/>
            <a:ext cx="1339850" cy="2747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Sự biến đổi hóa học</a:t>
            </a:r>
            <a:endParaRPr sz="3400" b="1" dirty="0">
              <a:latin typeface="Times New Roman" panose="02020603050405020304" pitchFamily="18" charset="0"/>
            </a:endParaRPr>
          </a:p>
        </p:txBody>
      </p:sp>
      <p:sp>
        <p:nvSpPr>
          <p:cNvPr id="37902" name="TextBox 18"/>
          <p:cNvSpPr txBox="1"/>
          <p:nvPr/>
        </p:nvSpPr>
        <p:spPr>
          <a:xfrm>
            <a:off x="244475" y="4257675"/>
            <a:ext cx="1219200" cy="274796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Sự biến đổi</a:t>
            </a:r>
            <a:endParaRPr sz="3400" b="1" dirty="0">
              <a:latin typeface="Times New Roman" panose="02020603050405020304" pitchFamily="18" charset="0"/>
            </a:endParaRPr>
          </a:p>
          <a:p>
            <a:r>
              <a:rPr sz="3400" b="1" dirty="0">
                <a:latin typeface="Times New Roman" panose="02020603050405020304" pitchFamily="18" charset="0"/>
              </a:rPr>
              <a:t> lí học</a:t>
            </a:r>
            <a:endParaRPr sz="3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5"/>
          <p:cNvSpPr/>
          <p:nvPr/>
        </p:nvSpPr>
        <p:spPr>
          <a:xfrm>
            <a:off x="974725" y="2560638"/>
            <a:ext cx="12923838" cy="11779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dirty="0">
                <a:solidFill>
                  <a:srgbClr val="0033CC"/>
                </a:solidFill>
                <a:latin typeface="Times New Roman" panose="02020603050405020304" pitchFamily="18" charset="0"/>
              </a:rPr>
              <a:t>Kết luận:  </a:t>
            </a:r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Box 13"/>
          <p:cNvSpPr txBox="1"/>
          <p:nvPr/>
        </p:nvSpPr>
        <p:spPr>
          <a:xfrm>
            <a:off x="365125" y="2011363"/>
            <a:ext cx="9753600" cy="6556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latin typeface="Times New Roman" panose="02020603050405020304" pitchFamily="18" charset="0"/>
            </a:endParaRPr>
          </a:p>
        </p:txBody>
      </p:sp>
      <p:sp>
        <p:nvSpPr>
          <p:cNvPr id="38916" name="TextBox 14"/>
          <p:cNvSpPr txBox="1"/>
          <p:nvPr/>
        </p:nvSpPr>
        <p:spPr>
          <a:xfrm>
            <a:off x="365125" y="3657600"/>
            <a:ext cx="13900150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</a:t>
            </a:r>
            <a:endParaRPr sz="3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Group 17"/>
          <p:cNvGraphicFramePr>
            <a:graphicFrameLocks noGrp="1"/>
          </p:cNvGraphicFramePr>
          <p:nvPr/>
        </p:nvGraphicFramePr>
        <p:xfrm>
          <a:off x="1219200" y="4479925"/>
          <a:ext cx="12679363" cy="3017838"/>
        </p:xfrm>
        <a:graphic>
          <a:graphicData uri="http://schemas.openxmlformats.org/drawingml/2006/table">
            <a:tbl>
              <a:tblPr/>
              <a:tblGrid>
                <a:gridCol w="6339682"/>
                <a:gridCol w="6339682"/>
              </a:tblGrid>
              <a:tr h="301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6300" marR="146300" marT="54870" marB="5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2286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6300" marR="146300" marT="54870" marB="5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5" name="Rectangle 18"/>
          <p:cNvSpPr/>
          <p:nvPr/>
        </p:nvSpPr>
        <p:spPr>
          <a:xfrm>
            <a:off x="1584325" y="4479925"/>
            <a:ext cx="5243513" cy="5492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biến đổi hóa học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6" name="Rectangle 19"/>
          <p:cNvSpPr/>
          <p:nvPr/>
        </p:nvSpPr>
        <p:spPr>
          <a:xfrm>
            <a:off x="1341438" y="5211763"/>
            <a:ext cx="5729287" cy="11890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r>
              <a:rPr lang="en-US" altLang="en-US" sz="3400" dirty="0">
                <a:latin typeface="Times New Roman" panose="02020603050405020304" pitchFamily="18" charset="0"/>
              </a:rPr>
              <a:t>- Là sự biến đổi từ chất này sang chất khác.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pPr algn="ctr"/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38927" name="Rectangle 20"/>
          <p:cNvSpPr/>
          <p:nvPr/>
        </p:nvSpPr>
        <p:spPr>
          <a:xfrm>
            <a:off x="1341438" y="6218238"/>
            <a:ext cx="5851525" cy="1096962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r>
              <a:rPr lang="en-US" altLang="en-US" sz="3400" dirty="0">
                <a:latin typeface="Times New Roman" panose="02020603050405020304" pitchFamily="18" charset="0"/>
              </a:rPr>
              <a:t>- Không còn giữ được tính chất ban đầu của nó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38928" name="Rectangle 21"/>
          <p:cNvSpPr/>
          <p:nvPr/>
        </p:nvSpPr>
        <p:spPr>
          <a:xfrm>
            <a:off x="7680325" y="4479925"/>
            <a:ext cx="5853113" cy="6413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pPr marL="323850" lvl="2" indent="0" algn="ctr" eaLnBrk="1" hangingPunct="1">
              <a:spcBef>
                <a:spcPct val="20000"/>
              </a:spcBef>
            </a:pP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biến đổi lý học 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9" name="Rectangle 22"/>
          <p:cNvSpPr/>
          <p:nvPr/>
        </p:nvSpPr>
        <p:spPr>
          <a:xfrm>
            <a:off x="7559675" y="5230813"/>
            <a:ext cx="6216650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- Các chất chỉ biến đổi hình dạng 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38930" name="Rectangle 22"/>
          <p:cNvSpPr/>
          <p:nvPr/>
        </p:nvSpPr>
        <p:spPr>
          <a:xfrm>
            <a:off x="7437438" y="6303963"/>
            <a:ext cx="62182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- Vẫn giữ tính chất ban đầu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3"/>
          <p:cNvSpPr txBox="1"/>
          <p:nvPr/>
        </p:nvSpPr>
        <p:spPr>
          <a:xfrm>
            <a:off x="3779838" y="182563"/>
            <a:ext cx="7315200" cy="5778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pPr algn="ctr">
              <a:spcBef>
                <a:spcPct val="50000"/>
              </a:spcBef>
            </a:pPr>
            <a:r>
              <a:rPr sz="29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TRÒ CHƠI  “AI NHANH AI ĐÚNG?” </a:t>
            </a:r>
            <a:endParaRPr sz="29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0749" name="Rectangle 29"/>
          <p:cNvSpPr>
            <a:spLocks noRot="1" noChangeArrowheads="1"/>
          </p:cNvSpPr>
          <p:nvPr/>
        </p:nvSpPr>
        <p:spPr bwMode="auto">
          <a:xfrm>
            <a:off x="487363" y="822325"/>
            <a:ext cx="13533438" cy="91440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lIns="130616" tIns="65309" rIns="130616" bIns="65309"/>
          <a:lstStyle/>
          <a:p>
            <a:pPr marL="489585" marR="0" lvl="0" indent="-48958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1, Hiện tượng chất này bị biến đổi thành chất khác được gọi là gì 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0769" name="AutoShape 49"/>
          <p:cNvSpPr/>
          <p:nvPr/>
        </p:nvSpPr>
        <p:spPr>
          <a:xfrm>
            <a:off x="731838" y="2560638"/>
            <a:ext cx="4632325" cy="2193925"/>
          </a:xfrm>
          <a:prstGeom prst="irregularSeal1">
            <a:avLst/>
          </a:prstGeom>
          <a:solidFill>
            <a:srgbClr val="0AF64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A.Sự biến đổi </a:t>
            </a:r>
            <a:endParaRPr sz="40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lí học</a:t>
            </a:r>
            <a:endParaRPr sz="40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0772" name="AutoShape 52"/>
          <p:cNvSpPr/>
          <p:nvPr/>
        </p:nvSpPr>
        <p:spPr>
          <a:xfrm>
            <a:off x="5730875" y="3749675"/>
            <a:ext cx="4632325" cy="2468563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000" b="1" dirty="0">
                <a:latin typeface="Times New Roman" panose="02020603050405020304" pitchFamily="18" charset="0"/>
              </a:rPr>
              <a:t>B.Sự biến đổi </a:t>
            </a:r>
            <a:endParaRPr sz="4000" b="1" dirty="0">
              <a:latin typeface="Times New Roman" panose="02020603050405020304" pitchFamily="18" charset="0"/>
            </a:endParaRPr>
          </a:p>
          <a:p>
            <a:pPr algn="ctr"/>
            <a:r>
              <a:rPr sz="4000" b="1" dirty="0">
                <a:latin typeface="Times New Roman" panose="02020603050405020304" pitchFamily="18" charset="0"/>
              </a:rPr>
              <a:t>hóa học</a:t>
            </a:r>
            <a:endParaRPr sz="4000" b="1" dirty="0">
              <a:latin typeface="Times New Roman" panose="02020603050405020304" pitchFamily="18" charset="0"/>
            </a:endParaRPr>
          </a:p>
        </p:txBody>
      </p:sp>
      <p:sp>
        <p:nvSpPr>
          <p:cNvPr id="670774" name="AutoShape 54"/>
          <p:cNvSpPr/>
          <p:nvPr/>
        </p:nvSpPr>
        <p:spPr>
          <a:xfrm>
            <a:off x="9998075" y="1920875"/>
            <a:ext cx="4144963" cy="2468563"/>
          </a:xfrm>
          <a:prstGeom prst="irregularSeal1">
            <a:avLst/>
          </a:prstGeom>
          <a:solidFill>
            <a:srgbClr val="FDD74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C.Cả A, B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đều đúng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AutoShape 7">
            <a:hlinkClick r:id="" action="ppaction://noaction"/>
          </p:cNvPr>
          <p:cNvSpPr/>
          <p:nvPr/>
        </p:nvSpPr>
        <p:spPr>
          <a:xfrm>
            <a:off x="13288963" y="7315200"/>
            <a:ext cx="1341437" cy="6397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30616" tIns="65309" rIns="130616" bIns="65309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7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70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7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670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69" grpId="0" animBg="1"/>
      <p:bldP spid="670769" grpId="1" animBg="1"/>
      <p:bldP spid="670772" grpId="0" animBg="1"/>
      <p:bldP spid="670772" grpId="1" animBg="1"/>
      <p:bldP spid="670774" grpId="0" animBg="1"/>
      <p:bldP spid="67077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4"/>
          <p:cNvSpPr txBox="1"/>
          <p:nvPr/>
        </p:nvSpPr>
        <p:spPr>
          <a:xfrm>
            <a:off x="731838" y="457200"/>
            <a:ext cx="13411200" cy="83978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r>
              <a:rPr sz="4600" dirty="0">
                <a:solidFill>
                  <a:srgbClr val="000000"/>
                </a:solidFill>
                <a:latin typeface="Times New Roman" panose="02020603050405020304" pitchFamily="18" charset="0"/>
              </a:rPr>
              <a:t>2,  Sự biến đổi hóa học có thể xảy ra dưới tác dụng của: </a:t>
            </a:r>
            <a:endParaRPr sz="4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873" name="AutoShape 9"/>
          <p:cNvSpPr/>
          <p:nvPr/>
        </p:nvSpPr>
        <p:spPr>
          <a:xfrm>
            <a:off x="244475" y="2103438"/>
            <a:ext cx="5851525" cy="2651125"/>
          </a:xfrm>
          <a:prstGeom prst="wedgeEllipseCallout">
            <a:avLst>
              <a:gd name="adj1" fmla="val -33204"/>
              <a:gd name="adj2" fmla="val 86565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 anchor="ctr" anchorCtr="0"/>
          <a:p>
            <a:pPr algn="ctr"/>
            <a:r>
              <a:rPr sz="4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A. Nhiệt độ</a:t>
            </a:r>
            <a:endParaRPr sz="4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874" name="AutoShape 10"/>
          <p:cNvSpPr/>
          <p:nvPr/>
        </p:nvSpPr>
        <p:spPr>
          <a:xfrm>
            <a:off x="6096000" y="5668963"/>
            <a:ext cx="5608638" cy="2103437"/>
          </a:xfrm>
          <a:prstGeom prst="wedgeEllipseCallout">
            <a:avLst>
              <a:gd name="adj1" fmla="val -47009"/>
              <a:gd name="adj2" fmla="val -1033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 anchor="ctr" anchorCtr="0"/>
          <a:p>
            <a:pPr algn="ctr"/>
            <a:r>
              <a:rPr sz="5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B. Hơi nước</a:t>
            </a:r>
            <a:endParaRPr sz="50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875" name="AutoShape 11"/>
          <p:cNvSpPr/>
          <p:nvPr/>
        </p:nvSpPr>
        <p:spPr>
          <a:xfrm>
            <a:off x="8899525" y="1828800"/>
            <a:ext cx="5243513" cy="2468563"/>
          </a:xfrm>
          <a:prstGeom prst="wedgeEllipseCallout">
            <a:avLst>
              <a:gd name="adj1" fmla="val -6782"/>
              <a:gd name="adj2" fmla="val 78394"/>
            </a:avLst>
          </a:prstGeom>
          <a:solidFill>
            <a:srgbClr val="FF474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 anchor="ctr" anchorCtr="0"/>
          <a:p>
            <a:pPr algn="ctr"/>
            <a:r>
              <a:rPr sz="4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C. Nhiệt độ và hơi nước</a:t>
            </a:r>
            <a:endParaRPr sz="4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AutoShape 6">
            <a:hlinkClick r:id="" action="ppaction://noaction"/>
          </p:cNvPr>
          <p:cNvSpPr/>
          <p:nvPr/>
        </p:nvSpPr>
        <p:spPr>
          <a:xfrm>
            <a:off x="13411200" y="7407275"/>
            <a:ext cx="1219200" cy="822325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30616" tIns="65309" rIns="130616" bIns="65309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3" grpId="0" animBg="1"/>
      <p:bldP spid="676873" grpId="1" animBg="1"/>
      <p:bldP spid="676874" grpId="0" animBg="1"/>
      <p:bldP spid="676874" grpId="1" animBg="1"/>
      <p:bldP spid="676875" grpId="0" animBg="1"/>
      <p:bldP spid="67687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8"/>
          <p:cNvSpPr txBox="1"/>
          <p:nvPr/>
        </p:nvSpPr>
        <p:spPr>
          <a:xfrm>
            <a:off x="854075" y="549275"/>
            <a:ext cx="13411200" cy="1547813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r>
              <a:rPr sz="4600" dirty="0">
                <a:solidFill>
                  <a:srgbClr val="000000"/>
                </a:solidFill>
                <a:latin typeface="Times New Roman" panose="02020603050405020304" pitchFamily="18" charset="0"/>
              </a:rPr>
              <a:t>3, Nước ở thể lỏng chuyển thành nước đá ở thể rắn là sự biến đổi:</a:t>
            </a:r>
            <a:endParaRPr sz="4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4832" name="AutoShape 16"/>
          <p:cNvSpPr/>
          <p:nvPr/>
        </p:nvSpPr>
        <p:spPr>
          <a:xfrm>
            <a:off x="5486400" y="2835275"/>
            <a:ext cx="3535363" cy="4022725"/>
          </a:xfrm>
          <a:prstGeom prst="can">
            <a:avLst>
              <a:gd name="adj" fmla="val 32889"/>
            </a:avLst>
          </a:prstGeom>
          <a:solidFill>
            <a:srgbClr val="FF6161"/>
          </a:solidFill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Lí học</a:t>
            </a:r>
            <a:endParaRPr sz="4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4833" name="AutoShape 17"/>
          <p:cNvSpPr/>
          <p:nvPr/>
        </p:nvSpPr>
        <p:spPr>
          <a:xfrm>
            <a:off x="854075" y="2835275"/>
            <a:ext cx="3535363" cy="4022725"/>
          </a:xfrm>
          <a:prstGeom prst="can">
            <a:avLst>
              <a:gd name="adj" fmla="val 36764"/>
            </a:avLst>
          </a:prstGeom>
          <a:solidFill>
            <a:srgbClr val="FF6161"/>
          </a:solidFill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Hóa học </a:t>
            </a:r>
            <a:endParaRPr sz="4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4834" name="AutoShape 18"/>
          <p:cNvSpPr/>
          <p:nvPr/>
        </p:nvSpPr>
        <p:spPr>
          <a:xfrm>
            <a:off x="9998075" y="2835275"/>
            <a:ext cx="3778250" cy="3930650"/>
          </a:xfrm>
          <a:prstGeom prst="can">
            <a:avLst>
              <a:gd name="adj" fmla="val 32889"/>
            </a:avLst>
          </a:prstGeom>
          <a:solidFill>
            <a:srgbClr val="FF6161"/>
          </a:solidFill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130616" tIns="65309" rIns="130616" bIns="65309" anchor="ctr" anchorCtr="0"/>
          <a:p>
            <a:pPr algn="ctr"/>
            <a:r>
              <a:rPr sz="4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Cả A,B </a:t>
            </a:r>
            <a:endParaRPr sz="4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4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đều đúng</a:t>
            </a:r>
            <a:endParaRPr sz="4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">
            <a:hlinkClick r:id="" action="ppaction://noaction"/>
          </p:cNvPr>
          <p:cNvSpPr/>
          <p:nvPr/>
        </p:nvSpPr>
        <p:spPr>
          <a:xfrm>
            <a:off x="13533438" y="7223125"/>
            <a:ext cx="1096962" cy="731838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30616" tIns="65309" rIns="130616" bIns="65309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7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67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32" grpId="0" animBg="1"/>
      <p:bldP spid="674832" grpId="1" animBg="1"/>
      <p:bldP spid="674833" grpId="0" animBg="1"/>
      <p:bldP spid="674833" grpId="1" animBg="1"/>
      <p:bldP spid="674834" grpId="0" animBg="1"/>
      <p:bldP spid="6748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5"/>
          <p:cNvSpPr/>
          <p:nvPr/>
        </p:nvSpPr>
        <p:spPr>
          <a:xfrm>
            <a:off x="365125" y="2660650"/>
            <a:ext cx="14387513" cy="6556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9"/>
          <p:cNvSpPr/>
          <p:nvPr/>
        </p:nvSpPr>
        <p:spPr>
          <a:xfrm>
            <a:off x="122238" y="2006600"/>
            <a:ext cx="1182528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latin typeface="Times New Roman" panose="02020603050405020304" pitchFamily="18" charset="0"/>
            </a:endParaRPr>
          </a:p>
        </p:txBody>
      </p:sp>
      <p:sp>
        <p:nvSpPr>
          <p:cNvPr id="43012" name="Rectangle 9"/>
          <p:cNvSpPr/>
          <p:nvPr/>
        </p:nvSpPr>
        <p:spPr>
          <a:xfrm>
            <a:off x="122238" y="3475038"/>
            <a:ext cx="14143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Group 17"/>
          <p:cNvGraphicFramePr>
            <a:graphicFrameLocks noGrp="1"/>
          </p:cNvGraphicFramePr>
          <p:nvPr/>
        </p:nvGraphicFramePr>
        <p:xfrm>
          <a:off x="1219200" y="4297363"/>
          <a:ext cx="12679363" cy="3017838"/>
        </p:xfrm>
        <a:graphic>
          <a:graphicData uri="http://schemas.openxmlformats.org/drawingml/2006/table">
            <a:tbl>
              <a:tblPr/>
              <a:tblGrid>
                <a:gridCol w="6339682"/>
                <a:gridCol w="6339682"/>
              </a:tblGrid>
              <a:tr h="3017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6300" marR="146300" marT="54870" marB="5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2286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6300" marR="146300" marT="54870" marB="5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1" name="Rectangle 18"/>
          <p:cNvSpPr/>
          <p:nvPr/>
        </p:nvSpPr>
        <p:spPr>
          <a:xfrm>
            <a:off x="1584325" y="4479925"/>
            <a:ext cx="5243513" cy="5492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biến đổi hóa học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2" name="Rectangle 19"/>
          <p:cNvSpPr/>
          <p:nvPr/>
        </p:nvSpPr>
        <p:spPr>
          <a:xfrm>
            <a:off x="1341438" y="5211763"/>
            <a:ext cx="5729287" cy="11890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r>
              <a:rPr lang="en-US" altLang="en-US" sz="3400" dirty="0">
                <a:latin typeface="Times New Roman" panose="02020603050405020304" pitchFamily="18" charset="0"/>
              </a:rPr>
              <a:t>- Là sự biến đổi từ chất này sang chất khác.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pPr algn="ctr"/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43023" name="Rectangle 20"/>
          <p:cNvSpPr/>
          <p:nvPr/>
        </p:nvSpPr>
        <p:spPr>
          <a:xfrm>
            <a:off x="1341438" y="6218238"/>
            <a:ext cx="5851525" cy="1096962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r>
              <a:rPr lang="en-US" altLang="en-US" sz="3400" dirty="0">
                <a:latin typeface="Times New Roman" panose="02020603050405020304" pitchFamily="18" charset="0"/>
              </a:rPr>
              <a:t>- Không còn giữ được tính chất ban đầu của nó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43024" name="Rectangle 21"/>
          <p:cNvSpPr/>
          <p:nvPr/>
        </p:nvSpPr>
        <p:spPr>
          <a:xfrm>
            <a:off x="7680325" y="4479925"/>
            <a:ext cx="5853113" cy="6413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/>
          <a:p>
            <a:pPr marL="323850" lvl="2" indent="0" algn="ctr" eaLnBrk="1" hangingPunct="1">
              <a:spcBef>
                <a:spcPct val="20000"/>
              </a:spcBef>
            </a:pP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biến đổi lý học 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5" name="Rectangle 22"/>
          <p:cNvSpPr/>
          <p:nvPr/>
        </p:nvSpPr>
        <p:spPr>
          <a:xfrm>
            <a:off x="7559675" y="5230813"/>
            <a:ext cx="6216650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- Các chất chỉ biến đổi hình dạng 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43026" name="Rectangle 22"/>
          <p:cNvSpPr/>
          <p:nvPr/>
        </p:nvSpPr>
        <p:spPr>
          <a:xfrm>
            <a:off x="7437438" y="6303963"/>
            <a:ext cx="62182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323850" lvl="2" indent="0" eaLnBrk="1" hangingPunct="1">
              <a:spcBef>
                <a:spcPct val="2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- Vẫn giữ tính chất ban đầu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4611"/>
            <a:ext cx="14752114" cy="8298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80" y="2177044"/>
            <a:ext cx="11236240" cy="314399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Zunea-Zunea-Cleopatra-Strat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6950075" y="4268788"/>
            <a:ext cx="730250" cy="731837"/>
          </a:xfrm>
          <a:ln/>
        </p:spPr>
      </p:pic>
      <p:pic>
        <p:nvPicPr>
          <p:cNvPr id="16387" name="图片 2084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22475" cy="822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463" y="568325"/>
            <a:ext cx="9158287" cy="270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83" descr="PPT素材-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675" y="2317750"/>
            <a:ext cx="7893050" cy="591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Action Button: Sound 8">
            <a:hlinkClick r:id="rId7" action="ppaction://program" highlightClick="1"/>
          </p:cNvPr>
          <p:cNvSpPr/>
          <p:nvPr/>
        </p:nvSpPr>
        <p:spPr>
          <a:xfrm>
            <a:off x="12161838" y="7497763"/>
            <a:ext cx="639763" cy="7318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6160" y="910978"/>
            <a:ext cx="7688580" cy="1588127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9600" b="1" kern="1200" cap="all" spc="0" normalizeH="0" baseline="0" noProof="0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9600" b="1" kern="1200" cap="all" spc="0" normalizeH="0" baseline="0" noProof="0" dirty="0"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24" name="Text Box 12"/>
          <p:cNvSpPr txBox="1"/>
          <p:nvPr/>
        </p:nvSpPr>
        <p:spPr>
          <a:xfrm>
            <a:off x="487363" y="1920875"/>
            <a:ext cx="6705600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* Các em hãy dự đoán: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3"/>
          <p:cNvSpPr txBox="1"/>
          <p:nvPr/>
        </p:nvSpPr>
        <p:spPr>
          <a:xfrm>
            <a:off x="365125" y="3108325"/>
            <a:ext cx="13046075" cy="4095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90126" name="Text Box 14"/>
          <p:cNvSpPr txBox="1"/>
          <p:nvPr/>
        </p:nvSpPr>
        <p:spPr>
          <a:xfrm>
            <a:off x="365125" y="2286000"/>
            <a:ext cx="13777913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400" u="sng" dirty="0">
                <a:latin typeface="Times New Roman" panose="02020603050405020304" pitchFamily="18" charset="0"/>
              </a:rPr>
              <a:t>Tình huống 1</a:t>
            </a:r>
            <a:r>
              <a:rPr lang="en-US" altLang="en-US" sz="3400" dirty="0">
                <a:latin typeface="Times New Roman" panose="02020603050405020304" pitchFamily="18" charset="0"/>
              </a:rPr>
              <a:t>: Đốt một tờ giấy trên ngọn lửa thì tờ giấy sẽ bị biến đổi như thế nào?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90128" name="Text Box 16"/>
          <p:cNvSpPr txBox="1"/>
          <p:nvPr/>
        </p:nvSpPr>
        <p:spPr>
          <a:xfrm>
            <a:off x="365125" y="3200400"/>
            <a:ext cx="13655675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400" u="sng" dirty="0">
                <a:latin typeface="Times New Roman" panose="02020603050405020304" pitchFamily="18" charset="0"/>
              </a:rPr>
              <a:t>Tình huống 2</a:t>
            </a:r>
            <a:r>
              <a:rPr lang="en-US" altLang="en-US" sz="3400" dirty="0">
                <a:latin typeface="Times New Roman" panose="02020603050405020304" pitchFamily="18" charset="0"/>
              </a:rPr>
              <a:t>: Khi chưng đường trên ngọn lửa thì đường sẽ biến đổi như thế nào? Dự kiến kết quả xảy ra nếu ta đun tiếp?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438" y="4183063"/>
            <a:ext cx="5729287" cy="5778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ctr"/>
            <a:r>
              <a:rPr sz="2900" b="1" dirty="0">
                <a:latin typeface="Times New Roman" panose="02020603050405020304" pitchFamily="18" charset="0"/>
              </a:rPr>
              <a:t>Phiếu số 1</a:t>
            </a:r>
            <a:endParaRPr sz="29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8439" name="Table 18438"/>
          <p:cNvGraphicFramePr/>
          <p:nvPr/>
        </p:nvGraphicFramePr>
        <p:xfrm>
          <a:off x="244475" y="4718050"/>
          <a:ext cx="14020800" cy="3328988"/>
        </p:xfrm>
        <a:graphic>
          <a:graphicData uri="http://schemas.openxmlformats.org/drawingml/2006/table">
            <a:tbl>
              <a:tblPr/>
              <a:tblGrid>
                <a:gridCol w="2803525"/>
                <a:gridCol w="5291138"/>
                <a:gridCol w="5926137"/>
              </a:tblGrid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2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trước khi đốt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sau khi đốt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trước khi đốt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sau khi đốt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 vị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4" marR="146304" marT="54874" marB="54874">
                    <a:lnL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87" name="TextBox 10"/>
          <p:cNvSpPr txBox="1"/>
          <p:nvPr/>
        </p:nvSpPr>
        <p:spPr>
          <a:xfrm>
            <a:off x="487363" y="1549400"/>
            <a:ext cx="10607675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/>
      <p:bldP spid="90126" grpId="0"/>
      <p:bldP spid="90128" grpId="0"/>
      <p:bldP spid="9" grpId="0"/>
      <p:bldP spid="61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5" name="Text Box 9"/>
          <p:cNvSpPr txBox="1"/>
          <p:nvPr/>
        </p:nvSpPr>
        <p:spPr>
          <a:xfrm>
            <a:off x="609600" y="4297363"/>
            <a:ext cx="12679363" cy="6556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* </a:t>
            </a:r>
            <a:r>
              <a:rPr lang="en-US" altLang="en-US" sz="3400" u="sng" dirty="0">
                <a:latin typeface="Times New Roman" panose="02020603050405020304" pitchFamily="18" charset="0"/>
              </a:rPr>
              <a:t>Thí nghiệm 2: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Chưng đường trên ngọn lửa</a:t>
            </a:r>
            <a:endParaRPr lang="en-US" altLang="en-US" sz="3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/>
          <p:nvPr/>
        </p:nvSpPr>
        <p:spPr>
          <a:xfrm>
            <a:off x="365125" y="4846638"/>
            <a:ext cx="14020800" cy="2747962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i="1" dirty="0">
                <a:latin typeface="Times New Roman" panose="02020603050405020304" pitchFamily="18" charset="0"/>
              </a:rPr>
              <a:t>Bước 1: </a:t>
            </a:r>
            <a:r>
              <a:rPr lang="en-US" altLang="en-US" sz="3400" dirty="0">
                <a:latin typeface="Times New Roman" panose="02020603050405020304" pitchFamily="18" charset="0"/>
              </a:rPr>
              <a:t>Đốt đèn cháy, cho đường vào lon bơ chưng trên ngọn lửa.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2: </a:t>
            </a:r>
            <a:r>
              <a:rPr lang="en-US" altLang="en-US" sz="3400" dirty="0">
                <a:latin typeface="Times New Roman" panose="02020603050405020304" pitchFamily="18" charset="0"/>
              </a:rPr>
              <a:t>Quan sát hiện tượng xảy ra.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3</a:t>
            </a:r>
            <a:r>
              <a:rPr lang="en-US" altLang="en-US" sz="3400" dirty="0">
                <a:latin typeface="Times New Roman" panose="02020603050405020304" pitchFamily="18" charset="0"/>
              </a:rPr>
              <a:t>: - Nhận xét sự biến đổi màu của đường dưới tác dụng của nhiệt,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để nguội  </a:t>
            </a:r>
            <a:r>
              <a:rPr lang="en-US" altLang="en-US" sz="3400" dirty="0">
                <a:latin typeface="Times New Roman" panose="02020603050405020304" pitchFamily="18" charset="0"/>
              </a:rPr>
              <a:t>nếm thử xem sau khi chuyển màu đường còn giữ được vị ngọt không.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dirty="0">
                <a:latin typeface="Times New Roman" panose="02020603050405020304" pitchFamily="18" charset="0"/>
              </a:rPr>
              <a:t>	 - Dự kiến kết quả xảy ra nếu ta đun tiếp.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107545" name="Rectangle 25"/>
          <p:cNvSpPr/>
          <p:nvPr/>
        </p:nvSpPr>
        <p:spPr>
          <a:xfrm>
            <a:off x="731838" y="2193925"/>
            <a:ext cx="755808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dirty="0">
                <a:latin typeface="Times New Roman" panose="02020603050405020304" pitchFamily="18" charset="0"/>
              </a:rPr>
              <a:t>* </a:t>
            </a:r>
            <a:r>
              <a:rPr lang="en-US" altLang="en-US" sz="3400" u="sng" dirty="0">
                <a:latin typeface="Times New Roman" panose="02020603050405020304" pitchFamily="18" charset="0"/>
              </a:rPr>
              <a:t>Thí nghiệm 1</a:t>
            </a:r>
            <a:r>
              <a:rPr lang="en-US" altLang="en-US" sz="3400" b="1" dirty="0">
                <a:latin typeface="Times New Roman" panose="02020603050405020304" pitchFamily="18" charset="0"/>
              </a:rPr>
              <a:t>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Đốt 1 tờ giấy</a:t>
            </a:r>
            <a:endParaRPr lang="en-US" altLang="en-US" sz="3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6" name="Rectangle 26"/>
          <p:cNvSpPr/>
          <p:nvPr/>
        </p:nvSpPr>
        <p:spPr>
          <a:xfrm>
            <a:off x="244475" y="2765425"/>
            <a:ext cx="14020800" cy="170180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i="1" dirty="0">
                <a:latin typeface="Times New Roman" panose="02020603050405020304" pitchFamily="18" charset="0"/>
              </a:rPr>
              <a:t> Bước1: </a:t>
            </a:r>
            <a:r>
              <a:rPr lang="en-US" altLang="en-US" sz="3400" dirty="0">
                <a:latin typeface="Times New Roman" panose="02020603050405020304" pitchFamily="18" charset="0"/>
              </a:rPr>
              <a:t>Cho tờ giấy vào khay châm lửa đốt.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2: </a:t>
            </a:r>
            <a:r>
              <a:rPr lang="en-US" altLang="en-US" sz="3400" dirty="0">
                <a:latin typeface="Times New Roman" panose="02020603050405020304" pitchFamily="18" charset="0"/>
              </a:rPr>
              <a:t>Quan sát hiện tượng xảy ra.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3</a:t>
            </a:r>
            <a:r>
              <a:rPr lang="en-US" altLang="en-US" sz="3400" dirty="0"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latin typeface="Times New Roman" panose="02020603050405020304" pitchFamily="18" charset="0"/>
              </a:rPr>
              <a:t>Nhận xét sự biến đổi của tờ giấy dưới tác dụng của ngọn lửa.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731838" y="1655763"/>
            <a:ext cx="11215687" cy="117792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650875" indent="-650875"/>
            <a:r>
              <a:rPr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4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4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46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46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charRg st="4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46">
                                            <p:txEl>
                                              <p:charRg st="4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46">
                                            <p:txEl>
                                              <p:charRg st="4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charRg st="7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46">
                                            <p:txEl>
                                              <p:charRg st="7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46">
                                            <p:txEl>
                                              <p:charRg st="7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charRg st="6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6">
                                            <p:txEl>
                                              <p:charRg st="6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6">
                                            <p:txEl>
                                              <p:charRg st="6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charRg st="100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6">
                                            <p:txEl>
                                              <p:charRg st="100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6">
                                            <p:txEl>
                                              <p:charRg st="100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charRg st="245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6">
                                            <p:txEl>
                                              <p:charRg st="245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6">
                                            <p:txEl>
                                              <p:charRg st="245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44475" y="1676400"/>
          <a:ext cx="14143038" cy="2640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927"/>
                <a:gridCol w="5738556"/>
                <a:gridCol w="5738556"/>
              </a:tblGrid>
              <a:tr h="475568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33CC"/>
                          </a:solidFill>
                        </a:rPr>
                        <a:t>Thí</a:t>
                      </a:r>
                      <a:r>
                        <a:rPr lang="en-US" sz="2400" b="1" baseline="0" smtClean="0">
                          <a:solidFill>
                            <a:srgbClr val="0033CC"/>
                          </a:solidFill>
                        </a:rPr>
                        <a:t> nghiệm</a:t>
                      </a:r>
                      <a:endParaRPr lang="en-US" sz="2400" b="1">
                        <a:solidFill>
                          <a:srgbClr val="0033CC"/>
                        </a:solidFill>
                      </a:endParaRPr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33CC"/>
                          </a:solidFill>
                        </a:rPr>
                        <a:t>Mô</a:t>
                      </a:r>
                      <a:r>
                        <a:rPr lang="en-US" sz="2400" b="1" baseline="0" smtClean="0">
                          <a:solidFill>
                            <a:srgbClr val="0033CC"/>
                          </a:solidFill>
                        </a:rPr>
                        <a:t> tả hiện tượng</a:t>
                      </a:r>
                      <a:endParaRPr lang="en-US" sz="2400" b="1">
                        <a:solidFill>
                          <a:srgbClr val="0033CC"/>
                        </a:solidFill>
                      </a:endParaRPr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33CC"/>
                          </a:solidFill>
                        </a:rPr>
                        <a:t>Giải</a:t>
                      </a:r>
                      <a:r>
                        <a:rPr lang="en-US" sz="2400" b="1" baseline="0" smtClean="0">
                          <a:solidFill>
                            <a:srgbClr val="0033CC"/>
                          </a:solidFill>
                        </a:rPr>
                        <a:t> thích hiện tượng</a:t>
                      </a:r>
                      <a:endParaRPr lang="en-US" sz="2400" b="1">
                        <a:solidFill>
                          <a:srgbClr val="0033CC"/>
                        </a:solidFill>
                      </a:endParaRPr>
                    </a:p>
                  </a:txBody>
                  <a:tcPr marL="146308" marR="146308" marT="54874" marB="54874"/>
                </a:tc>
              </a:tr>
              <a:tr h="957233">
                <a:tc>
                  <a:txBody>
                    <a:bodyPr/>
                    <a:lstStyle/>
                    <a:p>
                      <a:r>
                        <a:rPr lang="en-US" sz="2400" smtClean="0"/>
                        <a:t>1,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 </a:t>
                      </a:r>
                      <a:r>
                        <a:rPr lang="en-US" sz="2400" b="1" smtClean="0"/>
                        <a:t>Đốt</a:t>
                      </a:r>
                      <a:r>
                        <a:rPr lang="en-US" sz="2400" b="1" baseline="0" smtClean="0"/>
                        <a:t> một tờ giấy</a:t>
                      </a:r>
                      <a:endParaRPr lang="en-US" sz="2400" b="1"/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46308" marR="146308" marT="54874" marB="54874"/>
                </a:tc>
              </a:tr>
              <a:tr h="1207211">
                <a:tc>
                  <a:txBody>
                    <a:bodyPr/>
                    <a:lstStyle/>
                    <a:p>
                      <a:r>
                        <a:rPr lang="en-US" sz="2400" b="1" smtClean="0"/>
                        <a:t>2,</a:t>
                      </a:r>
                      <a:r>
                        <a:rPr lang="en-US" sz="2400" b="1" baseline="0" smtClean="0"/>
                        <a:t> </a:t>
                      </a:r>
                      <a:r>
                        <a:rPr lang="en-US" sz="2400" b="1" smtClean="0"/>
                        <a:t>Chưng đường</a:t>
                      </a:r>
                      <a:r>
                        <a:rPr lang="en-US" sz="2400" b="1" baseline="0" smtClean="0"/>
                        <a:t> trên ngọn lửa</a:t>
                      </a:r>
                      <a:endParaRPr lang="en-US" sz="2400" b="1"/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46308" marR="146308" marT="54874" marB="5487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46308" marR="146308" marT="54874" marB="54874"/>
                </a:tc>
              </a:tr>
            </a:tbl>
          </a:graphicData>
        </a:graphic>
      </p:graphicFrame>
      <p:sp>
        <p:nvSpPr>
          <p:cNvPr id="20500" name="TextBox 12"/>
          <p:cNvSpPr txBox="1"/>
          <p:nvPr/>
        </p:nvSpPr>
        <p:spPr>
          <a:xfrm>
            <a:off x="5608638" y="1006475"/>
            <a:ext cx="2925762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Phiếu số 2</a:t>
            </a:r>
            <a:endParaRPr sz="3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9"/>
          <p:cNvSpPr txBox="1"/>
          <p:nvPr/>
        </p:nvSpPr>
        <p:spPr>
          <a:xfrm>
            <a:off x="854075" y="4297363"/>
            <a:ext cx="12679363" cy="6556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>
              <a:spcBef>
                <a:spcPct val="5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* </a:t>
            </a:r>
            <a:r>
              <a:rPr lang="en-US" altLang="en-US" sz="3400" u="sng" dirty="0">
                <a:latin typeface="Times New Roman" panose="02020603050405020304" pitchFamily="18" charset="0"/>
              </a:rPr>
              <a:t>Thí nghiệm 2: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Chưng đường trên ngọn lửa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0"/>
          <p:cNvSpPr txBox="1"/>
          <p:nvPr/>
        </p:nvSpPr>
        <p:spPr>
          <a:xfrm>
            <a:off x="365125" y="4846638"/>
            <a:ext cx="14020800" cy="2747962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i="1" dirty="0">
                <a:latin typeface="Times New Roman" panose="02020603050405020304" pitchFamily="18" charset="0"/>
              </a:rPr>
              <a:t>Bước 1: </a:t>
            </a:r>
            <a:r>
              <a:rPr lang="en-US" altLang="en-US" sz="3400" dirty="0">
                <a:latin typeface="Times New Roman" panose="02020603050405020304" pitchFamily="18" charset="0"/>
              </a:rPr>
              <a:t>Đốt đèn cháy, cho đường vào lon bơ chưng trên ngọn lửa.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2: </a:t>
            </a:r>
            <a:r>
              <a:rPr lang="en-US" altLang="en-US" sz="3400" dirty="0">
                <a:latin typeface="Times New Roman" panose="02020603050405020304" pitchFamily="18" charset="0"/>
              </a:rPr>
              <a:t>Quan sát hiện tượng xảy ra.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3</a:t>
            </a:r>
            <a:r>
              <a:rPr lang="en-US" altLang="en-US" sz="3400" dirty="0">
                <a:latin typeface="Times New Roman" panose="02020603050405020304" pitchFamily="18" charset="0"/>
              </a:rPr>
              <a:t>: - Nhận xét sự biến đổi màu của đường dưới tác dụng của nhiệt,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để nguội  </a:t>
            </a:r>
            <a:r>
              <a:rPr lang="en-US" altLang="en-US" sz="3400" dirty="0">
                <a:latin typeface="Times New Roman" panose="02020603050405020304" pitchFamily="18" charset="0"/>
              </a:rPr>
              <a:t>nếm thử xem sau khi chuyển màu đường còn giữ được vị ngọt không.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dirty="0">
                <a:latin typeface="Times New Roman" panose="02020603050405020304" pitchFamily="18" charset="0"/>
              </a:rPr>
              <a:t>	 - Dự kiến kết quả xảy ra nếu ta đun tiếp.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21508" name="Rectangle 25"/>
          <p:cNvSpPr/>
          <p:nvPr/>
        </p:nvSpPr>
        <p:spPr>
          <a:xfrm>
            <a:off x="731838" y="2193925"/>
            <a:ext cx="7558087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dirty="0">
                <a:latin typeface="Times New Roman" panose="02020603050405020304" pitchFamily="18" charset="0"/>
              </a:rPr>
              <a:t>* </a:t>
            </a:r>
            <a:r>
              <a:rPr lang="en-US" altLang="en-US" sz="3400" u="sng" dirty="0">
                <a:latin typeface="Times New Roman" panose="02020603050405020304" pitchFamily="18" charset="0"/>
              </a:rPr>
              <a:t>Thí nghiệm 1</a:t>
            </a:r>
            <a:r>
              <a:rPr lang="en-US" altLang="en-US" sz="3400" b="1" dirty="0">
                <a:latin typeface="Times New Roman" panose="02020603050405020304" pitchFamily="18" charset="0"/>
              </a:rPr>
              <a:t>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Đốt 1 tờ giấy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26"/>
          <p:cNvSpPr/>
          <p:nvPr/>
        </p:nvSpPr>
        <p:spPr>
          <a:xfrm>
            <a:off x="244475" y="2765425"/>
            <a:ext cx="14020800" cy="170180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lang="en-US" altLang="en-US" sz="3400" i="1" dirty="0">
                <a:latin typeface="Times New Roman" panose="02020603050405020304" pitchFamily="18" charset="0"/>
              </a:rPr>
              <a:t>Bước1: </a:t>
            </a:r>
            <a:r>
              <a:rPr lang="en-US" altLang="en-US" sz="3400" dirty="0">
                <a:latin typeface="Times New Roman" panose="02020603050405020304" pitchFamily="18" charset="0"/>
              </a:rPr>
              <a:t>Cho tờ giấy vào khay châm lửa đốt.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2: </a:t>
            </a:r>
            <a:r>
              <a:rPr lang="en-US" altLang="en-US" sz="3400" dirty="0">
                <a:latin typeface="Times New Roman" panose="02020603050405020304" pitchFamily="18" charset="0"/>
              </a:rPr>
              <a:t>Quan sát hiện tượng xảy ra.</a:t>
            </a:r>
            <a:endParaRPr lang="en-US" altLang="en-US" sz="3400" dirty="0">
              <a:latin typeface="Times New Roman" panose="02020603050405020304" pitchFamily="18" charset="0"/>
            </a:endParaRPr>
          </a:p>
          <a:p>
            <a:r>
              <a:rPr lang="en-US" altLang="en-US" sz="3400" i="1" dirty="0">
                <a:latin typeface="Times New Roman" panose="02020603050405020304" pitchFamily="18" charset="0"/>
              </a:rPr>
              <a:t>Bước 3</a:t>
            </a:r>
            <a:r>
              <a:rPr lang="en-US" altLang="en-US" sz="3400" dirty="0"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latin typeface="Times New Roman" panose="02020603050405020304" pitchFamily="18" charset="0"/>
              </a:rPr>
              <a:t>Nhận xét sự biến đổi của tờ giấy dưới tác dụng của ngọn lửa.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21510" name="Rectangle 9"/>
          <p:cNvSpPr/>
          <p:nvPr/>
        </p:nvSpPr>
        <p:spPr>
          <a:xfrm>
            <a:off x="731838" y="1639888"/>
            <a:ext cx="10972800" cy="655637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 Tìm hiểu về sự biến đổi hóa học:</a:t>
            </a:r>
            <a:r>
              <a:rPr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10"/>
          <p:cNvSpPr txBox="1"/>
          <p:nvPr/>
        </p:nvSpPr>
        <p:spPr>
          <a:xfrm>
            <a:off x="609600" y="457200"/>
            <a:ext cx="13533438" cy="409575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22531" name="Table 22530"/>
          <p:cNvGraphicFramePr/>
          <p:nvPr/>
        </p:nvGraphicFramePr>
        <p:xfrm>
          <a:off x="244475" y="1676400"/>
          <a:ext cx="14143038" cy="3986213"/>
        </p:xfrm>
        <a:graphic>
          <a:graphicData uri="http://schemas.openxmlformats.org/drawingml/2006/table">
            <a:tbl>
              <a:tblPr/>
              <a:tblGrid>
                <a:gridCol w="2665413"/>
                <a:gridCol w="5738812"/>
                <a:gridCol w="5738813"/>
              </a:tblGrid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</a:rPr>
                        <a:t>Thí nghiệm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</a:rPr>
                        <a:t>Mô tả hiện tượng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304925" eaLnBrk="1" hangingPunct="1"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</a:rPr>
                        <a:t>Giải thích hiện tượng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Đốt một tờ giấy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 giấy bị cháy th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than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 giấy đã bị biến đổi th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1 chất khác, không còn giữ được tính chất ban đầu.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4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Chưng đường trên ngọn lửa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Đường từ m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trắng chuyển sang m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v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rồi nâu thẫm, có vị đắng. Nếu tiếp tục đun nữa, nó sẽ cháy th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than.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Trong quá trình chưng đường có khói khét bốc lên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650875" lvl="1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1303655" lvl="2" indent="-389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957705" lvl="3" indent="-586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2609850" lvl="4" indent="-781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1304925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Dưới tác dụng của nhiệt, đường đã không giữ được tính chất của nó nữa, nó đã bị biến đổi th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một chất khác.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6308" marR="146308" marT="54856" marB="5485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9" name="TextBox 12"/>
          <p:cNvSpPr txBox="1"/>
          <p:nvPr/>
        </p:nvSpPr>
        <p:spPr>
          <a:xfrm>
            <a:off x="5608638" y="1006475"/>
            <a:ext cx="2925762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algn="ctr"/>
            <a:r>
              <a:rPr sz="3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Phiếu số 2</a:t>
            </a:r>
            <a:endParaRPr sz="3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45" name="Rectangle 25"/>
          <p:cNvSpPr/>
          <p:nvPr/>
        </p:nvSpPr>
        <p:spPr>
          <a:xfrm>
            <a:off x="609600" y="2660650"/>
            <a:ext cx="13776325" cy="11795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16" tIns="65309" rIns="130616" bIns="65309">
            <a:spAutoFit/>
          </a:bodyPr>
          <a:p>
            <a:r>
              <a:rPr lang="en-US" altLang="en-US" sz="3400" dirty="0">
                <a:latin typeface="Times New Roman" panose="02020603050405020304" pitchFamily="18" charset="0"/>
              </a:rPr>
              <a:t>Kết luận:  </a:t>
            </a:r>
            <a:r>
              <a:rPr lang="en-US" altLang="en-US" sz="3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Sự biến đổi từ chất này thành chất khác gọi là sự biến đổi hóa học.</a:t>
            </a:r>
            <a:endParaRPr lang="en-US" altLang="en-US"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9"/>
          <p:cNvSpPr/>
          <p:nvPr/>
        </p:nvSpPr>
        <p:spPr>
          <a:xfrm>
            <a:off x="122238" y="2006600"/>
            <a:ext cx="11095037" cy="654050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pPr marL="650875" indent="-650875"/>
            <a:r>
              <a:rPr sz="3400" b="1" dirty="0">
                <a:latin typeface="Times New Roman" panose="02020603050405020304" pitchFamily="18" charset="0"/>
              </a:rPr>
              <a:t>1. Tìm hiểu về sự biến đổi hóa học:</a:t>
            </a:r>
            <a:endParaRPr sz="3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38" y="3657600"/>
            <a:ext cx="13898562" cy="655638"/>
          </a:xfrm>
          <a:prstGeom prst="rect">
            <a:avLst/>
          </a:prstGeom>
          <a:noFill/>
          <a:ln w="9525">
            <a:noFill/>
          </a:ln>
        </p:spPr>
        <p:txBody>
          <a:bodyPr lIns="130616" tIns="65309" rIns="130616" bIns="65309">
            <a:spAutoFit/>
          </a:bodyPr>
          <a:p>
            <a:r>
              <a:rPr sz="3400" b="1" dirty="0">
                <a:latin typeface="Times New Roman" panose="02020603050405020304" pitchFamily="18" charset="0"/>
              </a:rPr>
              <a:t>2. Phân biệt sự biến đổi hóa học và sự biến đổi lí học:</a:t>
            </a:r>
            <a:endParaRPr sz="3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5457</Words>
  <Application>WPS Presentation</Application>
  <PresentationFormat/>
  <Paragraphs>263</Paragraphs>
  <Slides>29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Calibri</vt:lpstr>
      <vt:lpstr>Cambria</vt:lpstr>
      <vt:lpstr>Microsoft YaHei</vt:lpstr>
      <vt:lpstr>Arial Unicode MS</vt:lpstr>
      <vt:lpstr>Arial Black</vt:lpstr>
      <vt:lpstr>UVN Mang Tre</vt:lpstr>
      <vt:lpstr>Calibri</vt:lpstr>
      <vt:lpstr>字魂70号-灵悦黑体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HUONG GIANG</cp:lastModifiedBy>
  <cp:revision>2</cp:revision>
  <dcterms:created xsi:type="dcterms:W3CDTF">2011-01-19T07:42:07Z</dcterms:created>
  <dcterms:modified xsi:type="dcterms:W3CDTF">2023-01-05T05:41:56Z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256E307A726149C7BC207D3B5CDD7165</vt:lpwstr>
  </property>
  <property fmtid="{D5CDD505-2E9C-101B-9397-08002B2CF9AE}" pid="4" name="KSOProductBuildVer">
    <vt:lpwstr>1033-11.2.0.11440</vt:lpwstr>
  </property>
</Properties>
</file>