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4" r:id="rId3"/>
    <p:sldId id="258" r:id="rId5"/>
    <p:sldId id="306" r:id="rId6"/>
    <p:sldId id="265" r:id="rId7"/>
    <p:sldId id="281" r:id="rId8"/>
    <p:sldId id="307" r:id="rId9"/>
    <p:sldId id="282" r:id="rId10"/>
    <p:sldId id="266" r:id="rId11"/>
    <p:sldId id="270" r:id="rId12"/>
    <p:sldId id="271" r:id="rId13"/>
    <p:sldId id="272" r:id="rId14"/>
    <p:sldId id="273" r:id="rId15"/>
    <p:sldId id="274" r:id="rId16"/>
    <p:sldId id="275" r:id="rId17"/>
    <p:sldId id="280" r:id="rId18"/>
    <p:sldId id="261" r:id="rId19"/>
    <p:sldId id="308" r:id="rId20"/>
    <p:sldId id="309" r:id="rId21"/>
    <p:sldId id="286" r:id="rId22"/>
    <p:sldId id="276" r:id="rId23"/>
    <p:sldId id="277" r:id="rId24"/>
    <p:sldId id="310" r:id="rId25"/>
    <p:sldId id="283" r:id="rId26"/>
    <p:sldId id="288" r:id="rId27"/>
    <p:sldId id="311" r:id="rId28"/>
    <p:sldId id="319" r:id="rId29"/>
    <p:sldId id="317" r:id="rId30"/>
    <p:sldId id="320" r:id="rId31"/>
    <p:sldId id="321" r:id="rId32"/>
    <p:sldId id="285" r:id="rId33"/>
    <p:sldId id="36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D3F41910-EEF2-4286-B158-794A69C6DD96}">
          <p14:sldIdLst>
            <p14:sldId id="334"/>
            <p14:sldId id="258"/>
            <p14:sldId id="306"/>
            <p14:sldId id="265"/>
            <p14:sldId id="281"/>
            <p14:sldId id="307"/>
            <p14:sldId id="282"/>
            <p14:sldId id="266"/>
            <p14:sldId id="270"/>
            <p14:sldId id="271"/>
            <p14:sldId id="272"/>
            <p14:sldId id="273"/>
            <p14:sldId id="274"/>
            <p14:sldId id="275"/>
            <p14:sldId id="280"/>
            <p14:sldId id="261"/>
            <p14:sldId id="308"/>
            <p14:sldId id="309"/>
            <p14:sldId id="286"/>
            <p14:sldId id="276"/>
            <p14:sldId id="277"/>
            <p14:sldId id="310"/>
            <p14:sldId id="283"/>
            <p14:sldId id="288"/>
            <p14:sldId id="311"/>
            <p14:sldId id="319"/>
            <p14:sldId id="317"/>
            <p14:sldId id="320"/>
            <p14:sldId id="321"/>
            <p14:sldId id="285"/>
            <p14:sldId id="36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EAE9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3" autoAdjust="0"/>
    <p:restoredTop sz="94660"/>
  </p:normalViewPr>
  <p:slideViewPr>
    <p:cSldViewPr snapToGrid="0">
      <p:cViewPr>
        <p:scale>
          <a:sx n="50" d="100"/>
          <a:sy n="50" d="100"/>
        </p:scale>
        <p:origin x="1596" y="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F7658-8564-4CA7-B50A-E26F2822BD5A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1B1CD-BA50-4F20-A636-C9A31B893C5D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fld id="{2092DC4B-A868-452D-B3B0-42C09D001143}" type="slidenum">
              <a:rPr lang="en-US" altLang="en-US" sz="1200">
                <a:latin typeface="Arial" panose="020B0604020202020204" pitchFamily="34" charset="0"/>
              </a:rPr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88419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842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842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r"/>
            <a:fld id="{123D4972-96DE-4282-A2F4-3E43E374B593}" type="slidenum">
              <a:rPr lang="en-US" altLang="en-US" sz="1200">
                <a:latin typeface="Arial" panose="020B0604020202020204" pitchFamily="34" charset="0"/>
              </a:rPr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838200"/>
            <a:ext cx="9448800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133600" y="1905000"/>
            <a:ext cx="9448800" cy="4038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Avant" pitchFamily="34" charset="0"/>
              </a:defRPr>
            </a:lvl1pPr>
          </a:lstStyle>
          <a:p>
            <a:fld id="{448E2BF7-6CD1-4B8F-B3A0-E41F68408C0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DDD3-FFAB-4E09-A6CC-168BDDDCA4A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0E83-3158-495B-BE95-82B17AE1D8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DDD3-FFAB-4E09-A6CC-168BDDDCA4A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80E83-3158-495B-BE95-82B17AE1D83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5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1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5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1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90 BACKGROUND ý tưởng | hình nền, hình ảnh, power point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625443" y="948208"/>
            <a:ext cx="8940800" cy="9531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US" sz="2800" b="1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sz="2800" b="1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1771650" y="2459990"/>
            <a:ext cx="8648700" cy="1938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60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Mang Tre" panose="00000400000000000000" charset="0"/>
                <a:cs typeface="UVN Mang Tre" panose="00000400000000000000" charset="0"/>
              </a:rPr>
              <a:t>ĐẠO ĐỨC 5</a:t>
            </a:r>
            <a:endParaRPr lang="en-US" altLang="zh-CN" sz="60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Mang Tre" panose="00000400000000000000" charset="0"/>
              <a:cs typeface="UVN Mang Tre" panose="00000400000000000000" charset="0"/>
            </a:endParaRPr>
          </a:p>
          <a:p>
            <a:pPr algn="ctr"/>
            <a:r>
              <a:rPr lang="en-US" altLang="zh-CN" sz="60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Mang Tre" panose="00000400000000000000" charset="0"/>
                <a:cs typeface="UVN Mang Tre" panose="00000400000000000000" charset="0"/>
              </a:rPr>
              <a:t>Em yêu quê hương (tiết 1)</a:t>
            </a:r>
            <a:endParaRPr lang="en-US" altLang="zh-CN" sz="60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Mang Tre" panose="00000400000000000000" charset="0"/>
              <a:cs typeface="UVN Mang Tre" panose="00000400000000000000" charset="0"/>
            </a:endParaRPr>
          </a:p>
        </p:txBody>
      </p:sp>
      <p:sp>
        <p:nvSpPr>
          <p:cNvPr id="3" name="Rectangle 14"/>
          <p:cNvSpPr/>
          <p:nvPr/>
        </p:nvSpPr>
        <p:spPr>
          <a:xfrm>
            <a:off x="4683603" y="6220613"/>
            <a:ext cx="2824480" cy="4603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en-US" sz="2400" i="1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2022 - 2023</a:t>
            </a:r>
            <a:endParaRPr lang="en-US" sz="2400" i="1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ết quả hình ảnh cho hình ảnh em bé đi họ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ết quả hình ảnh cho hình ảnh con đường đến trườ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2433917" y="2286000"/>
            <a:ext cx="632012" cy="2837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1559858" y="1089213"/>
            <a:ext cx="1506071" cy="119678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Kết quả hình ảnh cho hình ảnh thả diều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07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Kết quả hình ảnh cho hình ảnh trò chơi tuổi thơ hoạt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307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Kết quả hình ảnh cho hình ảnh trò chơi tuổi thơ hoạt hì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8051"/>
            <a:ext cx="6096000" cy="377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78051"/>
            <a:ext cx="6096000" cy="377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ình ảnh có liên qua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2204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ết quả hình ảnh cho hình ảnh đi xa quê 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495" y="0"/>
            <a:ext cx="58040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ết quả hình ảnh cho hình ảnh đi xa quê hươ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080" y="1860998"/>
            <a:ext cx="3867726" cy="29750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44" name="Picture 4" descr="Kết quả hình ảnh cho hình ảnh ông bà bố m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03" y="0"/>
            <a:ext cx="4125532" cy="33485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Kết quả hình ảnh cho hình ảnh ông bà bố m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6389"/>
            <a:ext cx="4125532" cy="304424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Kết quả hình ảnh cho hình ảnh bố m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258" y="0"/>
            <a:ext cx="4198742" cy="33485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Kết quả hình ảnh cho hình ảnh bạn bè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257" y="3786389"/>
            <a:ext cx="4308743" cy="307161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Hoa-tau-Da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6" descr="Picture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5" name="Picture 12" descr="11885614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24200"/>
            <a:ext cx="9144000" cy="3733800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3" name="AutoShape 13"/>
          <p:cNvSpPr>
            <a:spLocks noChangeArrowheads="1"/>
          </p:cNvSpPr>
          <p:nvPr/>
        </p:nvSpPr>
        <p:spPr bwMode="auto">
          <a:xfrm>
            <a:off x="1562100" y="0"/>
            <a:ext cx="9144000" cy="304800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Quê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hương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:</a:t>
            </a:r>
            <a:endParaRPr lang="en-US" altLang="en-US" sz="2000" dirty="0"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+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mình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ra</a:t>
            </a:r>
            <a:endParaRPr lang="en-US" altLang="en-US" sz="2000" dirty="0"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+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tổ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tiên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ông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bà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cha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mẹ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+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những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kỉ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niệm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tuổi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thơ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+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ngôi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nhà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</a:t>
            </a:r>
            <a:r>
              <a:rPr lang="vi-VN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â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yêu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cánh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đồng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bát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ngát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dòng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sông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hiền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hòa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…</a:t>
            </a:r>
            <a:endParaRPr lang="en-US" altLang="en-US" sz="2000" dirty="0"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+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chúng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ta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thể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nào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quên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khi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đi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xa</a:t>
            </a:r>
            <a:r>
              <a:rPr lang="en-US" altLang="en-US" sz="20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…</a:t>
            </a:r>
            <a:endParaRPr lang="en-US" altLang="en-US" sz="2000" dirty="0"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ết quả hình ảnh cho hình nền pp đẹp khung cảnh quê hương đồng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879" y="170177"/>
            <a:ext cx="8784236" cy="600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34125" y="170177"/>
            <a:ext cx="9030324" cy="61566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YÊU QUÊ HƯƠNG (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Kết quả hình ảnh cho hình ảnh dorem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45" y="3558297"/>
            <a:ext cx="4986624" cy="261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454" y="6064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được vì sao cần phải yêu quê hương và tham gia góp phần xây dựng quê hương.</a:t>
            </a:r>
            <a:endParaRPr lang="nl-NL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l-N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làm những việc phù hợp với khả năng để góp phần tham gia xây dựng quê hương.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Yêu mến tự, hào về quê hương mình, mong muốn được góp phần xây dựng quê hương. </a:t>
            </a:r>
            <a:endParaRPr lang="vi-VN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 những việc phù hợp với khả năng để góp phần tham gia xây dựng quê hương.</a:t>
            </a:r>
            <a:endParaRPr lang="vi-VN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fsgn2-1.fna.fbcdn.net/v/t34.0-12/23846450_453797228355339_250432539_n.jpg?oh=cb072b827afb43294c182881c1e4d28a&amp;oe=5A16CA6B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8783" y="4449629"/>
            <a:ext cx="6573080" cy="2078477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HỢP TÁC VỚI NHỮNG NGƯỜI XUNG QUANH CÔNG VIỆC SẼ ĐẠT KẾT QUẢ TỐT HƠN.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CÂY LÀM CHẲNG LÊN NON </a:t>
            </a:r>
            <a:endParaRPr lang="en-US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CÂY CHỤM LẠI NÊN HÒN NÚI C</a:t>
            </a:r>
            <a:r>
              <a:rPr 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endParaRPr lang="en-US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Kết quả hình ảnh cho hình ảnh nobit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30" y="790325"/>
            <a:ext cx="5300870" cy="595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>
          <a:xfrm flipH="1">
            <a:off x="4321429" y="3259581"/>
            <a:ext cx="752393" cy="11734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967809" y="569672"/>
            <a:ext cx="5499652" cy="265871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HỢP TÁC VỚI NHỮNG NGƯỜI XUNG QUANH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098" name="Picture 2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04" y="-38637"/>
            <a:ext cx="2577410" cy="198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pp đơn giả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1532" y="2537138"/>
            <a:ext cx="6697014" cy="215077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Horizontal Scroll 4"/>
          <p:cNvSpPr/>
          <p:nvPr/>
        </p:nvSpPr>
        <p:spPr>
          <a:xfrm>
            <a:off x="789904" y="1197734"/>
            <a:ext cx="10612191" cy="5241701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1:Cây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2:Vì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3:Hà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ình ảnh có liên qua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509" y="3575475"/>
            <a:ext cx="7122017" cy="31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ình ảnh có liên qua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746" y="61741"/>
            <a:ext cx="5600319" cy="345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58"/>
            <a:ext cx="6195018" cy="352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8180" y="1043634"/>
            <a:ext cx="5999437" cy="1070173"/>
          </a:xfrm>
        </p:spPr>
        <p:txBody>
          <a:bodyPr>
            <a:normAutofit fontScale="90000"/>
          </a:bodyPr>
          <a:lstStyle/>
          <a:p>
            <a:pPr algn="just"/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453746" y="1199408"/>
            <a:ext cx="5023321" cy="2254760"/>
          </a:xfrm>
        </p:spPr>
        <p:txBody>
          <a:bodyPr>
            <a:normAutofit fontScale="25000" lnSpcReduction="20000"/>
          </a:bodyPr>
          <a:lstStyle/>
          <a:p>
            <a:endParaRPr lang="en-US" sz="31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04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104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1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3301340" y="4908044"/>
            <a:ext cx="6357181" cy="18514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32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Nhạc nền điểm tin chính Chuyển động 24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2387600" y="6759499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4870" y="61741"/>
            <a:ext cx="5844546" cy="524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ĐA Ở QUÊ HÀ CÓ TỪ BAO GIỜ ?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612835" y="249382"/>
            <a:ext cx="5333742" cy="9500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DÂN LÀNG GẮN BÓ VỚI CÂY ĐA ?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3301340" y="3666992"/>
            <a:ext cx="6745185" cy="1075924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ĐÓNG TIỀN ĐỂ LÀM GÌ?VÌ SAO HÀ LÀM NHƯ VẬY?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7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9" grpId="0" build="p"/>
      <p:bldP spid="1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16"/>
          <p:cNvSpPr>
            <a:spLocks noRot="1" noChangeArrowheads="1"/>
          </p:cNvSpPr>
          <p:nvPr/>
        </p:nvSpPr>
        <p:spPr bwMode="auto">
          <a:xfrm>
            <a:off x="685800" y="4191000"/>
            <a:ext cx="61722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rgbClr val="33993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 </a:t>
            </a:r>
            <a:endParaRPr lang="en-US" altLang="en-US" sz="2800"/>
          </a:p>
        </p:txBody>
      </p:sp>
      <p:pic>
        <p:nvPicPr>
          <p:cNvPr id="89106" name="Picture 18" descr="cay_da_tan_trao_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90600"/>
            <a:ext cx="76200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9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Kết quả hình ảnh cho hình nền làm pp đẹp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325350" cy="67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97602" y="228600"/>
            <a:ext cx="8406295" cy="6000750"/>
          </a:xfrm>
        </p:spPr>
        <p:txBody>
          <a:bodyPr>
            <a:normAutofit/>
          </a:bodyPr>
          <a:lstStyle/>
          <a:p>
            <a:r>
              <a:rPr lang="vi-VN" sz="4900" dirty="0">
                <a:solidFill>
                  <a:schemeClr val="bg1"/>
                </a:solidFill>
              </a:rPr>
              <a:t>Quê hương mỗi người chỉ một,</a:t>
            </a:r>
            <a:br>
              <a:rPr lang="vi-VN" sz="4900" dirty="0">
                <a:solidFill>
                  <a:schemeClr val="bg1"/>
                </a:solidFill>
              </a:rPr>
            </a:br>
            <a:r>
              <a:rPr lang="vi-VN" sz="4900" dirty="0">
                <a:solidFill>
                  <a:schemeClr val="bg1"/>
                </a:solidFill>
              </a:rPr>
              <a:t>Như là chỉ một mẹ thôi.</a:t>
            </a:r>
            <a:br>
              <a:rPr lang="vi-VN" sz="4900" dirty="0">
                <a:solidFill>
                  <a:schemeClr val="bg1"/>
                </a:solidFill>
              </a:rPr>
            </a:br>
            <a:r>
              <a:rPr lang="vi-VN" sz="4900" dirty="0">
                <a:solidFill>
                  <a:schemeClr val="bg1"/>
                </a:solidFill>
              </a:rPr>
              <a:t>Quê hương nếu ai không nhớ,</a:t>
            </a:r>
            <a:br>
              <a:rPr lang="vi-VN" sz="4900" dirty="0">
                <a:solidFill>
                  <a:schemeClr val="bg1"/>
                </a:solidFill>
              </a:rPr>
            </a:br>
            <a:r>
              <a:rPr lang="vi-VN" sz="4900" dirty="0">
                <a:solidFill>
                  <a:schemeClr val="bg1"/>
                </a:solidFill>
              </a:rPr>
              <a:t>Sẽ không lớn nổi thành người.</a:t>
            </a:r>
            <a:br>
              <a:rPr lang="vi-VN" sz="4900" dirty="0">
                <a:solidFill>
                  <a:schemeClr val="bg1"/>
                </a:solidFill>
              </a:rPr>
            </a:br>
            <a:r>
              <a:rPr lang="vi-VN" sz="3200" dirty="0">
                <a:solidFill>
                  <a:srgbClr val="FFFF00"/>
                </a:solidFill>
              </a:rPr>
              <a:t>                              </a:t>
            </a:r>
            <a:r>
              <a:rPr lang="vi-VN" sz="3200" b="1" dirty="0">
                <a:solidFill>
                  <a:srgbClr val="FFFF00"/>
                </a:solidFill>
              </a:rPr>
              <a:t>ĐỖ TRUNG QUÂN</a:t>
            </a:r>
            <a:br>
              <a:rPr lang="vi-VN" sz="3200" b="1" dirty="0">
                <a:solidFill>
                  <a:srgbClr val="FFFF00"/>
                </a:solidFill>
              </a:rPr>
            </a:b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2507672" y="1143000"/>
            <a:ext cx="7758546" cy="2895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6" name="Picture 8" descr="Kết quả hình ảnh cho HINH NÊN PP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2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ết quả hình ảnh cho hình ảnh nobita mac đồ đi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168" y="3273137"/>
            <a:ext cx="4286250" cy="364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5765222" y="1143000"/>
            <a:ext cx="4502727" cy="39416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1.Theo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50" name="Text Box 33"/>
          <p:cNvSpPr txBox="1">
            <a:spLocks noChangeArrowheads="1"/>
          </p:cNvSpPr>
          <p:nvPr/>
        </p:nvSpPr>
        <p:spPr bwMode="auto">
          <a:xfrm>
            <a:off x="2057400" y="1143000"/>
            <a:ext cx="5410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</a:rPr>
              <a:t>Hoạt động 2: Làm bài tập 1, SKG</a:t>
            </a:r>
            <a:endParaRPr lang="en-US" altLang="en-US" sz="22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85351" name="Text Box 34"/>
          <p:cNvSpPr txBox="1">
            <a:spLocks noChangeArrowheads="1"/>
          </p:cNvSpPr>
          <p:nvPr/>
        </p:nvSpPr>
        <p:spPr bwMode="auto">
          <a:xfrm>
            <a:off x="2057400" y="1536700"/>
            <a:ext cx="8610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 i="1">
                <a:solidFill>
                  <a:srgbClr val="0000FF"/>
                </a:solidFill>
                <a:latin typeface="Times New Roman" panose="02020603050405020304" pitchFamily="18" charset="0"/>
              </a:rPr>
              <a:t>Theo em, trường hợp nào dưới đây thể hiện tình yêu quê hương?</a:t>
            </a:r>
            <a:endParaRPr lang="en-US" altLang="en-US" sz="2200" b="1" i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352" name="Text Box 35"/>
          <p:cNvSpPr txBox="1">
            <a:spLocks noChangeArrowheads="1"/>
          </p:cNvSpPr>
          <p:nvPr/>
        </p:nvSpPr>
        <p:spPr bwMode="auto">
          <a:xfrm>
            <a:off x="2057400" y="2019300"/>
            <a:ext cx="8610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a) Nhớ về quê hương mỗi khi đi xa.</a:t>
            </a:r>
            <a:endParaRPr lang="en-US" altLang="en-US" sz="2200" b="1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353" name="Text Box 36"/>
          <p:cNvSpPr txBox="1">
            <a:spLocks noChangeArrowheads="1"/>
          </p:cNvSpPr>
          <p:nvPr/>
        </p:nvSpPr>
        <p:spPr bwMode="auto">
          <a:xfrm>
            <a:off x="2057400" y="2476500"/>
            <a:ext cx="8610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b) Tham gia hoạt động tuyên truyền phòng chống các tệ nạn xã hội ở địa phương.</a:t>
            </a:r>
            <a:endParaRPr lang="en-US" altLang="en-US" sz="2200" b="1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354" name="Text Box 37"/>
          <p:cNvSpPr txBox="1">
            <a:spLocks noChangeArrowheads="1"/>
          </p:cNvSpPr>
          <p:nvPr/>
        </p:nvSpPr>
        <p:spPr bwMode="auto">
          <a:xfrm>
            <a:off x="2044700" y="3314700"/>
            <a:ext cx="85344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c) Giữ gìn và phát huy truyền thống tốt đẹp của quê hương.</a:t>
            </a:r>
            <a:endParaRPr lang="en-US" altLang="en-US" sz="2200" b="1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355" name="Text Box 38"/>
          <p:cNvSpPr txBox="1">
            <a:spLocks noChangeArrowheads="1"/>
          </p:cNvSpPr>
          <p:nvPr/>
        </p:nvSpPr>
        <p:spPr bwMode="auto">
          <a:xfrm>
            <a:off x="2057400" y="3771900"/>
            <a:ext cx="8610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d) Quyên góp tiền của để tu bổ di tích, xây dựng các công trình công cộng ở quê.</a:t>
            </a:r>
            <a:endParaRPr lang="en-US" altLang="en-US" sz="2200" b="1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356" name="Text Box 39"/>
          <p:cNvSpPr txBox="1">
            <a:spLocks noChangeArrowheads="1"/>
          </p:cNvSpPr>
          <p:nvPr/>
        </p:nvSpPr>
        <p:spPr bwMode="auto">
          <a:xfrm>
            <a:off x="2057400" y="4610100"/>
            <a:ext cx="8610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đ) Không thích về thăm quê.</a:t>
            </a:r>
            <a:endParaRPr lang="en-US" altLang="en-US" sz="2200" b="1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357" name="Text Box 40"/>
          <p:cNvSpPr txBox="1">
            <a:spLocks noChangeArrowheads="1"/>
          </p:cNvSpPr>
          <p:nvPr/>
        </p:nvSpPr>
        <p:spPr bwMode="auto">
          <a:xfrm>
            <a:off x="2057400" y="5143500"/>
            <a:ext cx="8610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e) Tham gia trồng cây ở đường làng, ngõ xóm.</a:t>
            </a:r>
            <a:endParaRPr lang="en-US" altLang="en-US" sz="2200" b="1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358" name="Line 41"/>
          <p:cNvSpPr>
            <a:spLocks noChangeShapeType="1"/>
          </p:cNvSpPr>
          <p:nvPr/>
        </p:nvSpPr>
        <p:spPr bwMode="auto">
          <a:xfrm>
            <a:off x="6223000" y="1917700"/>
            <a:ext cx="3352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9" name="Text Box 35"/>
          <p:cNvSpPr txBox="1">
            <a:spLocks noChangeArrowheads="1"/>
          </p:cNvSpPr>
          <p:nvPr/>
        </p:nvSpPr>
        <p:spPr bwMode="auto">
          <a:xfrm>
            <a:off x="2057400" y="2019300"/>
            <a:ext cx="8610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a) Nhớ về quê hương mỗi khi đi xa.</a:t>
            </a:r>
            <a:endParaRPr lang="en-US" altLang="en-US" sz="2200" b="1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80" name="Text Box 36"/>
          <p:cNvSpPr txBox="1">
            <a:spLocks noChangeArrowheads="1"/>
          </p:cNvSpPr>
          <p:nvPr/>
        </p:nvSpPr>
        <p:spPr bwMode="auto">
          <a:xfrm>
            <a:off x="2057400" y="2476500"/>
            <a:ext cx="8610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b) Tham gia hoạt động tuyên truyền phòng chống các tệ nạn xã hội ở địa phương.</a:t>
            </a:r>
            <a:endParaRPr lang="en-US" altLang="en-US" sz="2200" b="1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81" name="Text Box 37"/>
          <p:cNvSpPr txBox="1">
            <a:spLocks noChangeArrowheads="1"/>
          </p:cNvSpPr>
          <p:nvPr/>
        </p:nvSpPr>
        <p:spPr bwMode="auto">
          <a:xfrm>
            <a:off x="2044700" y="3314700"/>
            <a:ext cx="85344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c) Giữ gìn và phát huy truyền thống tốt đẹp của quê hương.</a:t>
            </a:r>
            <a:endParaRPr lang="en-US" altLang="en-US" sz="2200" b="1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82" name="Text Box 38"/>
          <p:cNvSpPr txBox="1">
            <a:spLocks noChangeArrowheads="1"/>
          </p:cNvSpPr>
          <p:nvPr/>
        </p:nvSpPr>
        <p:spPr bwMode="auto">
          <a:xfrm>
            <a:off x="2057400" y="3771900"/>
            <a:ext cx="8610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d) Quyên góp tiền của để tu bổ di tích, xây dựng các công trình công cộng ở quê.</a:t>
            </a:r>
            <a:endParaRPr lang="en-US" altLang="en-US" sz="2200" b="1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83" name="Text Box 39"/>
          <p:cNvSpPr txBox="1">
            <a:spLocks noChangeArrowheads="1"/>
          </p:cNvSpPr>
          <p:nvPr/>
        </p:nvSpPr>
        <p:spPr bwMode="auto">
          <a:xfrm>
            <a:off x="2057400" y="4610100"/>
            <a:ext cx="8610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đ) Không thích về thăm quê.</a:t>
            </a:r>
            <a:endParaRPr lang="en-US" altLang="en-US" sz="2200" b="1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84" name="Text Box 40"/>
          <p:cNvSpPr txBox="1">
            <a:spLocks noChangeArrowheads="1"/>
          </p:cNvSpPr>
          <p:nvPr/>
        </p:nvSpPr>
        <p:spPr bwMode="auto">
          <a:xfrm>
            <a:off x="2057400" y="5143500"/>
            <a:ext cx="8610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0066FF"/>
                </a:solidFill>
                <a:latin typeface="Times New Roman" panose="02020603050405020304" pitchFamily="18" charset="0"/>
              </a:rPr>
              <a:t>e) Tham gia trồng cây ở đường làng, ngõ xóm.</a:t>
            </a:r>
            <a:endParaRPr lang="en-US" altLang="en-US" sz="2200" b="1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86" name="AutoShape 42"/>
          <p:cNvSpPr>
            <a:spLocks noChangeArrowheads="1"/>
          </p:cNvSpPr>
          <p:nvPr/>
        </p:nvSpPr>
        <p:spPr bwMode="auto">
          <a:xfrm>
            <a:off x="1752600" y="2057400"/>
            <a:ext cx="381000" cy="381000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2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6188" name="AutoShape 44"/>
          <p:cNvSpPr>
            <a:spLocks noChangeArrowheads="1"/>
          </p:cNvSpPr>
          <p:nvPr/>
        </p:nvSpPr>
        <p:spPr bwMode="auto">
          <a:xfrm>
            <a:off x="1727200" y="2565400"/>
            <a:ext cx="381000" cy="381000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2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6189" name="AutoShape 45"/>
          <p:cNvSpPr>
            <a:spLocks noChangeArrowheads="1"/>
          </p:cNvSpPr>
          <p:nvPr/>
        </p:nvSpPr>
        <p:spPr bwMode="auto">
          <a:xfrm>
            <a:off x="1714500" y="3352800"/>
            <a:ext cx="381000" cy="381000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2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6190" name="AutoShape 46"/>
          <p:cNvSpPr>
            <a:spLocks noChangeArrowheads="1"/>
          </p:cNvSpPr>
          <p:nvPr/>
        </p:nvSpPr>
        <p:spPr bwMode="auto">
          <a:xfrm>
            <a:off x="1727200" y="5181600"/>
            <a:ext cx="381000" cy="381000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2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6191" name="AutoShape 47"/>
          <p:cNvSpPr>
            <a:spLocks noChangeArrowheads="1"/>
          </p:cNvSpPr>
          <p:nvPr/>
        </p:nvSpPr>
        <p:spPr bwMode="auto">
          <a:xfrm>
            <a:off x="1727200" y="3810000"/>
            <a:ext cx="381000" cy="381000"/>
          </a:xfrm>
          <a:prstGeom prst="smileyFace">
            <a:avLst>
              <a:gd name="adj" fmla="val 4653"/>
            </a:avLst>
          </a:prstGeom>
          <a:solidFill>
            <a:srgbClr val="FF3300"/>
          </a:solidFill>
          <a:ln w="9525">
            <a:solidFill>
              <a:schemeClr val="tx2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6192" name="AutoShape 48"/>
          <p:cNvSpPr>
            <a:spLocks noChangeArrowheads="1"/>
          </p:cNvSpPr>
          <p:nvPr/>
        </p:nvSpPr>
        <p:spPr bwMode="auto">
          <a:xfrm>
            <a:off x="1701800" y="4572001"/>
            <a:ext cx="381000" cy="428625"/>
          </a:xfrm>
          <a:prstGeom prst="smileyFace">
            <a:avLst>
              <a:gd name="adj" fmla="val -4653"/>
            </a:avLst>
          </a:prstGeom>
          <a:solidFill>
            <a:schemeClr val="hlink"/>
          </a:solidFill>
          <a:ln w="9525">
            <a:solidFill>
              <a:schemeClr val="accent2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9" grpId="0"/>
      <p:bldP spid="6180" grpId="0"/>
      <p:bldP spid="6181" grpId="0"/>
      <p:bldP spid="6182" grpId="0"/>
      <p:bldP spid="6183" grpId="0"/>
      <p:bldP spid="6184" grpId="0"/>
      <p:bldP spid="6186" grpId="0" animBg="1"/>
      <p:bldP spid="6188" grpId="0" animBg="1"/>
      <p:bldP spid="6189" grpId="0" animBg="1"/>
      <p:bldP spid="6190" grpId="0" animBg="1"/>
      <p:bldP spid="6191" grpId="0" animBg="1"/>
      <p:bldP spid="619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 bwMode="auto">
          <a:xfrm>
            <a:off x="1524000" y="-46038"/>
            <a:ext cx="9144000" cy="6904038"/>
            <a:chOff x="0" y="0"/>
            <a:chExt cx="9144000" cy="6904612"/>
          </a:xfrm>
        </p:grpSpPr>
        <p:pic>
          <p:nvPicPr>
            <p:cNvPr id="187404" name="Picture 8" descr="071008155818_333"/>
            <p:cNvPicPr>
              <a:picLocks noChangeAspect="1" noChangeArrowheads="1"/>
            </p:cNvPicPr>
            <p:nvPr/>
          </p:nvPicPr>
          <p:blipFill>
            <a:blip r:embed="rId1">
              <a:lum bright="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7405" name="TextBox 8"/>
            <p:cNvSpPr txBox="1">
              <a:spLocks noChangeArrowheads="1"/>
            </p:cNvSpPr>
            <p:nvPr/>
          </p:nvSpPr>
          <p:spPr bwMode="auto">
            <a:xfrm>
              <a:off x="2209800" y="6325126"/>
              <a:ext cx="5562600" cy="579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FFFF00"/>
                  </a:solidFill>
                </a:rPr>
                <a:t>Tu sửa đường làng, ngõ xóm</a:t>
              </a:r>
              <a:endParaRPr lang="en-US" alt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3" name="Group 19"/>
          <p:cNvGrpSpPr/>
          <p:nvPr/>
        </p:nvGrpSpPr>
        <p:grpSpPr bwMode="auto">
          <a:xfrm>
            <a:off x="1524000" y="-84138"/>
            <a:ext cx="9144000" cy="6942138"/>
            <a:chOff x="0" y="-838"/>
            <a:chExt cx="5760" cy="5221"/>
          </a:xfrm>
        </p:grpSpPr>
        <p:pic>
          <p:nvPicPr>
            <p:cNvPr id="187402" name="Picture 17" descr="060523-Quyen-go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838"/>
              <a:ext cx="5760" cy="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6" name="Text Box 18"/>
            <p:cNvSpPr txBox="1">
              <a:spLocks noChangeArrowheads="1"/>
            </p:cNvSpPr>
            <p:nvPr/>
          </p:nvSpPr>
          <p:spPr bwMode="auto">
            <a:xfrm>
              <a:off x="1776" y="3993"/>
              <a:ext cx="2256" cy="390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b="1">
                  <a:solidFill>
                    <a:srgbClr val="00FF00"/>
                  </a:solidFill>
                  <a:latin typeface="Arial" panose="020B0604020202020204" pitchFamily="34" charset="0"/>
                </a:rPr>
                <a:t>Quyên góp tiền của</a:t>
              </a:r>
              <a:endParaRPr lang="en-US" sz="2800" b="1">
                <a:solidFill>
                  <a:srgbClr val="00FF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" name="Group 11"/>
          <p:cNvGrpSpPr/>
          <p:nvPr/>
        </p:nvGrpSpPr>
        <p:grpSpPr bwMode="auto">
          <a:xfrm>
            <a:off x="1524000" y="0"/>
            <a:ext cx="9144000" cy="6858000"/>
            <a:chOff x="0" y="-1"/>
            <a:chExt cx="9144000" cy="6907810"/>
          </a:xfrm>
        </p:grpSpPr>
        <p:pic>
          <p:nvPicPr>
            <p:cNvPr id="187400" name="Picture 6" descr="DSC0057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9144000" cy="685800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7401" name="TextBox 10"/>
            <p:cNvSpPr txBox="1">
              <a:spLocks noChangeArrowheads="1"/>
            </p:cNvSpPr>
            <p:nvPr/>
          </p:nvSpPr>
          <p:spPr bwMode="auto">
            <a:xfrm>
              <a:off x="2971800" y="6324433"/>
              <a:ext cx="3886200" cy="583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FFC000"/>
                  </a:solidFill>
                </a:rPr>
                <a:t>Chăm sóc vườn cây</a:t>
              </a:r>
              <a:endParaRPr lang="en-US" altLang="en-US">
                <a:solidFill>
                  <a:srgbClr val="FFC000"/>
                </a:solidFill>
              </a:endParaRPr>
            </a:p>
          </p:txBody>
        </p:sp>
      </p:grpSp>
      <p:grpSp>
        <p:nvGrpSpPr>
          <p:cNvPr id="5" name="Group 16"/>
          <p:cNvGrpSpPr/>
          <p:nvPr/>
        </p:nvGrpSpPr>
        <p:grpSpPr bwMode="auto">
          <a:xfrm>
            <a:off x="1524000" y="-76200"/>
            <a:ext cx="9144000" cy="6934200"/>
            <a:chOff x="0" y="-685800"/>
            <a:chExt cx="9144000" cy="6858000"/>
          </a:xfrm>
        </p:grpSpPr>
        <p:pic>
          <p:nvPicPr>
            <p:cNvPr id="187398" name="Picture 4" descr="ongvachau"/>
            <p:cNvPicPr>
              <a:picLocks noChangeAspect="1" noChangeArrowheads="1"/>
            </p:cNvPicPr>
            <p:nvPr/>
          </p:nvPicPr>
          <p:blipFill>
            <a:blip r:embed="rId4">
              <a:lum bright="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85800"/>
              <a:ext cx="9144000" cy="685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7399" name="TextBox 14"/>
            <p:cNvSpPr txBox="1">
              <a:spLocks noChangeArrowheads="1"/>
            </p:cNvSpPr>
            <p:nvPr/>
          </p:nvSpPr>
          <p:spPr bwMode="auto">
            <a:xfrm>
              <a:off x="2438400" y="5588140"/>
              <a:ext cx="4648200" cy="573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0000FF"/>
                  </a:solidFill>
                </a:rPr>
                <a:t>Viếng nghĩa trang liệt sĩ</a:t>
              </a:r>
              <a:endParaRPr lang="en-US" altLang="en-US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3647" y="542441"/>
            <a:ext cx="6385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– KẾT NỐI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828800" y="3554413"/>
            <a:ext cx="86106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33993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2.</a:t>
            </a:r>
            <a:r>
              <a:rPr lang="vi-VN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Nêu một số việc làm thể hiện sự hợp tác với những người xung quanh.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787525" y="2087563"/>
            <a:ext cx="86106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33993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1.Vì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xung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quanh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851025" y="5011738"/>
            <a:ext cx="861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33993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</a:rPr>
              <a:t>	</a:t>
            </a:r>
            <a:endParaRPr lang="en-US" altLang="en-US" sz="3600" b="1">
              <a:solidFill>
                <a:srgbClr val="0000FF"/>
              </a:solidFill>
            </a:endParaRPr>
          </a:p>
        </p:txBody>
      </p:sp>
      <p:sp>
        <p:nvSpPr>
          <p:cNvPr id="2055" name="Rectangle 7"/>
          <p:cNvSpPr>
            <a:spLocks noRot="1" noChangeArrowheads="1"/>
          </p:cNvSpPr>
          <p:nvPr/>
        </p:nvSpPr>
        <p:spPr bwMode="auto">
          <a:xfrm>
            <a:off x="3692525" y="869950"/>
            <a:ext cx="4800600" cy="838200"/>
          </a:xfrm>
          <a:prstGeom prst="rect">
            <a:avLst/>
          </a:prstGeom>
          <a:noFill/>
          <a:ln w="9525">
            <a:solidFill>
              <a:srgbClr val="CCFF99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33993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009999"/>
                </a:solidFill>
                <a:latin typeface="Times New Roman" panose="02020603050405020304" pitchFamily="18" charset="0"/>
              </a:rPr>
              <a:t>KHỞI ĐỘNG</a:t>
            </a:r>
            <a:endParaRPr lang="en-US" altLang="en-US" sz="4000" b="1" i="1" dirty="0">
              <a:solidFill>
                <a:srgbClr val="009999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00416 -0.2050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3 0.00023 L 0.00173 -0.40638 " pathEditMode="relative" rAng="0" ptsTypes="AA">
                                      <p:cBhvr>
                                        <p:cTn id="30" dur="2000" spd="-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34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052" grpId="1"/>
      <p:bldP spid="2052" grpId="2"/>
      <p:bldP spid="2053" grpId="0"/>
      <p:bldP spid="2053" grpId="1"/>
      <p:bldP spid="2054" grpId="0"/>
      <p:bldP spid="2054" grpId="1"/>
      <p:bldP spid="2055" grpId="0" autoUpdateAnimBg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ppt bả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" y="0"/>
            <a:ext cx="61116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hình nền ppt bả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129" y="-1"/>
            <a:ext cx="562087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471799" y="766482"/>
            <a:ext cx="3449825" cy="3811588"/>
          </a:xfrm>
        </p:spPr>
        <p:txBody>
          <a:bodyPr>
            <a:normAutofit fontScale="92500" lnSpcReduction="10000"/>
          </a:bodyPr>
          <a:lstStyle/>
          <a:p>
            <a:r>
              <a:rPr 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ở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..)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20852" y="766482"/>
            <a:ext cx="3157819" cy="3883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NHIỆM VỤ 2;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2176"/>
            <a:ext cx="12293428" cy="69150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233" y="1814203"/>
            <a:ext cx="9363533" cy="261999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ết quả hình ảnh cho hình nen pp đẹp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4" y="0"/>
            <a:ext cx="12041746" cy="667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ết quả hình ảnh cho hình ảnh nobita mac đồ đi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5049"/>
            <a:ext cx="4286250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/>
          <p:cNvSpPr/>
          <p:nvPr/>
        </p:nvSpPr>
        <p:spPr>
          <a:xfrm>
            <a:off x="3747752" y="0"/>
            <a:ext cx="5267459" cy="3618963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cây khế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7"/>
            <a:ext cx="6096001" cy="320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thả diều trên đ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320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chăn trâ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1889"/>
            <a:ext cx="609600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ết quả hình ảnh cho con thuyền trên dòng sông cây cầu t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55" y="3209924"/>
            <a:ext cx="6234545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Connector 2"/>
          <p:cNvSpPr/>
          <p:nvPr/>
        </p:nvSpPr>
        <p:spPr>
          <a:xfrm>
            <a:off x="3664528" y="1440873"/>
            <a:ext cx="4315690" cy="3071378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QUÊ HƯƠNG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6" descr="Picture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5" name="AutoShape 13" descr="imagesCAIY0SGR"/>
          <p:cNvSpPr>
            <a:spLocks noChangeArrowheads="1"/>
          </p:cNvSpPr>
          <p:nvPr/>
        </p:nvSpPr>
        <p:spPr bwMode="auto">
          <a:xfrm>
            <a:off x="2895600" y="2133600"/>
            <a:ext cx="6858000" cy="2133600"/>
          </a:xfrm>
          <a:prstGeom prst="cloudCallout">
            <a:avLst>
              <a:gd name="adj1" fmla="val -69491"/>
              <a:gd name="adj2" fmla="val 117856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2857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là gì?</a:t>
            </a:r>
            <a:endParaRPr lang="en-US" altLang="en-US" sz="48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012" name="Rectangle 16"/>
          <p:cNvSpPr>
            <a:spLocks noChangeArrowheads="1"/>
          </p:cNvSpPr>
          <p:nvPr/>
        </p:nvSpPr>
        <p:spPr bwMode="auto">
          <a:xfrm>
            <a:off x="1524000" y="0"/>
            <a:ext cx="19812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.VnAvant" pitchFamily="34" charset="0"/>
            </a:endParaRPr>
          </a:p>
        </p:txBody>
      </p:sp>
      <p:sp>
        <p:nvSpPr>
          <p:cNvPr id="171013" name="Rectangle 17"/>
          <p:cNvSpPr>
            <a:spLocks noChangeArrowheads="1"/>
          </p:cNvSpPr>
          <p:nvPr/>
        </p:nvSpPr>
        <p:spPr bwMode="auto">
          <a:xfrm>
            <a:off x="8686800" y="0"/>
            <a:ext cx="19812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.VnAvan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2507672" y="1143000"/>
            <a:ext cx="7758546" cy="2895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6" name="Picture 8" descr="Kết quả hình ảnh cho HINH NÊN PP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2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ết quả hình ảnh cho hình ảnh nobita mac đồ đi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168" y="3273137"/>
            <a:ext cx="4286250" cy="364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5765222" y="1143000"/>
            <a:ext cx="4502727" cy="39416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THEO EM QUÊ HƯƠNG LÀ GÌ? 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hình ảnh người mẹ đưa  con nằm trong nôi ở miền quê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33" y="0"/>
            <a:ext cx="6450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ết quả hình ảnh cho hình ảnh người mẹ đưa  con nằm trong nôi ở miền qu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412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-Hoa-tau-Da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290.000000" end="219565.84375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041400" y="685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pp đơn giả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3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Kết quả hình ảnh cho giai d9aon5 em bé biết đ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3082" name="Picture 10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814" y="7937"/>
            <a:ext cx="8238186" cy="606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3008</Words>
  <Application>WPS Presentation</Application>
  <PresentationFormat>Widescreen</PresentationFormat>
  <Paragraphs>135</Paragraphs>
  <Slides>31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7" baseType="lpstr">
      <vt:lpstr>Arial</vt:lpstr>
      <vt:lpstr>SimSun</vt:lpstr>
      <vt:lpstr>Wingdings</vt:lpstr>
      <vt:lpstr>.VnAvant</vt:lpstr>
      <vt:lpstr>UTM Scriptina KT</vt:lpstr>
      <vt:lpstr>Times New Roman</vt:lpstr>
      <vt:lpstr>UVN Mang Tre</vt:lpstr>
      <vt:lpstr>Calibri</vt:lpstr>
      <vt:lpstr>字魂70号-灵悦黑体</vt:lpstr>
      <vt:lpstr>Microsoft YaHei</vt:lpstr>
      <vt:lpstr>Arial Unicode MS</vt:lpstr>
      <vt:lpstr>Calibri Light</vt:lpstr>
      <vt:lpstr>Calibri</vt:lpstr>
      <vt:lpstr>.VnTime</vt:lpstr>
      <vt:lpstr>Tahoma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KHÁM PHÁ</vt:lpstr>
      <vt:lpstr>PowerPoint 演示文稿</vt:lpstr>
      <vt:lpstr>PowerPoint 演示文稿</vt:lpstr>
      <vt:lpstr>  Không ai nhớ cây đa có từ bao giờ bởi khi họ sinh ra đã thấy ông đa rồi  </vt:lpstr>
      <vt:lpstr>PowerPoint 演示文稿</vt:lpstr>
      <vt:lpstr>Quê hương mỗi người chỉ một, Như là chỉ một mẹ thôi. Quê hương nếu ai không nhớ, Sẽ không lớn nổi thành người.                               ĐỖ TRUNG QUÂN </vt:lpstr>
      <vt:lpstr>PowerPoint 演示文稿</vt:lpstr>
      <vt:lpstr>LUYỆN TẬP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XOAN</dc:creator>
  <cp:lastModifiedBy>HUONG GIANG</cp:lastModifiedBy>
  <cp:revision>93</cp:revision>
  <dcterms:created xsi:type="dcterms:W3CDTF">2017-09-24T05:05:00Z</dcterms:created>
  <dcterms:modified xsi:type="dcterms:W3CDTF">2023-01-05T05:34:26Z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6D8C4C00A67B4918854EE43892D2C2B5</vt:lpwstr>
  </property>
  <property fmtid="{D5CDD505-2E9C-101B-9397-08002B2CF9AE}" pid="3" name="KSOProductBuildVer">
    <vt:lpwstr>1033-11.2.0.11440</vt:lpwstr>
  </property>
</Properties>
</file>