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6" r:id="rId3"/>
    <p:sldId id="263" r:id="rId4"/>
    <p:sldId id="264" r:id="rId5"/>
    <p:sldId id="257" r:id="rId6"/>
    <p:sldId id="265" r:id="rId7"/>
    <p:sldId id="258" r:id="rId8"/>
    <p:sldId id="259" r:id="rId9"/>
    <p:sldId id="260" r:id="rId10"/>
    <p:sldId id="261" r:id="rId11"/>
    <p:sldId id="267" r:id="rId12"/>
    <p:sldId id="262"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p:restoredTop sz="94737"/>
  </p:normalViewPr>
  <p:slideViewPr>
    <p:cSldViewPr snapToGrid="0" snapToObjects="1">
      <p:cViewPr varScale="1">
        <p:scale>
          <a:sx n="86" d="100"/>
          <a:sy n="86" d="100"/>
        </p:scale>
        <p:origin x="23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24E557-3351-7846-929E-EA85987B8D28}" type="datetimeFigureOut">
              <a:rPr lang="vi-VN" smtClean="0"/>
              <a:t>10/12/2022</a:t>
            </a:fld>
            <a:endParaRPr lang="vi-VN"/>
          </a:p>
        </p:txBody>
      </p:sp>
      <p:sp>
        <p:nvSpPr>
          <p:cNvPr id="5" name="Footer Placeholder 4"/>
          <p:cNvSpPr>
            <a:spLocks noGrp="1"/>
          </p:cNvSpPr>
          <p:nvPr>
            <p:ph type="ftr" sz="quarter" idx="11"/>
          </p:nvPr>
        </p:nvSpPr>
        <p:spPr>
          <a:xfrm>
            <a:off x="2416500" y="329307"/>
            <a:ext cx="4973915" cy="309201"/>
          </a:xfrm>
        </p:spPr>
        <p:txBody>
          <a:bodyPr/>
          <a:lstStyle/>
          <a:p>
            <a:endParaRPr lang="vi-VN"/>
          </a:p>
        </p:txBody>
      </p:sp>
      <p:sp>
        <p:nvSpPr>
          <p:cNvPr id="6" name="Slide Number Placeholder 5"/>
          <p:cNvSpPr>
            <a:spLocks noGrp="1"/>
          </p:cNvSpPr>
          <p:nvPr>
            <p:ph type="sldNum" sz="quarter" idx="12"/>
          </p:nvPr>
        </p:nvSpPr>
        <p:spPr>
          <a:xfrm>
            <a:off x="1437664" y="798973"/>
            <a:ext cx="811019" cy="503578"/>
          </a:xfrm>
        </p:spPr>
        <p:txBody>
          <a:bodyPr/>
          <a:lstStyle/>
          <a:p>
            <a:fld id="{A8744CF9-4D38-8843-9657-C1E7A0EAF5D4}" type="slidenum">
              <a:rPr lang="vi-VN" smtClean="0"/>
              <a:t>‹#›</a:t>
            </a:fld>
            <a:endParaRPr lang="vi-V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82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E557-3351-7846-929E-EA85987B8D28}" type="datetimeFigureOut">
              <a:rPr lang="vi-VN" smtClean="0"/>
              <a:t>10/12/2022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744CF9-4D38-8843-9657-C1E7A0EAF5D4}" type="slidenum">
              <a:rPr lang="vi-VN" smtClean="0"/>
              <a:t>‹#›</a:t>
            </a:fld>
            <a:endParaRPr lang="vi-V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275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E557-3351-7846-929E-EA85987B8D28}" type="datetimeFigureOut">
              <a:rPr lang="vi-VN" smtClean="0"/>
              <a:t>10/12/2022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744CF9-4D38-8843-9657-C1E7A0EAF5D4}" type="slidenum">
              <a:rPr lang="vi-VN" smtClean="0"/>
              <a:t>‹#›</a:t>
            </a:fld>
            <a:endParaRPr lang="vi-V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224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24E557-3351-7846-929E-EA85987B8D28}" type="datetimeFigureOut">
              <a:rPr lang="vi-VN" smtClean="0"/>
              <a:t>10/12/2022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744CF9-4D38-8843-9657-C1E7A0EAF5D4}" type="slidenum">
              <a:rPr lang="vi-VN" smtClean="0"/>
              <a:t>‹#›</a:t>
            </a:fld>
            <a:endParaRPr lang="vi-V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687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24E557-3351-7846-929E-EA85987B8D28}" type="datetimeFigureOut">
              <a:rPr lang="vi-VN" smtClean="0"/>
              <a:t>10/12/2022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744CF9-4D38-8843-9657-C1E7A0EAF5D4}" type="slidenum">
              <a:rPr lang="vi-VN" smtClean="0"/>
              <a:t>‹#›</a:t>
            </a:fld>
            <a:endParaRPr lang="vi-V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27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24E557-3351-7846-929E-EA85987B8D28}" type="datetimeFigureOut">
              <a:rPr lang="vi-VN" smtClean="0"/>
              <a:t>10/12/2022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744CF9-4D38-8843-9657-C1E7A0EAF5D4}" type="slidenum">
              <a:rPr lang="vi-VN" smtClean="0"/>
              <a:t>‹#›</a:t>
            </a:fld>
            <a:endParaRPr lang="vi-V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212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4E557-3351-7846-929E-EA85987B8D28}" type="datetimeFigureOut">
              <a:rPr lang="vi-VN" smtClean="0"/>
              <a:t>10/12/2022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8744CF9-4D38-8843-9657-C1E7A0EAF5D4}" type="slidenum">
              <a:rPr lang="vi-VN" smtClean="0"/>
              <a:t>‹#›</a:t>
            </a:fld>
            <a:endParaRPr lang="vi-V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009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24E557-3351-7846-929E-EA85987B8D28}" type="datetimeFigureOut">
              <a:rPr lang="vi-VN" smtClean="0"/>
              <a:t>10/12/2022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8744CF9-4D38-8843-9657-C1E7A0EAF5D4}" type="slidenum">
              <a:rPr lang="vi-VN" smtClean="0"/>
              <a:t>‹#›</a:t>
            </a:fld>
            <a:endParaRPr lang="vi-V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738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4E557-3351-7846-929E-EA85987B8D28}" type="datetimeFigureOut">
              <a:rPr lang="vi-VN" smtClean="0"/>
              <a:t>10/12/2022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8744CF9-4D38-8843-9657-C1E7A0EAF5D4}" type="slidenum">
              <a:rPr lang="vi-VN" smtClean="0"/>
              <a:t>‹#›</a:t>
            </a:fld>
            <a:endParaRPr lang="vi-VN"/>
          </a:p>
        </p:txBody>
      </p:sp>
    </p:spTree>
    <p:extLst>
      <p:ext uri="{BB962C8B-B14F-4D97-AF65-F5344CB8AC3E}">
        <p14:creationId xmlns:p14="http://schemas.microsoft.com/office/powerpoint/2010/main" val="6873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24E557-3351-7846-929E-EA85987B8D28}" type="datetimeFigureOut">
              <a:rPr lang="vi-VN" smtClean="0"/>
              <a:t>10/12/2022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744CF9-4D38-8843-9657-C1E7A0EAF5D4}" type="slidenum">
              <a:rPr lang="vi-VN" smtClean="0"/>
              <a:t>‹#›</a:t>
            </a:fld>
            <a:endParaRPr lang="vi-V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710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524E557-3351-7846-929E-EA85987B8D28}" type="datetimeFigureOut">
              <a:rPr lang="vi-VN" smtClean="0"/>
              <a:t>10/12/2022</a:t>
            </a:fld>
            <a:endParaRPr lang="vi-VN"/>
          </a:p>
        </p:txBody>
      </p:sp>
      <p:sp>
        <p:nvSpPr>
          <p:cNvPr id="6" name="Footer Placeholder 5"/>
          <p:cNvSpPr>
            <a:spLocks noGrp="1"/>
          </p:cNvSpPr>
          <p:nvPr>
            <p:ph type="ftr" sz="quarter" idx="11"/>
          </p:nvPr>
        </p:nvSpPr>
        <p:spPr>
          <a:xfrm>
            <a:off x="1447382" y="318640"/>
            <a:ext cx="5541004" cy="320931"/>
          </a:xfrm>
        </p:spPr>
        <p:txBody>
          <a:bodyPr/>
          <a:lstStyle/>
          <a:p>
            <a:endParaRPr lang="vi-VN"/>
          </a:p>
        </p:txBody>
      </p:sp>
      <p:sp>
        <p:nvSpPr>
          <p:cNvPr id="7" name="Slide Number Placeholder 6"/>
          <p:cNvSpPr>
            <a:spLocks noGrp="1"/>
          </p:cNvSpPr>
          <p:nvPr>
            <p:ph type="sldNum" sz="quarter" idx="12"/>
          </p:nvPr>
        </p:nvSpPr>
        <p:spPr/>
        <p:txBody>
          <a:bodyPr/>
          <a:lstStyle/>
          <a:p>
            <a:fld id="{A8744CF9-4D38-8843-9657-C1E7A0EAF5D4}" type="slidenum">
              <a:rPr lang="vi-VN" smtClean="0"/>
              <a:t>‹#›</a:t>
            </a:fld>
            <a:endParaRPr lang="vi-V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228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524E557-3351-7846-929E-EA85987B8D28}" type="datetimeFigureOut">
              <a:rPr lang="vi-VN" smtClean="0"/>
              <a:t>10/12/2022</a:t>
            </a:fld>
            <a:endParaRPr lang="vi-V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8744CF9-4D38-8843-9657-C1E7A0EAF5D4}" type="slidenum">
              <a:rPr lang="vi-VN" smtClean="0"/>
              <a:t>‹#›</a:t>
            </a:fld>
            <a:endParaRPr lang="vi-V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14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7946811-DA1E-6C4D-A40B-23DF8F33AC1B}"/>
              </a:ext>
            </a:extLst>
          </p:cNvPr>
          <p:cNvSpPr txBox="1"/>
          <p:nvPr/>
        </p:nvSpPr>
        <p:spPr>
          <a:xfrm>
            <a:off x="2153039" y="2666327"/>
            <a:ext cx="7659996" cy="2308324"/>
          </a:xfrm>
          <a:prstGeom prst="rect">
            <a:avLst/>
          </a:prstGeom>
          <a:noFill/>
        </p:spPr>
        <p:txBody>
          <a:bodyPr wrap="square" rtlCol="0">
            <a:spAutoFit/>
          </a:bodyPr>
          <a:lstStyle/>
          <a:p>
            <a:pPr algn="ct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Luyện</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a:t>
            </a: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tập</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a:t>
            </a:r>
          </a:p>
          <a:p>
            <a:pPr algn="ct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a:t>
            </a: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trang</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79)</a:t>
            </a:r>
            <a:endParaRPr lang="zh-CN" altLang="en-US"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endParaRPr>
          </a:p>
        </p:txBody>
      </p:sp>
      <p:sp>
        <p:nvSpPr>
          <p:cNvPr id="5" name="文本框 14">
            <a:extLst>
              <a:ext uri="{FF2B5EF4-FFF2-40B4-BE49-F238E27FC236}">
                <a16:creationId xmlns:a16="http://schemas.microsoft.com/office/drawing/2014/main" id="{ED18F8AD-1EED-E946-A89A-216E975A10C9}"/>
              </a:ext>
            </a:extLst>
          </p:cNvPr>
          <p:cNvSpPr txBox="1"/>
          <p:nvPr/>
        </p:nvSpPr>
        <p:spPr>
          <a:xfrm>
            <a:off x="1187429" y="173466"/>
            <a:ext cx="9591219" cy="954107"/>
          </a:xfrm>
          <a:prstGeom prst="rect">
            <a:avLst/>
          </a:prstGeom>
          <a:noFill/>
        </p:spPr>
        <p:txBody>
          <a:bodyPr wrap="square" rtlCol="0">
            <a:spAutoFit/>
          </a:bodyPr>
          <a:lstStyle/>
          <a:p>
            <a:pPr algn="ctr"/>
            <a:r>
              <a:rPr lang="en-US" altLang="zh-CN" sz="2800" b="1" i="0" dirty="0">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rPr>
              <a:t>PHÒNG GIÁO DỤC VÀ ĐÀO TẠO QUẬN LONG BIÊN</a:t>
            </a:r>
          </a:p>
          <a:p>
            <a:pPr algn="ctr"/>
            <a:r>
              <a:rPr lang="en-US" altLang="zh-CN" sz="2800" b="1" dirty="0" err="1">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Trường</a:t>
            </a:r>
            <a:r>
              <a:rPr lang="en-US" altLang="zh-CN" sz="2800" b="1" dirty="0">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2800" b="1" dirty="0" err="1">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Tiểu</a:t>
            </a:r>
            <a:r>
              <a:rPr lang="en-US" altLang="zh-CN" sz="2800" b="1" dirty="0">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2800" b="1" dirty="0" err="1">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học</a:t>
            </a:r>
            <a:r>
              <a:rPr lang="en-US" altLang="zh-CN" sz="2800" b="1" dirty="0">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2800" b="1" dirty="0" err="1">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Phúc</a:t>
            </a:r>
            <a:r>
              <a:rPr lang="en-US" altLang="zh-CN" sz="2800" b="1" dirty="0">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2800" b="1" dirty="0" err="1">
                <a:solidFill>
                  <a:srgbClr val="E34E0B"/>
                </a:solidFill>
                <a:latin typeface="Times New Roman" panose="02020603050405020304" pitchFamily="18" charset="0"/>
                <a:ea typeface="思源黑体 CN Bold" panose="020B0800000000000000" pitchFamily="34" charset="-122"/>
                <a:cs typeface="Times New Roman" panose="02020603050405020304" pitchFamily="18" charset="0"/>
              </a:rPr>
              <a:t>Lợi</a:t>
            </a:r>
            <a:endParaRPr lang="zh-CN" altLang="en-US" sz="2800" b="1" i="0" dirty="0">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6" name="TextBox 5">
            <a:extLst>
              <a:ext uri="{FF2B5EF4-FFF2-40B4-BE49-F238E27FC236}">
                <a16:creationId xmlns:a16="http://schemas.microsoft.com/office/drawing/2014/main" id="{3C11A110-A7CC-474A-8A74-0E3AB78E5E30}"/>
              </a:ext>
            </a:extLst>
          </p:cNvPr>
          <p:cNvSpPr txBox="1"/>
          <p:nvPr/>
        </p:nvSpPr>
        <p:spPr>
          <a:xfrm>
            <a:off x="4327256" y="1650664"/>
            <a:ext cx="3311563"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TOÁN 5</a:t>
            </a:r>
          </a:p>
        </p:txBody>
      </p:sp>
      <p:sp>
        <p:nvSpPr>
          <p:cNvPr id="7" name="文本框 14">
            <a:extLst>
              <a:ext uri="{FF2B5EF4-FFF2-40B4-BE49-F238E27FC236}">
                <a16:creationId xmlns:a16="http://schemas.microsoft.com/office/drawing/2014/main" id="{86A5F034-F4A5-E348-B6EC-3138A2E6ADF0}"/>
              </a:ext>
            </a:extLst>
          </p:cNvPr>
          <p:cNvSpPr txBox="1"/>
          <p:nvPr/>
        </p:nvSpPr>
        <p:spPr>
          <a:xfrm>
            <a:off x="3893341" y="6282572"/>
            <a:ext cx="4179392" cy="461665"/>
          </a:xfrm>
          <a:prstGeom prst="rect">
            <a:avLst/>
          </a:prstGeom>
          <a:noFill/>
        </p:spPr>
        <p:txBody>
          <a:bodyPr wrap="square" rtlCol="0">
            <a:spAutoFit/>
          </a:bodyPr>
          <a:lstStyle/>
          <a:p>
            <a:pPr algn="ctr"/>
            <a:r>
              <a:rPr lang="en-US" altLang="zh-CN" sz="2400" b="1" i="1" dirty="0" err="1">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rPr>
              <a:t>Năm</a:t>
            </a:r>
            <a:r>
              <a:rPr lang="en-US" altLang="zh-CN" sz="2400" b="1" i="1" dirty="0">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2400" b="1" i="1" dirty="0" err="1">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rPr>
              <a:t>học</a:t>
            </a:r>
            <a:r>
              <a:rPr lang="en-US" altLang="zh-CN" sz="2400" b="1" i="1" dirty="0">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rPr>
              <a:t> 2022 - 2023</a:t>
            </a:r>
            <a:endParaRPr lang="zh-CN" altLang="en-US" sz="2400" b="1" i="1" dirty="0">
              <a:solidFill>
                <a:srgbClr val="E34E0B"/>
              </a:solidFill>
              <a:effectLst/>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07762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3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33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80D1E3E3-168C-3141-95CA-0664F0EA69F3}"/>
              </a:ext>
            </a:extLst>
          </p:cNvPr>
          <p:cNvSpPr/>
          <p:nvPr/>
        </p:nvSpPr>
        <p:spPr>
          <a:xfrm>
            <a:off x="1509142" y="24064"/>
            <a:ext cx="9656164" cy="1090863"/>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en-US" altLang="en-US" sz="3200" b="1">
                <a:solidFill>
                  <a:schemeClr val="bg1"/>
                </a:solidFill>
                <a:latin typeface="Times New Roman" panose="02020603050405020304" pitchFamily="18" charset="0"/>
              </a:rPr>
              <a:t>     b) Một cửa hàng bỏ ra 6 000 000 đồng tiền vốn.               X        Biết cửa hàng đó lãi 15%, tính số tiền lãi.</a:t>
            </a:r>
          </a:p>
        </p:txBody>
      </p:sp>
      <p:sp>
        <p:nvSpPr>
          <p:cNvPr id="7" name="Oval 6">
            <a:extLst>
              <a:ext uri="{FF2B5EF4-FFF2-40B4-BE49-F238E27FC236}">
                <a16:creationId xmlns:a16="http://schemas.microsoft.com/office/drawing/2014/main" id="{A98E87BA-5047-A747-9677-69F87937C0ED}"/>
              </a:ext>
            </a:extLst>
          </p:cNvPr>
          <p:cNvSpPr/>
          <p:nvPr/>
        </p:nvSpPr>
        <p:spPr>
          <a:xfrm>
            <a:off x="505327" y="24064"/>
            <a:ext cx="1616239" cy="10908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a:solidFill>
                  <a:schemeClr val="accent6">
                    <a:lumMod val="75000"/>
                  </a:schemeClr>
                </a:solidFill>
                <a:latin typeface="Times New Roman" panose="02020603050405020304" pitchFamily="18" charset="0"/>
                <a:cs typeface="Times New Roman" panose="02020603050405020304" pitchFamily="18" charset="0"/>
              </a:rPr>
              <a:t>Bài 2</a:t>
            </a:r>
            <a:endParaRPr lang="en-US" sz="320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 name="Rectangle 5">
            <a:extLst>
              <a:ext uri="{FF2B5EF4-FFF2-40B4-BE49-F238E27FC236}">
                <a16:creationId xmlns:a16="http://schemas.microsoft.com/office/drawing/2014/main" id="{436C7D7D-3584-6A4D-836E-93780D28DE98}"/>
              </a:ext>
            </a:extLst>
          </p:cNvPr>
          <p:cNvSpPr>
            <a:spLocks noChangeArrowheads="1"/>
          </p:cNvSpPr>
          <p:nvPr/>
        </p:nvSpPr>
        <p:spPr bwMode="auto">
          <a:xfrm>
            <a:off x="2895600" y="1843087"/>
            <a:ext cx="457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9" name="Text Box 13">
            <a:extLst>
              <a:ext uri="{FF2B5EF4-FFF2-40B4-BE49-F238E27FC236}">
                <a16:creationId xmlns:a16="http://schemas.microsoft.com/office/drawing/2014/main" id="{E1033192-5F55-324F-9D2C-79F1C7A050E4}"/>
              </a:ext>
            </a:extLst>
          </p:cNvPr>
          <p:cNvSpPr txBox="1">
            <a:spLocks noChangeArrowheads="1"/>
          </p:cNvSpPr>
          <p:nvPr/>
        </p:nvSpPr>
        <p:spPr bwMode="auto">
          <a:xfrm>
            <a:off x="2362200" y="3429000"/>
            <a:ext cx="747963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i="1" u="sng">
                <a:solidFill>
                  <a:srgbClr val="D1370F"/>
                </a:solidFill>
                <a:latin typeface="Times New Roman" panose="02020603050405020304" pitchFamily="18" charset="0"/>
              </a:rPr>
              <a:t>Bài giải</a:t>
            </a:r>
          </a:p>
          <a:p>
            <a:pPr eaLnBrk="1" hangingPunct="1">
              <a:spcBef>
                <a:spcPct val="0"/>
              </a:spcBef>
              <a:buFontTx/>
              <a:buNone/>
            </a:pPr>
            <a:r>
              <a:rPr lang="en-US" altLang="en-US" b="1">
                <a:latin typeface="Times New Roman" panose="02020603050405020304" pitchFamily="18" charset="0"/>
              </a:rPr>
              <a:t>Số tiền lãi của cửa hàng là:</a:t>
            </a:r>
          </a:p>
          <a:p>
            <a:pPr eaLnBrk="1" hangingPunct="1">
              <a:spcBef>
                <a:spcPct val="0"/>
              </a:spcBef>
              <a:buFontTx/>
              <a:buNone/>
            </a:pPr>
            <a:r>
              <a:rPr lang="en-US" altLang="en-US" b="1">
                <a:latin typeface="Times New Roman" panose="02020603050405020304" pitchFamily="18" charset="0"/>
              </a:rPr>
              <a:t>    6 000 000 x 15 : 100 = 900 000 (đồng)</a:t>
            </a:r>
          </a:p>
          <a:p>
            <a:pPr eaLnBrk="1" hangingPunct="1">
              <a:spcBef>
                <a:spcPct val="0"/>
              </a:spcBef>
              <a:buFontTx/>
              <a:buNone/>
            </a:pPr>
            <a:r>
              <a:rPr lang="en-US" altLang="en-US" b="1" i="1">
                <a:latin typeface="Times New Roman" panose="02020603050405020304" pitchFamily="18" charset="0"/>
              </a:rPr>
              <a:t>                   </a:t>
            </a:r>
            <a:r>
              <a:rPr lang="en-US" altLang="en-US" b="1">
                <a:latin typeface="Times New Roman" panose="02020603050405020304" pitchFamily="18" charset="0"/>
              </a:rPr>
              <a:t>Đáp số: 900 000 đồng.</a:t>
            </a:r>
          </a:p>
        </p:txBody>
      </p:sp>
      <p:sp>
        <p:nvSpPr>
          <p:cNvPr id="10" name="TextBox 15">
            <a:extLst>
              <a:ext uri="{FF2B5EF4-FFF2-40B4-BE49-F238E27FC236}">
                <a16:creationId xmlns:a16="http://schemas.microsoft.com/office/drawing/2014/main" id="{63FD9A02-51D8-A34E-8EBB-EC838AF7308D}"/>
              </a:ext>
            </a:extLst>
          </p:cNvPr>
          <p:cNvSpPr txBox="1">
            <a:spLocks noChangeArrowheads="1"/>
          </p:cNvSpPr>
          <p:nvPr/>
        </p:nvSpPr>
        <p:spPr bwMode="auto">
          <a:xfrm>
            <a:off x="419602" y="1812089"/>
            <a:ext cx="5257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Tiền vốn : 6 000 000 đồng </a:t>
            </a:r>
          </a:p>
        </p:txBody>
      </p:sp>
      <p:sp>
        <p:nvSpPr>
          <p:cNvPr id="11" name="TextBox 16">
            <a:extLst>
              <a:ext uri="{FF2B5EF4-FFF2-40B4-BE49-F238E27FC236}">
                <a16:creationId xmlns:a16="http://schemas.microsoft.com/office/drawing/2014/main" id="{B3A2C9E9-8A7E-124E-8E3B-7EDE4F5C6A2A}"/>
              </a:ext>
            </a:extLst>
          </p:cNvPr>
          <p:cNvSpPr txBox="1">
            <a:spLocks noChangeArrowheads="1"/>
          </p:cNvSpPr>
          <p:nvPr/>
        </p:nvSpPr>
        <p:spPr bwMode="auto">
          <a:xfrm>
            <a:off x="505327" y="2331201"/>
            <a:ext cx="372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Tiền lãi    : 15%</a:t>
            </a:r>
          </a:p>
        </p:txBody>
      </p:sp>
      <p:sp>
        <p:nvSpPr>
          <p:cNvPr id="12" name="TextBox 17">
            <a:extLst>
              <a:ext uri="{FF2B5EF4-FFF2-40B4-BE49-F238E27FC236}">
                <a16:creationId xmlns:a16="http://schemas.microsoft.com/office/drawing/2014/main" id="{5A99D865-A433-B340-930B-D009D8B19D31}"/>
              </a:ext>
            </a:extLst>
          </p:cNvPr>
          <p:cNvSpPr txBox="1">
            <a:spLocks noChangeArrowheads="1"/>
          </p:cNvSpPr>
          <p:nvPr/>
        </p:nvSpPr>
        <p:spPr bwMode="auto">
          <a:xfrm>
            <a:off x="505327" y="2851901"/>
            <a:ext cx="4495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Tiền lãi   : .....? đồng </a:t>
            </a:r>
          </a:p>
        </p:txBody>
      </p:sp>
      <p:sp>
        <p:nvSpPr>
          <p:cNvPr id="13" name="TextBox 14">
            <a:extLst>
              <a:ext uri="{FF2B5EF4-FFF2-40B4-BE49-F238E27FC236}">
                <a16:creationId xmlns:a16="http://schemas.microsoft.com/office/drawing/2014/main" id="{DA829371-F647-AA44-A71E-8943A9691437}"/>
              </a:ext>
            </a:extLst>
          </p:cNvPr>
          <p:cNvSpPr txBox="1">
            <a:spLocks noChangeArrowheads="1"/>
          </p:cNvSpPr>
          <p:nvPr/>
        </p:nvSpPr>
        <p:spPr bwMode="auto">
          <a:xfrm>
            <a:off x="552703" y="1265989"/>
            <a:ext cx="2743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u="sng">
                <a:solidFill>
                  <a:srgbClr val="D1370F"/>
                </a:solidFill>
                <a:latin typeface="Times New Roman" panose="02020603050405020304" pitchFamily="18" charset="0"/>
                <a:cs typeface="Times New Roman" panose="02020603050405020304" pitchFamily="18" charset="0"/>
              </a:rPr>
              <a:t>Tóm tắt</a:t>
            </a:r>
          </a:p>
        </p:txBody>
      </p:sp>
    </p:spTree>
    <p:extLst>
      <p:ext uri="{BB962C8B-B14F-4D97-AF65-F5344CB8AC3E}">
        <p14:creationId xmlns:p14="http://schemas.microsoft.com/office/powerpoint/2010/main" val="16596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Vertic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barn(inVertical)">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barn(inVertical)">
                                      <p:cBhvr>
                                        <p:cTn id="48" dur="50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barn(inVertical)">
                                      <p:cBhvr>
                                        <p:cTn id="5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B962121-D604-8249-9B67-CA76476D2E82}"/>
              </a:ext>
            </a:extLst>
          </p:cNvPr>
          <p:cNvSpPr txBox="1"/>
          <p:nvPr/>
        </p:nvSpPr>
        <p:spPr>
          <a:xfrm>
            <a:off x="2491308" y="2496182"/>
            <a:ext cx="7659996" cy="1200329"/>
          </a:xfrm>
          <a:prstGeom prst="rect">
            <a:avLst/>
          </a:prstGeom>
          <a:noFill/>
        </p:spPr>
        <p:txBody>
          <a:bodyPr wrap="square" rtlCol="0">
            <a:spAutoFit/>
          </a:bodyPr>
          <a:lstStyle/>
          <a:p>
            <a:pPr algn="ctr"/>
            <a:r>
              <a:rPr lang="en-US" altLang="zh-CN"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VẬN DỤNG</a:t>
            </a:r>
            <a:endParaRPr lang="zh-CN" altLang="en-US"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21730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E9597F66-9936-0A40-82D4-CB7BC4D6AF25}"/>
              </a:ext>
            </a:extLst>
          </p:cNvPr>
          <p:cNvSpPr>
            <a:spLocks noChangeArrowheads="1"/>
          </p:cNvSpPr>
          <p:nvPr/>
        </p:nvSpPr>
        <p:spPr bwMode="auto">
          <a:xfrm>
            <a:off x="1659606" y="782054"/>
            <a:ext cx="8686800" cy="169703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r>
              <a:rPr lang="en-US" altLang="en-US" sz="2800" b="1" u="sng">
                <a:solidFill>
                  <a:srgbClr val="E34E0B"/>
                </a:solidFill>
                <a:latin typeface="Times New Roman" panose="02020603050405020304" pitchFamily="18" charset="0"/>
              </a:rPr>
              <a:t>Dạng 1</a:t>
            </a:r>
            <a:r>
              <a:rPr lang="en-US" altLang="en-US" sz="2800" b="1">
                <a:solidFill>
                  <a:srgbClr val="E34E0B"/>
                </a:solidFill>
                <a:latin typeface="Times New Roman" panose="02020603050405020304" pitchFamily="18" charset="0"/>
              </a:rPr>
              <a:t>:</a:t>
            </a:r>
          </a:p>
          <a:p>
            <a:pPr eaLnBrk="1" hangingPunct="1">
              <a:spcBef>
                <a:spcPct val="0"/>
              </a:spcBef>
              <a:buFontTx/>
              <a:buNone/>
            </a:pPr>
            <a:r>
              <a:rPr lang="en-US" altLang="en-US" sz="2800" b="1">
                <a:latin typeface="Times New Roman" panose="02020603050405020304" pitchFamily="18" charset="0"/>
              </a:rPr>
              <a:t>Muốn tìm tỉ số phần trăm của số A so với số B : </a:t>
            </a:r>
          </a:p>
          <a:p>
            <a:pPr eaLnBrk="1" hangingPunct="1">
              <a:spcBef>
                <a:spcPct val="0"/>
              </a:spcBef>
              <a:buFontTx/>
              <a:buNone/>
            </a:pPr>
            <a:r>
              <a:rPr lang="en-US" altLang="en-US" sz="2800" b="1">
                <a:latin typeface="Times New Roman" panose="02020603050405020304" pitchFamily="18" charset="0"/>
              </a:rPr>
              <a:t>  Ta lấy A : B x 100 (viết thêm kí hiệu % vào kết quả)</a:t>
            </a:r>
          </a:p>
          <a:p>
            <a:pPr eaLnBrk="1" hangingPunct="1">
              <a:spcBef>
                <a:spcPct val="0"/>
              </a:spcBef>
              <a:buFontTx/>
              <a:buNone/>
            </a:pPr>
            <a:r>
              <a:rPr lang="en-US" altLang="en-US" sz="2800" b="1">
                <a:latin typeface="Times New Roman" panose="02020603050405020304" pitchFamily="18" charset="0"/>
              </a:rPr>
              <a:t> </a:t>
            </a:r>
          </a:p>
        </p:txBody>
      </p:sp>
      <p:sp>
        <p:nvSpPr>
          <p:cNvPr id="5" name="Rectangle 4">
            <a:extLst>
              <a:ext uri="{FF2B5EF4-FFF2-40B4-BE49-F238E27FC236}">
                <a16:creationId xmlns:a16="http://schemas.microsoft.com/office/drawing/2014/main" id="{5E6E8526-0F92-C04A-8289-F69DE38D7E46}"/>
              </a:ext>
            </a:extLst>
          </p:cNvPr>
          <p:cNvSpPr/>
          <p:nvPr/>
        </p:nvSpPr>
        <p:spPr>
          <a:xfrm>
            <a:off x="1659604" y="2211321"/>
            <a:ext cx="8470233" cy="20304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lnSpc>
                <a:spcPct val="150000"/>
              </a:lnSpc>
              <a:defRPr/>
            </a:pPr>
            <a:r>
              <a:rPr lang="en-US" sz="2800" b="1" u="sng">
                <a:solidFill>
                  <a:srgbClr val="E34E0B"/>
                </a:solidFill>
                <a:latin typeface="Times New Roman"/>
                <a:ea typeface="HP001" pitchFamily="34" charset="-93"/>
                <a:cs typeface="Times New Roman" pitchFamily="18" charset="0"/>
              </a:rPr>
              <a:t>Dạng </a:t>
            </a:r>
            <a:r>
              <a:rPr lang="en-US" sz="2800" b="1" u="sng" dirty="0">
                <a:solidFill>
                  <a:srgbClr val="E34E0B"/>
                </a:solidFill>
                <a:latin typeface="Times New Roman"/>
                <a:ea typeface="HP001" pitchFamily="34" charset="-93"/>
                <a:cs typeface="Times New Roman" pitchFamily="18" charset="0"/>
              </a:rPr>
              <a:t>2:</a:t>
            </a:r>
            <a:r>
              <a:rPr lang="en-US" sz="2800" b="1" dirty="0">
                <a:solidFill>
                  <a:srgbClr val="E34E0B"/>
                </a:solidFill>
                <a:latin typeface="Times New Roman"/>
                <a:ea typeface="HP001" pitchFamily="34" charset="-93"/>
                <a:cs typeface="Times New Roman" pitchFamily="18" charset="0"/>
              </a:rPr>
              <a:t> </a:t>
            </a:r>
          </a:p>
          <a:p>
            <a:pPr algn="just" eaLnBrk="1" hangingPunct="1">
              <a:lnSpc>
                <a:spcPct val="150000"/>
              </a:lnSpc>
              <a:defRPr/>
            </a:pPr>
            <a:r>
              <a:rPr lang="en-US" sz="2800" b="1">
                <a:solidFill>
                  <a:schemeClr val="tx1"/>
                </a:solidFill>
                <a:latin typeface="Times New Roman"/>
                <a:ea typeface="HP001" pitchFamily="34" charset="-93"/>
                <a:cs typeface="Times New Roman" pitchFamily="18" charset="0"/>
              </a:rPr>
              <a:t>Muốn </a:t>
            </a:r>
            <a:r>
              <a:rPr lang="en-US" sz="2800" b="1" dirty="0" err="1">
                <a:solidFill>
                  <a:schemeClr val="tx1"/>
                </a:solidFill>
                <a:latin typeface="Times New Roman"/>
                <a:ea typeface="HP001" pitchFamily="34" charset="-93"/>
                <a:cs typeface="Times New Roman" pitchFamily="18" charset="0"/>
              </a:rPr>
              <a:t>tìm</a:t>
            </a:r>
            <a:r>
              <a:rPr lang="en-US" sz="2800" b="1" dirty="0">
                <a:solidFill>
                  <a:schemeClr val="tx1"/>
                </a:solidFill>
                <a:latin typeface="Times New Roman"/>
                <a:ea typeface="HP001" pitchFamily="34" charset="-93"/>
                <a:cs typeface="Times New Roman" pitchFamily="18" charset="0"/>
              </a:rPr>
              <a:t> A% </a:t>
            </a:r>
            <a:r>
              <a:rPr lang="en-US" sz="2800" b="1" dirty="0" err="1">
                <a:solidFill>
                  <a:schemeClr val="tx1"/>
                </a:solidFill>
                <a:latin typeface="Times New Roman"/>
                <a:ea typeface="HP001" pitchFamily="34" charset="-93"/>
                <a:cs typeface="Times New Roman" pitchFamily="18" charset="0"/>
              </a:rPr>
              <a:t>của</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số</a:t>
            </a:r>
            <a:r>
              <a:rPr lang="en-US" sz="2800" b="1" dirty="0">
                <a:solidFill>
                  <a:schemeClr val="tx1"/>
                </a:solidFill>
                <a:latin typeface="Times New Roman"/>
                <a:ea typeface="HP001" pitchFamily="34" charset="-93"/>
                <a:cs typeface="Times New Roman" pitchFamily="18" charset="0"/>
              </a:rPr>
              <a:t> B: ta </a:t>
            </a:r>
            <a:r>
              <a:rPr lang="en-US" sz="2800" b="1" dirty="0" err="1">
                <a:solidFill>
                  <a:schemeClr val="tx1"/>
                </a:solidFill>
                <a:latin typeface="Times New Roman"/>
                <a:ea typeface="HP001" pitchFamily="34" charset="-93"/>
                <a:cs typeface="Times New Roman" pitchFamily="18" charset="0"/>
              </a:rPr>
              <a:t>lấy</a:t>
            </a:r>
            <a:r>
              <a:rPr lang="en-US" sz="2800" b="1" dirty="0">
                <a:solidFill>
                  <a:schemeClr val="tx1"/>
                </a:solidFill>
                <a:latin typeface="Times New Roman"/>
                <a:ea typeface="HP001" pitchFamily="34" charset="-93"/>
                <a:cs typeface="Times New Roman" pitchFamily="18" charset="0"/>
              </a:rPr>
              <a:t> B :100 x A</a:t>
            </a:r>
          </a:p>
          <a:p>
            <a:pPr algn="just" eaLnBrk="1" hangingPunct="1">
              <a:lnSpc>
                <a:spcPct val="150000"/>
              </a:lnSpc>
              <a:defRPr/>
            </a:pPr>
            <a:r>
              <a:rPr lang="en-US" sz="2800" b="1">
                <a:solidFill>
                  <a:schemeClr val="tx1"/>
                </a:solidFill>
                <a:latin typeface="Times New Roman"/>
                <a:ea typeface="HP001" pitchFamily="34" charset="-93"/>
                <a:cs typeface="Times New Roman" pitchFamily="18" charset="0"/>
              </a:rPr>
              <a:t>                                            hoặc B x A </a:t>
            </a:r>
            <a:r>
              <a:rPr lang="en-US" sz="2800" b="1" dirty="0">
                <a:solidFill>
                  <a:schemeClr val="tx1"/>
                </a:solidFill>
                <a:latin typeface="Times New Roman"/>
                <a:ea typeface="HP001" pitchFamily="34" charset="-93"/>
                <a:cs typeface="Times New Roman" pitchFamily="18" charset="0"/>
              </a:rPr>
              <a:t>: 100</a:t>
            </a:r>
          </a:p>
        </p:txBody>
      </p:sp>
      <p:sp>
        <p:nvSpPr>
          <p:cNvPr id="6" name="TextBox 1">
            <a:extLst>
              <a:ext uri="{FF2B5EF4-FFF2-40B4-BE49-F238E27FC236}">
                <a16:creationId xmlns:a16="http://schemas.microsoft.com/office/drawing/2014/main" id="{3B140280-8FFF-FA4E-ABD8-5F4A8EE9E755}"/>
              </a:ext>
            </a:extLst>
          </p:cNvPr>
          <p:cNvSpPr txBox="1">
            <a:spLocks noChangeArrowheads="1"/>
          </p:cNvSpPr>
          <p:nvPr/>
        </p:nvSpPr>
        <p:spPr bwMode="auto">
          <a:xfrm>
            <a:off x="1659604" y="4143627"/>
            <a:ext cx="7573451" cy="181588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b="1" u="sng" dirty="0" err="1">
                <a:solidFill>
                  <a:srgbClr val="E34E0B"/>
                </a:solidFill>
                <a:latin typeface="Times New Roman" panose="02020603050405020304" pitchFamily="18" charset="0"/>
                <a:cs typeface="Times New Roman" panose="02020603050405020304" pitchFamily="18" charset="0"/>
              </a:rPr>
              <a:t>Dạng</a:t>
            </a:r>
            <a:r>
              <a:rPr lang="en-US" altLang="en-US" sz="2800" b="1" u="sng" dirty="0">
                <a:solidFill>
                  <a:srgbClr val="E34E0B"/>
                </a:solidFill>
                <a:latin typeface="Times New Roman" panose="02020603050405020304" pitchFamily="18" charset="0"/>
                <a:cs typeface="Times New Roman" panose="02020603050405020304" pitchFamily="18" charset="0"/>
              </a:rPr>
              <a:t> 3</a:t>
            </a:r>
            <a:r>
              <a:rPr lang="en-US" altLang="en-US" sz="2800" b="1" dirty="0">
                <a:solidFill>
                  <a:srgbClr val="E34E0B"/>
                </a:solidFill>
                <a:latin typeface="Times New Roman" panose="02020603050405020304" pitchFamily="18" charset="0"/>
                <a:cs typeface="Times New Roman" panose="02020603050405020304" pitchFamily="18" charset="0"/>
              </a:rPr>
              <a:t>: </a:t>
            </a:r>
          </a:p>
          <a:p>
            <a:pPr>
              <a:defRPr/>
            </a:pPr>
            <a:r>
              <a:rPr lang="en-US" altLang="en-US" sz="2800" b="1" dirty="0" err="1">
                <a:latin typeface="Times New Roman" panose="02020603050405020304" pitchFamily="18" charset="0"/>
                <a:cs typeface="Times New Roman" panose="02020603050405020304" pitchFamily="18" charset="0"/>
              </a:rPr>
              <a:t>Muốn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B</a:t>
            </a:r>
            <a:r>
              <a:rPr lang="en-US" altLang="en-US" sz="2800" b="1">
                <a:latin typeface="Times New Roman" panose="02020603050405020304" pitchFamily="18" charset="0"/>
                <a:cs typeface="Times New Roman" panose="02020603050405020304" pitchFamily="18" charset="0"/>
              </a:rPr>
              <a:t>:  </a:t>
            </a:r>
          </a:p>
          <a:p>
            <a:pPr algn="ctr">
              <a:defRPr/>
            </a:pPr>
            <a:r>
              <a:rPr lang="en-US" altLang="en-US" sz="2800" b="1">
                <a:latin typeface="Times New Roman" panose="02020603050405020304" pitchFamily="18" charset="0"/>
                <a:cs typeface="Times New Roman" panose="02020603050405020304" pitchFamily="18" charset="0"/>
              </a:rPr>
              <a:t>Ta </a:t>
            </a:r>
            <a:r>
              <a:rPr lang="en-US" altLang="en-US" sz="2800" b="1" dirty="0" err="1">
                <a:latin typeface="Times New Roman" panose="02020603050405020304" pitchFamily="18" charset="0"/>
                <a:cs typeface="Times New Roman" panose="02020603050405020304" pitchFamily="18" charset="0"/>
              </a:rPr>
              <a:t>lấy</a:t>
            </a:r>
            <a:r>
              <a:rPr lang="en-US" altLang="en-US" sz="2800" b="1" dirty="0">
                <a:latin typeface="Times New Roman" panose="02020603050405020304" pitchFamily="18" charset="0"/>
                <a:cs typeface="Times New Roman" panose="02020603050405020304" pitchFamily="18" charset="0"/>
              </a:rPr>
              <a:t> B x 100 : A </a:t>
            </a:r>
          </a:p>
          <a:p>
            <a:pPr algn="ctr">
              <a:defRPr/>
            </a:pPr>
            <a:r>
              <a:rPr lang="en-US" altLang="en-US" sz="2800" b="1">
                <a:latin typeface="Times New Roman" panose="02020603050405020304" pitchFamily="18" charset="0"/>
                <a:cs typeface="Times New Roman" panose="02020603050405020304" pitchFamily="18" charset="0"/>
              </a:rPr>
              <a:t>  hoặc </a:t>
            </a:r>
            <a:r>
              <a:rPr lang="en-US" altLang="en-US" sz="2800" b="1" dirty="0">
                <a:latin typeface="Times New Roman" panose="02020603050405020304" pitchFamily="18" charset="0"/>
                <a:cs typeface="Times New Roman" panose="02020603050405020304" pitchFamily="18" charset="0"/>
              </a:rPr>
              <a:t>B : A x 100</a:t>
            </a:r>
          </a:p>
        </p:txBody>
      </p:sp>
      <p:sp>
        <p:nvSpPr>
          <p:cNvPr id="7" name="文本框 3">
            <a:extLst>
              <a:ext uri="{FF2B5EF4-FFF2-40B4-BE49-F238E27FC236}">
                <a16:creationId xmlns:a16="http://schemas.microsoft.com/office/drawing/2014/main" id="{7AA0C628-393C-A74E-9B1A-987FFB413C2E}"/>
              </a:ext>
            </a:extLst>
          </p:cNvPr>
          <p:cNvSpPr txBox="1"/>
          <p:nvPr/>
        </p:nvSpPr>
        <p:spPr>
          <a:xfrm>
            <a:off x="2173008" y="448679"/>
            <a:ext cx="7659996" cy="1015663"/>
          </a:xfrm>
          <a:prstGeom prst="rect">
            <a:avLst/>
          </a:prstGeom>
          <a:noFill/>
        </p:spPr>
        <p:txBody>
          <a:bodyPr wrap="square" rtlCol="0">
            <a:spAutoFit/>
          </a:bodyPr>
          <a:lstStyle/>
          <a:p>
            <a:pPr algn="ctr"/>
            <a:r>
              <a:rPr lang="en-US" altLang="zh-CN" sz="6000" b="1" dirty="0" err="1">
                <a:solidFill>
                  <a:srgbClr val="E34E0B"/>
                </a:solidFill>
                <a:effectLst>
                  <a:outerShdw dist="76200" dir="9000000" algn="tl" rotWithShape="0">
                    <a:schemeClr val="bg1"/>
                  </a:outerShdw>
                </a:effectLst>
                <a:latin typeface="UTM Bell" panose="02040603050506020204" pitchFamily="18" charset="0"/>
                <a:ea typeface="思源黑体 CN Bold" panose="020B0800000000000000" pitchFamily="34" charset="-122"/>
              </a:rPr>
              <a:t>Củng</a:t>
            </a:r>
            <a:r>
              <a:rPr lang="en-US" altLang="zh-CN" sz="6000" b="1" dirty="0">
                <a:solidFill>
                  <a:srgbClr val="E34E0B"/>
                </a:solidFill>
                <a:effectLst>
                  <a:outerShdw dist="76200" dir="9000000" algn="tl" rotWithShape="0">
                    <a:schemeClr val="bg1"/>
                  </a:outerShdw>
                </a:effectLst>
                <a:latin typeface="UTM Bell" panose="02040603050506020204" pitchFamily="18" charset="0"/>
                <a:ea typeface="思源黑体 CN Bold" panose="020B0800000000000000" pitchFamily="34" charset="-122"/>
              </a:rPr>
              <a:t> </a:t>
            </a:r>
            <a:r>
              <a:rPr lang="en-US" altLang="zh-CN" sz="6000" b="1" dirty="0" err="1">
                <a:solidFill>
                  <a:srgbClr val="E34E0B"/>
                </a:solidFill>
                <a:effectLst>
                  <a:outerShdw dist="76200" dir="9000000" algn="tl" rotWithShape="0">
                    <a:schemeClr val="bg1"/>
                  </a:outerShdw>
                </a:effectLst>
                <a:latin typeface="UTM Bell" panose="02040603050506020204" pitchFamily="18" charset="0"/>
                <a:ea typeface="思源黑体 CN Bold" panose="020B0800000000000000" pitchFamily="34" charset="-122"/>
              </a:rPr>
              <a:t>cố</a:t>
            </a:r>
            <a:endParaRPr lang="zh-CN" altLang="en-US" sz="6000" b="1" i="0" dirty="0">
              <a:solidFill>
                <a:srgbClr val="E34E0B"/>
              </a:solidFill>
              <a:effectLst>
                <a:outerShdw dist="76200" dir="9000000" algn="tl" rotWithShape="0">
                  <a:schemeClr val="bg1"/>
                </a:outerShdw>
              </a:effectLst>
              <a:latin typeface="UTM Bell"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11895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B962121-D604-8249-9B67-CA76476D2E82}"/>
              </a:ext>
            </a:extLst>
          </p:cNvPr>
          <p:cNvSpPr txBox="1"/>
          <p:nvPr/>
        </p:nvSpPr>
        <p:spPr>
          <a:xfrm>
            <a:off x="2491308" y="2496182"/>
            <a:ext cx="7659996" cy="1200329"/>
          </a:xfrm>
          <a:prstGeom prst="rect">
            <a:avLst/>
          </a:prstGeom>
          <a:noFill/>
        </p:spPr>
        <p:txBody>
          <a:bodyPr wrap="square" rtlCol="0">
            <a:spAutoFit/>
          </a:bodyPr>
          <a:lstStyle/>
          <a:p>
            <a:pPr algn="ctr"/>
            <a:r>
              <a:rPr lang="en-US" altLang="zh-CN"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KHỞI ĐỘNG</a:t>
            </a:r>
            <a:endParaRPr lang="zh-CN" altLang="en-US"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352191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a:extLst>
              <a:ext uri="{FF2B5EF4-FFF2-40B4-BE49-F238E27FC236}">
                <a16:creationId xmlns:a16="http://schemas.microsoft.com/office/drawing/2014/main" id="{D2D0DB72-6D58-B642-AC13-BAD76E8E8E4A}"/>
              </a:ext>
            </a:extLst>
          </p:cNvPr>
          <p:cNvSpPr txBox="1">
            <a:spLocks noChangeArrowheads="1"/>
          </p:cNvSpPr>
          <p:nvPr/>
        </p:nvSpPr>
        <p:spPr bwMode="auto">
          <a:xfrm>
            <a:off x="1008146" y="757833"/>
            <a:ext cx="9684828" cy="1384995"/>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2800" b="1">
                <a:latin typeface="Times New Roman" panose="02020603050405020304" pitchFamily="18" charset="0"/>
                <a:cs typeface="Times New Roman" panose="02020603050405020304" pitchFamily="18" charset="0"/>
              </a:rPr>
              <a:t>Bài toán: </a:t>
            </a:r>
            <a:r>
              <a:rPr lang="en-US" altLang="en-US" sz="2800">
                <a:latin typeface="Times New Roman" panose="02020603050405020304" pitchFamily="18" charset="0"/>
                <a:cs typeface="Times New Roman" panose="02020603050405020304" pitchFamily="18" charset="0"/>
              </a:rPr>
              <a:t>Số học sinh học tập tốt của khối 5 trường An Lạc là 160 em, chiếm 40% số học sinh toàn khối. Hỏi khối 5 trường An Lạc có bao nhiêu học sinh? </a:t>
            </a:r>
          </a:p>
        </p:txBody>
      </p:sp>
      <p:sp>
        <p:nvSpPr>
          <p:cNvPr id="13" name="Rectangle: Rounded Corners 3">
            <a:extLst>
              <a:ext uri="{FF2B5EF4-FFF2-40B4-BE49-F238E27FC236}">
                <a16:creationId xmlns:a16="http://schemas.microsoft.com/office/drawing/2014/main" id="{430A11E9-8001-CF47-9AB4-40E526C5ACFE}"/>
              </a:ext>
            </a:extLst>
          </p:cNvPr>
          <p:cNvSpPr/>
          <p:nvPr/>
        </p:nvSpPr>
        <p:spPr>
          <a:xfrm>
            <a:off x="2899441" y="4038844"/>
            <a:ext cx="6360273" cy="25905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eaLnBrk="1" hangingPunct="1">
              <a:spcBef>
                <a:spcPts val="600"/>
              </a:spcBef>
              <a:defRPr/>
            </a:pPr>
            <a:r>
              <a:rPr lang="en-US" altLang="en-US" sz="2800" b="1" u="sng">
                <a:solidFill>
                  <a:schemeClr val="accent6">
                    <a:lumMod val="50000"/>
                  </a:schemeClr>
                </a:solidFill>
                <a:latin typeface="Times New Roman" panose="02020603050405020304" pitchFamily="18" charset="0"/>
                <a:cs typeface="Times New Roman" panose="02020603050405020304" pitchFamily="18" charset="0"/>
              </a:rPr>
              <a:t>Bài giải</a:t>
            </a:r>
          </a:p>
          <a:p>
            <a:pPr algn="ctr" eaLnBrk="1" hangingPunct="1">
              <a:spcBef>
                <a:spcPts val="600"/>
              </a:spcBef>
              <a:defRPr/>
            </a:pPr>
            <a:r>
              <a:rPr lang="en-US" altLang="en-US" sz="2800">
                <a:solidFill>
                  <a:schemeClr val="accent6">
                    <a:lumMod val="50000"/>
                  </a:schemeClr>
                </a:solidFill>
                <a:latin typeface="Times New Roman" panose="02020603050405020304" pitchFamily="18" charset="0"/>
                <a:cs typeface="Times New Roman" panose="02020603050405020304" pitchFamily="18" charset="0"/>
              </a:rPr>
              <a:t>Khối 5 trường An Lạc có số học sinh là</a:t>
            </a:r>
          </a:p>
          <a:p>
            <a:pPr algn="ctr" eaLnBrk="1" hangingPunct="1">
              <a:spcBef>
                <a:spcPts val="600"/>
              </a:spcBef>
              <a:defRPr/>
            </a:pPr>
            <a:r>
              <a:rPr lang="en-US" altLang="en-US" sz="2800">
                <a:solidFill>
                  <a:schemeClr val="accent6">
                    <a:lumMod val="50000"/>
                  </a:schemeClr>
                </a:solidFill>
                <a:latin typeface="Times New Roman" panose="02020603050405020304" pitchFamily="18" charset="0"/>
                <a:cs typeface="Times New Roman" panose="02020603050405020304" pitchFamily="18" charset="0"/>
              </a:rPr>
              <a:t>  160 : 40 x 100 = 400 (học sinh)</a:t>
            </a:r>
          </a:p>
          <a:p>
            <a:pPr algn="ctr" eaLnBrk="1" hangingPunct="1">
              <a:spcBef>
                <a:spcPts val="600"/>
              </a:spcBef>
              <a:defRPr/>
            </a:pPr>
            <a:r>
              <a:rPr lang="en-US" altLang="en-US" sz="2800" b="1">
                <a:solidFill>
                  <a:schemeClr val="accent6">
                    <a:lumMod val="50000"/>
                  </a:schemeClr>
                </a:solidFill>
                <a:latin typeface="Times New Roman" panose="02020603050405020304" pitchFamily="18" charset="0"/>
                <a:cs typeface="Times New Roman" panose="02020603050405020304" pitchFamily="18" charset="0"/>
              </a:rPr>
              <a:t>Đáp số: 200 học sinh</a:t>
            </a:r>
          </a:p>
          <a:p>
            <a:pPr algn="ctr"/>
            <a:endParaRPr lang="en-US" sz="2800">
              <a:solidFill>
                <a:schemeClr val="accent6">
                  <a:lumMod val="50000"/>
                </a:schemeClr>
              </a:solidFill>
            </a:endParaRPr>
          </a:p>
        </p:txBody>
      </p:sp>
      <p:sp>
        <p:nvSpPr>
          <p:cNvPr id="14" name="TextBox 13">
            <a:extLst>
              <a:ext uri="{FF2B5EF4-FFF2-40B4-BE49-F238E27FC236}">
                <a16:creationId xmlns:a16="http://schemas.microsoft.com/office/drawing/2014/main" id="{1AA13631-6E46-EE4A-8DD0-1648F426092B}"/>
              </a:ext>
            </a:extLst>
          </p:cNvPr>
          <p:cNvSpPr txBox="1"/>
          <p:nvPr/>
        </p:nvSpPr>
        <p:spPr>
          <a:xfrm>
            <a:off x="1098492" y="2142828"/>
            <a:ext cx="1592495"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Tóm tắt:</a:t>
            </a:r>
          </a:p>
        </p:txBody>
      </p:sp>
      <p:sp>
        <p:nvSpPr>
          <p:cNvPr id="15" name="TextBox 14">
            <a:extLst>
              <a:ext uri="{FF2B5EF4-FFF2-40B4-BE49-F238E27FC236}">
                <a16:creationId xmlns:a16="http://schemas.microsoft.com/office/drawing/2014/main" id="{72565F51-CDA9-3D4B-8882-27F5C6420853}"/>
              </a:ext>
            </a:extLst>
          </p:cNvPr>
          <p:cNvSpPr txBox="1"/>
          <p:nvPr/>
        </p:nvSpPr>
        <p:spPr>
          <a:xfrm>
            <a:off x="1008146" y="2750027"/>
            <a:ext cx="5333074"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HS học tốt khối 5: 40%: 160 em</a:t>
            </a:r>
          </a:p>
          <a:p>
            <a:r>
              <a:rPr lang="en-US" sz="2800">
                <a:latin typeface="Times New Roman" panose="02020603050405020304" pitchFamily="18" charset="0"/>
                <a:cs typeface="Times New Roman" panose="02020603050405020304" pitchFamily="18" charset="0"/>
              </a:rPr>
              <a:t>Toàn khối 5         : 100%: …em?</a:t>
            </a:r>
          </a:p>
        </p:txBody>
      </p:sp>
    </p:spTree>
    <p:extLst>
      <p:ext uri="{BB962C8B-B14F-4D97-AF65-F5344CB8AC3E}">
        <p14:creationId xmlns:p14="http://schemas.microsoft.com/office/powerpoint/2010/main" val="22074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id="{1A6B627A-45A5-5040-8E93-2A7F5552FD87}"/>
              </a:ext>
            </a:extLst>
          </p:cNvPr>
          <p:cNvSpPr/>
          <p:nvPr/>
        </p:nvSpPr>
        <p:spPr>
          <a:xfrm>
            <a:off x="3270489" y="2307260"/>
            <a:ext cx="7153209" cy="24424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11">
            <a:extLst>
              <a:ext uri="{FF2B5EF4-FFF2-40B4-BE49-F238E27FC236}">
                <a16:creationId xmlns:a16="http://schemas.microsoft.com/office/drawing/2014/main" id="{E0580FFF-BC4C-7640-BD7D-8A5A38968ACC}"/>
              </a:ext>
            </a:extLst>
          </p:cNvPr>
          <p:cNvSpPr txBox="1">
            <a:spLocks noChangeArrowheads="1"/>
          </p:cNvSpPr>
          <p:nvPr/>
        </p:nvSpPr>
        <p:spPr bwMode="auto">
          <a:xfrm>
            <a:off x="3270489" y="1001835"/>
            <a:ext cx="7153209" cy="1077218"/>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a:latin typeface="Times New Roman" panose="02020603050405020304" pitchFamily="18" charset="0"/>
                <a:cs typeface="Times New Roman" panose="02020603050405020304" pitchFamily="18" charset="0"/>
              </a:rPr>
              <a:t>Muốn tìm một số khi biết giá trị một số phần trăm của nó ta làm thế nào?</a:t>
            </a:r>
          </a:p>
        </p:txBody>
      </p:sp>
      <p:pic>
        <p:nvPicPr>
          <p:cNvPr id="6" name="Picture 5">
            <a:extLst>
              <a:ext uri="{FF2B5EF4-FFF2-40B4-BE49-F238E27FC236}">
                <a16:creationId xmlns:a16="http://schemas.microsoft.com/office/drawing/2014/main" id="{237B5C57-9076-DE4D-85D0-8677C0E3F0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839" y="2503358"/>
            <a:ext cx="3204400" cy="4114800"/>
          </a:xfrm>
          <a:prstGeom prst="rect">
            <a:avLst/>
          </a:prstGeom>
        </p:spPr>
      </p:pic>
      <p:sp>
        <p:nvSpPr>
          <p:cNvPr id="7" name="Text Box 5">
            <a:extLst>
              <a:ext uri="{FF2B5EF4-FFF2-40B4-BE49-F238E27FC236}">
                <a16:creationId xmlns:a16="http://schemas.microsoft.com/office/drawing/2014/main" id="{140F777C-3374-7D43-A076-25029B03E29E}"/>
              </a:ext>
            </a:extLst>
          </p:cNvPr>
          <p:cNvSpPr txBox="1">
            <a:spLocks noChangeArrowheads="1"/>
          </p:cNvSpPr>
          <p:nvPr/>
        </p:nvSpPr>
        <p:spPr bwMode="auto">
          <a:xfrm>
            <a:off x="3483661" y="2405308"/>
            <a:ext cx="6726864"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u="sng"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Quy</a:t>
            </a:r>
            <a:r>
              <a:rPr lang="en-US" altLang="en-US" sz="2800" b="1" u="sng"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u="sng"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tắc</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Muốn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tìm</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một</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số</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khi</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biết</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giá</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trị</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một</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số</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phần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trăm</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của</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nó</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ta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lấy</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giá</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trị</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đó</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chia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cho</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số</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phần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trăm</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rồi</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nhân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với</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100 </a:t>
            </a:r>
            <a:r>
              <a:rPr lang="en-US" altLang="en-US" sz="2800" b="1" i="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hoặc</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lấy</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giá</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trị</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đó</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nhân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với</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100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rồi</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chia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cho</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số</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phần</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 </a:t>
            </a:r>
            <a:r>
              <a:rPr lang="en-US" altLang="en-US" sz="2800" b="1" dirty="0" err="1">
                <a:solidFill>
                  <a:schemeClr val="accent1">
                    <a:lumMod val="50000"/>
                  </a:schemeClr>
                </a:solidFill>
                <a:latin typeface="Times New Roman" panose="02020603050405020304" pitchFamily="18" charset="0"/>
                <a:ea typeface="HP001" pitchFamily="34" charset="0"/>
                <a:cs typeface="Tahoma" panose="020B0604030504040204" pitchFamily="34" charset="0"/>
              </a:rPr>
              <a:t>trăm</a:t>
            </a:r>
            <a:r>
              <a:rPr lang="en-US" altLang="en-US" sz="2800" b="1" dirty="0">
                <a:solidFill>
                  <a:schemeClr val="accent1">
                    <a:lumMod val="50000"/>
                  </a:schemeClr>
                </a:solidFill>
                <a:latin typeface="Times New Roman" panose="02020603050405020304" pitchFamily="18" charset="0"/>
                <a:ea typeface="HP001" pitchFamily="34" charset="0"/>
                <a:cs typeface="Tahoma" panose="020B0604030504040204" pitchFamily="34" charset="0"/>
              </a:rPr>
              <a:t>.</a:t>
            </a:r>
          </a:p>
        </p:txBody>
      </p:sp>
    </p:spTree>
    <p:extLst>
      <p:ext uri="{BB962C8B-B14F-4D97-AF65-F5344CB8AC3E}">
        <p14:creationId xmlns:p14="http://schemas.microsoft.com/office/powerpoint/2010/main" val="26624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ox(in)">
                                      <p:cBhvr>
                                        <p:cTn id="18" dur="500"/>
                                        <p:tgtEl>
                                          <p:spTgt spid="7">
                                            <p:txEl>
                                              <p:pRg st="0" end="0"/>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B962121-D604-8249-9B67-CA76476D2E82}"/>
              </a:ext>
            </a:extLst>
          </p:cNvPr>
          <p:cNvSpPr txBox="1"/>
          <p:nvPr/>
        </p:nvSpPr>
        <p:spPr>
          <a:xfrm>
            <a:off x="2446337" y="367579"/>
            <a:ext cx="7659996" cy="1200329"/>
          </a:xfrm>
          <a:prstGeom prst="rect">
            <a:avLst/>
          </a:prstGeom>
          <a:noFill/>
        </p:spPr>
        <p:txBody>
          <a:bodyPr wrap="square" rtlCol="0">
            <a:spAutoFit/>
          </a:bodyPr>
          <a:lstStyle/>
          <a:p>
            <a:pPr algn="ct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Yêu</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a:t>
            </a: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cầu</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a:t>
            </a: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cần</a:t>
            </a:r>
            <a:r>
              <a:rPr lang="en-US" altLang="zh-CN" sz="7200" b="1"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 </a:t>
            </a:r>
            <a:r>
              <a:rPr lang="en-US" altLang="zh-CN" sz="7200" b="1" dirty="0" err="1">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đạt</a:t>
            </a:r>
            <a:endParaRPr lang="zh-CN" altLang="en-US"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endParaRPr>
          </a:p>
        </p:txBody>
      </p:sp>
      <p:pic>
        <p:nvPicPr>
          <p:cNvPr id="5" name="Picture 4">
            <a:extLst>
              <a:ext uri="{FF2B5EF4-FFF2-40B4-BE49-F238E27FC236}">
                <a16:creationId xmlns:a16="http://schemas.microsoft.com/office/drawing/2014/main" id="{67D35BC2-83E3-B843-AC7C-D22B163744E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735" b="54312" l="58088" r="77664"/>
                    </a14:imgEffect>
                  </a14:imgLayer>
                </a14:imgProps>
              </a:ext>
              <a:ext uri="{28A0092B-C50C-407E-A947-70E740481C1C}">
                <a14:useLocalDpi xmlns:a14="http://schemas.microsoft.com/office/drawing/2010/main" val="0"/>
              </a:ext>
            </a:extLst>
          </a:blip>
          <a:srcRect l="55641" t="8663" r="19889" b="40616"/>
          <a:stretch/>
        </p:blipFill>
        <p:spPr>
          <a:xfrm>
            <a:off x="1891975" y="2449228"/>
            <a:ext cx="1108725" cy="906347"/>
          </a:xfrm>
          <a:prstGeom prst="rect">
            <a:avLst/>
          </a:prstGeom>
        </p:spPr>
      </p:pic>
      <p:sp>
        <p:nvSpPr>
          <p:cNvPr id="6" name="TextBox 5">
            <a:extLst>
              <a:ext uri="{FF2B5EF4-FFF2-40B4-BE49-F238E27FC236}">
                <a16:creationId xmlns:a16="http://schemas.microsoft.com/office/drawing/2014/main" id="{0BB90E9F-0F14-C142-A617-7F167B6B69AF}"/>
              </a:ext>
            </a:extLst>
          </p:cNvPr>
          <p:cNvSpPr txBox="1"/>
          <p:nvPr/>
        </p:nvSpPr>
        <p:spPr>
          <a:xfrm>
            <a:off x="2080697" y="1876920"/>
            <a:ext cx="8831179" cy="584775"/>
          </a:xfrm>
          <a:prstGeom prst="rect">
            <a:avLst/>
          </a:prstGeom>
          <a:noFill/>
        </p:spPr>
        <p:txBody>
          <a:bodyPr wrap="square" rtlCol="0">
            <a:spAutoFit/>
          </a:bodyPr>
          <a:lstStyle/>
          <a:p>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Ôn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ba</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dạng</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toán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cơ</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bản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về</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tỉ</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2">
                    <a:lumMod val="50000"/>
                  </a:schemeClr>
                </a:solidFill>
                <a:latin typeface="Times New Roman" panose="02020603050405020304" pitchFamily="18" charset="0"/>
                <a:cs typeface="Times New Roman" panose="02020603050405020304" pitchFamily="18" charset="0"/>
              </a:rPr>
              <a:t>trăm</a:t>
            </a:r>
            <a:r>
              <a:rPr lang="en-US" alt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9E9E770-EF42-1241-8191-19D06F35E94E}"/>
              </a:ext>
            </a:extLst>
          </p:cNvPr>
          <p:cNvSpPr txBox="1"/>
          <p:nvPr/>
        </p:nvSpPr>
        <p:spPr>
          <a:xfrm>
            <a:off x="2925979" y="2648368"/>
            <a:ext cx="7545094" cy="584775"/>
          </a:xfrm>
          <a:prstGeom prst="rect">
            <a:avLst/>
          </a:prstGeom>
          <a:noFill/>
        </p:spPr>
        <p:txBody>
          <a:bodyPr wrap="square" rtlCol="0">
            <a:spAutoFit/>
          </a:bodyPr>
          <a:lstStyle/>
          <a:p>
            <a:r>
              <a:rPr lang="en-US" altLang="en-US" sz="3200" b="1">
                <a:latin typeface="Times New Roman" panose="02020603050405020304" pitchFamily="18" charset="0"/>
                <a:cs typeface="Times New Roman" panose="02020603050405020304" pitchFamily="18" charset="0"/>
              </a:rPr>
              <a:t>Tìm tỉ số phần trăm của hai số.</a:t>
            </a:r>
          </a:p>
        </p:txBody>
      </p:sp>
      <p:pic>
        <p:nvPicPr>
          <p:cNvPr id="8" name="Picture 7">
            <a:extLst>
              <a:ext uri="{FF2B5EF4-FFF2-40B4-BE49-F238E27FC236}">
                <a16:creationId xmlns:a16="http://schemas.microsoft.com/office/drawing/2014/main" id="{F2E7257B-B2F4-9046-94E1-EF8B85D6EAB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735" b="54312" l="58088" r="77664"/>
                    </a14:imgEffect>
                  </a14:imgLayer>
                </a14:imgProps>
              </a:ext>
              <a:ext uri="{28A0092B-C50C-407E-A947-70E740481C1C}">
                <a14:useLocalDpi xmlns:a14="http://schemas.microsoft.com/office/drawing/2010/main" val="0"/>
              </a:ext>
            </a:extLst>
          </a:blip>
          <a:srcRect l="55641" t="8663" r="19889" b="40616"/>
          <a:stretch/>
        </p:blipFill>
        <p:spPr>
          <a:xfrm>
            <a:off x="1891975" y="3390850"/>
            <a:ext cx="1108725" cy="906347"/>
          </a:xfrm>
          <a:prstGeom prst="rect">
            <a:avLst/>
          </a:prstGeom>
        </p:spPr>
      </p:pic>
      <p:sp>
        <p:nvSpPr>
          <p:cNvPr id="9" name="TextBox 8">
            <a:extLst>
              <a:ext uri="{FF2B5EF4-FFF2-40B4-BE49-F238E27FC236}">
                <a16:creationId xmlns:a16="http://schemas.microsoft.com/office/drawing/2014/main" id="{6E60F051-7D86-B94D-8C15-B16D41F35437}"/>
              </a:ext>
            </a:extLst>
          </p:cNvPr>
          <p:cNvSpPr txBox="1"/>
          <p:nvPr/>
        </p:nvSpPr>
        <p:spPr>
          <a:xfrm>
            <a:off x="2925979" y="3598840"/>
            <a:ext cx="7545094" cy="584775"/>
          </a:xfrm>
          <a:prstGeom prst="rect">
            <a:avLst/>
          </a:prstGeom>
          <a:noFill/>
        </p:spPr>
        <p:txBody>
          <a:bodyPr wrap="square" rtlCol="0">
            <a:spAutoFit/>
          </a:bodyPr>
          <a:lstStyle/>
          <a:p>
            <a:pPr>
              <a:spcBef>
                <a:spcPct val="0"/>
              </a:spcBef>
            </a:pPr>
            <a:r>
              <a:rPr lang="en-US" altLang="en-US" sz="3200" b="1">
                <a:latin typeface="Times New Roman" panose="02020603050405020304" pitchFamily="18" charset="0"/>
                <a:cs typeface="Times New Roman" panose="02020603050405020304" pitchFamily="18" charset="0"/>
              </a:rPr>
              <a:t>Tìm một số phần trăm của một số.</a:t>
            </a:r>
          </a:p>
        </p:txBody>
      </p:sp>
      <p:pic>
        <p:nvPicPr>
          <p:cNvPr id="10" name="Picture 9">
            <a:extLst>
              <a:ext uri="{FF2B5EF4-FFF2-40B4-BE49-F238E27FC236}">
                <a16:creationId xmlns:a16="http://schemas.microsoft.com/office/drawing/2014/main" id="{C135508E-9122-9741-A53E-3E40E22B117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735" b="54312" l="58088" r="77664"/>
                    </a14:imgEffect>
                  </a14:imgLayer>
                </a14:imgProps>
              </a:ext>
              <a:ext uri="{28A0092B-C50C-407E-A947-70E740481C1C}">
                <a14:useLocalDpi xmlns:a14="http://schemas.microsoft.com/office/drawing/2010/main" val="0"/>
              </a:ext>
            </a:extLst>
          </a:blip>
          <a:srcRect l="55641" t="8663" r="19889" b="40616"/>
          <a:stretch/>
        </p:blipFill>
        <p:spPr>
          <a:xfrm>
            <a:off x="1822119" y="4426880"/>
            <a:ext cx="1108725" cy="906347"/>
          </a:xfrm>
          <a:prstGeom prst="rect">
            <a:avLst/>
          </a:prstGeom>
        </p:spPr>
      </p:pic>
      <p:sp>
        <p:nvSpPr>
          <p:cNvPr id="11" name="TextBox 10">
            <a:extLst>
              <a:ext uri="{FF2B5EF4-FFF2-40B4-BE49-F238E27FC236}">
                <a16:creationId xmlns:a16="http://schemas.microsoft.com/office/drawing/2014/main" id="{0EC24C8A-B70D-AC46-B1C4-A4B5034C747F}"/>
              </a:ext>
            </a:extLst>
          </p:cNvPr>
          <p:cNvSpPr txBox="1"/>
          <p:nvPr/>
        </p:nvSpPr>
        <p:spPr>
          <a:xfrm>
            <a:off x="2928922" y="4662675"/>
            <a:ext cx="7982954" cy="584775"/>
          </a:xfrm>
          <a:prstGeom prst="rect">
            <a:avLst/>
          </a:prstGeom>
          <a:noFill/>
        </p:spPr>
        <p:txBody>
          <a:bodyPr wrap="square" rtlCol="0">
            <a:spAutoFit/>
          </a:bodyPr>
          <a:lstStyle/>
          <a:p>
            <a:pPr>
              <a:spcBef>
                <a:spcPct val="0"/>
              </a:spcBef>
            </a:pPr>
            <a:r>
              <a:rPr lang="en-US" altLang="en-US" sz="3200" b="1">
                <a:latin typeface="Times New Roman" panose="02020603050405020304" pitchFamily="18" charset="0"/>
                <a:cs typeface="Times New Roman" panose="02020603050405020304" pitchFamily="18" charset="0"/>
              </a:rPr>
              <a:t>Tìm một số biết một số phần trăm của nó.</a:t>
            </a:r>
          </a:p>
        </p:txBody>
      </p:sp>
    </p:spTree>
    <p:extLst>
      <p:ext uri="{BB962C8B-B14F-4D97-AF65-F5344CB8AC3E}">
        <p14:creationId xmlns:p14="http://schemas.microsoft.com/office/powerpoint/2010/main" val="32162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B962121-D604-8249-9B67-CA76476D2E82}"/>
              </a:ext>
            </a:extLst>
          </p:cNvPr>
          <p:cNvSpPr txBox="1"/>
          <p:nvPr/>
        </p:nvSpPr>
        <p:spPr>
          <a:xfrm>
            <a:off x="2491308" y="2496182"/>
            <a:ext cx="7659996" cy="1200329"/>
          </a:xfrm>
          <a:prstGeom prst="rect">
            <a:avLst/>
          </a:prstGeom>
          <a:noFill/>
        </p:spPr>
        <p:txBody>
          <a:bodyPr wrap="square" rtlCol="0">
            <a:spAutoFit/>
          </a:bodyPr>
          <a:lstStyle/>
          <a:p>
            <a:pPr algn="ctr"/>
            <a:r>
              <a:rPr lang="en-US" altLang="zh-CN"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rPr>
              <a:t>LUYỆN TẬP</a:t>
            </a:r>
            <a:endParaRPr lang="zh-CN" altLang="en-US" sz="7200" b="1" i="0" dirty="0">
              <a:solidFill>
                <a:srgbClr val="E34E0B"/>
              </a:solidFill>
              <a:effectLst>
                <a:outerShdw dist="76200" dir="9000000" algn="tl" rotWithShape="0">
                  <a:schemeClr val="bg1"/>
                </a:outerShdw>
              </a:effectLst>
              <a:latin typeface="UTM Colossalis"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336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3">
            <a:extLst>
              <a:ext uri="{FF2B5EF4-FFF2-40B4-BE49-F238E27FC236}">
                <a16:creationId xmlns:a16="http://schemas.microsoft.com/office/drawing/2014/main" id="{947A4B6A-388A-C044-A9EE-0411B7946BA8}"/>
              </a:ext>
            </a:extLst>
          </p:cNvPr>
          <p:cNvSpPr/>
          <p:nvPr/>
        </p:nvSpPr>
        <p:spPr>
          <a:xfrm>
            <a:off x="1612232" y="269554"/>
            <a:ext cx="8386011" cy="1090863"/>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3200" b="1">
                <a:solidFill>
                  <a:schemeClr val="bg1"/>
                </a:solidFill>
                <a:latin typeface="Times New Roman" panose="02020603050405020304" pitchFamily="18" charset="0"/>
              </a:rPr>
              <a:t>    a) Tính tỉ số phần trăm của hai số 37 và 42</a:t>
            </a:r>
          </a:p>
        </p:txBody>
      </p:sp>
      <p:sp>
        <p:nvSpPr>
          <p:cNvPr id="19" name="Rectangle 17">
            <a:extLst>
              <a:ext uri="{FF2B5EF4-FFF2-40B4-BE49-F238E27FC236}">
                <a16:creationId xmlns:a16="http://schemas.microsoft.com/office/drawing/2014/main" id="{DB71485A-68D3-D24A-B179-687BD16939D4}"/>
              </a:ext>
            </a:extLst>
          </p:cNvPr>
          <p:cNvSpPr>
            <a:spLocks noChangeArrowheads="1"/>
          </p:cNvSpPr>
          <p:nvPr/>
        </p:nvSpPr>
        <p:spPr bwMode="auto">
          <a:xfrm>
            <a:off x="2193757" y="198213"/>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         </a:t>
            </a:r>
          </a:p>
        </p:txBody>
      </p:sp>
      <p:sp>
        <p:nvSpPr>
          <p:cNvPr id="20" name="Oval 19">
            <a:extLst>
              <a:ext uri="{FF2B5EF4-FFF2-40B4-BE49-F238E27FC236}">
                <a16:creationId xmlns:a16="http://schemas.microsoft.com/office/drawing/2014/main" id="{BB0B2F99-CD42-614D-AE85-5A552283A2C8}"/>
              </a:ext>
            </a:extLst>
          </p:cNvPr>
          <p:cNvSpPr/>
          <p:nvPr/>
        </p:nvSpPr>
        <p:spPr>
          <a:xfrm>
            <a:off x="553455" y="19744"/>
            <a:ext cx="1616239" cy="15022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a:solidFill>
                  <a:schemeClr val="accent6">
                    <a:lumMod val="75000"/>
                  </a:schemeClr>
                </a:solidFill>
                <a:latin typeface="Times New Roman" panose="02020603050405020304" pitchFamily="18" charset="0"/>
                <a:cs typeface="Times New Roman" panose="02020603050405020304" pitchFamily="18" charset="0"/>
              </a:rPr>
              <a:t>Bài 1</a:t>
            </a:r>
            <a:endParaRPr lang="en-US" sz="320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A65D387-8E62-5640-B755-7BA5C5D70DBE}"/>
              </a:ext>
            </a:extLst>
          </p:cNvPr>
          <p:cNvSpPr txBox="1">
            <a:spLocks noChangeArrowheads="1"/>
          </p:cNvSpPr>
          <p:nvPr/>
        </p:nvSpPr>
        <p:spPr bwMode="auto">
          <a:xfrm>
            <a:off x="1524000" y="1630939"/>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accent2">
                    <a:lumMod val="75000"/>
                  </a:schemeClr>
                </a:solidFill>
                <a:latin typeface="Times New Roman" panose="02020603050405020304" pitchFamily="18" charset="0"/>
                <a:cs typeface="Times New Roman" panose="02020603050405020304" pitchFamily="18" charset="0"/>
              </a:rPr>
              <a:t>   Muốn tìm tỉ số phần trăm của hai số ta làm thế nào?</a:t>
            </a:r>
          </a:p>
        </p:txBody>
      </p:sp>
      <p:sp>
        <p:nvSpPr>
          <p:cNvPr id="22" name="Rectangle 15">
            <a:extLst>
              <a:ext uri="{FF2B5EF4-FFF2-40B4-BE49-F238E27FC236}">
                <a16:creationId xmlns:a16="http://schemas.microsoft.com/office/drawing/2014/main" id="{6A6251A4-6F76-494E-8758-A2FB5A13F4D5}"/>
              </a:ext>
            </a:extLst>
          </p:cNvPr>
          <p:cNvSpPr>
            <a:spLocks noChangeArrowheads="1"/>
          </p:cNvSpPr>
          <p:nvPr/>
        </p:nvSpPr>
        <p:spPr bwMode="auto">
          <a:xfrm>
            <a:off x="1720516" y="1225143"/>
            <a:ext cx="8498306"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b="1">
              <a:solidFill>
                <a:srgbClr val="0000FF"/>
              </a:solidFill>
              <a:latin typeface="Times New Roman" panose="02020603050405020304" pitchFamily="18" charset="0"/>
            </a:endParaRPr>
          </a:p>
          <a:p>
            <a:pPr eaLnBrk="1" hangingPunct="1">
              <a:spcBef>
                <a:spcPct val="0"/>
              </a:spcBef>
              <a:buFontTx/>
              <a:buNone/>
            </a:pPr>
            <a:r>
              <a:rPr lang="en-US" altLang="en-US" sz="2800" b="1">
                <a:solidFill>
                  <a:schemeClr val="accent2">
                    <a:lumMod val="75000"/>
                  </a:schemeClr>
                </a:solidFill>
                <a:latin typeface="Times New Roman" panose="02020603050405020304" pitchFamily="18" charset="0"/>
              </a:rPr>
              <a:t>Muốn tìm tỉ số phần trăm của hai số ta làm như sau:</a:t>
            </a:r>
          </a:p>
          <a:p>
            <a:pPr eaLnBrk="1" hangingPunct="1">
              <a:spcBef>
                <a:spcPct val="0"/>
              </a:spcBef>
              <a:buFontTx/>
              <a:buNone/>
            </a:pPr>
            <a:r>
              <a:rPr lang="en-US" altLang="en-US" sz="2800" b="1">
                <a:solidFill>
                  <a:srgbClr val="0B19C8"/>
                </a:solidFill>
                <a:latin typeface="Times New Roman" panose="02020603050405020304" pitchFamily="18" charset="0"/>
              </a:rPr>
              <a:t> </a:t>
            </a:r>
            <a:r>
              <a:rPr lang="en-US" altLang="en-US" sz="2800" b="1">
                <a:latin typeface="Times New Roman" panose="02020603050405020304" pitchFamily="18" charset="0"/>
              </a:rPr>
              <a:t>- Tìm thương của hai số đó.</a:t>
            </a:r>
          </a:p>
          <a:p>
            <a:pPr eaLnBrk="1" hangingPunct="1">
              <a:spcBef>
                <a:spcPct val="0"/>
              </a:spcBef>
              <a:buFontTx/>
              <a:buNone/>
            </a:pPr>
            <a:r>
              <a:rPr lang="en-US" altLang="en-US" sz="2800" b="1">
                <a:latin typeface="Times New Roman" panose="02020603050405020304" pitchFamily="18" charset="0"/>
              </a:rPr>
              <a:t> - Nhân thương đó với 100 và thêm kí hiệu % </a:t>
            </a:r>
          </a:p>
          <a:p>
            <a:pPr eaLnBrk="1" hangingPunct="1">
              <a:spcBef>
                <a:spcPct val="0"/>
              </a:spcBef>
              <a:buFontTx/>
              <a:buNone/>
            </a:pPr>
            <a:r>
              <a:rPr lang="en-US" altLang="en-US" sz="2800" b="1">
                <a:latin typeface="Times New Roman" panose="02020603050405020304" pitchFamily="18" charset="0"/>
              </a:rPr>
              <a:t>vào bên phải tích tìm được.</a:t>
            </a:r>
          </a:p>
          <a:p>
            <a:pPr eaLnBrk="1" hangingPunct="1">
              <a:spcBef>
                <a:spcPct val="0"/>
              </a:spcBef>
              <a:buFontTx/>
              <a:buChar char="-"/>
            </a:pPr>
            <a:endParaRPr lang="en-US" altLang="en-US" sz="2800" b="1">
              <a:solidFill>
                <a:srgbClr val="0B19C8"/>
              </a:solidFill>
              <a:latin typeface="Times New Roman" panose="02020603050405020304" pitchFamily="18" charset="0"/>
            </a:endParaRPr>
          </a:p>
        </p:txBody>
      </p:sp>
      <p:sp>
        <p:nvSpPr>
          <p:cNvPr id="23" name="Rectangle 18">
            <a:extLst>
              <a:ext uri="{FF2B5EF4-FFF2-40B4-BE49-F238E27FC236}">
                <a16:creationId xmlns:a16="http://schemas.microsoft.com/office/drawing/2014/main" id="{876B0543-D363-694E-9E1F-1F970B308434}"/>
              </a:ext>
            </a:extLst>
          </p:cNvPr>
          <p:cNvSpPr>
            <a:spLocks noChangeArrowheads="1"/>
          </p:cNvSpPr>
          <p:nvPr/>
        </p:nvSpPr>
        <p:spPr bwMode="auto">
          <a:xfrm>
            <a:off x="2526632" y="3681361"/>
            <a:ext cx="6051884" cy="838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chemeClr val="accent6">
                    <a:lumMod val="50000"/>
                  </a:schemeClr>
                </a:solidFill>
                <a:latin typeface="Times New Roman" panose="02020603050405020304" pitchFamily="18" charset="0"/>
              </a:rPr>
              <a:t>37 : 42 = 0,8809 … = 88,09%</a:t>
            </a:r>
          </a:p>
        </p:txBody>
      </p:sp>
    </p:spTree>
    <p:extLst>
      <p:ext uri="{BB962C8B-B14F-4D97-AF65-F5344CB8AC3E}">
        <p14:creationId xmlns:p14="http://schemas.microsoft.com/office/powerpoint/2010/main" val="41497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amond(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1" grpId="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4ADE4D7-E3D7-F642-A825-C19066BF7FB3}"/>
              </a:ext>
            </a:extLst>
          </p:cNvPr>
          <p:cNvSpPr/>
          <p:nvPr/>
        </p:nvSpPr>
        <p:spPr>
          <a:xfrm>
            <a:off x="1612232" y="1"/>
            <a:ext cx="9625263" cy="1780674"/>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en-US" altLang="en-US" sz="3200" b="1">
                <a:solidFill>
                  <a:schemeClr val="bg1"/>
                </a:solidFill>
                <a:latin typeface="Times New Roman" panose="02020603050405020304" pitchFamily="18" charset="0"/>
              </a:rPr>
              <a:t>b) Một tổ sản xuất làm được 1200 sản phẩm, trong đó anh Ba làm được 126 sản phẩm. Hỏi anh Ba làm được bao nhiêu phần trăm số sản phẩm của tổ?</a:t>
            </a:r>
          </a:p>
        </p:txBody>
      </p:sp>
      <p:sp>
        <p:nvSpPr>
          <p:cNvPr id="5" name="Oval 4">
            <a:extLst>
              <a:ext uri="{FF2B5EF4-FFF2-40B4-BE49-F238E27FC236}">
                <a16:creationId xmlns:a16="http://schemas.microsoft.com/office/drawing/2014/main" id="{690424B9-4C28-474C-8F55-6F2C93EC2770}"/>
              </a:ext>
            </a:extLst>
          </p:cNvPr>
          <p:cNvSpPr/>
          <p:nvPr/>
        </p:nvSpPr>
        <p:spPr>
          <a:xfrm>
            <a:off x="-4007" y="0"/>
            <a:ext cx="1616239" cy="9384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a:solidFill>
                  <a:schemeClr val="accent6">
                    <a:lumMod val="75000"/>
                  </a:schemeClr>
                </a:solidFill>
                <a:latin typeface="Times New Roman" panose="02020603050405020304" pitchFamily="18" charset="0"/>
                <a:cs typeface="Times New Roman" panose="02020603050405020304" pitchFamily="18" charset="0"/>
              </a:rPr>
              <a:t>Bài 1</a:t>
            </a:r>
            <a:endParaRPr lang="en-US" sz="320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 Box 13">
            <a:extLst>
              <a:ext uri="{FF2B5EF4-FFF2-40B4-BE49-F238E27FC236}">
                <a16:creationId xmlns:a16="http://schemas.microsoft.com/office/drawing/2014/main" id="{F1A3B842-C95A-E941-826E-8D0E9C0629B4}"/>
              </a:ext>
            </a:extLst>
          </p:cNvPr>
          <p:cNvSpPr txBox="1">
            <a:spLocks noChangeArrowheads="1"/>
          </p:cNvSpPr>
          <p:nvPr/>
        </p:nvSpPr>
        <p:spPr bwMode="auto">
          <a:xfrm>
            <a:off x="1864894" y="5077326"/>
            <a:ext cx="9144000" cy="9540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Times New Roman" panose="02020603050405020304" pitchFamily="18" charset="0"/>
              </a:rPr>
              <a:t>126 : 1200  = 0,105</a:t>
            </a:r>
          </a:p>
          <a:p>
            <a:pPr algn="ctr" eaLnBrk="1" hangingPunct="1">
              <a:spcBef>
                <a:spcPct val="0"/>
              </a:spcBef>
              <a:buFontTx/>
              <a:buNone/>
            </a:pPr>
            <a:r>
              <a:rPr lang="en-US" altLang="en-US" sz="2800" b="1">
                <a:latin typeface="Times New Roman" panose="02020603050405020304" pitchFamily="18" charset="0"/>
              </a:rPr>
              <a:t>0,105 = 10,5 %</a:t>
            </a:r>
          </a:p>
        </p:txBody>
      </p:sp>
      <p:sp>
        <p:nvSpPr>
          <p:cNvPr id="7" name="TextBox 6">
            <a:extLst>
              <a:ext uri="{FF2B5EF4-FFF2-40B4-BE49-F238E27FC236}">
                <a16:creationId xmlns:a16="http://schemas.microsoft.com/office/drawing/2014/main" id="{46258FFB-BA73-8644-8728-C6CD44EF8B87}"/>
              </a:ext>
            </a:extLst>
          </p:cNvPr>
          <p:cNvSpPr txBox="1">
            <a:spLocks noChangeArrowheads="1"/>
          </p:cNvSpPr>
          <p:nvPr/>
        </p:nvSpPr>
        <p:spPr bwMode="auto">
          <a:xfrm>
            <a:off x="188494" y="1672725"/>
            <a:ext cx="167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u="sng">
                <a:solidFill>
                  <a:srgbClr val="C00000"/>
                </a:solidFill>
                <a:latin typeface="Times New Roman" panose="02020603050405020304" pitchFamily="18" charset="0"/>
                <a:cs typeface="Times New Roman" panose="02020603050405020304" pitchFamily="18" charset="0"/>
              </a:rPr>
              <a:t>Tóm tắt:</a:t>
            </a:r>
          </a:p>
        </p:txBody>
      </p:sp>
      <p:sp>
        <p:nvSpPr>
          <p:cNvPr id="8" name="TextBox 7">
            <a:extLst>
              <a:ext uri="{FF2B5EF4-FFF2-40B4-BE49-F238E27FC236}">
                <a16:creationId xmlns:a16="http://schemas.microsoft.com/office/drawing/2014/main" id="{8C4AD754-11EF-B141-87B4-E7E5616122E0}"/>
              </a:ext>
            </a:extLst>
          </p:cNvPr>
          <p:cNvSpPr txBox="1">
            <a:spLocks noChangeArrowheads="1"/>
          </p:cNvSpPr>
          <p:nvPr/>
        </p:nvSpPr>
        <p:spPr bwMode="auto">
          <a:xfrm>
            <a:off x="99848" y="2234113"/>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Một tổ sản xuất    : 1200 sản phẩm</a:t>
            </a:r>
          </a:p>
        </p:txBody>
      </p:sp>
      <p:sp>
        <p:nvSpPr>
          <p:cNvPr id="9" name="TextBox 8">
            <a:extLst>
              <a:ext uri="{FF2B5EF4-FFF2-40B4-BE49-F238E27FC236}">
                <a16:creationId xmlns:a16="http://schemas.microsoft.com/office/drawing/2014/main" id="{C9A65B7E-118C-5342-AE07-749145A4525E}"/>
              </a:ext>
            </a:extLst>
          </p:cNvPr>
          <p:cNvSpPr txBox="1">
            <a:spLocks noChangeArrowheads="1"/>
          </p:cNvSpPr>
          <p:nvPr/>
        </p:nvSpPr>
        <p:spPr bwMode="auto">
          <a:xfrm>
            <a:off x="176048" y="2724651"/>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B19C8"/>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Anh Ba làm được : 126 sản phẩm</a:t>
            </a:r>
          </a:p>
        </p:txBody>
      </p:sp>
      <p:sp>
        <p:nvSpPr>
          <p:cNvPr id="10" name="TextBox 9">
            <a:extLst>
              <a:ext uri="{FF2B5EF4-FFF2-40B4-BE49-F238E27FC236}">
                <a16:creationId xmlns:a16="http://schemas.microsoft.com/office/drawing/2014/main" id="{88CBB49C-3752-8149-948F-007F307E840A}"/>
              </a:ext>
            </a:extLst>
          </p:cNvPr>
          <p:cNvSpPr txBox="1">
            <a:spLocks noChangeArrowheads="1"/>
          </p:cNvSpPr>
          <p:nvPr/>
        </p:nvSpPr>
        <p:spPr bwMode="auto">
          <a:xfrm>
            <a:off x="60161" y="3200901"/>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B19C8"/>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Anh Ba làm được:...? % sản phẩm của tổ?</a:t>
            </a:r>
          </a:p>
        </p:txBody>
      </p:sp>
      <p:sp>
        <p:nvSpPr>
          <p:cNvPr id="11" name="Rectangle 14">
            <a:extLst>
              <a:ext uri="{FF2B5EF4-FFF2-40B4-BE49-F238E27FC236}">
                <a16:creationId xmlns:a16="http://schemas.microsoft.com/office/drawing/2014/main" id="{68005D59-DA18-4940-B31B-E02EA97B40A9}"/>
              </a:ext>
            </a:extLst>
          </p:cNvPr>
          <p:cNvSpPr>
            <a:spLocks noChangeArrowheads="1"/>
          </p:cNvSpPr>
          <p:nvPr/>
        </p:nvSpPr>
        <p:spPr bwMode="auto">
          <a:xfrm>
            <a:off x="5659019" y="3615239"/>
            <a:ext cx="134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u="sng">
                <a:solidFill>
                  <a:srgbClr val="C00000"/>
                </a:solidFill>
                <a:latin typeface="Times New Roman" panose="02020603050405020304" pitchFamily="18" charset="0"/>
                <a:cs typeface="Times New Roman" panose="02020603050405020304" pitchFamily="18" charset="0"/>
              </a:rPr>
              <a:t>Bài giải</a:t>
            </a:r>
          </a:p>
        </p:txBody>
      </p:sp>
      <p:sp>
        <p:nvSpPr>
          <p:cNvPr id="12" name="Rectangle 15">
            <a:extLst>
              <a:ext uri="{FF2B5EF4-FFF2-40B4-BE49-F238E27FC236}">
                <a16:creationId xmlns:a16="http://schemas.microsoft.com/office/drawing/2014/main" id="{E143D175-A338-8942-A8DC-5708D4500E63}"/>
              </a:ext>
            </a:extLst>
          </p:cNvPr>
          <p:cNvSpPr>
            <a:spLocks noChangeArrowheads="1"/>
          </p:cNvSpPr>
          <p:nvPr/>
        </p:nvSpPr>
        <p:spPr bwMode="auto">
          <a:xfrm>
            <a:off x="1864894" y="4139114"/>
            <a:ext cx="9144000" cy="9540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B19C8"/>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Tỉ số phần trăm số sản phẩm của anh Ba và số sản phẩm của tổ là:</a:t>
            </a:r>
          </a:p>
        </p:txBody>
      </p:sp>
      <p:sp>
        <p:nvSpPr>
          <p:cNvPr id="13" name="Rectangle 16">
            <a:extLst>
              <a:ext uri="{FF2B5EF4-FFF2-40B4-BE49-F238E27FC236}">
                <a16:creationId xmlns:a16="http://schemas.microsoft.com/office/drawing/2014/main" id="{58FC529A-105A-9D4F-8BD3-469FEC566EE3}"/>
              </a:ext>
            </a:extLst>
          </p:cNvPr>
          <p:cNvSpPr>
            <a:spLocks noChangeArrowheads="1"/>
          </p:cNvSpPr>
          <p:nvPr/>
        </p:nvSpPr>
        <p:spPr bwMode="auto">
          <a:xfrm>
            <a:off x="6772191" y="5989302"/>
            <a:ext cx="2517775" cy="523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Đáp số: 10,5 %</a:t>
            </a:r>
          </a:p>
        </p:txBody>
      </p:sp>
    </p:spTree>
    <p:extLst>
      <p:ext uri="{BB962C8B-B14F-4D97-AF65-F5344CB8AC3E}">
        <p14:creationId xmlns:p14="http://schemas.microsoft.com/office/powerpoint/2010/main" val="29333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ox(i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ox(in)">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3">
            <a:extLst>
              <a:ext uri="{FF2B5EF4-FFF2-40B4-BE49-F238E27FC236}">
                <a16:creationId xmlns:a16="http://schemas.microsoft.com/office/drawing/2014/main" id="{E93784E2-C1DA-9A41-AC96-4EAC68B33EA9}"/>
              </a:ext>
            </a:extLst>
          </p:cNvPr>
          <p:cNvSpPr/>
          <p:nvPr/>
        </p:nvSpPr>
        <p:spPr>
          <a:xfrm>
            <a:off x="3109341" y="233022"/>
            <a:ext cx="5606354" cy="1090863"/>
          </a:xfrm>
          <a:prstGeom prst="roundRect">
            <a:avLst/>
          </a:prstGeom>
          <a:solidFill>
            <a:schemeClr val="accent6">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3200" b="1">
                <a:solidFill>
                  <a:schemeClr val="bg1"/>
                </a:solidFill>
                <a:latin typeface="Times New Roman" panose="02020603050405020304" pitchFamily="18" charset="0"/>
              </a:rPr>
              <a:t>    a) Tìm 30% của 97.</a:t>
            </a:r>
          </a:p>
        </p:txBody>
      </p:sp>
      <p:sp>
        <p:nvSpPr>
          <p:cNvPr id="8" name="Oval 7">
            <a:extLst>
              <a:ext uri="{FF2B5EF4-FFF2-40B4-BE49-F238E27FC236}">
                <a16:creationId xmlns:a16="http://schemas.microsoft.com/office/drawing/2014/main" id="{A684CAA7-EF07-A448-8F2F-45CFADEEF3E4}"/>
              </a:ext>
            </a:extLst>
          </p:cNvPr>
          <p:cNvSpPr/>
          <p:nvPr/>
        </p:nvSpPr>
        <p:spPr>
          <a:xfrm>
            <a:off x="2301221" y="234731"/>
            <a:ext cx="1616239" cy="10908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en-US" sz="3200" b="1">
                <a:solidFill>
                  <a:schemeClr val="accent6">
                    <a:lumMod val="75000"/>
                  </a:schemeClr>
                </a:solidFill>
                <a:latin typeface="Times New Roman" panose="02020603050405020304" pitchFamily="18" charset="0"/>
                <a:cs typeface="Times New Roman" panose="02020603050405020304" pitchFamily="18" charset="0"/>
              </a:rPr>
              <a:t>Bài 2</a:t>
            </a:r>
            <a:endParaRPr lang="en-US" sz="320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4F5AE92-D7BF-0844-9F34-93BB893B80F8}"/>
              </a:ext>
            </a:extLst>
          </p:cNvPr>
          <p:cNvSpPr/>
          <p:nvPr/>
        </p:nvSpPr>
        <p:spPr>
          <a:xfrm>
            <a:off x="1250101" y="1597778"/>
            <a:ext cx="9439136" cy="1384995"/>
          </a:xfrm>
          <a:prstGeom prst="rect">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defRPr/>
            </a:pP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Muốn</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tìm</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một</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số</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phần</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trăm</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của</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một</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số</a:t>
            </a:r>
            <a:r>
              <a:rPr lang="en-US" sz="2800" b="1" dirty="0">
                <a:solidFill>
                  <a:schemeClr val="tx1"/>
                </a:solidFill>
                <a:latin typeface="Times New Roman"/>
                <a:ea typeface="HP001" pitchFamily="34" charset="-93"/>
                <a:cs typeface="Times New Roman" pitchFamily="18" charset="0"/>
              </a:rPr>
              <a:t>: ta </a:t>
            </a:r>
            <a:r>
              <a:rPr lang="en-US" sz="2800" b="1" dirty="0" err="1">
                <a:solidFill>
                  <a:schemeClr val="tx1"/>
                </a:solidFill>
                <a:latin typeface="Times New Roman"/>
                <a:ea typeface="HP001" pitchFamily="34" charset="-93"/>
                <a:cs typeface="Times New Roman" pitchFamily="18" charset="0"/>
              </a:rPr>
              <a:t>lấy</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số</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đó</a:t>
            </a:r>
            <a:r>
              <a:rPr lang="en-US" sz="2800" b="1" dirty="0">
                <a:solidFill>
                  <a:schemeClr val="tx1"/>
                </a:solidFill>
                <a:latin typeface="Times New Roman"/>
                <a:ea typeface="HP001" pitchFamily="34" charset="-93"/>
                <a:cs typeface="Times New Roman" pitchFamily="18" charset="0"/>
              </a:rPr>
              <a:t> chia </a:t>
            </a:r>
            <a:r>
              <a:rPr lang="en-US" sz="2800" b="1" dirty="0" err="1">
                <a:solidFill>
                  <a:schemeClr val="tx1"/>
                </a:solidFill>
                <a:latin typeface="Times New Roman"/>
                <a:ea typeface="HP001" pitchFamily="34" charset="-93"/>
                <a:cs typeface="Times New Roman" pitchFamily="18" charset="0"/>
              </a:rPr>
              <a:t>cho</a:t>
            </a:r>
            <a:r>
              <a:rPr lang="en-US" sz="2800" b="1" dirty="0">
                <a:solidFill>
                  <a:schemeClr val="tx1"/>
                </a:solidFill>
                <a:latin typeface="Times New Roman"/>
                <a:ea typeface="HP001" pitchFamily="34" charset="-93"/>
                <a:cs typeface="Times New Roman" pitchFamily="18" charset="0"/>
              </a:rPr>
              <a:t> 100 </a:t>
            </a:r>
            <a:r>
              <a:rPr lang="en-US" sz="2800" b="1" dirty="0" err="1">
                <a:solidFill>
                  <a:schemeClr val="tx1"/>
                </a:solidFill>
                <a:latin typeface="Times New Roman"/>
                <a:ea typeface="HP001" pitchFamily="34" charset="-93"/>
                <a:cs typeface="Times New Roman" pitchFamily="18" charset="0"/>
              </a:rPr>
              <a:t>rồi</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nhân</a:t>
            </a:r>
            <a:r>
              <a:rPr lang="en-US" sz="2800" b="1" dirty="0">
                <a:solidFill>
                  <a:schemeClr val="tx1"/>
                </a:solidFill>
                <a:latin typeface="Times New Roman"/>
                <a:ea typeface="HP001" pitchFamily="34" charset="-93"/>
                <a:cs typeface="Times New Roman" pitchFamily="18" charset="0"/>
              </a:rPr>
              <a:t> </a:t>
            </a:r>
            <a:r>
              <a:rPr lang="en-US" sz="2800" b="1" err="1">
                <a:solidFill>
                  <a:schemeClr val="tx1"/>
                </a:solidFill>
                <a:latin typeface="Times New Roman"/>
                <a:ea typeface="HP001" pitchFamily="34" charset="-93"/>
                <a:cs typeface="Times New Roman" pitchFamily="18" charset="0"/>
              </a:rPr>
              <a:t>với</a:t>
            </a:r>
            <a:r>
              <a:rPr lang="en-US" sz="2800" b="1">
                <a:solidFill>
                  <a:schemeClr val="tx1"/>
                </a:solidFill>
                <a:latin typeface="Times New Roman"/>
                <a:ea typeface="HP001" pitchFamily="34" charset="-93"/>
                <a:cs typeface="Times New Roman" pitchFamily="18" charset="0"/>
              </a:rPr>
              <a:t> số phần </a:t>
            </a:r>
            <a:r>
              <a:rPr lang="en-US" sz="2800" b="1" dirty="0" err="1">
                <a:solidFill>
                  <a:schemeClr val="tx1"/>
                </a:solidFill>
                <a:latin typeface="Times New Roman"/>
                <a:ea typeface="HP001" pitchFamily="34" charset="-93"/>
                <a:cs typeface="Times New Roman" pitchFamily="18" charset="0"/>
              </a:rPr>
              <a:t>trăm</a:t>
            </a:r>
            <a:r>
              <a:rPr lang="en-US" sz="2800" b="1" dirty="0">
                <a:solidFill>
                  <a:schemeClr val="tx1"/>
                </a:solidFill>
                <a:latin typeface="Times New Roman"/>
                <a:ea typeface="HP001" pitchFamily="34" charset="-93"/>
                <a:cs typeface="Times New Roman" pitchFamily="18" charset="0"/>
              </a:rPr>
              <a:t> </a:t>
            </a:r>
            <a:r>
              <a:rPr lang="en-US" sz="2800" b="1" i="1" dirty="0" err="1">
                <a:solidFill>
                  <a:schemeClr val="tx1"/>
                </a:solidFill>
                <a:latin typeface="Times New Roman"/>
                <a:ea typeface="HP001" pitchFamily="34" charset="-93"/>
                <a:cs typeface="Times New Roman" pitchFamily="18" charset="0"/>
              </a:rPr>
              <a:t>hoặc</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lấy</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số</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đó</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nhân</a:t>
            </a:r>
            <a:r>
              <a:rPr lang="en-US" sz="2800" b="1" dirty="0">
                <a:solidFill>
                  <a:schemeClr val="tx1"/>
                </a:solidFill>
                <a:latin typeface="Times New Roman"/>
                <a:ea typeface="HP001" pitchFamily="34" charset="-93"/>
                <a:cs typeface="Times New Roman" pitchFamily="18" charset="0"/>
              </a:rPr>
              <a:t> </a:t>
            </a:r>
            <a:r>
              <a:rPr lang="en-US" sz="2800" b="1" err="1">
                <a:solidFill>
                  <a:schemeClr val="tx1"/>
                </a:solidFill>
                <a:latin typeface="Times New Roman"/>
                <a:ea typeface="HP001" pitchFamily="34" charset="-93"/>
                <a:cs typeface="Times New Roman" pitchFamily="18" charset="0"/>
              </a:rPr>
              <a:t>với</a:t>
            </a:r>
            <a:r>
              <a:rPr lang="en-US" sz="2800" b="1">
                <a:solidFill>
                  <a:schemeClr val="tx1"/>
                </a:solidFill>
                <a:latin typeface="Times New Roman"/>
                <a:ea typeface="HP001" pitchFamily="34" charset="-93"/>
                <a:cs typeface="Times New Roman" pitchFamily="18" charset="0"/>
              </a:rPr>
              <a:t> số phần </a:t>
            </a:r>
            <a:r>
              <a:rPr lang="en-US" sz="2800" b="1" dirty="0" err="1">
                <a:solidFill>
                  <a:schemeClr val="tx1"/>
                </a:solidFill>
                <a:latin typeface="Times New Roman"/>
                <a:ea typeface="HP001" pitchFamily="34" charset="-93"/>
                <a:cs typeface="Times New Roman" pitchFamily="18" charset="0"/>
              </a:rPr>
              <a:t>trăm</a:t>
            </a:r>
            <a:r>
              <a:rPr lang="en-US" sz="2800" b="1" dirty="0">
                <a:solidFill>
                  <a:schemeClr val="tx1"/>
                </a:solidFill>
                <a:latin typeface="Times New Roman"/>
                <a:ea typeface="HP001" pitchFamily="34" charset="-93"/>
                <a:cs typeface="Times New Roman" pitchFamily="18" charset="0"/>
              </a:rPr>
              <a:t> </a:t>
            </a:r>
            <a:r>
              <a:rPr lang="en-US" sz="2800" b="1" dirty="0" err="1">
                <a:solidFill>
                  <a:schemeClr val="tx1"/>
                </a:solidFill>
                <a:latin typeface="Times New Roman"/>
                <a:ea typeface="HP001" pitchFamily="34" charset="-93"/>
                <a:cs typeface="Times New Roman" pitchFamily="18" charset="0"/>
              </a:rPr>
              <a:t>rồi</a:t>
            </a:r>
            <a:r>
              <a:rPr lang="en-US" sz="2800" b="1" dirty="0">
                <a:solidFill>
                  <a:schemeClr val="tx1"/>
                </a:solidFill>
                <a:latin typeface="Times New Roman"/>
                <a:ea typeface="HP001" pitchFamily="34" charset="-93"/>
                <a:cs typeface="Times New Roman" pitchFamily="18" charset="0"/>
              </a:rPr>
              <a:t> chia </a:t>
            </a:r>
            <a:r>
              <a:rPr lang="en-US" sz="2800" b="1" dirty="0" err="1">
                <a:solidFill>
                  <a:schemeClr val="tx1"/>
                </a:solidFill>
                <a:latin typeface="Times New Roman"/>
                <a:ea typeface="HP001" pitchFamily="34" charset="-93"/>
                <a:cs typeface="Times New Roman" pitchFamily="18" charset="0"/>
              </a:rPr>
              <a:t>cho</a:t>
            </a:r>
            <a:r>
              <a:rPr lang="en-US" sz="2800" b="1" dirty="0">
                <a:solidFill>
                  <a:schemeClr val="tx1"/>
                </a:solidFill>
                <a:latin typeface="Times New Roman"/>
                <a:ea typeface="HP001" pitchFamily="34" charset="-93"/>
                <a:cs typeface="Times New Roman" pitchFamily="18" charset="0"/>
              </a:rPr>
              <a:t> 100.                 </a:t>
            </a:r>
          </a:p>
        </p:txBody>
      </p:sp>
      <p:sp>
        <p:nvSpPr>
          <p:cNvPr id="11" name="TextBox 10">
            <a:extLst>
              <a:ext uri="{FF2B5EF4-FFF2-40B4-BE49-F238E27FC236}">
                <a16:creationId xmlns:a16="http://schemas.microsoft.com/office/drawing/2014/main" id="{5C568825-D839-9947-995B-25FE48D159FD}"/>
              </a:ext>
            </a:extLst>
          </p:cNvPr>
          <p:cNvSpPr txBox="1">
            <a:spLocks noChangeArrowheads="1"/>
          </p:cNvSpPr>
          <p:nvPr/>
        </p:nvSpPr>
        <p:spPr bwMode="auto">
          <a:xfrm>
            <a:off x="601579" y="1406168"/>
            <a:ext cx="107361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B19C8"/>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Muốn tìm một số phần trăm của một số ta làm thế nào?</a:t>
            </a:r>
          </a:p>
        </p:txBody>
      </p:sp>
      <p:sp>
        <p:nvSpPr>
          <p:cNvPr id="12" name="Rectangle 18">
            <a:extLst>
              <a:ext uri="{FF2B5EF4-FFF2-40B4-BE49-F238E27FC236}">
                <a16:creationId xmlns:a16="http://schemas.microsoft.com/office/drawing/2014/main" id="{D27EF26E-6D1B-9840-989B-B7F749B435E2}"/>
              </a:ext>
            </a:extLst>
          </p:cNvPr>
          <p:cNvSpPr>
            <a:spLocks noChangeArrowheads="1"/>
          </p:cNvSpPr>
          <p:nvPr/>
        </p:nvSpPr>
        <p:spPr bwMode="auto">
          <a:xfrm>
            <a:off x="3631532" y="3160316"/>
            <a:ext cx="467627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E34E0B"/>
                </a:solidFill>
                <a:latin typeface="Times New Roman" panose="02020603050405020304" pitchFamily="18" charset="0"/>
              </a:rPr>
              <a:t>97 x 30 : 100 = 29,1</a:t>
            </a:r>
          </a:p>
        </p:txBody>
      </p:sp>
    </p:spTree>
    <p:extLst>
      <p:ext uri="{BB962C8B-B14F-4D97-AF65-F5344CB8AC3E}">
        <p14:creationId xmlns:p14="http://schemas.microsoft.com/office/powerpoint/2010/main" val="6165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amond(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p:bldP spid="11" grpId="1"/>
      <p:bldP spid="1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{D40680ED-68BB-8B42-95EC-58B4CE49087A}tf10001119</Template>
  <TotalTime>9</TotalTime>
  <Words>672</Words>
  <Application>Microsoft Macintosh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Gill Sans MT</vt:lpstr>
      <vt:lpstr>HP001</vt:lpstr>
      <vt:lpstr>Tahoma</vt:lpstr>
      <vt:lpstr>Times New Roman</vt:lpstr>
      <vt:lpstr>UTM Bell</vt:lpstr>
      <vt:lpstr>UTM Colossalis</vt:lpstr>
      <vt:lpstr>思源黑体 CN Bold</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2022-12-10T16:32:48Z</dcterms:created>
  <dcterms:modified xsi:type="dcterms:W3CDTF">2022-12-10T16:41:53Z</dcterms:modified>
</cp:coreProperties>
</file>