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29" r:id="rId3"/>
    <p:sldId id="256" r:id="rId4"/>
    <p:sldId id="257" r:id="rId6"/>
    <p:sldId id="259" r:id="rId7"/>
    <p:sldId id="299" r:id="rId8"/>
    <p:sldId id="300" r:id="rId9"/>
    <p:sldId id="265" r:id="rId10"/>
    <p:sldId id="293" r:id="rId11"/>
    <p:sldId id="289" r:id="rId12"/>
    <p:sldId id="266" r:id="rId13"/>
    <p:sldId id="296" r:id="rId14"/>
    <p:sldId id="273" r:id="rId15"/>
  </p:sldIdLst>
  <p:sldSz cx="9144000" cy="5143500" type="screen16x9"/>
  <p:notesSz cx="6858000" cy="9144000"/>
  <p:embeddedFontLst>
    <p:embeddedFont>
      <p:font typeface="SimSun" panose="02010600030101010101" pitchFamily="2" charset="-122"/>
      <p:regular r:id="rId19"/>
    </p:embeddedFont>
    <p:embeddedFont>
      <p:font typeface="Microsoft YaHei" panose="020B0503020204020204" pitchFamily="34" charset="-122"/>
      <p:regular r:id="rId20"/>
    </p:embeddedFont>
    <p:embeddedFont>
      <p:font typeface="DFPOP1-W9" panose="02010609010101010101" charset="-128"/>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Calibri" panose="020F0502020204030204"/>
      <p:regular r:id="rId30"/>
      <p:bold r:id="rId31"/>
      <p:italic r:id="rId32"/>
      <p:boldItalic r:id="rId33"/>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E1509"/>
    <a:srgbClr val="BC148C"/>
    <a:srgbClr val="E826B1"/>
    <a:srgbClr val="A9250B"/>
    <a:srgbClr val="0000FF"/>
    <a:srgbClr val="4CA420"/>
    <a:srgbClr val="C4D836"/>
    <a:srgbClr val="679C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644" y="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font" Target="fonts/font15.fntdata"/><Relationship Id="rId32" Type="http://schemas.openxmlformats.org/officeDocument/2006/relationships/font" Target="fonts/font14.fntdata"/><Relationship Id="rId31" Type="http://schemas.openxmlformats.org/officeDocument/2006/relationships/font" Target="fonts/font13.fntdata"/><Relationship Id="rId30" Type="http://schemas.openxmlformats.org/officeDocument/2006/relationships/font" Target="fonts/font12.fntdata"/><Relationship Id="rId3" Type="http://schemas.openxmlformats.org/officeDocument/2006/relationships/slide" Target="slides/slide1.xml"/><Relationship Id="rId29" Type="http://schemas.openxmlformats.org/officeDocument/2006/relationships/font" Target="fonts/font11.fntdata"/><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p:transition spd="slow"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p:transition spd="slow"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2E82ED4-375F-4F08-A54B-E5C986F28C7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fld>
            <a:endParaRPr lang="zh-CN" altLang="en-US"/>
          </a:p>
        </p:txBody>
      </p:sp>
    </p:spTree>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png"/><Relationship Id="rId13" Type="http://schemas.openxmlformats.org/officeDocument/2006/relationships/notesSlide" Target="../notesSlides/notesSlide11.xml"/><Relationship Id="rId12" Type="http://schemas.openxmlformats.org/officeDocument/2006/relationships/slideLayout" Target="../slideLayouts/slideLayout1.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pn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xml"/><Relationship Id="rId3" Type="http://schemas.openxmlformats.org/officeDocument/2006/relationships/image" Target="../media/image20.png"/><Relationship Id="rId2" Type="http://schemas.openxmlformats.org/officeDocument/2006/relationships/tags" Target="../tags/tag1.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ext Box 19"/>
          <p:cNvSpPr txBox="1"/>
          <p:nvPr/>
        </p:nvSpPr>
        <p:spPr>
          <a:xfrm>
            <a:off x="2171700" y="228600"/>
            <a:ext cx="5086350" cy="737235"/>
          </a:xfrm>
          <a:prstGeom prst="rect">
            <a:avLst/>
          </a:prstGeom>
          <a:noFill/>
          <a:ln w="9525">
            <a:noFill/>
          </a:ln>
        </p:spPr>
        <p:txBody>
          <a:bodyPr anchor="t" anchorCtr="0">
            <a:spAutoFit/>
          </a:bodyPr>
          <a:p>
            <a:pPr algn="ctr">
              <a:spcBef>
                <a:spcPct val="50000"/>
              </a:spcBef>
              <a:buClrTx/>
              <a:buFontTx/>
            </a:pPr>
            <a:r>
              <a:rPr lang="en-US" altLang="en-US" sz="1500" dirty="0">
                <a:solidFill>
                  <a:srgbClr val="000099"/>
                </a:solidFill>
                <a:latin typeface="Times New Roman" panose="02020603050405020304" pitchFamily="18" charset="0"/>
              </a:rPr>
              <a:t>PHÒNG GIÁO DỤC VÀ ĐÀO TẠO QUẬN LONG BIÊN </a:t>
            </a:r>
            <a:endParaRPr lang="en-US" altLang="en-US" sz="1500" dirty="0">
              <a:solidFill>
                <a:srgbClr val="000099"/>
              </a:solidFill>
              <a:latin typeface="Times New Roman" panose="02020603050405020304" pitchFamily="18" charset="0"/>
            </a:endParaRPr>
          </a:p>
          <a:p>
            <a:pPr algn="ctr">
              <a:spcBef>
                <a:spcPct val="50000"/>
              </a:spcBef>
              <a:buClrTx/>
              <a:buFontTx/>
            </a:pPr>
            <a:r>
              <a:rPr lang="en-US" altLang="en-US" sz="1800" dirty="0">
                <a:solidFill>
                  <a:srgbClr val="000099"/>
                </a:solidFill>
                <a:latin typeface="Times New Roman" panose="02020603050405020304" pitchFamily="18" charset="0"/>
              </a:rPr>
              <a:t>TRƯỜNG TIỂU HỌC PHÚC LỢI</a:t>
            </a:r>
            <a:endParaRPr lang="en-US" altLang="en-US" sz="1800" dirty="0">
              <a:solidFill>
                <a:srgbClr val="000099"/>
              </a:solidFill>
              <a:latin typeface="Times New Roman" panose="02020603050405020304" pitchFamily="18" charset="0"/>
            </a:endParaRPr>
          </a:p>
        </p:txBody>
      </p:sp>
      <p:sp>
        <p:nvSpPr>
          <p:cNvPr id="106518" name="Text Box 22"/>
          <p:cNvSpPr txBox="1"/>
          <p:nvPr/>
        </p:nvSpPr>
        <p:spPr>
          <a:xfrm>
            <a:off x="2028825" y="4686300"/>
            <a:ext cx="5372100" cy="368300"/>
          </a:xfrm>
          <a:prstGeom prst="rect">
            <a:avLst/>
          </a:prstGeom>
          <a:noFill/>
          <a:ln w="9525">
            <a:noFill/>
          </a:ln>
        </p:spPr>
        <p:txBody>
          <a:bodyPr anchor="t" anchorCtr="0">
            <a:spAutoFit/>
          </a:bodyPr>
          <a:p>
            <a:pPr algn="ctr">
              <a:spcBef>
                <a:spcPct val="50000"/>
              </a:spcBef>
              <a:buClrTx/>
              <a:buFontTx/>
            </a:pPr>
            <a:r>
              <a:rPr lang="en-US" altLang="en-US" sz="1800" b="0" i="1" dirty="0">
                <a:solidFill>
                  <a:srgbClr val="000099"/>
                </a:solidFill>
                <a:latin typeface="Times New Roman" panose="02020603050405020304" pitchFamily="18" charset="0"/>
              </a:rPr>
              <a:t>Năm học 2022 - 2023</a:t>
            </a:r>
            <a:endParaRPr lang="en-US" altLang="en-US" sz="1800" b="0" i="1" dirty="0">
              <a:solidFill>
                <a:srgbClr val="000099"/>
              </a:solidFill>
              <a:latin typeface="Times New Roman" panose="02020603050405020304" pitchFamily="18" charset="0"/>
            </a:endParaRPr>
          </a:p>
        </p:txBody>
      </p:sp>
      <p:sp>
        <p:nvSpPr>
          <p:cNvPr id="7" name="TextBox 6"/>
          <p:cNvSpPr txBox="1"/>
          <p:nvPr/>
        </p:nvSpPr>
        <p:spPr>
          <a:xfrm>
            <a:off x="1657430" y="1657350"/>
            <a:ext cx="5990113" cy="1960880"/>
          </a:xfrm>
          <a:prstGeom prst="rect">
            <a:avLst/>
          </a:prstGeom>
          <a:noFill/>
        </p:spPr>
        <p:txBody>
          <a:bodyPr>
            <a:spAutoFit/>
          </a:bodyPr>
          <a:lstStyle/>
          <a:p>
            <a:pPr marR="0" algn="ctr" defTabSz="914400" eaLnBrk="0" hangingPunct="0">
              <a:buClrTx/>
              <a:buSzTx/>
              <a:buFontTx/>
              <a:buNone/>
              <a:defRPr/>
            </a:pPr>
            <a:r>
              <a:rPr kumimoji="0" lang="en-US" sz="4050" kern="10" cap="none" spc="0" normalizeH="0" baseline="0" noProof="0" dirty="0">
                <a:ln w="9525">
                  <a:solidFill>
                    <a:srgbClr val="6600CC"/>
                  </a:solidFill>
                  <a:round/>
                </a:ln>
                <a:solidFill>
                  <a:srgbClr val="FF0000"/>
                </a:solidFill>
                <a:latin typeface="Times New Roman" panose="02020603050405020304"/>
                <a:ea typeface="+mn-ea"/>
                <a:cs typeface="Times New Roman" panose="02020603050405020304"/>
              </a:rPr>
              <a:t>TIẾNG VIỆT 5</a:t>
            </a:r>
            <a:endParaRPr kumimoji="0" lang="en-US" sz="4050" kern="10" cap="none" spc="0" normalizeH="0" baseline="0" noProof="0" dirty="0">
              <a:ln w="9525">
                <a:solidFill>
                  <a:srgbClr val="6600CC"/>
                </a:solidFill>
                <a:round/>
              </a:ln>
              <a:solidFill>
                <a:srgbClr val="FF0000"/>
              </a:solidFill>
              <a:latin typeface="Times New Roman" panose="02020603050405020304"/>
              <a:ea typeface="+mn-ea"/>
              <a:cs typeface="Times New Roman" panose="02020603050405020304"/>
            </a:endParaRPr>
          </a:p>
          <a:p>
            <a:pPr marR="0" algn="ctr" defTabSz="914400" eaLnBrk="0" hangingPunct="0">
              <a:buClrTx/>
              <a:buSzTx/>
              <a:buFontTx/>
              <a:buNone/>
              <a:defRPr/>
            </a:pPr>
            <a:r>
              <a:rPr kumimoji="0" lang="en-US" sz="4050" kern="1200" cap="none" spc="0" normalizeH="0" baseline="0" noProof="0" dirty="0">
                <a:latin typeface="Arial" panose="020B0604020202020204" pitchFamily="34" charset="0"/>
                <a:ea typeface="+mn-ea"/>
                <a:cs typeface="+mn-cs"/>
              </a:rPr>
              <a:t>ÔN TẬP CUỐI HỌC KÌ I</a:t>
            </a:r>
            <a:endParaRPr kumimoji="0" lang="en-US" sz="4050" kern="1200" cap="none" spc="0" normalizeH="0" baseline="0" noProof="0" dirty="0">
              <a:latin typeface="Arial" panose="020B0604020202020204" pitchFamily="34" charset="0"/>
              <a:ea typeface="+mn-ea"/>
              <a:cs typeface="+mn-cs"/>
            </a:endParaRPr>
          </a:p>
          <a:p>
            <a:pPr marR="0" algn="ctr" defTabSz="914400" eaLnBrk="0" hangingPunct="0">
              <a:buClrTx/>
              <a:buSzTx/>
              <a:buFontTx/>
              <a:buNone/>
              <a:defRPr/>
            </a:pPr>
            <a:r>
              <a:rPr kumimoji="0" lang="en-US" sz="4050" kern="1200" cap="none" spc="0" normalizeH="0" baseline="0" noProof="0" dirty="0">
                <a:latin typeface="Arial" panose="020B0604020202020204" pitchFamily="34" charset="0"/>
                <a:ea typeface="+mn-ea"/>
                <a:cs typeface="+mn-cs"/>
              </a:rPr>
              <a:t>(Tiết 2)</a:t>
            </a:r>
            <a:endParaRPr kumimoji="0" lang="en-US" sz="4050" kern="1200" cap="none" spc="0" normalizeH="0" baseline="0" noProof="0" dirty="0">
              <a:latin typeface="Arial" panose="020B0604020202020204" pitchFamily="34" charset="0"/>
              <a:ea typeface="+mn-ea"/>
              <a:cs typeface="+mn-cs"/>
            </a:endParaRPr>
          </a:p>
        </p:txBody>
      </p:sp>
    </p:spTree>
  </p:cSld>
  <p:clrMapOvr>
    <a:masterClrMapping/>
  </p:clrMapOvr>
  <p:transition spd="slow">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6518"/>
                                        </p:tgtEl>
                                        <p:attrNameLst>
                                          <p:attrName>style.visibility</p:attrName>
                                        </p:attrNameLst>
                                      </p:cBhvr>
                                      <p:to>
                                        <p:strVal val="visible"/>
                                      </p:to>
                                    </p:set>
                                    <p:anim calcmode="discrete" valueType="clr">
                                      <p:cBhvr override="childStyle">
                                        <p:cTn id="7" dur="80"/>
                                        <p:tgtEl>
                                          <p:spTgt spid="1065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518"/>
                                        </p:tgtEl>
                                        <p:attrNameLst>
                                          <p:attrName>fillcolor</p:attrName>
                                        </p:attrNameLst>
                                      </p:cBhvr>
                                      <p:tavLst>
                                        <p:tav tm="0">
                                          <p:val>
                                            <p:clrVal>
                                              <a:schemeClr val="accent2"/>
                                            </p:clrVal>
                                          </p:val>
                                        </p:tav>
                                        <p:tav tm="50000">
                                          <p:val>
                                            <p:clrVal>
                                              <a:schemeClr val="hlink"/>
                                            </p:clrVal>
                                          </p:val>
                                        </p:tav>
                                      </p:tavLst>
                                    </p:anim>
                                    <p:set>
                                      <p:cBhvr>
                                        <p:cTn id="9" dur="80"/>
                                        <p:tgtEl>
                                          <p:spTgt spid="1065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9</a:t>
            </a:r>
            <a:endParaRPr lang="en-US" altLang="en-US" sz="4000" b="1"/>
          </a:p>
        </p:txBody>
      </p:sp>
      <p:sp>
        <p:nvSpPr>
          <p:cNvPr id="2" name="Rectangle 1"/>
          <p:cNvSpPr/>
          <p:nvPr/>
        </p:nvSpPr>
        <p:spPr>
          <a:xfrm>
            <a:off x="491613" y="194996"/>
            <a:ext cx="8131278" cy="4154984"/>
          </a:xfrm>
          <a:prstGeom prst="rect">
            <a:avLst/>
          </a:prstGeom>
        </p:spPr>
        <p:txBody>
          <a:bodyPr wrap="square">
            <a:spAutoFit/>
          </a:bodyPr>
          <a:lstStyle/>
          <a:p>
            <a:r>
              <a:rPr lang="en-US" sz="2400" u="sng" dirty="0" err="1">
                <a:solidFill>
                  <a:srgbClr val="920000"/>
                </a:solidFill>
                <a:latin typeface="Times New Roman" panose="02020603050405020304" pitchFamily="18" charset="0"/>
                <a:cs typeface="Times New Roman" panose="02020603050405020304" pitchFamily="18" charset="0"/>
              </a:rPr>
              <a:t>Ví</a:t>
            </a:r>
            <a:r>
              <a:rPr lang="en-US" sz="2400" u="sng" dirty="0">
                <a:solidFill>
                  <a:srgbClr val="920000"/>
                </a:solidFill>
                <a:latin typeface="Times New Roman" panose="02020603050405020304" pitchFamily="18" charset="0"/>
                <a:cs typeface="Times New Roman" panose="02020603050405020304" pitchFamily="18" charset="0"/>
              </a:rPr>
              <a:t> </a:t>
            </a:r>
            <a:r>
              <a:rPr lang="en-US" sz="2400" u="sng" dirty="0" err="1">
                <a:solidFill>
                  <a:srgbClr val="920000"/>
                </a:solidFill>
                <a:latin typeface="Times New Roman" panose="02020603050405020304" pitchFamily="18" charset="0"/>
                <a:cs typeface="Times New Roman" panose="02020603050405020304" pitchFamily="18" charset="0"/>
              </a:rPr>
              <a:t>dụ</a:t>
            </a:r>
            <a:r>
              <a:rPr lang="en-US" sz="2400" dirty="0">
                <a:solidFill>
                  <a:srgbClr val="92000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Trong bài thơ Hạt gạo làng ta, em thích nhất những câu thơ:</a:t>
            </a:r>
            <a:endParaRPr lang="vi-VN"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Hạt gạo làng ta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vị phù sa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Của sông Kinh Thầy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hương sen thơm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Trong hồ nước đầy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lời mẹ hát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Ngọt bùi đắng cay... </a:t>
            </a:r>
            <a:endParaRPr lang="vi-VN" sz="2000" i="1" dirty="0">
              <a:solidFill>
                <a:schemeClr val="accent6">
                  <a:lumMod val="50000"/>
                </a:schemeClr>
              </a:solidFill>
              <a:latin typeface="Times New Roman" panose="02020603050405020304" pitchFamily="18" charset="0"/>
              <a:cs typeface="Times New Roman" panose="02020603050405020304" pitchFamily="18" charset="0"/>
            </a:endParaRPr>
          </a:p>
          <a:p>
            <a:r>
              <a:rPr lang="vi-VN" sz="2000" dirty="0">
                <a:solidFill>
                  <a:schemeClr val="accent6">
                    <a:lumMod val="50000"/>
                  </a:schemeClr>
                </a:solidFill>
                <a:latin typeface="Times New Roman" panose="02020603050405020304" pitchFamily="18" charset="0"/>
                <a:cs typeface="Times New Roman" panose="02020603050405020304" pitchFamily="18" charset="0"/>
              </a:rPr>
              <a:t>=&gt; Đoạn thơ trên miêu tả hương vị của hạt gạo làng ta, đó là cái hương vị của phù sa, có cả hương sen hay lời hát ru của mẹ. Đọc những câu thơ trên đã giúp em hiểu thêm về hạt gạo, đó là món quà tặng quý giá của thiên nhiên ban tặng con người. Hạt gạo là sự kết tinh vị ngọt của đất, của nước, của bao mồ hôi vất vả của các bác nông dân.</a:t>
            </a:r>
            <a:endParaRPr lang="vi-VN" sz="2000" b="0" i="0" dirty="0">
              <a:solidFill>
                <a:schemeClr val="accent6">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a:ln>
                  <a:noFill/>
                </a:ln>
                <a:solidFill>
                  <a:prstClr val="black"/>
                </a:solidFill>
                <a:effectLst/>
                <a:uLnTx/>
                <a:uFillTx/>
                <a:latin typeface="Arial" panose="020B0604020202020204" pitchFamily="34" charset="0"/>
                <a:cs typeface="+mn-cs"/>
              </a:rPr>
              <a:t>9</a:t>
            </a:r>
            <a:endParaRPr kumimoji="0" lang="en-US" altLang="en-US" sz="4000" b="1" i="0" u="none" strike="noStrike" kern="1200" cap="none" spc="0" normalizeH="0" baseline="0" noProof="0">
              <a:ln>
                <a:noFill/>
              </a:ln>
              <a:solidFill>
                <a:prstClr val="black"/>
              </a:solidFill>
              <a:effectLst/>
              <a:uLnTx/>
              <a:uFillTx/>
              <a:latin typeface="Arial" panose="020B0604020202020204" pitchFamily="34" charset="0"/>
              <a:cs typeface="+mn-cs"/>
            </a:endParaRPr>
          </a:p>
        </p:txBody>
      </p:sp>
      <p:sp>
        <p:nvSpPr>
          <p:cNvPr id="2" name="Rectangle 1"/>
          <p:cNvSpPr/>
          <p:nvPr/>
        </p:nvSpPr>
        <p:spPr>
          <a:xfrm>
            <a:off x="353961" y="286496"/>
            <a:ext cx="8561439" cy="3970318"/>
          </a:xfrm>
          <a:prstGeom prst="rect">
            <a:avLst/>
          </a:prstGeom>
        </p:spPr>
        <p:txBody>
          <a:bodyPr wrap="square">
            <a:spAutoFit/>
          </a:bodyPr>
          <a:lstStyle/>
          <a:p>
            <a:pPr fontAlgn="base"/>
            <a:r>
              <a:rPr lang="en-US" sz="1800" dirty="0">
                <a:solidFill>
                  <a:schemeClr val="bg2">
                    <a:lumMod val="25000"/>
                  </a:schemeClr>
                </a:solidFill>
                <a:latin typeface="Times New Roman" panose="02020603050405020304" pitchFamily="18" charset="0"/>
                <a:cs typeface="Times New Roman" panose="02020603050405020304" pitchFamily="18" charset="0"/>
              </a:rPr>
              <a:t>E</a:t>
            </a:r>
            <a:r>
              <a:rPr lang="vi-VN" sz="1800" dirty="0">
                <a:solidFill>
                  <a:schemeClr val="bg2">
                    <a:lumMod val="25000"/>
                  </a:schemeClr>
                </a:solidFill>
                <a:latin typeface="Times New Roman" panose="02020603050405020304" pitchFamily="18" charset="0"/>
                <a:cs typeface="Times New Roman" panose="02020603050405020304" pitchFamily="18" charset="0"/>
              </a:rPr>
              <a:t>m thích các câu thơ </a:t>
            </a:r>
            <a:r>
              <a:rPr lang="en-US" sz="1800" dirty="0" err="1">
                <a:solidFill>
                  <a:schemeClr val="bg2">
                    <a:lumMod val="25000"/>
                  </a:schemeClr>
                </a:solidFill>
                <a:latin typeface="Times New Roman" panose="02020603050405020304" pitchFamily="18" charset="0"/>
                <a:cs typeface="Times New Roman" panose="02020603050405020304" pitchFamily="18" charset="0"/>
              </a:rPr>
              <a:t>trong</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dirty="0">
                <a:solidFill>
                  <a:schemeClr val="bg2">
                    <a:lumMod val="25000"/>
                  </a:schemeClr>
                </a:solidFill>
                <a:latin typeface="Times New Roman" panose="02020603050405020304" pitchFamily="18" charset="0"/>
                <a:cs typeface="Times New Roman" panose="02020603050405020304" pitchFamily="18" charset="0"/>
              </a:rPr>
              <a:t>Bài thơ </a:t>
            </a:r>
            <a:r>
              <a:rPr lang="en-US" sz="1800" dirty="0">
                <a:solidFill>
                  <a:schemeClr val="bg2">
                    <a:lumMod val="25000"/>
                  </a:schemeClr>
                </a:solidFill>
                <a:latin typeface="Times New Roman" panose="02020603050405020304" pitchFamily="18" charset="0"/>
                <a:cs typeface="Times New Roman" panose="02020603050405020304" pitchFamily="18" charset="0"/>
              </a:rPr>
              <a:t>“</a:t>
            </a:r>
            <a:r>
              <a:rPr lang="vi-VN" sz="1800" i="1" dirty="0">
                <a:solidFill>
                  <a:schemeClr val="bg2">
                    <a:lumMod val="25000"/>
                  </a:schemeClr>
                </a:solidFill>
                <a:latin typeface="Times New Roman" panose="02020603050405020304" pitchFamily="18" charset="0"/>
                <a:cs typeface="Times New Roman" panose="02020603050405020304" pitchFamily="18" charset="0"/>
              </a:rPr>
              <a:t>Về ngôi nhà đang xây</a:t>
            </a:r>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en-US" sz="1800" dirty="0">
                <a:solidFill>
                  <a:schemeClr val="bg2">
                    <a:lumMod val="25000"/>
                  </a:schemeClr>
                </a:solidFill>
                <a:latin typeface="Times New Roman" panose="02020603050405020304" pitchFamily="18" charset="0"/>
                <a:cs typeface="Times New Roman" panose="02020603050405020304" pitchFamily="18" charset="0"/>
              </a:rPr>
              <a:t>”</a:t>
            </a:r>
            <a:r>
              <a:rPr lang="vi-VN" sz="1800" dirty="0">
                <a:solidFill>
                  <a:schemeClr val="bg2">
                    <a:lumMod val="25000"/>
                  </a:schemeClr>
                </a:solidFill>
                <a:latin typeface="Times New Roman" panose="02020603050405020304" pitchFamily="18" charset="0"/>
                <a:cs typeface="Times New Roman" panose="02020603050405020304" pitchFamily="18" charset="0"/>
              </a:rPr>
              <a:t> của nhà thơ Đồng Xuân Lan</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Bầy chim đi ăn về</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R</a:t>
            </a:r>
            <a:r>
              <a:rPr lang="vi-VN" sz="1800" i="1" dirty="0">
                <a:solidFill>
                  <a:schemeClr val="bg2">
                    <a:lumMod val="25000"/>
                  </a:schemeClr>
                </a:solidFill>
                <a:latin typeface="Times New Roman" panose="02020603050405020304" pitchFamily="18" charset="0"/>
                <a:cs typeface="Times New Roman" panose="02020603050405020304" pitchFamily="18" charset="0"/>
              </a:rPr>
              <a:t>ót vào cửa sổ chưa sơn vài nốt nhạc</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Nắng đứng ngủ quên</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Trên những bức tường</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Làn gió nào về mang hương</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Ủ đầy những rãnh tường chưa trát vữa.</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vi-VN" sz="1800" dirty="0">
                <a:solidFill>
                  <a:schemeClr val="bg2">
                    <a:lumMod val="25000"/>
                  </a:schemeClr>
                </a:solidFill>
                <a:latin typeface="Times New Roman" panose="02020603050405020304" pitchFamily="18" charset="0"/>
                <a:cs typeface="Times New Roman" panose="02020603050405020304" pitchFamily="18" charset="0"/>
              </a:rPr>
              <a:t>Tác giả bài thơ đã sử dụng biện pháp nghệ thuật nhân hóa, tạo nên những hình ảnh sinh động, làm cho ngôi nhà đang xây trở nên sống động, nên thơ và ấm cúng lạ thường:</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Bầy chim đi ăn về</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Rót vào của sổ chưa sơn vài nốt nhạc.</a:t>
            </a:r>
            <a:endParaRPr lang="vi-VN" sz="1800" i="1" dirty="0">
              <a:solidFill>
                <a:schemeClr val="bg2">
                  <a:lumMod val="25000"/>
                </a:schemeClr>
              </a:solidFill>
              <a:latin typeface="Times New Roman" panose="02020603050405020304" pitchFamily="18" charset="0"/>
              <a:cs typeface="Times New Roman" panose="02020603050405020304" pitchFamily="18" charset="0"/>
            </a:endParaRPr>
          </a:p>
          <a:p>
            <a:pPr fontAlgn="base"/>
            <a:r>
              <a:rPr lang="vi-VN" sz="1800" dirty="0">
                <a:solidFill>
                  <a:schemeClr val="bg2">
                    <a:lumMod val="25000"/>
                  </a:schemeClr>
                </a:solidFill>
                <a:latin typeface="Times New Roman" panose="02020603050405020304" pitchFamily="18" charset="0"/>
                <a:cs typeface="Times New Roman" panose="02020603050405020304" pitchFamily="18" charset="0"/>
              </a:rPr>
              <a:t>Đó là biểu hiện: “Đất lành chim đậu”. Người chưa đến ở, chim đã đến ở hót véo von. Rồi: Làn gió nào mang hương. Gió ùa về với bao hương thơm của đất trời, của sông núi cỏ cây. Ý thơ gợi lên sự ấm cúng, sự trù phú của đời sống con người ngày càng được nâng cao.</a:t>
            </a:r>
            <a:endParaRPr lang="vi-VN" sz="18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01012" y="2042100"/>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5020" y="3494576"/>
            <a:ext cx="2341475" cy="1329066"/>
          </a:xfrm>
          <a:prstGeom prst="rect">
            <a:avLst/>
          </a:prstGeom>
        </p:spPr>
      </p:pic>
      <p:sp>
        <p:nvSpPr>
          <p:cNvPr id="3" name="TextBox 2"/>
          <p:cNvSpPr txBox="1"/>
          <p:nvPr/>
        </p:nvSpPr>
        <p:spPr>
          <a:xfrm>
            <a:off x="2176003" y="2971332"/>
            <a:ext cx="4682692" cy="461665"/>
          </a:xfrm>
          <a:prstGeom prst="rect">
            <a:avLst/>
          </a:prstGeom>
          <a:noFill/>
        </p:spPr>
        <p:txBody>
          <a:bodyPr wrap="none" rtlCol="0">
            <a:spAutoFit/>
          </a:bodyPr>
          <a:lstStyle/>
          <a:p>
            <a:r>
              <a:rPr lang="en-US" sz="2400" b="1" dirty="0" err="1">
                <a:solidFill>
                  <a:srgbClr val="E826B1"/>
                </a:solidFill>
                <a:latin typeface="Times New Roman" panose="02020603050405020304" pitchFamily="18" charset="0"/>
                <a:cs typeface="Times New Roman" panose="02020603050405020304" pitchFamily="18" charset="0"/>
              </a:rPr>
              <a:t>Chúc</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các</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em</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học</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tập</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thật</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tốt</a:t>
            </a:r>
            <a:r>
              <a:rPr lang="en-US" sz="2400" b="1" dirty="0">
                <a:solidFill>
                  <a:srgbClr val="E826B1"/>
                </a:solidFill>
                <a:latin typeface="Times New Roman" panose="02020603050405020304" pitchFamily="18" charset="0"/>
                <a:cs typeface="Times New Roman" panose="02020603050405020304" pitchFamily="18" charset="0"/>
              </a:rPr>
              <a:t> </a:t>
            </a:r>
            <a:r>
              <a:rPr lang="en-US" sz="2400" b="1" dirty="0" err="1">
                <a:solidFill>
                  <a:srgbClr val="E826B1"/>
                </a:solidFill>
                <a:latin typeface="Times New Roman" panose="02020603050405020304" pitchFamily="18" charset="0"/>
                <a:cs typeface="Times New Roman" panose="02020603050405020304" pitchFamily="18" charset="0"/>
              </a:rPr>
              <a:t>nhé</a:t>
            </a:r>
            <a:r>
              <a:rPr lang="en-US" sz="2400" b="1" dirty="0">
                <a:solidFill>
                  <a:srgbClr val="E826B1"/>
                </a:solidFill>
                <a:latin typeface="Times New Roman" panose="02020603050405020304" pitchFamily="18" charset="0"/>
                <a:cs typeface="Times New Roman" panose="02020603050405020304" pitchFamily="18" charset="0"/>
              </a:rPr>
              <a:t> !</a:t>
            </a:r>
            <a:endParaRPr lang="en-US" sz="2400" b="1" dirty="0">
              <a:solidFill>
                <a:srgbClr val="E826B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0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750" fill="hold"/>
                                        <p:tgtEl>
                                          <p:spTgt spid="3"/>
                                        </p:tgtEl>
                                        <p:attrNameLst>
                                          <p:attrName>ppt_x</p:attrName>
                                        </p:attrNameLst>
                                      </p:cBhvr>
                                      <p:tavLst>
                                        <p:tav tm="0">
                                          <p:val>
                                            <p:strVal val="#ppt_x"/>
                                          </p:val>
                                        </p:tav>
                                        <p:tav tm="100000">
                                          <p:val>
                                            <p:strVal val="#ppt_x"/>
                                          </p:val>
                                        </p:tav>
                                      </p:tavLst>
                                    </p:anim>
                                    <p:anim calcmode="lin" valueType="num">
                                      <p:cBhvr additive="base">
                                        <p:cTn id="61" dur="75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8" decel="41000" fill="hold" nodeType="withEffect">
                                  <p:stCondLst>
                                    <p:cond delay="275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4500" fill="hold"/>
                                        <p:tgtEl>
                                          <p:spTgt spid="28"/>
                                        </p:tgtEl>
                                        <p:attrNameLst>
                                          <p:attrName>ppt_x</p:attrName>
                                        </p:attrNameLst>
                                      </p:cBhvr>
                                      <p:tavLst>
                                        <p:tav tm="0">
                                          <p:val>
                                            <p:strVal val="0-#ppt_w/2"/>
                                          </p:val>
                                        </p:tav>
                                        <p:tav tm="100000">
                                          <p:val>
                                            <p:strVal val="#ppt_x"/>
                                          </p:val>
                                        </p:tav>
                                      </p:tavLst>
                                    </p:anim>
                                    <p:anim calcmode="lin" valueType="num">
                                      <p:cBhvr additive="base">
                                        <p:cTn id="65" dur="4500" fill="hold"/>
                                        <p:tgtEl>
                                          <p:spTgt spid="28"/>
                                        </p:tgtEl>
                                        <p:attrNameLst>
                                          <p:attrName>ppt_y</p:attrName>
                                        </p:attrNameLst>
                                      </p:cBhvr>
                                      <p:tavLst>
                                        <p:tav tm="0">
                                          <p:val>
                                            <p:strVal val="#ppt_y"/>
                                          </p:val>
                                        </p:tav>
                                        <p:tav tm="100000">
                                          <p:val>
                                            <p:strVal val="#ppt_y"/>
                                          </p:val>
                                        </p:tav>
                                      </p:tavLst>
                                    </p:anim>
                                  </p:childTnLst>
                                </p:cTn>
                              </p:par>
                              <p:par>
                                <p:cTn id="66" presetID="6" presetClass="emph" presetSubtype="0" repeatCount="14000" autoRev="1" fill="hold" nodeType="withEffect">
                                  <p:stCondLst>
                                    <p:cond delay="2750"/>
                                  </p:stCondLst>
                                  <p:childTnLst>
                                    <p:animScale>
                                      <p:cBhvr>
                                        <p:cTn id="67"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293150" y="1182335"/>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9" y="3721063"/>
            <a:ext cx="2341475" cy="1329066"/>
          </a:xfrm>
          <a:prstGeom prst="rect">
            <a:avLst/>
          </a:prstGeom>
        </p:spPr>
      </p:pic>
      <p:sp>
        <p:nvSpPr>
          <p:cNvPr id="32" name="Rectangle 31"/>
          <p:cNvSpPr/>
          <p:nvPr/>
        </p:nvSpPr>
        <p:spPr>
          <a:xfrm>
            <a:off x="2855315" y="1442296"/>
            <a:ext cx="3328796" cy="707886"/>
          </a:xfrm>
          <a:prstGeom prst="rect">
            <a:avLst/>
          </a:prstGeom>
        </p:spPr>
        <p:txBody>
          <a:bodyPr wrap="none">
            <a:spAutoFit/>
          </a:bodyPr>
          <a:lstStyle/>
          <a:p>
            <a:pPr lvl="0" algn="ctr">
              <a:buClrTx/>
              <a:defRPr/>
            </a:pPr>
            <a:r>
              <a:rPr lang="en-US" altLang="zh-CN" sz="4000" b="1"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rPr>
              <a:t>TIẾNG VIỆT </a:t>
            </a:r>
            <a:endParaRPr lang="en-US" altLang="zh-CN" sz="4000" b="1"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p:cNvSpPr/>
          <p:nvPr/>
        </p:nvSpPr>
        <p:spPr>
          <a:xfrm>
            <a:off x="2133988" y="2375632"/>
            <a:ext cx="4572000" cy="1323439"/>
          </a:xfrm>
          <a:prstGeom prst="rect">
            <a:avLst/>
          </a:prstGeom>
        </p:spPr>
        <p:txBody>
          <a:bodyPr>
            <a:spAutoFit/>
          </a:bodyPr>
          <a:lstStyle/>
          <a:p>
            <a:pPr lvl="0" algn="ctr" defTabSz="914400">
              <a:defRPr/>
            </a:pP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Ôn</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a:t>
            </a: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tập</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a:t>
            </a: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cuối</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a:t>
            </a: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học</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a:t>
            </a: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kì</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I (</a:t>
            </a:r>
            <a:r>
              <a:rPr lang="en-US" altLang="zh-CN" sz="4000" b="1" kern="0" dirty="0" err="1">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Tiết</a:t>
            </a:r>
            <a:r>
              <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rPr>
              <a:t> 2)</a:t>
            </a:r>
            <a:endParaRPr lang="en-US" altLang="zh-CN" sz="4000" b="1" kern="0" dirty="0">
              <a:solidFill>
                <a:srgbClr val="A9250B"/>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0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8" decel="41000" fill="hold" nodeType="withEffect">
                                  <p:stCondLst>
                                    <p:cond delay="20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4500" fill="hold"/>
                                        <p:tgtEl>
                                          <p:spTgt spid="28"/>
                                        </p:tgtEl>
                                        <p:attrNameLst>
                                          <p:attrName>ppt_x</p:attrName>
                                        </p:attrNameLst>
                                      </p:cBhvr>
                                      <p:tavLst>
                                        <p:tav tm="0">
                                          <p:val>
                                            <p:strVal val="0-#ppt_w/2"/>
                                          </p:val>
                                        </p:tav>
                                        <p:tav tm="100000">
                                          <p:val>
                                            <p:strVal val="#ppt_x"/>
                                          </p:val>
                                        </p:tav>
                                      </p:tavLst>
                                    </p:anim>
                                    <p:anim calcmode="lin" valueType="num">
                                      <p:cBhvr additive="base">
                                        <p:cTn id="61" dur="4500" fill="hold"/>
                                        <p:tgtEl>
                                          <p:spTgt spid="28"/>
                                        </p:tgtEl>
                                        <p:attrNameLst>
                                          <p:attrName>ppt_y</p:attrName>
                                        </p:attrNameLst>
                                      </p:cBhvr>
                                      <p:tavLst>
                                        <p:tav tm="0">
                                          <p:val>
                                            <p:strVal val="#ppt_y"/>
                                          </p:val>
                                        </p:tav>
                                        <p:tav tm="100000">
                                          <p:val>
                                            <p:strVal val="#ppt_y"/>
                                          </p:val>
                                        </p:tav>
                                      </p:tavLst>
                                    </p:anim>
                                  </p:childTnLst>
                                </p:cTn>
                              </p:par>
                              <p:par>
                                <p:cTn id="62" presetID="6" presetClass="emph" presetSubtype="0" repeatCount="14000" autoRev="1" fill="hold" nodeType="withEffect">
                                  <p:stCondLst>
                                    <p:cond delay="2000"/>
                                  </p:stCondLst>
                                  <p:childTnLst>
                                    <p:animScale>
                                      <p:cBhvr>
                                        <p:cTn id="63" dur="250" fill="hold"/>
                                        <p:tgtEl>
                                          <p:spTgt spid="28"/>
                                        </p:tgtEl>
                                      </p:cBhvr>
                                      <p:by x="95000" y="95000"/>
                                    </p:animScale>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26" name="组合 25"/>
          <p:cNvGrpSpPr/>
          <p:nvPr/>
        </p:nvGrpSpPr>
        <p:grpSpPr>
          <a:xfrm>
            <a:off x="386016" y="-11018"/>
            <a:ext cx="8279519" cy="2031204"/>
            <a:chOff x="2571122" y="-11017"/>
            <a:chExt cx="4027385" cy="1691488"/>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51566"/>
            <a:stretch>
              <a:fillRect/>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grpSp>
        <p:nvGrpSpPr>
          <p:cNvPr id="27" name="组合 26"/>
          <p:cNvGrpSpPr/>
          <p:nvPr/>
        </p:nvGrpSpPr>
        <p:grpSpPr>
          <a:xfrm>
            <a:off x="1135318" y="3435861"/>
            <a:ext cx="727695" cy="1297460"/>
            <a:chOff x="1135318" y="3435861"/>
            <a:chExt cx="727695" cy="1297460"/>
          </a:xfrm>
        </p:grpSpPr>
        <p:sp>
          <p:nvSpPr>
            <p:cNvPr id="31" name="任意多边形 30"/>
            <p:cNvSpPr/>
            <p:nvPr/>
          </p:nvSpPr>
          <p:spPr>
            <a:xfrm>
              <a:off x="1198333" y="3435861"/>
              <a:ext cx="222543" cy="1297460"/>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rot="2799594" flipH="1">
              <a:off x="1311940" y="3686900"/>
              <a:ext cx="374451" cy="727695"/>
              <a:chOff x="1403445" y="-3477919"/>
              <a:chExt cx="1048883" cy="2455261"/>
            </a:xfrm>
          </p:grpSpPr>
          <p:sp>
            <p:nvSpPr>
              <p:cNvPr id="44" name="任意多边形 43"/>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8" name="组合 27"/>
          <p:cNvGrpSpPr/>
          <p:nvPr/>
        </p:nvGrpSpPr>
        <p:grpSpPr>
          <a:xfrm>
            <a:off x="3387344" y="3571859"/>
            <a:ext cx="1083686" cy="1349498"/>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6925574" y="3594096"/>
            <a:ext cx="1148102" cy="1399280"/>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2">
            <a:extLst>
              <a:ext uri="{28A0092B-C50C-407E-A947-70E740481C1C}">
                <a14:useLocalDpi xmlns:a14="http://schemas.microsoft.com/office/drawing/2010/main" val="0"/>
              </a:ext>
            </a:extLst>
          </a:blip>
          <a:srcRect l="30889" t="27748" r="21866"/>
          <a:stretch>
            <a:fillRect/>
          </a:stretch>
        </p:blipFill>
        <p:spPr>
          <a:xfrm>
            <a:off x="6598506" y="-3022"/>
            <a:ext cx="2545493" cy="2463792"/>
          </a:xfrm>
          <a:prstGeom prst="rect">
            <a:avLst/>
          </a:prstGeom>
        </p:spPr>
      </p:pic>
      <p:grpSp>
        <p:nvGrpSpPr>
          <p:cNvPr id="5" name="组合 4"/>
          <p:cNvGrpSpPr/>
          <p:nvPr/>
        </p:nvGrpSpPr>
        <p:grpSpPr>
          <a:xfrm>
            <a:off x="3433800" y="2401922"/>
            <a:ext cx="1951221" cy="1692000"/>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7" name="文本框 36"/>
            <p:cNvSpPr txBox="1"/>
            <p:nvPr/>
          </p:nvSpPr>
          <p:spPr>
            <a:xfrm>
              <a:off x="3173652" y="2868470"/>
              <a:ext cx="905626"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2. </a:t>
              </a:r>
              <a:r>
                <a:rPr lang="en-US" altLang="zh-CN" b="0" dirty="0" err="1">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Lập</a:t>
              </a:r>
              <a:r>
                <a:rPr lang="en-US" altLang="zh-CN" b="0" dirty="0">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 </a:t>
              </a:r>
              <a:r>
                <a:rPr lang="en-US" altLang="zh-CN" b="0" dirty="0" err="1">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bảng</a:t>
              </a:r>
              <a:r>
                <a:rPr lang="en-US" altLang="zh-CN" b="0" dirty="0">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 </a:t>
              </a:r>
              <a:r>
                <a:rPr lang="en-US" altLang="zh-CN" b="0" dirty="0" err="1">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thống</a:t>
              </a:r>
              <a:r>
                <a:rPr lang="en-US" altLang="zh-CN" b="0" dirty="0">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 </a:t>
              </a:r>
              <a:r>
                <a:rPr lang="en-US" altLang="zh-CN" b="0" dirty="0" err="1">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rPr>
                <a:t>kê</a:t>
              </a:r>
              <a:endParaRPr lang="zh-CN" altLang="en-US" b="0" dirty="0">
                <a:solidFill>
                  <a:srgbClr val="7030A0"/>
                </a:solidFill>
                <a:effectLst>
                  <a:outerShdw dist="38100" dir="2700000" algn="tl" rotWithShape="0">
                    <a:srgbClr val="679C31"/>
                  </a:outerShdw>
                </a:effectLst>
                <a:latin typeface="Times New Roman" panose="02020603050405020304" pitchFamily="18" charset="0"/>
                <a:cs typeface="Times New Roman" panose="02020603050405020304" pitchFamily="18" charset="0"/>
                <a:sym typeface="+mn-lt"/>
              </a:endParaRPr>
            </a:p>
          </p:txBody>
        </p:sp>
      </p:grpSp>
      <p:grpSp>
        <p:nvGrpSpPr>
          <p:cNvPr id="6" name="组合 5"/>
          <p:cNvGrpSpPr/>
          <p:nvPr/>
        </p:nvGrpSpPr>
        <p:grpSpPr>
          <a:xfrm>
            <a:off x="6046448" y="2407740"/>
            <a:ext cx="1951219" cy="1692000"/>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8" name="文本框 37"/>
            <p:cNvSpPr txBox="1"/>
            <p:nvPr/>
          </p:nvSpPr>
          <p:spPr>
            <a:xfrm>
              <a:off x="4929152" y="3096691"/>
              <a:ext cx="980798" cy="58477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a:solidFill>
                    <a:srgbClr val="C00000"/>
                  </a:solidFill>
                  <a:effectLst>
                    <a:outerShdw dist="38100" dir="2700000" algn="tl" rotWithShape="0">
                      <a:srgbClr val="A9250B"/>
                    </a:outerShdw>
                  </a:effectLst>
                  <a:latin typeface="Times New Roman" panose="02020603050405020304" pitchFamily="18" charset="0"/>
                  <a:cs typeface="Times New Roman" panose="02020603050405020304" pitchFamily="18" charset="0"/>
                  <a:sym typeface="+mn-lt"/>
                </a:rPr>
                <a:t>3. </a:t>
              </a:r>
              <a:r>
                <a:rPr lang="en-US" altLang="zh-CN" b="0" dirty="0" err="1">
                  <a:solidFill>
                    <a:srgbClr val="C00000"/>
                  </a:solidFill>
                  <a:effectLst>
                    <a:outerShdw dist="38100" dir="2700000" algn="tl" rotWithShape="0">
                      <a:srgbClr val="A9250B"/>
                    </a:outerShdw>
                  </a:effectLst>
                  <a:latin typeface="Times New Roman" panose="02020603050405020304" pitchFamily="18" charset="0"/>
                  <a:cs typeface="Times New Roman" panose="02020603050405020304" pitchFamily="18" charset="0"/>
                  <a:sym typeface="+mn-lt"/>
                </a:rPr>
                <a:t>Trình</a:t>
              </a:r>
              <a:r>
                <a:rPr lang="en-US" altLang="zh-CN" b="0" dirty="0">
                  <a:solidFill>
                    <a:srgbClr val="C00000"/>
                  </a:solidFill>
                  <a:effectLst>
                    <a:outerShdw dist="38100" dir="2700000" algn="tl" rotWithShape="0">
                      <a:srgbClr val="A9250B"/>
                    </a:outerShdw>
                  </a:effectLst>
                  <a:latin typeface="Times New Roman" panose="02020603050405020304" pitchFamily="18" charset="0"/>
                  <a:cs typeface="Times New Roman" panose="02020603050405020304" pitchFamily="18" charset="0"/>
                  <a:sym typeface="+mn-lt"/>
                </a:rPr>
                <a:t> </a:t>
              </a:r>
              <a:r>
                <a:rPr lang="en-US" altLang="zh-CN" b="0" dirty="0" err="1">
                  <a:solidFill>
                    <a:srgbClr val="C00000"/>
                  </a:solidFill>
                  <a:effectLst>
                    <a:outerShdw dist="38100" dir="2700000" algn="tl" rotWithShape="0">
                      <a:srgbClr val="A9250B"/>
                    </a:outerShdw>
                  </a:effectLst>
                  <a:latin typeface="Times New Roman" panose="02020603050405020304" pitchFamily="18" charset="0"/>
                  <a:cs typeface="Times New Roman" panose="02020603050405020304" pitchFamily="18" charset="0"/>
                  <a:sym typeface="+mn-lt"/>
                </a:rPr>
                <a:t>bày</a:t>
              </a:r>
              <a:endParaRPr lang="zh-CN" altLang="en-US" b="0" dirty="0">
                <a:solidFill>
                  <a:srgbClr val="C00000"/>
                </a:solidFill>
                <a:effectLst>
                  <a:outerShdw dist="38100" dir="2700000" algn="tl" rotWithShape="0">
                    <a:srgbClr val="A9250B"/>
                  </a:outerShdw>
                </a:effectLst>
                <a:latin typeface="Times New Roman" panose="02020603050405020304" pitchFamily="18" charset="0"/>
                <a:cs typeface="Times New Roman" panose="02020603050405020304" pitchFamily="18" charset="0"/>
                <a:sym typeface="+mn-lt"/>
              </a:endParaRPr>
            </a:p>
          </p:txBody>
        </p:sp>
      </p:grpSp>
      <p:grpSp>
        <p:nvGrpSpPr>
          <p:cNvPr id="2" name="组合 1"/>
          <p:cNvGrpSpPr/>
          <p:nvPr/>
        </p:nvGrpSpPr>
        <p:grpSpPr>
          <a:xfrm>
            <a:off x="549842" y="2124409"/>
            <a:ext cx="1951220" cy="1692000"/>
            <a:chOff x="549842" y="2124409"/>
            <a:chExt cx="1951220" cy="1692000"/>
          </a:xfrm>
        </p:grpSpPr>
        <p:grpSp>
          <p:nvGrpSpPr>
            <p:cNvPr id="8" name="组合 7"/>
            <p:cNvGrpSpPr>
              <a:grpSpLocks noChangeAspect="1"/>
            </p:cNvGrpSpPr>
            <p:nvPr/>
          </p:nvGrpSpPr>
          <p:grpSpPr>
            <a:xfrm>
              <a:off x="549842" y="2124409"/>
              <a:ext cx="1951220" cy="1692000"/>
              <a:chOff x="785114" y="-370703"/>
              <a:chExt cx="7225085" cy="6265224"/>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0"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6" name="文本框 35"/>
            <p:cNvSpPr txBox="1"/>
            <p:nvPr/>
          </p:nvSpPr>
          <p:spPr>
            <a:xfrm>
              <a:off x="998068" y="2472205"/>
              <a:ext cx="1024440" cy="954107"/>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1.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Ôn</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luyện</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tập</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đọc</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và</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học</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thuộc</a:t>
              </a:r>
              <a:r>
                <a:rPr lang="en-US" altLang="zh-CN"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rPr>
                <a:t>lòng</a:t>
              </a:r>
              <a:endParaRPr lang="zh-CN" altLang="en-US" sz="1400" b="0" dirty="0">
                <a:solidFill>
                  <a:srgbClr val="002060"/>
                </a:solidFill>
                <a:effectLst>
                  <a:outerShdw dist="38100" dir="2700000" algn="tl" rotWithShape="0">
                    <a:srgbClr val="0070C0"/>
                  </a:outerShdw>
                </a:effectLst>
                <a:latin typeface="Times New Roman" panose="02020603050405020304" pitchFamily="18" charset="0"/>
                <a:cs typeface="Times New Roman" panose="02020603050405020304" pitchFamily="18" charset="0"/>
                <a:sym typeface="+mn-lt"/>
              </a:endParaRPr>
            </a:p>
          </p:txBody>
        </p:sp>
      </p:grpSp>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16" y="554185"/>
            <a:ext cx="2248544" cy="753135"/>
          </a:xfrm>
          <a:prstGeom prst="rect">
            <a:avLst/>
          </a:prstGeom>
        </p:spPr>
      </p:pic>
      <p:sp>
        <p:nvSpPr>
          <p:cNvPr id="11" name="TextBox 10"/>
          <p:cNvSpPr txBox="1"/>
          <p:nvPr/>
        </p:nvSpPr>
        <p:spPr>
          <a:xfrm>
            <a:off x="2856650" y="0"/>
            <a:ext cx="3228768" cy="830997"/>
          </a:xfrm>
          <a:prstGeom prst="rect">
            <a:avLst/>
          </a:prstGeom>
          <a:noFill/>
        </p:spPr>
        <p:txBody>
          <a:bodyPr wrap="none" rtlCol="0">
            <a:spAutoFit/>
          </a:bodyPr>
          <a:lstStyle/>
          <a:p>
            <a:pPr algn="ctr"/>
            <a:r>
              <a:rPr lang="en-US" sz="2000" b="1" u="sng"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sz="2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2000" b="1" u="sng" dirty="0" err="1">
                <a:solidFill>
                  <a:schemeClr val="accent6">
                    <a:lumMod val="50000"/>
                  </a:schemeClr>
                </a:solidFill>
                <a:latin typeface="Times New Roman" panose="02020603050405020304" pitchFamily="18" charset="0"/>
                <a:cs typeface="Times New Roman" panose="02020603050405020304" pitchFamily="18" charset="0"/>
              </a:rPr>
              <a:t>Việt</a:t>
            </a:r>
            <a:endParaRPr lang="en-US" sz="2000" b="1" u="sng"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Ôn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50"/>
                                        <p:tgtEl>
                                          <p:spTgt spid="2"/>
                                        </p:tgtEl>
                                      </p:cBhvr>
                                    </p:animEffect>
                                    <p:anim calcmode="lin" valueType="num">
                                      <p:cBhvr>
                                        <p:cTn id="27" dur="750" fill="hold"/>
                                        <p:tgtEl>
                                          <p:spTgt spid="2"/>
                                        </p:tgtEl>
                                        <p:attrNameLst>
                                          <p:attrName>ppt_x</p:attrName>
                                        </p:attrNameLst>
                                      </p:cBhvr>
                                      <p:tavLst>
                                        <p:tav tm="0">
                                          <p:val>
                                            <p:strVal val="#ppt_x"/>
                                          </p:val>
                                        </p:tav>
                                        <p:tav tm="100000">
                                          <p:val>
                                            <p:strVal val="#ppt_x"/>
                                          </p:val>
                                        </p:tav>
                                      </p:tavLst>
                                    </p:anim>
                                    <p:anim calcmode="lin" valueType="num">
                                      <p:cBhvr>
                                        <p:cTn id="28" dur="75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32" presetClass="emph" presetSubtype="0" fill="hold" nodeType="after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par>
                                <p:cTn id="36" presetID="42" presetClass="entr" presetSubtype="0" fill="hold"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32" presetClass="emph" presetSubtype="0" fill="hold" nodeType="afterEffect">
                                  <p:stCondLst>
                                    <p:cond delay="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42" presetClass="entr" presetSubtype="0" fill="hold" nodeType="withEffect">
                                  <p:stCondLst>
                                    <p:cond delay="7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anim calcmode="lin" valueType="num">
                                      <p:cBhvr>
                                        <p:cTn id="61" dur="750" fill="hold"/>
                                        <p:tgtEl>
                                          <p:spTgt spid="29"/>
                                        </p:tgtEl>
                                        <p:attrNameLst>
                                          <p:attrName>ppt_x</p:attrName>
                                        </p:attrNameLst>
                                      </p:cBhvr>
                                      <p:tavLst>
                                        <p:tav tm="0">
                                          <p:val>
                                            <p:strVal val="#ppt_x"/>
                                          </p:val>
                                        </p:tav>
                                        <p:tav tm="100000">
                                          <p:val>
                                            <p:strVal val="#ppt_x"/>
                                          </p:val>
                                        </p:tav>
                                      </p:tavLst>
                                    </p:anim>
                                    <p:anim calcmode="lin" valueType="num">
                                      <p:cBhvr>
                                        <p:cTn id="62" dur="7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32" presetClass="emph" presetSubtype="0" fill="hold"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6500"/>
                            </p:stCondLst>
                            <p:childTnLst>
                              <p:par>
                                <p:cTn id="71" presetID="2" presetClass="entr" presetSubtype="2" decel="3800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0" fill="hold"/>
                                        <p:tgtEl>
                                          <p:spTgt spid="42"/>
                                        </p:tgtEl>
                                        <p:attrNameLst>
                                          <p:attrName>ppt_x</p:attrName>
                                        </p:attrNameLst>
                                      </p:cBhvr>
                                      <p:tavLst>
                                        <p:tav tm="0">
                                          <p:val>
                                            <p:strVal val="1+#ppt_w/2"/>
                                          </p:val>
                                        </p:tav>
                                        <p:tav tm="100000">
                                          <p:val>
                                            <p:strVal val="#ppt_x"/>
                                          </p:val>
                                        </p:tav>
                                      </p:tavLst>
                                    </p:anim>
                                    <p:anim calcmode="lin" valueType="num">
                                      <p:cBhvr additive="base">
                                        <p:cTn id="74"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1"/>
          <p:cNvSpPr txBox="1">
            <a:spLocks noChangeArrowheads="1"/>
          </p:cNvSpPr>
          <p:nvPr/>
        </p:nvSpPr>
        <p:spPr bwMode="auto">
          <a:xfrm>
            <a:off x="307975" y="171705"/>
            <a:ext cx="91440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kumimoji="0" lang="en-US" altLang="en-US" sz="2800" b="1" i="0" u="none" strike="noStrike" kern="0" cap="none" spc="0" normalizeH="0" baseline="0" noProof="0" dirty="0" err="1">
                <a:ln>
                  <a:noFill/>
                </a:ln>
                <a:solidFill>
                  <a:srgbClr val="FF0066"/>
                </a:solidFill>
                <a:effectLst/>
                <a:uLnTx/>
                <a:uFillTx/>
                <a:latin typeface="Arial" panose="020B0604020202020204" pitchFamily="34" charset="0"/>
              </a:rPr>
              <a:t>Bài</a:t>
            </a:r>
            <a:r>
              <a:rPr kumimoji="0" lang="en-US" altLang="en-US" sz="2800" b="1" i="0" u="none" strike="noStrike" kern="0" cap="none" spc="0" normalizeH="0" baseline="0" noProof="0" dirty="0">
                <a:ln>
                  <a:noFill/>
                </a:ln>
                <a:solidFill>
                  <a:srgbClr val="FF0066"/>
                </a:solidFill>
                <a:effectLst/>
                <a:uLnTx/>
                <a:uFillTx/>
                <a:latin typeface="Arial" panose="020B0604020202020204" pitchFamily="34" charset="0"/>
              </a:rPr>
              <a:t> 1</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Ôn</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luyện</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tập</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đọc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và</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học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thuộc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lòng</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a:t>
            </a:r>
            <a:endPar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endParaRPr>
          </a:p>
        </p:txBody>
      </p:sp>
      <p:graphicFrame>
        <p:nvGraphicFramePr>
          <p:cNvPr id="13" name="Group 134"/>
          <p:cNvGraphicFramePr>
            <a:graphicFrameLocks noGrp="1"/>
          </p:cNvGraphicFramePr>
          <p:nvPr/>
        </p:nvGraphicFramePr>
        <p:xfrm>
          <a:off x="307975" y="1150375"/>
          <a:ext cx="8693457" cy="3649563"/>
        </p:xfrm>
        <a:graphic>
          <a:graphicData uri="http://schemas.openxmlformats.org/drawingml/2006/table">
            <a:tbl>
              <a:tblPr/>
              <a:tblGrid>
                <a:gridCol w="671739"/>
                <a:gridCol w="3474299"/>
                <a:gridCol w="2565348"/>
                <a:gridCol w="1982071"/>
              </a:tblGrid>
              <a:tr h="90340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TT</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Tên</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bài</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Tên tác giả</a:t>
                      </a: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Thể</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loại</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13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3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3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3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13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Text Box 52"/>
          <p:cNvSpPr txBox="1">
            <a:spLocks noChangeArrowheads="1"/>
          </p:cNvSpPr>
          <p:nvPr/>
        </p:nvSpPr>
        <p:spPr bwMode="auto">
          <a:xfrm>
            <a:off x="307975" y="20384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endParaRPr lang="en-US" altLang="en-US" sz="2400" b="1">
              <a:solidFill>
                <a:srgbClr val="003399"/>
              </a:solidFill>
              <a:latin typeface="Times New Roman" panose="02020603050405020304" pitchFamily="18" charset="0"/>
            </a:endParaRPr>
          </a:p>
        </p:txBody>
      </p:sp>
      <p:sp>
        <p:nvSpPr>
          <p:cNvPr id="17" name="Text Box 55"/>
          <p:cNvSpPr txBox="1">
            <a:spLocks noChangeArrowheads="1"/>
          </p:cNvSpPr>
          <p:nvPr/>
        </p:nvSpPr>
        <p:spPr bwMode="auto">
          <a:xfrm>
            <a:off x="796925" y="2035277"/>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Hành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trình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của</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bầy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ong</a:t>
            </a:r>
            <a:endParaRPr lang="en-US" altLang="en-US" sz="2400" b="1" dirty="0">
              <a:solidFill>
                <a:srgbClr val="000066"/>
              </a:solidFill>
              <a:latin typeface="Times New Roman" panose="02020603050405020304" pitchFamily="18" charset="0"/>
            </a:endParaRPr>
          </a:p>
        </p:txBody>
      </p:sp>
      <p:sp>
        <p:nvSpPr>
          <p:cNvPr id="18" name="Text Box 65"/>
          <p:cNvSpPr txBox="1">
            <a:spLocks noChangeArrowheads="1"/>
          </p:cNvSpPr>
          <p:nvPr/>
        </p:nvSpPr>
        <p:spPr bwMode="auto">
          <a:xfrm>
            <a:off x="4514850" y="2035277"/>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Nguyễn Đức Mậu</a:t>
            </a:r>
            <a:endParaRPr lang="en-US" altLang="en-US" sz="2400" b="1">
              <a:solidFill>
                <a:srgbClr val="CC3300"/>
              </a:solidFill>
              <a:latin typeface="Times New Roman" panose="02020603050405020304" pitchFamily="18" charset="0"/>
            </a:endParaRPr>
          </a:p>
        </p:txBody>
      </p:sp>
      <p:sp>
        <p:nvSpPr>
          <p:cNvPr id="19" name="Text Box 66"/>
          <p:cNvSpPr txBox="1">
            <a:spLocks noChangeArrowheads="1"/>
          </p:cNvSpPr>
          <p:nvPr/>
        </p:nvSpPr>
        <p:spPr bwMode="auto">
          <a:xfrm>
            <a:off x="7054850" y="2035277"/>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2 khổ thơ cuối</a:t>
            </a:r>
            <a:endParaRPr lang="en-US" altLang="en-US" sz="2400" b="1">
              <a:solidFill>
                <a:srgbClr val="FF33CC"/>
              </a:solidFill>
              <a:latin typeface="Times New Roman" panose="02020603050405020304" pitchFamily="18" charset="0"/>
            </a:endParaRPr>
          </a:p>
        </p:txBody>
      </p:sp>
      <p:sp>
        <p:nvSpPr>
          <p:cNvPr id="24" name="Text Box 81"/>
          <p:cNvSpPr txBox="1">
            <a:spLocks noChangeArrowheads="1"/>
          </p:cNvSpPr>
          <p:nvPr/>
        </p:nvSpPr>
        <p:spPr bwMode="auto">
          <a:xfrm>
            <a:off x="307975" y="268793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endParaRPr lang="en-US" altLang="en-US" sz="2400" b="1" dirty="0">
              <a:solidFill>
                <a:srgbClr val="003399"/>
              </a:solidFill>
              <a:latin typeface="Times New Roman" panose="02020603050405020304" pitchFamily="18" charset="0"/>
            </a:endParaRPr>
          </a:p>
        </p:txBody>
      </p:sp>
      <p:sp>
        <p:nvSpPr>
          <p:cNvPr id="25" name="Text Box 86"/>
          <p:cNvSpPr txBox="1">
            <a:spLocks noChangeArrowheads="1"/>
          </p:cNvSpPr>
          <p:nvPr/>
        </p:nvSpPr>
        <p:spPr bwMode="auto">
          <a:xfrm>
            <a:off x="1597025" y="260671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endParaRPr lang="en-US" altLang="en-US" sz="2400" b="1" dirty="0">
              <a:solidFill>
                <a:srgbClr val="000066"/>
              </a:solidFill>
              <a:latin typeface="Times New Roman" panose="02020603050405020304" pitchFamily="18" charset="0"/>
            </a:endParaRPr>
          </a:p>
        </p:txBody>
      </p:sp>
      <p:sp>
        <p:nvSpPr>
          <p:cNvPr id="26" name="Text Box 87"/>
          <p:cNvSpPr txBox="1">
            <a:spLocks noChangeArrowheads="1"/>
          </p:cNvSpPr>
          <p:nvPr/>
        </p:nvSpPr>
        <p:spPr bwMode="auto">
          <a:xfrm>
            <a:off x="4514850" y="260671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27" name="Text Box 88"/>
          <p:cNvSpPr txBox="1">
            <a:spLocks noChangeArrowheads="1"/>
          </p:cNvSpPr>
          <p:nvPr/>
        </p:nvSpPr>
        <p:spPr bwMode="auto">
          <a:xfrm>
            <a:off x="7054850" y="260671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Cả</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bài</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28" name="Text Box 85"/>
          <p:cNvSpPr txBox="1">
            <a:spLocks noChangeArrowheads="1"/>
          </p:cNvSpPr>
          <p:nvPr/>
        </p:nvSpPr>
        <p:spPr bwMode="auto">
          <a:xfrm>
            <a:off x="390832" y="3274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3</a:t>
            </a:r>
            <a:endParaRPr lang="en-US" altLang="en-US" sz="2400" b="1">
              <a:solidFill>
                <a:srgbClr val="003399"/>
              </a:solidFill>
              <a:latin typeface="Times New Roman" panose="02020603050405020304" pitchFamily="18" charset="0"/>
            </a:endParaRPr>
          </a:p>
        </p:txBody>
      </p:sp>
      <p:sp>
        <p:nvSpPr>
          <p:cNvPr id="29" name="Text Box 90"/>
          <p:cNvSpPr txBox="1">
            <a:spLocks noChangeArrowheads="1"/>
          </p:cNvSpPr>
          <p:nvPr/>
        </p:nvSpPr>
        <p:spPr bwMode="auto">
          <a:xfrm>
            <a:off x="705157" y="31985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Ca dao về lao động sản xuất</a:t>
            </a:r>
            <a:endParaRPr lang="en-US" altLang="en-US" sz="2400" b="1">
              <a:solidFill>
                <a:srgbClr val="000066"/>
              </a:solidFill>
              <a:latin typeface="Times New Roman" panose="02020603050405020304" pitchFamily="18" charset="0"/>
            </a:endParaRPr>
          </a:p>
        </p:txBody>
      </p:sp>
      <p:sp>
        <p:nvSpPr>
          <p:cNvPr id="30" name="Text Box 92"/>
          <p:cNvSpPr txBox="1">
            <a:spLocks noChangeArrowheads="1"/>
          </p:cNvSpPr>
          <p:nvPr/>
        </p:nvSpPr>
        <p:spPr bwMode="auto">
          <a:xfrm>
            <a:off x="7486957" y="32747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Cả bài</a:t>
            </a:r>
            <a:endParaRPr lang="en-US" altLang="en-US" sz="2400" b="1">
              <a:solidFill>
                <a:srgbClr val="FF33CC"/>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000" fill="hold"/>
                                        <p:tgtEl>
                                          <p:spTgt spid="18"/>
                                        </p:tgtEl>
                                        <p:attrNameLst>
                                          <p:attrName>ppt_x</p:attrName>
                                        </p:attrNameLst>
                                      </p:cBhvr>
                                      <p:tavLst>
                                        <p:tav tm="0">
                                          <p:val>
                                            <p:strVal val="0-#ppt_w/2"/>
                                          </p:val>
                                        </p:tav>
                                        <p:tav tm="100000">
                                          <p:val>
                                            <p:strVal val="#ppt_x"/>
                                          </p:val>
                                        </p:tav>
                                      </p:tavLst>
                                    </p:anim>
                                    <p:anim calcmode="lin" valueType="num">
                                      <p:cBhvr additive="base">
                                        <p:cTn id="17" dur="2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000" fill="hold"/>
                                        <p:tgtEl>
                                          <p:spTgt spid="19"/>
                                        </p:tgtEl>
                                        <p:attrNameLst>
                                          <p:attrName>ppt_x</p:attrName>
                                        </p:attrNameLst>
                                      </p:cBhvr>
                                      <p:tavLst>
                                        <p:tav tm="0">
                                          <p:val>
                                            <p:strVal val="0-#ppt_w/2"/>
                                          </p:val>
                                        </p:tav>
                                        <p:tav tm="100000">
                                          <p:val>
                                            <p:strVal val="#ppt_x"/>
                                          </p:val>
                                        </p:tav>
                                      </p:tavLst>
                                    </p:anim>
                                    <p:anim calcmode="lin" valueType="num">
                                      <p:cBhvr additive="base">
                                        <p:cTn id="2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2000"/>
                                        <p:tgtEl>
                                          <p:spTgt spid="24"/>
                                        </p:tgtEl>
                                      </p:cBhvr>
                                    </p:animEffect>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1+#ppt_w/2"/>
                                          </p:val>
                                        </p:tav>
                                        <p:tav tm="100000">
                                          <p:val>
                                            <p:strVal val="#ppt_x"/>
                                          </p:val>
                                        </p:tav>
                                      </p:tavLst>
                                    </p:anim>
                                    <p:anim calcmode="lin" valueType="num">
                                      <p:cBhvr additive="base">
                                        <p:cTn id="32" dur="2000" fill="hold"/>
                                        <p:tgtEl>
                                          <p:spTgt spid="25"/>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000" fill="hold"/>
                                        <p:tgtEl>
                                          <p:spTgt spid="26"/>
                                        </p:tgtEl>
                                        <p:attrNameLst>
                                          <p:attrName>ppt_x</p:attrName>
                                        </p:attrNameLst>
                                      </p:cBhvr>
                                      <p:tavLst>
                                        <p:tav tm="0">
                                          <p:val>
                                            <p:strVal val="1+#ppt_w/2"/>
                                          </p:val>
                                        </p:tav>
                                        <p:tav tm="100000">
                                          <p:val>
                                            <p:strVal val="#ppt_x"/>
                                          </p:val>
                                        </p:tav>
                                      </p:tavLst>
                                    </p:anim>
                                    <p:anim calcmode="lin" valueType="num">
                                      <p:cBhvr additive="base">
                                        <p:cTn id="37" dur="20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6000"/>
                            </p:stCondLst>
                            <p:childTnLst>
                              <p:par>
                                <p:cTn id="39" presetID="2" presetClass="entr" presetSubtype="3"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000" fill="hold"/>
                                        <p:tgtEl>
                                          <p:spTgt spid="27"/>
                                        </p:tgtEl>
                                        <p:attrNameLst>
                                          <p:attrName>ppt_x</p:attrName>
                                        </p:attrNameLst>
                                      </p:cBhvr>
                                      <p:tavLst>
                                        <p:tav tm="0">
                                          <p:val>
                                            <p:strVal val="1+#ppt_w/2"/>
                                          </p:val>
                                        </p:tav>
                                        <p:tav tm="100000">
                                          <p:val>
                                            <p:strVal val="#ppt_x"/>
                                          </p:val>
                                        </p:tav>
                                      </p:tavLst>
                                    </p:anim>
                                    <p:anim calcmode="lin" valueType="num">
                                      <p:cBhvr additive="base">
                                        <p:cTn id="42"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2000"/>
                                        <p:tgtEl>
                                          <p:spTgt spid="28"/>
                                        </p:tgtEl>
                                      </p:cBhvr>
                                    </p:animEffect>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000" fill="hold"/>
                                        <p:tgtEl>
                                          <p:spTgt spid="29"/>
                                        </p:tgtEl>
                                        <p:attrNameLst>
                                          <p:attrName>ppt_x</p:attrName>
                                        </p:attrNameLst>
                                      </p:cBhvr>
                                      <p:tavLst>
                                        <p:tav tm="0">
                                          <p:val>
                                            <p:strVal val="#ppt_x"/>
                                          </p:val>
                                        </p:tav>
                                        <p:tav tm="100000">
                                          <p:val>
                                            <p:strVal val="#ppt_x"/>
                                          </p:val>
                                        </p:tav>
                                      </p:tavLst>
                                    </p:anim>
                                    <p:anim calcmode="lin" valueType="num">
                                      <p:cBhvr additive="base">
                                        <p:cTn id="52" dur="20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2000" fill="hold"/>
                                        <p:tgtEl>
                                          <p:spTgt spid="30"/>
                                        </p:tgtEl>
                                        <p:attrNameLst>
                                          <p:attrName>ppt_x</p:attrName>
                                        </p:attrNameLst>
                                      </p:cBhvr>
                                      <p:tavLst>
                                        <p:tav tm="0">
                                          <p:val>
                                            <p:strVal val="1+#ppt_w/2"/>
                                          </p:val>
                                        </p:tav>
                                        <p:tav tm="100000">
                                          <p:val>
                                            <p:strVal val="#ppt_x"/>
                                          </p:val>
                                        </p:tav>
                                      </p:tavLst>
                                    </p:anim>
                                    <p:anim calcmode="lin" valueType="num">
                                      <p:cBhvr additive="base">
                                        <p:cTn id="57"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DFPOP1-W9" panose="02010609010101010101" charset="-128"/>
              <a:cs typeface="+mn-cs"/>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A_图片 4"/>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462084" y="633366"/>
            <a:ext cx="6219830" cy="3139734"/>
          </a:xfrm>
          <a:prstGeom prst="rect">
            <a:avLst/>
          </a:prstGeom>
        </p:spPr>
      </p:pic>
      <p:sp>
        <p:nvSpPr>
          <p:cNvPr id="21" name="Text Box 4"/>
          <p:cNvSpPr txBox="1">
            <a:spLocks noChangeArrowheads="1"/>
          </p:cNvSpPr>
          <p:nvPr/>
        </p:nvSpPr>
        <p:spPr bwMode="auto">
          <a:xfrm>
            <a:off x="2133142" y="1561111"/>
            <a:ext cx="48777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3000" b="1" dirty="0">
                <a:solidFill>
                  <a:srgbClr val="002060"/>
                </a:solidFill>
                <a:latin typeface="Cambria" panose="02040503050406030204" pitchFamily="18" charset="0"/>
              </a:rPr>
              <a:t>1. </a:t>
            </a:r>
            <a:r>
              <a:rPr lang="en-US" altLang="en-US" sz="3000" b="1" dirty="0" err="1">
                <a:solidFill>
                  <a:srgbClr val="002060"/>
                </a:solidFill>
                <a:latin typeface="Cambria" panose="02040503050406030204" pitchFamily="18" charset="0"/>
              </a:rPr>
              <a:t>Ôn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luyện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tập</a:t>
            </a:r>
            <a:r>
              <a:rPr lang="en-US" altLang="en-US" sz="3000" b="1" dirty="0">
                <a:solidFill>
                  <a:srgbClr val="002060"/>
                </a:solidFill>
                <a:latin typeface="Cambria" panose="02040503050406030204" pitchFamily="18" charset="0"/>
              </a:rPr>
              <a:t> </a:t>
            </a:r>
            <a:r>
              <a:rPr lang="vi-VN" altLang="en-US" sz="3000" b="1" dirty="0">
                <a:solidFill>
                  <a:srgbClr val="002060"/>
                </a:solidFill>
                <a:latin typeface="Cambria" panose="02040503050406030204" pitchFamily="18" charset="0"/>
              </a:rPr>
              <a:t>đ</a:t>
            </a:r>
            <a:r>
              <a:rPr lang="en-US" altLang="en-US" sz="3000" b="1" dirty="0" err="1">
                <a:solidFill>
                  <a:srgbClr val="002060"/>
                </a:solidFill>
                <a:latin typeface="Cambria" panose="02040503050406030204" pitchFamily="18" charset="0"/>
              </a:rPr>
              <a:t>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và</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học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thuộc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lòng</a:t>
            </a:r>
            <a:r>
              <a:rPr lang="vi-VN" altLang="en-US" sz="3000" b="1" dirty="0">
                <a:solidFill>
                  <a:srgbClr val="002060"/>
                </a:solidFill>
                <a:latin typeface="Cambria" panose="02040503050406030204" pitchFamily="18" charset="0"/>
              </a:rPr>
              <a:t> các bài tập đọc đã học</a:t>
            </a:r>
            <a:r>
              <a:rPr lang="en-US" altLang="en-US" sz="3000" b="1" dirty="0">
                <a:solidFill>
                  <a:srgbClr val="002060"/>
                </a:solidFill>
                <a:latin typeface="Cambria" panose="02040503050406030204" pitchFamily="18" charset="0"/>
              </a:rPr>
              <a:t>.</a:t>
            </a:r>
            <a:endParaRPr lang="en-US" altLang="en-US" sz="3000" b="1" dirty="0">
              <a:solidFill>
                <a:srgbClr val="002060"/>
              </a:solidFill>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heckerboard(across)">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ình chữ nhật: Góc Tròn 3"/>
          <p:cNvSpPr/>
          <p:nvPr/>
        </p:nvSpPr>
        <p:spPr>
          <a:xfrm>
            <a:off x="1651820" y="687687"/>
            <a:ext cx="6066504" cy="3144283"/>
          </a:xfrm>
          <a:custGeom>
            <a:avLst/>
            <a:gdLst>
              <a:gd name="connsiteX0" fmla="*/ 0 w 6066504"/>
              <a:gd name="connsiteY0" fmla="*/ 524058 h 3144283"/>
              <a:gd name="connsiteX1" fmla="*/ 524058 w 6066504"/>
              <a:gd name="connsiteY1" fmla="*/ 0 h 3144283"/>
              <a:gd name="connsiteX2" fmla="*/ 1182024 w 6066504"/>
              <a:gd name="connsiteY2" fmla="*/ 0 h 3144283"/>
              <a:gd name="connsiteX3" fmla="*/ 1839991 w 6066504"/>
              <a:gd name="connsiteY3" fmla="*/ 0 h 3144283"/>
              <a:gd name="connsiteX4" fmla="*/ 2447773 w 6066504"/>
              <a:gd name="connsiteY4" fmla="*/ 0 h 3144283"/>
              <a:gd name="connsiteX5" fmla="*/ 3005372 w 6066504"/>
              <a:gd name="connsiteY5" fmla="*/ 0 h 3144283"/>
              <a:gd name="connsiteX6" fmla="*/ 3562971 w 6066504"/>
              <a:gd name="connsiteY6" fmla="*/ 0 h 3144283"/>
              <a:gd name="connsiteX7" fmla="*/ 4120569 w 6066504"/>
              <a:gd name="connsiteY7" fmla="*/ 0 h 3144283"/>
              <a:gd name="connsiteX8" fmla="*/ 4627984 w 6066504"/>
              <a:gd name="connsiteY8" fmla="*/ 0 h 3144283"/>
              <a:gd name="connsiteX9" fmla="*/ 5542446 w 6066504"/>
              <a:gd name="connsiteY9" fmla="*/ 0 h 3144283"/>
              <a:gd name="connsiteX10" fmla="*/ 6066504 w 6066504"/>
              <a:gd name="connsiteY10" fmla="*/ 524058 h 3144283"/>
              <a:gd name="connsiteX11" fmla="*/ 6066504 w 6066504"/>
              <a:gd name="connsiteY11" fmla="*/ 985215 h 3144283"/>
              <a:gd name="connsiteX12" fmla="*/ 6066504 w 6066504"/>
              <a:gd name="connsiteY12" fmla="*/ 1446371 h 3144283"/>
              <a:gd name="connsiteX13" fmla="*/ 6066504 w 6066504"/>
              <a:gd name="connsiteY13" fmla="*/ 1991375 h 3144283"/>
              <a:gd name="connsiteX14" fmla="*/ 6066504 w 6066504"/>
              <a:gd name="connsiteY14" fmla="*/ 2620225 h 3144283"/>
              <a:gd name="connsiteX15" fmla="*/ 5542446 w 6066504"/>
              <a:gd name="connsiteY15" fmla="*/ 3144283 h 3144283"/>
              <a:gd name="connsiteX16" fmla="*/ 5135399 w 6066504"/>
              <a:gd name="connsiteY16" fmla="*/ 3144283 h 3144283"/>
              <a:gd name="connsiteX17" fmla="*/ 4678168 w 6066504"/>
              <a:gd name="connsiteY17" fmla="*/ 3144283 h 3144283"/>
              <a:gd name="connsiteX18" fmla="*/ 4020202 w 6066504"/>
              <a:gd name="connsiteY18" fmla="*/ 3144283 h 3144283"/>
              <a:gd name="connsiteX19" fmla="*/ 3562971 w 6066504"/>
              <a:gd name="connsiteY19" fmla="*/ 3144283 h 3144283"/>
              <a:gd name="connsiteX20" fmla="*/ 3155924 w 6066504"/>
              <a:gd name="connsiteY20" fmla="*/ 3144283 h 3144283"/>
              <a:gd name="connsiteX21" fmla="*/ 2698693 w 6066504"/>
              <a:gd name="connsiteY21" fmla="*/ 3144283 h 3144283"/>
              <a:gd name="connsiteX22" fmla="*/ 2241462 w 6066504"/>
              <a:gd name="connsiteY22" fmla="*/ 3144283 h 3144283"/>
              <a:gd name="connsiteX23" fmla="*/ 1834415 w 6066504"/>
              <a:gd name="connsiteY23" fmla="*/ 3144283 h 3144283"/>
              <a:gd name="connsiteX24" fmla="*/ 1377184 w 6066504"/>
              <a:gd name="connsiteY24" fmla="*/ 3144283 h 3144283"/>
              <a:gd name="connsiteX25" fmla="*/ 524058 w 6066504"/>
              <a:gd name="connsiteY25" fmla="*/ 3144283 h 3144283"/>
              <a:gd name="connsiteX26" fmla="*/ 0 w 6066504"/>
              <a:gd name="connsiteY26" fmla="*/ 2620225 h 3144283"/>
              <a:gd name="connsiteX27" fmla="*/ 0 w 6066504"/>
              <a:gd name="connsiteY27" fmla="*/ 2159068 h 3144283"/>
              <a:gd name="connsiteX28" fmla="*/ 0 w 6066504"/>
              <a:gd name="connsiteY28" fmla="*/ 1614065 h 3144283"/>
              <a:gd name="connsiteX29" fmla="*/ 0 w 6066504"/>
              <a:gd name="connsiteY29" fmla="*/ 1131946 h 3144283"/>
              <a:gd name="connsiteX30" fmla="*/ 0 w 6066504"/>
              <a:gd name="connsiteY30" fmla="*/ 524058 h 314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66504" h="3144283" fill="none" extrusionOk="0">
                <a:moveTo>
                  <a:pt x="0" y="524058"/>
                </a:moveTo>
                <a:cubicBezTo>
                  <a:pt x="-25525" y="279275"/>
                  <a:pt x="222984" y="7903"/>
                  <a:pt x="524058" y="0"/>
                </a:cubicBezTo>
                <a:cubicBezTo>
                  <a:pt x="755781" y="-24052"/>
                  <a:pt x="982849" y="70638"/>
                  <a:pt x="1182024" y="0"/>
                </a:cubicBezTo>
                <a:cubicBezTo>
                  <a:pt x="1381199" y="-70638"/>
                  <a:pt x="1563970" y="9808"/>
                  <a:pt x="1839991" y="0"/>
                </a:cubicBezTo>
                <a:cubicBezTo>
                  <a:pt x="2116012" y="-9808"/>
                  <a:pt x="2305715" y="32988"/>
                  <a:pt x="2447773" y="0"/>
                </a:cubicBezTo>
                <a:cubicBezTo>
                  <a:pt x="2589831" y="-32988"/>
                  <a:pt x="2827642" y="40855"/>
                  <a:pt x="3005372" y="0"/>
                </a:cubicBezTo>
                <a:cubicBezTo>
                  <a:pt x="3183102" y="-40855"/>
                  <a:pt x="3346942" y="48581"/>
                  <a:pt x="3562971" y="0"/>
                </a:cubicBezTo>
                <a:cubicBezTo>
                  <a:pt x="3779000" y="-48581"/>
                  <a:pt x="3940809" y="56310"/>
                  <a:pt x="4120569" y="0"/>
                </a:cubicBezTo>
                <a:cubicBezTo>
                  <a:pt x="4300329" y="-56310"/>
                  <a:pt x="4382249" y="15403"/>
                  <a:pt x="4627984" y="0"/>
                </a:cubicBezTo>
                <a:cubicBezTo>
                  <a:pt x="4873719" y="-15403"/>
                  <a:pt x="5253315" y="97674"/>
                  <a:pt x="5542446" y="0"/>
                </a:cubicBezTo>
                <a:cubicBezTo>
                  <a:pt x="5909218" y="-20600"/>
                  <a:pt x="6061589" y="257383"/>
                  <a:pt x="6066504" y="524058"/>
                </a:cubicBezTo>
                <a:cubicBezTo>
                  <a:pt x="6110241" y="711038"/>
                  <a:pt x="6045162" y="783504"/>
                  <a:pt x="6066504" y="985215"/>
                </a:cubicBezTo>
                <a:cubicBezTo>
                  <a:pt x="6087846" y="1186926"/>
                  <a:pt x="6014539" y="1297369"/>
                  <a:pt x="6066504" y="1446371"/>
                </a:cubicBezTo>
                <a:cubicBezTo>
                  <a:pt x="6118469" y="1595373"/>
                  <a:pt x="6060817" y="1766656"/>
                  <a:pt x="6066504" y="1991375"/>
                </a:cubicBezTo>
                <a:cubicBezTo>
                  <a:pt x="6072191" y="2216094"/>
                  <a:pt x="6043825" y="2348302"/>
                  <a:pt x="6066504" y="2620225"/>
                </a:cubicBezTo>
                <a:cubicBezTo>
                  <a:pt x="6082543" y="2918814"/>
                  <a:pt x="5887899" y="3140122"/>
                  <a:pt x="5542446" y="3144283"/>
                </a:cubicBezTo>
                <a:cubicBezTo>
                  <a:pt x="5405151" y="3152661"/>
                  <a:pt x="5242290" y="3124928"/>
                  <a:pt x="5135399" y="3144283"/>
                </a:cubicBezTo>
                <a:cubicBezTo>
                  <a:pt x="5028508" y="3163638"/>
                  <a:pt x="4784735" y="3119289"/>
                  <a:pt x="4678168" y="3144283"/>
                </a:cubicBezTo>
                <a:cubicBezTo>
                  <a:pt x="4571601" y="3169277"/>
                  <a:pt x="4333728" y="3095576"/>
                  <a:pt x="4020202" y="3144283"/>
                </a:cubicBezTo>
                <a:cubicBezTo>
                  <a:pt x="3706676" y="3192990"/>
                  <a:pt x="3746995" y="3131714"/>
                  <a:pt x="3562971" y="3144283"/>
                </a:cubicBezTo>
                <a:cubicBezTo>
                  <a:pt x="3378947" y="3156852"/>
                  <a:pt x="3245617" y="3143175"/>
                  <a:pt x="3155924" y="3144283"/>
                </a:cubicBezTo>
                <a:cubicBezTo>
                  <a:pt x="3066231" y="3145391"/>
                  <a:pt x="2871879" y="3117132"/>
                  <a:pt x="2698693" y="3144283"/>
                </a:cubicBezTo>
                <a:cubicBezTo>
                  <a:pt x="2525507" y="3171434"/>
                  <a:pt x="2435364" y="3140626"/>
                  <a:pt x="2241462" y="3144283"/>
                </a:cubicBezTo>
                <a:cubicBezTo>
                  <a:pt x="2047560" y="3147940"/>
                  <a:pt x="1971115" y="3095832"/>
                  <a:pt x="1834415" y="3144283"/>
                </a:cubicBezTo>
                <a:cubicBezTo>
                  <a:pt x="1697715" y="3192734"/>
                  <a:pt x="1523616" y="3137533"/>
                  <a:pt x="1377184" y="3144283"/>
                </a:cubicBezTo>
                <a:cubicBezTo>
                  <a:pt x="1230752" y="3151033"/>
                  <a:pt x="768950" y="3108858"/>
                  <a:pt x="524058" y="3144283"/>
                </a:cubicBezTo>
                <a:cubicBezTo>
                  <a:pt x="162389" y="3161099"/>
                  <a:pt x="-8651" y="2876360"/>
                  <a:pt x="0" y="2620225"/>
                </a:cubicBezTo>
                <a:cubicBezTo>
                  <a:pt x="-48464" y="2482056"/>
                  <a:pt x="8020" y="2341719"/>
                  <a:pt x="0" y="2159068"/>
                </a:cubicBezTo>
                <a:cubicBezTo>
                  <a:pt x="-8020" y="1976417"/>
                  <a:pt x="35162" y="1864934"/>
                  <a:pt x="0" y="1614065"/>
                </a:cubicBezTo>
                <a:cubicBezTo>
                  <a:pt x="-35162" y="1363196"/>
                  <a:pt x="16426" y="1295757"/>
                  <a:pt x="0" y="1131946"/>
                </a:cubicBezTo>
                <a:cubicBezTo>
                  <a:pt x="-16426" y="968135"/>
                  <a:pt x="33118" y="667473"/>
                  <a:pt x="0" y="524058"/>
                </a:cubicBezTo>
                <a:close/>
              </a:path>
              <a:path w="6066504" h="3144283" stroke="0" extrusionOk="0">
                <a:moveTo>
                  <a:pt x="0" y="524058"/>
                </a:moveTo>
                <a:cubicBezTo>
                  <a:pt x="-50347" y="246859"/>
                  <a:pt x="288235" y="-53020"/>
                  <a:pt x="524058" y="0"/>
                </a:cubicBezTo>
                <a:cubicBezTo>
                  <a:pt x="820664" y="-48089"/>
                  <a:pt x="1024119" y="3926"/>
                  <a:pt x="1182024" y="0"/>
                </a:cubicBezTo>
                <a:cubicBezTo>
                  <a:pt x="1339929" y="-3926"/>
                  <a:pt x="1499883" y="14575"/>
                  <a:pt x="1639255" y="0"/>
                </a:cubicBezTo>
                <a:cubicBezTo>
                  <a:pt x="1778627" y="-14575"/>
                  <a:pt x="1908976" y="11204"/>
                  <a:pt x="2146670" y="0"/>
                </a:cubicBezTo>
                <a:cubicBezTo>
                  <a:pt x="2384365" y="-11204"/>
                  <a:pt x="2602332" y="12998"/>
                  <a:pt x="2754453" y="0"/>
                </a:cubicBezTo>
                <a:cubicBezTo>
                  <a:pt x="2906574" y="-12998"/>
                  <a:pt x="3008837" y="9255"/>
                  <a:pt x="3211684" y="0"/>
                </a:cubicBezTo>
                <a:cubicBezTo>
                  <a:pt x="3414531" y="-9255"/>
                  <a:pt x="3596766" y="25543"/>
                  <a:pt x="3869650" y="0"/>
                </a:cubicBezTo>
                <a:cubicBezTo>
                  <a:pt x="4142534" y="-25543"/>
                  <a:pt x="4333036" y="53113"/>
                  <a:pt x="4477433" y="0"/>
                </a:cubicBezTo>
                <a:cubicBezTo>
                  <a:pt x="4621830" y="-53113"/>
                  <a:pt x="4765468" y="7586"/>
                  <a:pt x="5035031" y="0"/>
                </a:cubicBezTo>
                <a:cubicBezTo>
                  <a:pt x="5304594" y="-7586"/>
                  <a:pt x="5388177" y="30529"/>
                  <a:pt x="5542446" y="0"/>
                </a:cubicBezTo>
                <a:cubicBezTo>
                  <a:pt x="5866000" y="35043"/>
                  <a:pt x="6036342" y="216790"/>
                  <a:pt x="6066504" y="524058"/>
                </a:cubicBezTo>
                <a:cubicBezTo>
                  <a:pt x="6101581" y="667809"/>
                  <a:pt x="6050920" y="869828"/>
                  <a:pt x="6066504" y="985215"/>
                </a:cubicBezTo>
                <a:cubicBezTo>
                  <a:pt x="6082088" y="1100602"/>
                  <a:pt x="6018465" y="1256132"/>
                  <a:pt x="6066504" y="1446371"/>
                </a:cubicBezTo>
                <a:cubicBezTo>
                  <a:pt x="6114543" y="1636610"/>
                  <a:pt x="6055392" y="1846948"/>
                  <a:pt x="6066504" y="1970413"/>
                </a:cubicBezTo>
                <a:cubicBezTo>
                  <a:pt x="6077616" y="2093878"/>
                  <a:pt x="6045776" y="2362960"/>
                  <a:pt x="6066504" y="2620225"/>
                </a:cubicBezTo>
                <a:cubicBezTo>
                  <a:pt x="6000263" y="2939576"/>
                  <a:pt x="5864265" y="3114546"/>
                  <a:pt x="5542446" y="3144283"/>
                </a:cubicBezTo>
                <a:cubicBezTo>
                  <a:pt x="5419270" y="3146974"/>
                  <a:pt x="5165165" y="3105762"/>
                  <a:pt x="4984847" y="3144283"/>
                </a:cubicBezTo>
                <a:cubicBezTo>
                  <a:pt x="4804529" y="3182804"/>
                  <a:pt x="4545532" y="3086367"/>
                  <a:pt x="4326881" y="3144283"/>
                </a:cubicBezTo>
                <a:cubicBezTo>
                  <a:pt x="4108230" y="3202199"/>
                  <a:pt x="3870657" y="3066690"/>
                  <a:pt x="3668914" y="3144283"/>
                </a:cubicBezTo>
                <a:cubicBezTo>
                  <a:pt x="3467171" y="3221876"/>
                  <a:pt x="3369483" y="3118989"/>
                  <a:pt x="3261867" y="3144283"/>
                </a:cubicBezTo>
                <a:cubicBezTo>
                  <a:pt x="3154251" y="3169577"/>
                  <a:pt x="2858314" y="3088270"/>
                  <a:pt x="2704269" y="3144283"/>
                </a:cubicBezTo>
                <a:cubicBezTo>
                  <a:pt x="2550224" y="3200296"/>
                  <a:pt x="2302743" y="3143929"/>
                  <a:pt x="2096486" y="3144283"/>
                </a:cubicBezTo>
                <a:cubicBezTo>
                  <a:pt x="1890229" y="3144637"/>
                  <a:pt x="1856882" y="3110456"/>
                  <a:pt x="1639255" y="3144283"/>
                </a:cubicBezTo>
                <a:cubicBezTo>
                  <a:pt x="1421628" y="3178110"/>
                  <a:pt x="1266276" y="3105012"/>
                  <a:pt x="1131841" y="3144283"/>
                </a:cubicBezTo>
                <a:cubicBezTo>
                  <a:pt x="997406" y="3183554"/>
                  <a:pt x="696465" y="3104437"/>
                  <a:pt x="524058" y="3144283"/>
                </a:cubicBezTo>
                <a:cubicBezTo>
                  <a:pt x="262413" y="3137271"/>
                  <a:pt x="-5667" y="2994883"/>
                  <a:pt x="0" y="2620225"/>
                </a:cubicBezTo>
                <a:cubicBezTo>
                  <a:pt x="-7085" y="2440792"/>
                  <a:pt x="150" y="2362658"/>
                  <a:pt x="0" y="2138107"/>
                </a:cubicBezTo>
                <a:cubicBezTo>
                  <a:pt x="-150" y="1913556"/>
                  <a:pt x="21238" y="1783722"/>
                  <a:pt x="0" y="1593103"/>
                </a:cubicBezTo>
                <a:cubicBezTo>
                  <a:pt x="-21238" y="1402484"/>
                  <a:pt x="2953" y="1337535"/>
                  <a:pt x="0" y="1110985"/>
                </a:cubicBezTo>
                <a:cubicBezTo>
                  <a:pt x="-2953" y="884435"/>
                  <a:pt x="21817" y="683518"/>
                  <a:pt x="0" y="524058"/>
                </a:cubicBezTo>
                <a:close/>
              </a:path>
            </a:pathLst>
          </a:cu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Hộp Văn bản 10"/>
          <p:cNvSpPr txBox="1"/>
          <p:nvPr/>
        </p:nvSpPr>
        <p:spPr>
          <a:xfrm>
            <a:off x="901449" y="687688"/>
            <a:ext cx="7723384" cy="923330"/>
          </a:xfrm>
          <a:prstGeom prst="rect">
            <a:avLst/>
          </a:prstGeom>
          <a:noFill/>
        </p:spPr>
        <p:txBody>
          <a:bodyPr wrap="square" rtlCol="0">
            <a:spAutoFit/>
          </a:bodyPr>
          <a:lstStyle/>
          <a:p>
            <a:pPr algn="ctr"/>
            <a:r>
              <a:rPr lang="vi-VN" sz="5400" dirty="0">
                <a:solidFill>
                  <a:srgbClr val="5B9BD5">
                    <a:lumMod val="50000"/>
                  </a:srgbClr>
                </a:solidFill>
                <a:latin typeface="Times New Roman" panose="02020603050405020304" pitchFamily="18" charset="0"/>
                <a:cs typeface="Times New Roman" panose="02020603050405020304" pitchFamily="18" charset="0"/>
              </a:rPr>
              <a:t>Tiêu chí nhận xét</a:t>
            </a:r>
            <a:endParaRPr lang="en-US" sz="5400" dirty="0">
              <a:solidFill>
                <a:srgbClr val="5B9BD5">
                  <a:lumMod val="50000"/>
                </a:srgb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33497" y="1984631"/>
            <a:ext cx="5659291" cy="1477328"/>
          </a:xfrm>
          <a:prstGeom prst="rect">
            <a:avLst/>
          </a:prstGeom>
          <a:noFill/>
        </p:spPr>
        <p:txBody>
          <a:bodyPr wrap="square" rtlCol="0">
            <a:spAutoFit/>
          </a:bodyPr>
          <a:lstStyle/>
          <a:p>
            <a:pPr marL="214630" indent="-214630"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Đọc rõ ràng, trôi chảy.</a:t>
            </a:r>
            <a:endPar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marL="214630" indent="-214630"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Phối hợp nhóm hiệu quả.</a:t>
            </a:r>
            <a:endPar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a:p>
            <a:pPr marL="214630" indent="-214630"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Diễn cảm, ngắt nghỉ đúng chỗ.</a:t>
            </a:r>
            <a:endParaRPr lang="en-US"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nvGraphicFramePr>
        <p:xfrm>
          <a:off x="124629" y="1180340"/>
          <a:ext cx="8982075" cy="3405189"/>
        </p:xfrm>
        <a:graphic>
          <a:graphicData uri="http://schemas.openxmlformats.org/drawingml/2006/table">
            <a:tbl>
              <a:tblPr/>
              <a:tblGrid>
                <a:gridCol w="557213"/>
                <a:gridCol w="3852862"/>
                <a:gridCol w="3200400"/>
                <a:gridCol w="1371600"/>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TT</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Tên</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bài</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Tên</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tác</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giả</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Thể loại</a:t>
                      </a: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FF0066"/>
                </a:solidFill>
                <a:latin typeface="Times New Roman" panose="02020603050405020304" pitchFamily="18" charset="0"/>
                <a:cs typeface="Times New Roman" panose="02020603050405020304" pitchFamily="18" charset="0"/>
              </a:rPr>
              <a:t>Bài</a:t>
            </a:r>
            <a:r>
              <a:rPr lang="en-US" altLang="en-US" sz="2800" b="1" dirty="0">
                <a:solidFill>
                  <a:srgbClr val="FF0066"/>
                </a:solidFill>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kê</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chủ</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hạnh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phúc</a:t>
            </a:r>
            <a:r>
              <a:rPr lang="en-US" altLang="en-US" sz="2800" b="1" i="1" dirty="0">
                <a:solidFill>
                  <a:srgbClr val="FF0000"/>
                </a:solidFill>
                <a:latin typeface="Times New Roman" panose="02020603050405020304" pitchFamily="18" charset="0"/>
                <a:cs typeface="Times New Roman" panose="02020603050405020304" pitchFamily="18" charset="0"/>
              </a:rPr>
              <a:t> con </a:t>
            </a:r>
            <a:r>
              <a:rPr lang="en-US" altLang="en-US" sz="2800" b="1" i="1" dirty="0" err="1">
                <a:solidFill>
                  <a:srgbClr val="FF0000"/>
                </a:solidFill>
                <a:latin typeface="Times New Roman" panose="02020603050405020304" pitchFamily="18" charset="0"/>
                <a:cs typeface="Times New Roman" panose="02020603050405020304" pitchFamily="18" charset="0"/>
              </a:rPr>
              <a:t>người</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cs typeface="Times New Roman" panose="02020603050405020304" pitchFamily="18" charset="0"/>
              </a:rPr>
              <a:t>1</a:t>
            </a:r>
            <a:endParaRPr lang="en-US" altLang="en-US" sz="2400" b="1">
              <a:solidFill>
                <a:srgbClr val="003399"/>
              </a:solidFill>
              <a:latin typeface="Times New Roman" panose="02020603050405020304" pitchFamily="18" charset="0"/>
              <a:cs typeface="Times New Roman" panose="02020603050405020304" pitchFamily="18" charset="0"/>
            </a:endParaRP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Chuỗi ngọc lam</a:t>
            </a:r>
            <a:endParaRPr lang="en-US" altLang="en-US" sz="2400" b="1">
              <a:solidFill>
                <a:srgbClr val="000066"/>
              </a:solidFill>
              <a:latin typeface="Times New Roman" panose="02020603050405020304" pitchFamily="18" charset="0"/>
              <a:cs typeface="Times New Roman" panose="02020603050405020304" pitchFamily="18" charset="0"/>
            </a:endParaRP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Phun-tơn o-xlơ</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endParaRPr lang="en-US" altLang="en-US" sz="2400" b="1">
              <a:solidFill>
                <a:srgbClr val="FF33CC"/>
              </a:solidFill>
              <a:latin typeface="Times New Roman" panose="02020603050405020304" pitchFamily="18" charset="0"/>
              <a:cs typeface="Times New Roman" panose="02020603050405020304" pitchFamily="18" charset="0"/>
            </a:endParaRP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2</a:t>
            </a:r>
            <a:endParaRPr lang="en-US" altLang="en-US" sz="2400" b="1" dirty="0">
              <a:solidFill>
                <a:srgbClr val="003399"/>
              </a:solidFill>
              <a:latin typeface="Times New Roman" panose="02020603050405020304" pitchFamily="18" charset="0"/>
              <a:cs typeface="Times New Roman" panose="02020603050405020304" pitchFamily="18" charset="0"/>
            </a:endParaRPr>
          </a:p>
        </p:txBody>
      </p:sp>
      <p:sp>
        <p:nvSpPr>
          <p:cNvPr id="30" name="Text Box 86"/>
          <p:cNvSpPr txBox="1">
            <a:spLocks noChangeArrowheads="1"/>
          </p:cNvSpPr>
          <p:nvPr/>
        </p:nvSpPr>
        <p:spPr bwMode="auto">
          <a:xfrm>
            <a:off x="783149" y="228431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Hạt</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gạo</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làng</a:t>
            </a:r>
            <a:r>
              <a:rPr lang="en-US" altLang="en-US" sz="2400" b="1" dirty="0">
                <a:solidFill>
                  <a:srgbClr val="000066"/>
                </a:solidFill>
                <a:latin typeface="Times New Roman" panose="02020603050405020304" pitchFamily="18" charset="0"/>
                <a:cs typeface="Times New Roman" panose="02020603050405020304" pitchFamily="18" charset="0"/>
              </a:rPr>
              <a:t> ta</a:t>
            </a:r>
            <a:endParaRPr lang="en-US" altLang="en-US" sz="2400" b="1" dirty="0">
              <a:solidFill>
                <a:srgbClr val="000066"/>
              </a:solidFill>
              <a:latin typeface="Times New Roman" panose="02020603050405020304" pitchFamily="18" charset="0"/>
              <a:cs typeface="Times New Roman" panose="02020603050405020304" pitchFamily="18" charset="0"/>
            </a:endParaRPr>
          </a:p>
        </p:txBody>
      </p:sp>
      <p:sp>
        <p:nvSpPr>
          <p:cNvPr id="31" name="Text Box 87"/>
          <p:cNvSpPr txBox="1">
            <a:spLocks noChangeArrowheads="1"/>
          </p:cNvSpPr>
          <p:nvPr/>
        </p:nvSpPr>
        <p:spPr bwMode="auto">
          <a:xfrm>
            <a:off x="4517474" y="2330818"/>
            <a:ext cx="282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cs typeface="Times New Roman" panose="02020603050405020304" pitchFamily="18" charset="0"/>
              </a:rPr>
              <a:t>Trần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Đăng</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Khoa</a:t>
            </a:r>
            <a:endParaRPr lang="en-US" altLang="en-US" sz="2400" b="1" dirty="0">
              <a:solidFill>
                <a:srgbClr val="CC3300"/>
              </a:solidFill>
              <a:latin typeface="Times New Roman" panose="02020603050405020304" pitchFamily="18" charset="0"/>
              <a:cs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cs typeface="Times New Roman" panose="02020603050405020304" pitchFamily="18" charset="0"/>
              </a:rPr>
              <a:t>Thơ</a:t>
            </a:r>
            <a:endParaRPr lang="en-US" altLang="en-US" sz="2400" b="1" dirty="0">
              <a:solidFill>
                <a:srgbClr val="FF33CC"/>
              </a:solidFill>
              <a:latin typeface="Times New Roman" panose="02020603050405020304" pitchFamily="18" charset="0"/>
              <a:cs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3</a:t>
            </a:r>
            <a:endParaRPr lang="en-US" altLang="en-US" sz="2400" b="1" dirty="0">
              <a:solidFill>
                <a:srgbClr val="003399"/>
              </a:solidFill>
              <a:latin typeface="Times New Roman" panose="02020603050405020304" pitchFamily="18" charset="0"/>
              <a:cs typeface="Times New Roman" panose="02020603050405020304" pitchFamily="18" charset="0"/>
            </a:endParaRP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Buôn</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Chư</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Lênh</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đón</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cô</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giáo</a:t>
            </a:r>
            <a:endParaRPr lang="en-US" altLang="en-US" sz="2400" b="1" dirty="0">
              <a:solidFill>
                <a:srgbClr val="000066"/>
              </a:solidFill>
              <a:latin typeface="Times New Roman" panose="02020603050405020304" pitchFamily="18" charset="0"/>
              <a:cs typeface="Times New Roman" panose="02020603050405020304" pitchFamily="18" charset="0"/>
            </a:endParaRPr>
          </a:p>
        </p:txBody>
      </p:sp>
      <p:sp>
        <p:nvSpPr>
          <p:cNvPr id="35" name="Text Box 91"/>
          <p:cNvSpPr txBox="1">
            <a:spLocks noChangeArrowheads="1"/>
          </p:cNvSpPr>
          <p:nvPr/>
        </p:nvSpPr>
        <p:spPr bwMode="auto">
          <a:xfrm>
            <a:off x="4606789" y="295368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Hà Đình Cẩn</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endParaRPr lang="en-US" altLang="en-US" sz="2400" b="1">
              <a:solidFill>
                <a:srgbClr val="FF33CC"/>
              </a:solidFill>
              <a:latin typeface="Times New Roman" panose="02020603050405020304" pitchFamily="18" charset="0"/>
              <a:cs typeface="Times New Roman" panose="02020603050405020304" pitchFamily="18" charset="0"/>
            </a:endParaRPr>
          </a:p>
        </p:txBody>
      </p:sp>
      <p:sp>
        <p:nvSpPr>
          <p:cNvPr id="37" name="Text Box 89"/>
          <p:cNvSpPr txBox="1">
            <a:spLocks noChangeArrowheads="1"/>
          </p:cNvSpPr>
          <p:nvPr/>
        </p:nvSpPr>
        <p:spPr bwMode="auto">
          <a:xfrm>
            <a:off x="232303" y="348153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4</a:t>
            </a:r>
            <a:endParaRPr lang="en-US" altLang="en-US" sz="2400" b="1" dirty="0">
              <a:solidFill>
                <a:srgbClr val="003399"/>
              </a:solidFill>
              <a:latin typeface="Times New Roman" panose="02020603050405020304" pitchFamily="18" charset="0"/>
              <a:cs typeface="Times New Roman" panose="02020603050405020304" pitchFamily="18" charset="0"/>
            </a:endParaRPr>
          </a:p>
        </p:txBody>
      </p:sp>
      <p:sp>
        <p:nvSpPr>
          <p:cNvPr id="38" name="Text Box 96"/>
          <p:cNvSpPr txBox="1">
            <a:spLocks noChangeArrowheads="1"/>
          </p:cNvSpPr>
          <p:nvPr/>
        </p:nvSpPr>
        <p:spPr bwMode="auto">
          <a:xfrm>
            <a:off x="720589" y="350009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Về ngôi nhà đang xây</a:t>
            </a:r>
            <a:endParaRPr lang="en-US" altLang="en-US" sz="2400" b="1">
              <a:solidFill>
                <a:srgbClr val="000066"/>
              </a:solidFill>
              <a:latin typeface="Times New Roman" panose="02020603050405020304" pitchFamily="18" charset="0"/>
              <a:cs typeface="Times New Roman" panose="02020603050405020304" pitchFamily="18" charset="0"/>
            </a:endParaRPr>
          </a:p>
        </p:txBody>
      </p:sp>
      <p:sp>
        <p:nvSpPr>
          <p:cNvPr id="39" name="Text Box 97"/>
          <p:cNvSpPr txBox="1">
            <a:spLocks noChangeArrowheads="1"/>
          </p:cNvSpPr>
          <p:nvPr/>
        </p:nvSpPr>
        <p:spPr bwMode="auto">
          <a:xfrm>
            <a:off x="4530589" y="350009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Đồng Xuân Lan</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40" name="Text Box 99"/>
          <p:cNvSpPr txBox="1">
            <a:spLocks noChangeArrowheads="1"/>
          </p:cNvSpPr>
          <p:nvPr/>
        </p:nvSpPr>
        <p:spPr bwMode="auto">
          <a:xfrm>
            <a:off x="7883389" y="350009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Thơ</a:t>
            </a:r>
            <a:endParaRPr lang="en-US" altLang="en-US" sz="2400" b="1">
              <a:solidFill>
                <a:srgbClr val="FF33CC"/>
              </a:solidFill>
              <a:latin typeface="Times New Roman" panose="02020603050405020304" pitchFamily="18" charset="0"/>
              <a:cs typeface="Times New Roman" panose="02020603050405020304" pitchFamily="18" charset="0"/>
            </a:endParaRPr>
          </a:p>
        </p:txBody>
      </p:sp>
      <p:sp>
        <p:nvSpPr>
          <p:cNvPr id="41" name="Text Box 95"/>
          <p:cNvSpPr txBox="1">
            <a:spLocks noChangeArrowheads="1"/>
          </p:cNvSpPr>
          <p:nvPr/>
        </p:nvSpPr>
        <p:spPr bwMode="auto">
          <a:xfrm>
            <a:off x="245251" y="40348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5</a:t>
            </a:r>
            <a:endParaRPr lang="en-US" altLang="en-US" sz="2400" b="1" dirty="0">
              <a:solidFill>
                <a:srgbClr val="003399"/>
              </a:solidFill>
              <a:latin typeface="Times New Roman" panose="02020603050405020304" pitchFamily="18" charset="0"/>
              <a:cs typeface="Times New Roman" panose="02020603050405020304" pitchFamily="18" charset="0"/>
            </a:endParaRPr>
          </a:p>
        </p:txBody>
      </p:sp>
      <p:sp>
        <p:nvSpPr>
          <p:cNvPr id="42" name="Text Box 101"/>
          <p:cNvSpPr txBox="1">
            <a:spLocks noChangeArrowheads="1"/>
          </p:cNvSpPr>
          <p:nvPr/>
        </p:nvSpPr>
        <p:spPr bwMode="auto">
          <a:xfrm>
            <a:off x="688565" y="401416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Thầy</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thuốc</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như</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mẹ</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hiền</a:t>
            </a:r>
            <a:endParaRPr lang="en-US" altLang="en-US" sz="2400" b="1" dirty="0">
              <a:solidFill>
                <a:srgbClr val="000066"/>
              </a:solidFill>
              <a:latin typeface="Times New Roman" panose="02020603050405020304" pitchFamily="18" charset="0"/>
              <a:cs typeface="Times New Roman" panose="02020603050405020304" pitchFamily="18" charset="0"/>
            </a:endParaRPr>
          </a:p>
        </p:txBody>
      </p:sp>
      <p:sp>
        <p:nvSpPr>
          <p:cNvPr id="43" name="Text Box 102"/>
          <p:cNvSpPr txBox="1">
            <a:spLocks noChangeArrowheads="1"/>
          </p:cNvSpPr>
          <p:nvPr/>
        </p:nvSpPr>
        <p:spPr bwMode="auto">
          <a:xfrm>
            <a:off x="4498565" y="4014165"/>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Trần Phương Hạnh</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44" name="Text Box 103"/>
          <p:cNvSpPr txBox="1">
            <a:spLocks noChangeArrowheads="1"/>
          </p:cNvSpPr>
          <p:nvPr/>
        </p:nvSpPr>
        <p:spPr bwMode="auto">
          <a:xfrm>
            <a:off x="7775165" y="401416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endParaRPr lang="en-US" altLang="en-US" sz="2400" b="1">
              <a:solidFill>
                <a:srgbClr val="FF33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2000" fill="hold"/>
                                        <p:tgtEl>
                                          <p:spTgt spid="35"/>
                                        </p:tgtEl>
                                        <p:attrNameLst>
                                          <p:attrName>ppt_x</p:attrName>
                                        </p:attrNameLst>
                                      </p:cBhvr>
                                      <p:tavLst>
                                        <p:tav tm="0">
                                          <p:val>
                                            <p:strVal val="1+#ppt_w/2"/>
                                          </p:val>
                                        </p:tav>
                                        <p:tav tm="100000">
                                          <p:val>
                                            <p:strVal val="#ppt_x"/>
                                          </p:val>
                                        </p:tav>
                                      </p:tavLst>
                                    </p:anim>
                                    <p:anim calcmode="lin" valueType="num">
                                      <p:cBhvr additive="base">
                                        <p:cTn id="69" dur="20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2000" fill="hold"/>
                                        <p:tgtEl>
                                          <p:spTgt spid="36"/>
                                        </p:tgtEl>
                                        <p:attrNameLst>
                                          <p:attrName>ppt_x</p:attrName>
                                        </p:attrNameLst>
                                      </p:cBhvr>
                                      <p:tavLst>
                                        <p:tav tm="0">
                                          <p:val>
                                            <p:strVal val="1+#ppt_w/2"/>
                                          </p:val>
                                        </p:tav>
                                        <p:tav tm="100000">
                                          <p:val>
                                            <p:strVal val="#ppt_x"/>
                                          </p:val>
                                        </p:tav>
                                      </p:tavLst>
                                    </p:anim>
                                    <p:anim calcmode="lin" valueType="num">
                                      <p:cBhvr additive="base">
                                        <p:cTn id="74"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2000"/>
                                        <p:tgtEl>
                                          <p:spTgt spid="37"/>
                                        </p:tgtEl>
                                      </p:cBhvr>
                                    </p:animEffect>
                                  </p:childTnLst>
                                </p:cTn>
                              </p:par>
                            </p:childTnLst>
                          </p:cTn>
                        </p:par>
                        <p:par>
                          <p:cTn id="80" fill="hold">
                            <p:stCondLst>
                              <p:cond delay="2000"/>
                            </p:stCondLst>
                            <p:childTnLst>
                              <p:par>
                                <p:cTn id="81" presetID="2" presetClass="entr" presetSubtype="3"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1+#ppt_w/2"/>
                                          </p:val>
                                        </p:tav>
                                        <p:tav tm="100000">
                                          <p:val>
                                            <p:strVal val="#ppt_x"/>
                                          </p:val>
                                        </p:tav>
                                      </p:tavLst>
                                    </p:anim>
                                    <p:anim calcmode="lin" valueType="num">
                                      <p:cBhvr additive="base">
                                        <p:cTn id="84" dur="2000" fill="hold"/>
                                        <p:tgtEl>
                                          <p:spTgt spid="38"/>
                                        </p:tgtEl>
                                        <p:attrNameLst>
                                          <p:attrName>ppt_y</p:attrName>
                                        </p:attrNameLst>
                                      </p:cBhvr>
                                      <p:tavLst>
                                        <p:tav tm="0">
                                          <p:val>
                                            <p:strVal val="0-#ppt_h/2"/>
                                          </p:val>
                                        </p:tav>
                                        <p:tav tm="100000">
                                          <p:val>
                                            <p:strVal val="#ppt_y"/>
                                          </p:val>
                                        </p:tav>
                                      </p:tavLst>
                                    </p:anim>
                                  </p:childTnLst>
                                </p:cTn>
                              </p:par>
                            </p:childTnLst>
                          </p:cTn>
                        </p:par>
                        <p:par>
                          <p:cTn id="85" fill="hold">
                            <p:stCondLst>
                              <p:cond delay="4000"/>
                            </p:stCondLst>
                            <p:childTnLst>
                              <p:par>
                                <p:cTn id="86" presetID="2" presetClass="entr" presetSubtype="1"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2000" fill="hold"/>
                                        <p:tgtEl>
                                          <p:spTgt spid="39"/>
                                        </p:tgtEl>
                                        <p:attrNameLst>
                                          <p:attrName>ppt_x</p:attrName>
                                        </p:attrNameLst>
                                      </p:cBhvr>
                                      <p:tavLst>
                                        <p:tav tm="0">
                                          <p:val>
                                            <p:strVal val="#ppt_x"/>
                                          </p:val>
                                        </p:tav>
                                        <p:tav tm="100000">
                                          <p:val>
                                            <p:strVal val="#ppt_x"/>
                                          </p:val>
                                        </p:tav>
                                      </p:tavLst>
                                    </p:anim>
                                    <p:anim calcmode="lin" valueType="num">
                                      <p:cBhvr additive="base">
                                        <p:cTn id="89" dur="2000" fill="hold"/>
                                        <p:tgtEl>
                                          <p:spTgt spid="39"/>
                                        </p:tgtEl>
                                        <p:attrNameLst>
                                          <p:attrName>ppt_y</p:attrName>
                                        </p:attrNameLst>
                                      </p:cBhvr>
                                      <p:tavLst>
                                        <p:tav tm="0">
                                          <p:val>
                                            <p:strVal val="0-#ppt_h/2"/>
                                          </p:val>
                                        </p:tav>
                                        <p:tav tm="100000">
                                          <p:val>
                                            <p:strVal val="#ppt_y"/>
                                          </p:val>
                                        </p:tav>
                                      </p:tavLst>
                                    </p:anim>
                                  </p:childTnLst>
                                </p:cTn>
                              </p:par>
                            </p:childTnLst>
                          </p:cTn>
                        </p:par>
                        <p:par>
                          <p:cTn id="90" fill="hold">
                            <p:stCondLst>
                              <p:cond delay="6000"/>
                            </p:stCondLst>
                            <p:childTnLst>
                              <p:par>
                                <p:cTn id="91" presetID="2" presetClass="entr" presetSubtype="1"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2000" fill="hold"/>
                                        <p:tgtEl>
                                          <p:spTgt spid="40"/>
                                        </p:tgtEl>
                                        <p:attrNameLst>
                                          <p:attrName>ppt_x</p:attrName>
                                        </p:attrNameLst>
                                      </p:cBhvr>
                                      <p:tavLst>
                                        <p:tav tm="0">
                                          <p:val>
                                            <p:strVal val="#ppt_x"/>
                                          </p:val>
                                        </p:tav>
                                        <p:tav tm="100000">
                                          <p:val>
                                            <p:strVal val="#ppt_x"/>
                                          </p:val>
                                        </p:tav>
                                      </p:tavLst>
                                    </p:anim>
                                    <p:anim calcmode="lin" valueType="num">
                                      <p:cBhvr additive="base">
                                        <p:cTn id="94" dur="2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2000"/>
                                        <p:tgtEl>
                                          <p:spTgt spid="41"/>
                                        </p:tgtEl>
                                      </p:cBhvr>
                                    </p:animEffect>
                                  </p:childTnLst>
                                </p:cTn>
                              </p:par>
                            </p:childTnLst>
                          </p:cTn>
                        </p:par>
                        <p:par>
                          <p:cTn id="100" fill="hold">
                            <p:stCondLst>
                              <p:cond delay="2000"/>
                            </p:stCondLst>
                            <p:childTnLst>
                              <p:par>
                                <p:cTn id="101" presetID="2" presetClass="entr" presetSubtype="9"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2000" fill="hold"/>
                                        <p:tgtEl>
                                          <p:spTgt spid="42"/>
                                        </p:tgtEl>
                                        <p:attrNameLst>
                                          <p:attrName>ppt_x</p:attrName>
                                        </p:attrNameLst>
                                      </p:cBhvr>
                                      <p:tavLst>
                                        <p:tav tm="0">
                                          <p:val>
                                            <p:strVal val="0-#ppt_w/2"/>
                                          </p:val>
                                        </p:tav>
                                        <p:tav tm="100000">
                                          <p:val>
                                            <p:strVal val="#ppt_x"/>
                                          </p:val>
                                        </p:tav>
                                      </p:tavLst>
                                    </p:anim>
                                    <p:anim calcmode="lin" valueType="num">
                                      <p:cBhvr additive="base">
                                        <p:cTn id="104" dur="2000" fill="hold"/>
                                        <p:tgtEl>
                                          <p:spTgt spid="42"/>
                                        </p:tgtEl>
                                        <p:attrNameLst>
                                          <p:attrName>ppt_y</p:attrName>
                                        </p:attrNameLst>
                                      </p:cBhvr>
                                      <p:tavLst>
                                        <p:tav tm="0">
                                          <p:val>
                                            <p:strVal val="0-#ppt_h/2"/>
                                          </p:val>
                                        </p:tav>
                                        <p:tav tm="100000">
                                          <p:val>
                                            <p:strVal val="#ppt_y"/>
                                          </p:val>
                                        </p:tav>
                                      </p:tavLst>
                                    </p:anim>
                                  </p:childTnLst>
                                </p:cTn>
                              </p:par>
                            </p:childTnLst>
                          </p:cTn>
                        </p:par>
                        <p:par>
                          <p:cTn id="105" fill="hold">
                            <p:stCondLst>
                              <p:cond delay="4000"/>
                            </p:stCondLst>
                            <p:childTnLst>
                              <p:par>
                                <p:cTn id="106" presetID="2" presetClass="entr" presetSubtype="9"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2000" fill="hold"/>
                                        <p:tgtEl>
                                          <p:spTgt spid="43"/>
                                        </p:tgtEl>
                                        <p:attrNameLst>
                                          <p:attrName>ppt_x</p:attrName>
                                        </p:attrNameLst>
                                      </p:cBhvr>
                                      <p:tavLst>
                                        <p:tav tm="0">
                                          <p:val>
                                            <p:strVal val="0-#ppt_w/2"/>
                                          </p:val>
                                        </p:tav>
                                        <p:tav tm="100000">
                                          <p:val>
                                            <p:strVal val="#ppt_x"/>
                                          </p:val>
                                        </p:tav>
                                      </p:tavLst>
                                    </p:anim>
                                    <p:anim calcmode="lin" valueType="num">
                                      <p:cBhvr additive="base">
                                        <p:cTn id="109" dur="2000" fill="hold"/>
                                        <p:tgtEl>
                                          <p:spTgt spid="43"/>
                                        </p:tgtEl>
                                        <p:attrNameLst>
                                          <p:attrName>ppt_y</p:attrName>
                                        </p:attrNameLst>
                                      </p:cBhvr>
                                      <p:tavLst>
                                        <p:tav tm="0">
                                          <p:val>
                                            <p:strVal val="0-#ppt_h/2"/>
                                          </p:val>
                                        </p:tav>
                                        <p:tav tm="100000">
                                          <p:val>
                                            <p:strVal val="#ppt_y"/>
                                          </p:val>
                                        </p:tav>
                                      </p:tavLst>
                                    </p:anim>
                                  </p:childTnLst>
                                </p:cTn>
                              </p:par>
                            </p:childTnLst>
                          </p:cTn>
                        </p:par>
                        <p:par>
                          <p:cTn id="110" fill="hold">
                            <p:stCondLst>
                              <p:cond delay="6000"/>
                            </p:stCondLst>
                            <p:childTnLst>
                              <p:par>
                                <p:cTn id="111" presetID="2" presetClass="entr" presetSubtype="9"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2000" fill="hold"/>
                                        <p:tgtEl>
                                          <p:spTgt spid="44"/>
                                        </p:tgtEl>
                                        <p:attrNameLst>
                                          <p:attrName>ppt_x</p:attrName>
                                        </p:attrNameLst>
                                      </p:cBhvr>
                                      <p:tavLst>
                                        <p:tav tm="0">
                                          <p:val>
                                            <p:strVal val="0-#ppt_w/2"/>
                                          </p:val>
                                        </p:tav>
                                        <p:tav tm="100000">
                                          <p:val>
                                            <p:strVal val="#ppt_x"/>
                                          </p:val>
                                        </p:tav>
                                      </p:tavLst>
                                    </p:anim>
                                    <p:anim calcmode="lin" valueType="num">
                                      <p:cBhvr additive="base">
                                        <p:cTn id="114"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nvGraphicFramePr>
        <p:xfrm>
          <a:off x="124629" y="1180340"/>
          <a:ext cx="8982075" cy="3405189"/>
        </p:xfrm>
        <a:graphic>
          <a:graphicData uri="http://schemas.openxmlformats.org/drawingml/2006/table">
            <a:tbl>
              <a:tblPr/>
              <a:tblGrid>
                <a:gridCol w="557213"/>
                <a:gridCol w="3852862"/>
                <a:gridCol w="3200400"/>
                <a:gridCol w="1371600"/>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TT</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Tên</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bài</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Tên</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tác</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giả</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Arial" panose="020B0604020202020204" pitchFamily="34" charset="0"/>
                        </a:rPr>
                        <a:t>Thể</a:t>
                      </a:r>
                      <a:r>
                        <a:rPr kumimoji="0" lang="en-US" sz="2400" b="0" i="0" u="none" strike="noStrike" cap="none" normalizeH="0" baseline="0" dirty="0">
                          <a:ln>
                            <a:noFill/>
                          </a:ln>
                          <a:solidFill>
                            <a:schemeClr val="tx1"/>
                          </a:solidFill>
                          <a:effectLst/>
                          <a:latin typeface="Arial" panose="020B0604020202020204" pitchFamily="34" charset="0"/>
                        </a:rPr>
                        <a:t> </a:t>
                      </a:r>
                      <a:r>
                        <a:rPr kumimoji="0" lang="en-US" sz="2400" b="0" i="0" u="none" strike="noStrike" cap="none" normalizeH="0" baseline="0" dirty="0" err="1">
                          <a:ln>
                            <a:noFill/>
                          </a:ln>
                          <a:solidFill>
                            <a:schemeClr val="tx1"/>
                          </a:solidFill>
                          <a:effectLst/>
                          <a:latin typeface="Arial" panose="020B0604020202020204" pitchFamily="34" charset="0"/>
                        </a:rPr>
                        <a:t>loại</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Bài</a:t>
            </a:r>
            <a:r>
              <a:rPr kumimoji="0" lang="en-US" alt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2</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Vì</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hạnh</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phúc</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người</a:t>
            </a: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lang="en-US" altLang="en-US" sz="2400" b="1" dirty="0">
                <a:solidFill>
                  <a:srgbClr val="003399"/>
                </a:solidFill>
                <a:latin typeface="Times New Roman" panose="02020603050405020304" pitchFamily="18" charset="0"/>
                <a:cs typeface="Times New Roman" panose="02020603050405020304" pitchFamily="18" charset="0"/>
              </a:rPr>
              <a:t>6</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endParaRP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Thầy</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cúng</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đi</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bệnh</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viện</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err="1">
                <a:ln>
                  <a:noFill/>
                </a:ln>
                <a:solidFill>
                  <a:srgbClr val="CC3300"/>
                </a:solidFill>
                <a:effectLst/>
                <a:uLnTx/>
                <a:uFillTx/>
                <a:latin typeface="Times New Roman" panose="02020603050405020304" pitchFamily="18" charset="0"/>
                <a:cs typeface="Times New Roman" panose="02020603050405020304" pitchFamily="18" charset="0"/>
              </a:rPr>
              <a:t>Nguyễn</a:t>
            </a:r>
            <a:r>
              <a:rPr kumimoji="0" lang="en-US" altLang="en-US" sz="24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lang="en-US" altLang="en-US" sz="2400" b="1" dirty="0">
                <a:solidFill>
                  <a:srgbClr val="CC3300"/>
                </a:solidFill>
                <a:latin typeface="Times New Roman" panose="02020603050405020304" pitchFamily="18" charset="0"/>
                <a:cs typeface="Times New Roman" panose="02020603050405020304" pitchFamily="18" charset="0"/>
              </a:rPr>
              <a:t>L</a:t>
            </a:r>
            <a:r>
              <a:rPr kumimoji="0" lang="en-US" altLang="en-US" sz="24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ăng</a:t>
            </a:r>
            <a:endParaRPr kumimoji="0" lang="en-US" altLang="en-US" sz="2400" b="1" i="0" u="none" strike="noStrike" kern="1200" cap="none" spc="0" normalizeH="0" baseline="0" noProof="0" dirty="0">
              <a:ln>
                <a:noFill/>
              </a:ln>
              <a:solidFill>
                <a:srgbClr val="CC3300"/>
              </a:solidFill>
              <a:effectLst/>
              <a:uLnTx/>
              <a:uFillTx/>
              <a:latin typeface="Times New Roman" panose="02020603050405020304" pitchFamily="18" charset="0"/>
              <a:cs typeface="Times New Roman" panose="02020603050405020304" pitchFamily="18" charset="0"/>
            </a:endParaRP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a:ln>
                  <a:noFill/>
                </a:ln>
                <a:solidFill>
                  <a:srgbClr val="FF33CC"/>
                </a:solidFill>
                <a:effectLst/>
                <a:uLnTx/>
                <a:uFillTx/>
                <a:latin typeface="Times New Roman" panose="02020603050405020304" pitchFamily="18" charset="0"/>
                <a:cs typeface="Times New Roman" panose="02020603050405020304" pitchFamily="18" charset="0"/>
              </a:rPr>
              <a:t>Văn</a:t>
            </a:r>
            <a:endParaRPr kumimoji="0" lang="en-US" altLang="en-US" sz="2400" b="1" i="0" u="none" strike="noStrike" kern="1200" cap="none" spc="0" normalizeH="0" baseline="0" noProof="0">
              <a:ln>
                <a:noFill/>
              </a:ln>
              <a:solidFill>
                <a:srgbClr val="FF33CC"/>
              </a:solidFill>
              <a:effectLst/>
              <a:uLnTx/>
              <a:uFillTx/>
              <a:latin typeface="Times New Roman" panose="02020603050405020304" pitchFamily="18" charset="0"/>
              <a:cs typeface="Times New Roman" panose="02020603050405020304" pitchFamily="18" charset="0"/>
            </a:endParaRP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rPr>
              <a:t>2</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endParaRPr>
          </a:p>
        </p:txBody>
      </p:sp>
      <p:sp>
        <p:nvSpPr>
          <p:cNvPr id="30" name="Text Box 86"/>
          <p:cNvSpPr txBox="1">
            <a:spLocks noChangeArrowheads="1"/>
          </p:cNvSpPr>
          <p:nvPr/>
        </p:nvSpPr>
        <p:spPr bwMode="auto">
          <a:xfrm>
            <a:off x="783148" y="2284312"/>
            <a:ext cx="36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lang="en-US" altLang="en-US" sz="2400" b="1" dirty="0" err="1">
                <a:solidFill>
                  <a:srgbClr val="000066"/>
                </a:solidFill>
                <a:latin typeface="Times New Roman" panose="02020603050405020304" pitchFamily="18" charset="0"/>
                <a:cs typeface="Times New Roman" panose="02020603050405020304" pitchFamily="18" charset="0"/>
              </a:rPr>
              <a:t>Ngu</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Công</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xã</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Trịnh</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Tường</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31" name="Text Box 87"/>
          <p:cNvSpPr txBox="1">
            <a:spLocks noChangeArrowheads="1"/>
          </p:cNvSpPr>
          <p:nvPr/>
        </p:nvSpPr>
        <p:spPr bwMode="auto">
          <a:xfrm>
            <a:off x="4517474" y="2330818"/>
            <a:ext cx="313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0" dirty="0" err="1">
                <a:ln>
                  <a:noFill/>
                </a:ln>
                <a:solidFill>
                  <a:srgbClr val="CC3300"/>
                </a:solidFill>
                <a:effectLst/>
                <a:uLnTx/>
                <a:uFillTx/>
                <a:latin typeface="Times New Roman" panose="02020603050405020304" pitchFamily="18" charset="0"/>
                <a:cs typeface="Times New Roman" panose="02020603050405020304" pitchFamily="18" charset="0"/>
              </a:rPr>
              <a:t>Trường</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G</a:t>
            </a:r>
            <a:r>
              <a:rPr kumimoji="0" lang="en-US" altLang="en-US" sz="20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iang</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Ngọc</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Minh</a:t>
            </a:r>
            <a:endParaRPr kumimoji="0" lang="en-US" altLang="en-US" sz="2000" b="1" i="0" u="none" strike="noStrike" kern="1200" cap="none" spc="0" normalizeH="0" baseline="0" noProof="0" dirty="0">
              <a:ln>
                <a:noFill/>
              </a:ln>
              <a:solidFill>
                <a:srgbClr val="CC3300"/>
              </a:solidFill>
              <a:effectLst/>
              <a:uLnTx/>
              <a:uFillTx/>
              <a:latin typeface="Times New Roman" panose="02020603050405020304" pitchFamily="18" charset="0"/>
              <a:cs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err="1">
                <a:ln>
                  <a:noFill/>
                </a:ln>
                <a:solidFill>
                  <a:srgbClr val="FF33CC"/>
                </a:solidFill>
                <a:effectLst/>
                <a:uLnTx/>
                <a:uFillTx/>
                <a:latin typeface="Times New Roman" panose="02020603050405020304" pitchFamily="18" charset="0"/>
                <a:cs typeface="Times New Roman" panose="02020603050405020304" pitchFamily="18" charset="0"/>
              </a:rPr>
              <a:t>Văn</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rPr>
              <a:t>3</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endParaRP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Ca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dao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về</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lao</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động</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sản</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xuất</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lang="en-US" altLang="en-US" sz="2400" b="1" dirty="0">
                <a:solidFill>
                  <a:srgbClr val="FF33CC"/>
                </a:solidFill>
                <a:latin typeface="Times New Roman" panose="02020603050405020304" pitchFamily="18" charset="0"/>
                <a:cs typeface="Times New Roman" panose="02020603050405020304" pitchFamily="18" charset="0"/>
              </a:rPr>
              <a:t> </a:t>
            </a:r>
            <a:r>
              <a:rPr lang="en-US" altLang="en-US" sz="2400" b="1" dirty="0" err="1">
                <a:solidFill>
                  <a:srgbClr val="FF33CC"/>
                </a:solidFill>
                <a:latin typeface="Times New Roman" panose="02020603050405020304" pitchFamily="18" charset="0"/>
                <a:cs typeface="Times New Roman" panose="02020603050405020304" pitchFamily="18" charset="0"/>
              </a:rPr>
              <a:t>Thơ</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2000" fill="hold"/>
                                        <p:tgtEl>
                                          <p:spTgt spid="36"/>
                                        </p:tgtEl>
                                        <p:attrNameLst>
                                          <p:attrName>ppt_x</p:attrName>
                                        </p:attrNameLst>
                                      </p:cBhvr>
                                      <p:tavLst>
                                        <p:tav tm="0">
                                          <p:val>
                                            <p:strVal val="1+#ppt_w/2"/>
                                          </p:val>
                                        </p:tav>
                                        <p:tav tm="100000">
                                          <p:val>
                                            <p:strVal val="#ppt_x"/>
                                          </p:val>
                                        </p:tav>
                                      </p:tavLst>
                                    </p:anim>
                                    <p:anim calcmode="lin" valueType="num">
                                      <p:cBhvr additive="base">
                                        <p:cTn id="69"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141" y="2197883"/>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51"/>
          <p:cNvSpPr txBox="1">
            <a:spLocks noChangeArrowheads="1"/>
          </p:cNvSpPr>
          <p:nvPr/>
        </p:nvSpPr>
        <p:spPr bwMode="auto">
          <a:xfrm>
            <a:off x="1036320" y="349080"/>
            <a:ext cx="7670800"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BC148C"/>
                </a:solidFill>
                <a:latin typeface="Times New Roman" panose="02020603050405020304" pitchFamily="18" charset="0"/>
                <a:cs typeface="Times New Roman" panose="02020603050405020304" pitchFamily="18" charset="0"/>
              </a:rPr>
              <a:t>Bài</a:t>
            </a:r>
            <a:r>
              <a:rPr lang="en-US" altLang="en-US" sz="2800" b="1" u="sng" dirty="0">
                <a:solidFill>
                  <a:srgbClr val="BC148C"/>
                </a:solidFill>
                <a:latin typeface="Times New Roman" panose="02020603050405020304" pitchFamily="18" charset="0"/>
                <a:cs typeface="Times New Roman" panose="02020603050405020304" pitchFamily="18" charset="0"/>
              </a:rPr>
              <a:t> 3</a:t>
            </a:r>
            <a:r>
              <a:rPr lang="en-US" altLang="en-US" sz="2800" b="1" dirty="0">
                <a:solidFill>
                  <a:srgbClr val="BC148C"/>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đã</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ở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chủ</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Vì</a:t>
            </a:r>
            <a:r>
              <a:rPr lang="en-US" altLang="en-US" sz="2400" b="1" i="1" dirty="0">
                <a:solidFill>
                  <a:srgbClr val="920000"/>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hạnh</a:t>
            </a:r>
            <a:r>
              <a:rPr lang="en-US" altLang="en-US" sz="2400" b="1" i="1" dirty="0">
                <a:solidFill>
                  <a:srgbClr val="920000"/>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phúc</a:t>
            </a:r>
            <a:r>
              <a:rPr lang="en-US" altLang="en-US" sz="2400" b="1" i="1" dirty="0">
                <a:solidFill>
                  <a:srgbClr val="920000"/>
                </a:solidFill>
                <a:latin typeface="Times New Roman" panose="02020603050405020304" pitchFamily="18" charset="0"/>
                <a:cs typeface="Times New Roman" panose="02020603050405020304" pitchFamily="18" charset="0"/>
              </a:rPr>
              <a:t> con </a:t>
            </a:r>
            <a:r>
              <a:rPr lang="en-US" altLang="en-US" sz="2400" b="1" i="1" dirty="0" err="1">
                <a:solidFill>
                  <a:srgbClr val="920000"/>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thích</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bày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hay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ấy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để</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bạn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tán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thưởng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sự</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lựa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1"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5489186" y="2487583"/>
            <a:ext cx="3427666" cy="18495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3129</Words>
  <Application>WPS Presentation</Application>
  <PresentationFormat>On-screen Show (16:9)</PresentationFormat>
  <Paragraphs>172</Paragraphs>
  <Slides>12</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SimSun</vt:lpstr>
      <vt:lpstr>Wingdings</vt:lpstr>
      <vt:lpstr>Times New Roman</vt:lpstr>
      <vt:lpstr>Microsoft YaHei</vt:lpstr>
      <vt:lpstr>Arial</vt:lpstr>
      <vt:lpstr>DFPOP1-W9</vt:lpstr>
      <vt:lpstr>Calibri</vt:lpstr>
      <vt:lpstr>Cambria</vt:lpstr>
      <vt:lpstr>Calibri</vt:lpstr>
      <vt:lpstr>Arial Unicode MS</vt:lpstr>
      <vt:lpstr>华康少女文字W5</vt:lpstr>
      <vt:lpstr>UTM Scriptina KT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HUONG GIANG</cp:lastModifiedBy>
  <cp:revision>125</cp:revision>
  <dcterms:created xsi:type="dcterms:W3CDTF">2016-08-08T05:55:00Z</dcterms:created>
  <dcterms:modified xsi:type="dcterms:W3CDTF">2022-12-31T15:40:30Z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9DC00C3077E348278C8C9ADC74AF0148</vt:lpwstr>
  </property>
  <property fmtid="{D5CDD505-2E9C-101B-9397-08002B2CF9AE}" pid="3" name="KSOProductBuildVer">
    <vt:lpwstr>1033-11.2.0.11440</vt:lpwstr>
  </property>
</Properties>
</file>