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7" r:id="rId2"/>
    <p:sldId id="284" r:id="rId3"/>
    <p:sldId id="289" r:id="rId4"/>
    <p:sldId id="269" r:id="rId5"/>
    <p:sldId id="270" r:id="rId6"/>
    <p:sldId id="271" r:id="rId7"/>
    <p:sldId id="272" r:id="rId8"/>
    <p:sldId id="273" r:id="rId9"/>
    <p:sldId id="290" r:id="rId10"/>
    <p:sldId id="274" r:id="rId11"/>
    <p:sldId id="276" r:id="rId12"/>
    <p:sldId id="277" r:id="rId13"/>
    <p:sldId id="280" r:id="rId14"/>
    <p:sldId id="282" r:id="rId15"/>
    <p:sldId id="286" r:id="rId16"/>
    <p:sldId id="291" r:id="rId17"/>
    <p:sldId id="275" r:id="rId18"/>
    <p:sldId id="292" r:id="rId19"/>
  </p:sldIdLst>
  <p:sldSz cx="12192000" cy="6858000"/>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2181" autoAdjust="0"/>
  </p:normalViewPr>
  <p:slideViewPr>
    <p:cSldViewPr snapToGrid="0">
      <p:cViewPr varScale="1">
        <p:scale>
          <a:sx n="66" d="100"/>
          <a:sy n="66" d="100"/>
        </p:scale>
        <p:origin x="644"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63876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584103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50981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3823994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934376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74569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4151266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524919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4043751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930628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2150597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1380865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648163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560167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4082494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3A17E3-6A89-4095-BD30-16657B828D0B}" type="datetimeFigureOut">
              <a:rPr lang="en-US" smtClean="0"/>
              <a:pPr/>
              <a:t>12/12/2022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1EA640-BE9C-4D34-8120-74047C17BD65}" type="slidenum">
              <a:rPr lang="en-US" smtClean="0"/>
              <a:pPr/>
              <a:t>‹#›</a:t>
            </a:fld>
            <a:endParaRPr lang="en-US"/>
          </a:p>
        </p:txBody>
      </p:sp>
    </p:spTree>
    <p:extLst>
      <p:ext uri="{BB962C8B-B14F-4D97-AF65-F5344CB8AC3E}">
        <p14:creationId xmlns:p14="http://schemas.microsoft.com/office/powerpoint/2010/main" val="333110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E3A17E3-6A89-4095-BD30-16657B828D0B}" type="datetimeFigureOut">
              <a:rPr lang="en-US" smtClean="0"/>
              <a:pPr/>
              <a:t>12/12/2022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81EA640-BE9C-4D34-8120-74047C17BD65}" type="slidenum">
              <a:rPr lang="en-US" smtClean="0"/>
              <a:pPr/>
              <a:t>‹#›</a:t>
            </a:fld>
            <a:endParaRPr lang="en-US"/>
          </a:p>
        </p:txBody>
      </p:sp>
    </p:spTree>
    <p:extLst>
      <p:ext uri="{BB962C8B-B14F-4D97-AF65-F5344CB8AC3E}">
        <p14:creationId xmlns:p14="http://schemas.microsoft.com/office/powerpoint/2010/main" val="3273678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3"/>
          <p:cNvSpPr>
            <a:spLocks noChangeArrowheads="1" noChangeShapeType="1" noTextEdit="1"/>
          </p:cNvSpPr>
          <p:nvPr/>
        </p:nvSpPr>
        <p:spPr bwMode="auto">
          <a:xfrm>
            <a:off x="2809876" y="152401"/>
            <a:ext cx="6943725" cy="709613"/>
          </a:xfrm>
          <a:prstGeom prst="rect">
            <a:avLst/>
          </a:prstGeom>
        </p:spPr>
        <p:txBody>
          <a:bodyPr wrap="none" fromWordArt="1">
            <a:prstTxWarp prst="textPlain">
              <a:avLst>
                <a:gd name="adj" fmla="val 50000"/>
              </a:avLst>
            </a:prstTxWarp>
          </a:bodyPr>
          <a:lstStyle/>
          <a:p>
            <a:pPr algn="ctr"/>
            <a:r>
              <a:rPr lang="vi-VN"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PHÒNG GIÁO DỤC VÀ ĐÀO TẠO QUẬN LONG BIÊN</a:t>
            </a:r>
          </a:p>
          <a:p>
            <a:pPr algn="ctr"/>
            <a:r>
              <a:rPr lang="vi-VN"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Trường Tiểu học Phúc Lợi</a:t>
            </a:r>
            <a:endParaRPr lang="en-US"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3075" name="WordArt 4"/>
          <p:cNvSpPr>
            <a:spLocks noChangeArrowheads="1" noChangeShapeType="1" noTextEdit="1"/>
          </p:cNvSpPr>
          <p:nvPr/>
        </p:nvSpPr>
        <p:spPr bwMode="auto">
          <a:xfrm>
            <a:off x="4324350" y="1674813"/>
            <a:ext cx="3657600" cy="1320800"/>
          </a:xfrm>
          <a:prstGeom prst="rect">
            <a:avLst/>
          </a:prstGeom>
        </p:spPr>
        <p:txBody>
          <a:bodyPr wrap="none" fromWordArt="1">
            <a:prstTxWarp prst="textPlain">
              <a:avLst>
                <a:gd name="adj" fmla="val 50000"/>
              </a:avLst>
            </a:prstTxWarp>
          </a:bodyPr>
          <a:lstStyle/>
          <a:p>
            <a:pPr algn="ctr"/>
            <a:r>
              <a:rPr lang="en-US" sz="3600" b="1" kern="10" dirty="0">
                <a:ln w="9525">
                  <a:solidFill>
                    <a:srgbClr val="008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TẬP LÀM VĂN</a:t>
            </a:r>
          </a:p>
        </p:txBody>
      </p:sp>
      <p:sp>
        <p:nvSpPr>
          <p:cNvPr id="3076" name="WordArt 5"/>
          <p:cNvSpPr>
            <a:spLocks noChangeArrowheads="1" noChangeShapeType="1" noTextEdit="1"/>
          </p:cNvSpPr>
          <p:nvPr/>
        </p:nvSpPr>
        <p:spPr bwMode="auto">
          <a:xfrm>
            <a:off x="2809875" y="3276600"/>
            <a:ext cx="7334250" cy="1642157"/>
          </a:xfrm>
          <a:prstGeom prst="rect">
            <a:avLst/>
          </a:prstGeom>
        </p:spPr>
        <p:txBody>
          <a:bodyPr wrap="none" fromWordArt="1">
            <a:prstTxWarp prst="textPlain">
              <a:avLst>
                <a:gd name="adj" fmla="val 50000"/>
              </a:avLst>
            </a:prstTxWarp>
          </a:bodyPr>
          <a:lstStyle/>
          <a:p>
            <a:pPr algn="ct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LUYỆN TẬP TẢ NGƯỜI</a:t>
            </a:r>
          </a:p>
          <a:p>
            <a:pPr algn="ct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a:t>
            </a:r>
            <a:r>
              <a:rPr lang="en-US" sz="3600" b="1" kern="10" dirty="0" err="1">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Tả</a:t>
            </a: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hoạt</a:t>
            </a: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 </a:t>
            </a:r>
            <a:r>
              <a:rPr lang="en-US" sz="3600" b="1" kern="10" dirty="0" err="1">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động</a:t>
            </a: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36295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430745" y="626401"/>
            <a:ext cx="11460163" cy="1446550"/>
          </a:xfrm>
          <a:prstGeom prst="rect">
            <a:avLst/>
          </a:prstGeom>
        </p:spPr>
        <p:txBody>
          <a:bodyPr wrap="square">
            <a:spAutoFit/>
          </a:bodyPr>
          <a:lstStyle/>
          <a:p>
            <a:pPr algn="just"/>
            <a:r>
              <a:rPr lang="vi-VN" sz="4400" b="1" dirty="0">
                <a:latin typeface="Times New Roman" panose="02020603050405020304" pitchFamily="18" charset="0"/>
                <a:cs typeface="Times New Roman" panose="02020603050405020304" pitchFamily="18" charset="0"/>
              </a:rPr>
              <a:t>2. Viết một đoạn văn tả hoạt động của một người mà em yêu mến</a:t>
            </a:r>
          </a:p>
        </p:txBody>
      </p:sp>
      <p:sp>
        <p:nvSpPr>
          <p:cNvPr id="3" name="TextBox 2"/>
          <p:cNvSpPr txBox="1"/>
          <p:nvPr/>
        </p:nvSpPr>
        <p:spPr>
          <a:xfrm>
            <a:off x="299545" y="2202148"/>
            <a:ext cx="11591363" cy="2800767"/>
          </a:xfrm>
          <a:prstGeom prst="rect">
            <a:avLst/>
          </a:prstGeom>
          <a:noFill/>
        </p:spPr>
        <p:txBody>
          <a:bodyPr wrap="square" rtlCol="0">
            <a:spAutoFit/>
          </a:bodyPr>
          <a:lstStyle/>
          <a:p>
            <a:pPr algn="just"/>
            <a:r>
              <a:rPr lang="en-US" sz="4400" dirty="0" err="1">
                <a:latin typeface="Times New Roman" panose="02020603050405020304" pitchFamily="18" charset="0"/>
                <a:cs typeface="Times New Roman" pitchFamily="18" charset="0"/>
              </a:rPr>
              <a:t>Gợi</a:t>
            </a:r>
            <a:r>
              <a:rPr lang="en-US" sz="4400" dirty="0">
                <a:latin typeface="Times New Roman" pitchFamily="18" charset="0"/>
                <a:cs typeface="Times New Roman" pitchFamily="18" charset="0"/>
              </a:rPr>
              <a:t> ý</a:t>
            </a:r>
          </a:p>
          <a:p>
            <a:pPr marL="457200" indent="-457200" algn="just">
              <a:buFontTx/>
              <a:buChar char="-"/>
            </a:pPr>
            <a:r>
              <a:rPr lang="en-US" sz="4400" dirty="0" err="1">
                <a:latin typeface="Times New Roman" pitchFamily="18" charset="0"/>
                <a:cs typeface="Times New Roman" pitchFamily="18" charset="0"/>
              </a:rPr>
              <a:t>Người</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đó</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có</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thể</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là</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người</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thân</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trong</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gia</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đình</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em</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là</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cô</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giáo</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thầy</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giáo</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bạn</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bè</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hoặc</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một</a:t>
            </a:r>
            <a:r>
              <a:rPr lang="en-US" sz="4400" dirty="0">
                <a:latin typeface="Times New Roman" pitchFamily="18" charset="0"/>
                <a:cs typeface="Times New Roman" pitchFamily="18" charset="0"/>
              </a:rPr>
              <a:t> ca </a:t>
            </a:r>
            <a:r>
              <a:rPr lang="en-US" sz="4400" dirty="0" err="1">
                <a:latin typeface="Times New Roman" pitchFamily="18" charset="0"/>
                <a:cs typeface="Times New Roman" pitchFamily="18" charset="0"/>
              </a:rPr>
              <a:t>sĩ</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em</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yêu</a:t>
            </a:r>
            <a:r>
              <a:rPr lang="en-US" sz="4400" dirty="0">
                <a:latin typeface="Times New Roman" pitchFamily="18" charset="0"/>
                <a:cs typeface="Times New Roman" pitchFamily="18" charset="0"/>
              </a:rPr>
              <a:t> </a:t>
            </a:r>
            <a:r>
              <a:rPr lang="en-US" sz="4400" dirty="0" err="1">
                <a:latin typeface="Times New Roman" pitchFamily="18" charset="0"/>
                <a:cs typeface="Times New Roman" pitchFamily="18" charset="0"/>
              </a:rPr>
              <a:t>thích</a:t>
            </a:r>
            <a:r>
              <a:rPr lang="en-US" sz="4400" dirty="0">
                <a:latin typeface="Times New Roman" pitchFamily="18" charset="0"/>
                <a:cs typeface="Times New Roman" pitchFamily="18" charset="0"/>
              </a:rPr>
              <a:t>, …</a:t>
            </a:r>
          </a:p>
        </p:txBody>
      </p:sp>
    </p:spTree>
    <p:extLst>
      <p:ext uri="{BB962C8B-B14F-4D97-AF65-F5344CB8AC3E}">
        <p14:creationId xmlns:p14="http://schemas.microsoft.com/office/powerpoint/2010/main" val="422626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ình ảnh có liên qu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447" y="0"/>
            <a:ext cx="12046939" cy="6857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1307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Kết quả hình ảnh cho hinh anh co giao thay gia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79" y="35580"/>
            <a:ext cx="12324370" cy="6822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5357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409963" y="522751"/>
            <a:ext cx="11460163" cy="1200329"/>
          </a:xfrm>
          <a:prstGeom prst="rect">
            <a:avLst/>
          </a:prstGeom>
        </p:spPr>
        <p:txBody>
          <a:bodyPr wrap="square">
            <a:spAutoFit/>
          </a:bodyPr>
          <a:lstStyle/>
          <a:p>
            <a:r>
              <a:rPr lang="vi-VN" sz="3600" b="1" dirty="0">
                <a:latin typeface="Times New Roman" panose="02020603050405020304" pitchFamily="18" charset="0"/>
                <a:cs typeface="Times New Roman" panose="02020603050405020304" pitchFamily="18" charset="0"/>
              </a:rPr>
              <a:t>2. Viết một đoạn văn tả hoạt động của một người mà em yêu mến</a:t>
            </a:r>
          </a:p>
        </p:txBody>
      </p:sp>
      <p:sp>
        <p:nvSpPr>
          <p:cNvPr id="3" name="TextBox 2"/>
          <p:cNvSpPr txBox="1"/>
          <p:nvPr/>
        </p:nvSpPr>
        <p:spPr>
          <a:xfrm>
            <a:off x="299545" y="1952766"/>
            <a:ext cx="11591363" cy="5078313"/>
          </a:xfrm>
          <a:prstGeom prst="rect">
            <a:avLst/>
          </a:prstGeom>
          <a:noFill/>
        </p:spPr>
        <p:txBody>
          <a:bodyPr wrap="square" rtlCol="0">
            <a:spAutoFit/>
          </a:bodyPr>
          <a:lstStyle/>
          <a:p>
            <a:r>
              <a:rPr lang="en-US" sz="3600" dirty="0" err="1">
                <a:latin typeface="Times New Roman" panose="02020603050405020304" pitchFamily="18" charset="0"/>
                <a:cs typeface="Times New Roman" pitchFamily="18" charset="0"/>
              </a:rPr>
              <a:t>Gợi</a:t>
            </a:r>
            <a:r>
              <a:rPr lang="en-US" sz="3600" dirty="0">
                <a:latin typeface="Times New Roman" pitchFamily="18" charset="0"/>
                <a:cs typeface="Times New Roman" pitchFamily="18" charset="0"/>
              </a:rPr>
              <a:t> ý</a:t>
            </a:r>
          </a:p>
          <a:p>
            <a:pPr marL="457200" indent="-457200">
              <a:buFontTx/>
              <a:buChar char="-"/>
            </a:pPr>
            <a:r>
              <a:rPr lang="en-US" sz="3600" dirty="0" err="1">
                <a:latin typeface="Times New Roman" pitchFamily="18" charset="0"/>
                <a:cs typeface="Times New Roman" pitchFamily="18" charset="0"/>
              </a:rPr>
              <a:t>Người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có</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người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thân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trong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đình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cô</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thầy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giáo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bè</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hoặc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một</a:t>
            </a:r>
            <a:r>
              <a:rPr lang="en-US" sz="3600" dirty="0">
                <a:latin typeface="Times New Roman" pitchFamily="18" charset="0"/>
                <a:cs typeface="Times New Roman" pitchFamily="18" charset="0"/>
              </a:rPr>
              <a:t> ca </a:t>
            </a:r>
            <a:r>
              <a:rPr lang="en-US" sz="3600" dirty="0" err="1">
                <a:latin typeface="Times New Roman" pitchFamily="18" charset="0"/>
                <a:cs typeface="Times New Roman" pitchFamily="18" charset="0"/>
              </a:rPr>
              <a:t>sĩ</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yêu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thích</a:t>
            </a:r>
            <a:r>
              <a:rPr lang="en-US" sz="3600" dirty="0">
                <a:latin typeface="Times New Roman" pitchFamily="18" charset="0"/>
                <a:cs typeface="Times New Roman" pitchFamily="18" charset="0"/>
              </a:rPr>
              <a:t>, …</a:t>
            </a:r>
          </a:p>
          <a:p>
            <a:pPr marL="457200" indent="-457200">
              <a:buFontTx/>
              <a:buChar char="-"/>
            </a:pP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hoạt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người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đó</a:t>
            </a:r>
            <a:r>
              <a:rPr lang="en-US" sz="3600" dirty="0">
                <a:latin typeface="Times New Roman" pitchFamily="18" charset="0"/>
                <a:cs typeface="Times New Roman" pitchFamily="18" charset="0"/>
              </a:rPr>
              <a:t> qua </a:t>
            </a:r>
            <a:r>
              <a:rPr lang="en-US" sz="3600" dirty="0" err="1">
                <a:latin typeface="Times New Roman" pitchFamily="18" charset="0"/>
                <a:cs typeface="Times New Roman" pitchFamily="18" charset="0"/>
              </a:rPr>
              <a:t>một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công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việc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cụ</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ví</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mẹ</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nấu</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cơm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bố</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đọc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báo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anh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tập</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dục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hoặc</a:t>
            </a:r>
            <a:r>
              <a:rPr lang="en-US" sz="3600" dirty="0">
                <a:latin typeface="Times New Roman" pitchFamily="18" charset="0"/>
                <a:cs typeface="Times New Roman" pitchFamily="18" charset="0"/>
              </a:rPr>
              <a:t> ca </a:t>
            </a:r>
            <a:r>
              <a:rPr lang="en-US" sz="3600" dirty="0" err="1">
                <a:latin typeface="Times New Roman" pitchFamily="18" charset="0"/>
                <a:cs typeface="Times New Roman" pitchFamily="18" charset="0"/>
              </a:rPr>
              <a:t>sĩ</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đang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hát</a:t>
            </a:r>
            <a:r>
              <a:rPr lang="en-US" sz="3600" dirty="0">
                <a:latin typeface="Times New Roman" pitchFamily="18" charset="0"/>
                <a:cs typeface="Times New Roman" pitchFamily="18" charset="0"/>
              </a:rPr>
              <a:t>, …</a:t>
            </a:r>
          </a:p>
          <a:p>
            <a:pPr marL="457200" indent="-457200">
              <a:buFontTx/>
              <a:buChar char="-"/>
            </a:pPr>
            <a:r>
              <a:rPr lang="en-US" sz="3600" dirty="0" err="1">
                <a:latin typeface="Times New Roman" pitchFamily="18" charset="0"/>
                <a:cs typeface="Times New Roman" pitchFamily="18" charset="0"/>
              </a:rPr>
              <a:t>Nhớ</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lại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kết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quả</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quan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sát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đưa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được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vào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đoạn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những</a:t>
            </a:r>
            <a:r>
              <a:rPr lang="en-US" sz="3600" dirty="0">
                <a:latin typeface="Times New Roman" pitchFamily="18" charset="0"/>
                <a:cs typeface="Times New Roman" pitchFamily="18" charset="0"/>
              </a:rPr>
              <a:t> chi </a:t>
            </a:r>
            <a:r>
              <a:rPr lang="en-US" sz="3600" dirty="0" err="1">
                <a:latin typeface="Times New Roman" pitchFamily="18" charset="0"/>
                <a:cs typeface="Times New Roman" pitchFamily="18" charset="0"/>
              </a:rPr>
              <a:t>tiết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chính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xác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về</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hoạt</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động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người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mà</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em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chọn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để</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tả</a:t>
            </a:r>
            <a:r>
              <a:rPr lang="en-US" sz="3600" dirty="0">
                <a:latin typeface="Times New Roman" pitchFamily="18" charset="0"/>
                <a:cs typeface="Times New Roman" pitchFamily="18" charset="0"/>
              </a:rPr>
              <a:t>.</a:t>
            </a:r>
          </a:p>
        </p:txBody>
      </p:sp>
    </p:spTree>
    <p:extLst>
      <p:ext uri="{BB962C8B-B14F-4D97-AF65-F5344CB8AC3E}">
        <p14:creationId xmlns:p14="http://schemas.microsoft.com/office/powerpoint/2010/main" val="3665318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1" y="0"/>
            <a:ext cx="12192000" cy="6986528"/>
          </a:xfrm>
          <a:prstGeom prst="rect">
            <a:avLst/>
          </a:prstGeom>
          <a:noFill/>
        </p:spPr>
        <p:txBody>
          <a:bodyPr wrap="square" rtlCol="0">
            <a:spAutoFit/>
          </a:bodyPr>
          <a:lstStyle/>
          <a:p>
            <a:pPr algn="just"/>
            <a:r>
              <a:rPr lang="en-US" sz="2800" b="1" i="1" dirty="0">
                <a:solidFill>
                  <a:srgbClr val="0000FF"/>
                </a:solidFill>
                <a:latin typeface="Times New Roman" pitchFamily="18" charset="0"/>
                <a:cs typeface="Times New Roman" pitchFamily="18" charset="0"/>
              </a:rPr>
              <a:t>	</a:t>
            </a:r>
            <a:r>
              <a:rPr lang="vi-VN" sz="2800" b="1" i="1" dirty="0">
                <a:solidFill>
                  <a:srgbClr val="0000FF"/>
                </a:solidFill>
                <a:latin typeface="Times New Roman" pitchFamily="18" charset="0"/>
                <a:cs typeface="Times New Roman" pitchFamily="18" charset="0"/>
              </a:rPr>
              <a:t>Mẹ em là người luôn yêu thích việc nấu ăn và là một đầu bếp giỏi. Mẹ thường ăn mặc gọn gàng, tóc búi cao, rửa tay thật sạch rồi mới vào bếp. Mẹ cho thịt vào lò vi sóng để rã đông. Trong thời gian chờ thịt rã đông, mẹ vo gạo nấu cơm. Sau đó, mẹ lấy thịt ra đặt trên thớt và bắt đầu thái thịt. Tay trái mẹ giữ thịt, tay phải mẹ cầm dao đưa từng nhát thận trọng thái tảng thịt ra từng lát mỏng. Mẹ ướp gia vị, khéo léo trộn thịt vào gia vị rồi bắt đầu gọt rau củ. Bàn tay thon đẹp của mẹ thao tác nhanh gọn, khéo léo. Chỉ trong năm, mười phút là rau củ đã được gọt, nhặt rửa sạch sẽ. Mẹ bật bếp, đặt chảo lên bếp, Khi dầu trong chảo nóng lên, mẹ em trút thịt vào chảo nghe một tiếng “xèo” nhẹ rồi nhanh tay đảo thịt. Từng lát thịt đã thấm gia vị được trộn đều trong chảo, mùi thơm bắt đầu bốc lên thật hấp dẫn. Mẹ bớt lửa rồi lăn đi lăn lại miếng thịt cho sém vàng. Khuôn mặt mẹ hồng lên vì hơi nóng của bếp. Mắt mẹ long lanh, hấp háy ánh cười. Cùng lúc với việc làm món thịt rang, mẹ hầm thịt nấu canh. Cẩn thận đưa vả vớt bọt thịt ra ngoài, mẹ trút rau củ vào nồi thịt hầm. Xong đâu đấy mẹ rửa tay rồi gọi các con dọn cơm. Mẹ em nấu ăn rất ngon. Em thích phụ làm bếp và dọn cơm giúp mẹ</a:t>
            </a:r>
            <a:endParaRPr lang="en-US" sz="2800" b="1" i="1"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3675909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83403" y="889844"/>
            <a:ext cx="10554346" cy="6555641"/>
          </a:xfrm>
          <a:prstGeom prst="rect">
            <a:avLst/>
          </a:prstGeom>
        </p:spPr>
        <p:txBody>
          <a:bodyPr wrap="square">
            <a:spAutoFit/>
          </a:bodyPr>
          <a:lstStyle/>
          <a:p>
            <a:pPr algn="just"/>
            <a:r>
              <a:rPr lang="en-US" sz="2800" b="1" i="1" dirty="0">
                <a:latin typeface="Times New Roman" pitchFamily="18" charset="0"/>
                <a:cs typeface="Times New Roman" pitchFamily="18" charset="0"/>
              </a:rPr>
              <a:t>	</a:t>
            </a:r>
            <a:r>
              <a:rPr lang="vi-VN" sz="2800" b="1" i="1" dirty="0">
                <a:latin typeface="Times New Roman" pitchFamily="18" charset="0"/>
                <a:cs typeface="Times New Roman" pitchFamily="18" charset="0"/>
              </a:rPr>
              <a:t>Cô giáo em cao cao, dáng người thon gọn, mặc áo dài rất đẹp.</a:t>
            </a:r>
            <a:r>
              <a:rPr lang="en-US" sz="2800" b="1" i="1" dirty="0">
                <a:latin typeface="Times New Roman" pitchFamily="18" charset="0"/>
                <a:cs typeface="Times New Roman" pitchFamily="18" charset="0"/>
              </a:rPr>
              <a:t> </a:t>
            </a:r>
            <a:r>
              <a:rPr lang="vi-VN" sz="2800" b="1" i="1" dirty="0">
                <a:latin typeface="Times New Roman" pitchFamily="18" charset="0"/>
                <a:cs typeface="Times New Roman" pitchFamily="18" charset="0"/>
              </a:rPr>
              <a:t>Cô</a:t>
            </a:r>
            <a:r>
              <a:rPr lang="en-US" sz="2800" b="1" i="1" dirty="0">
                <a:latin typeface="Times New Roman" pitchFamily="18" charset="0"/>
                <a:cs typeface="Times New Roman" pitchFamily="18" charset="0"/>
              </a:rPr>
              <a:t> </a:t>
            </a:r>
            <a:r>
              <a:rPr lang="vi-VN" sz="2800" b="1" i="1" dirty="0">
                <a:latin typeface="Times New Roman" pitchFamily="18" charset="0"/>
                <a:cs typeface="Times New Roman" pitchFamily="18" charset="0"/>
              </a:rPr>
              <a:t>vào lớp</a:t>
            </a:r>
            <a:r>
              <a:rPr lang="en-US" sz="2800" b="1" i="1" dirty="0">
                <a:latin typeface="Times New Roman" pitchFamily="18" charset="0"/>
                <a:cs typeface="Times New Roman" pitchFamily="18" charset="0"/>
              </a:rPr>
              <a:t>, </a:t>
            </a:r>
            <a:r>
              <a:rPr lang="vi-VN" sz="2800" b="1" i="1" dirty="0">
                <a:latin typeface="Times New Roman" pitchFamily="18" charset="0"/>
                <a:cs typeface="Times New Roman" pitchFamily="18" charset="0"/>
              </a:rPr>
              <a:t>dịu dàng mời cả lớp ngồi xuống. Bắt đầu giờ học, cô nhẹ nhàng viết lên bảng dòng chữ</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rất</a:t>
            </a:r>
            <a:r>
              <a:rPr lang="en-US" sz="2800" b="1" i="1" dirty="0">
                <a:latin typeface="Times New Roman" pitchFamily="18" charset="0"/>
                <a:cs typeface="Times New Roman" pitchFamily="18" charset="0"/>
              </a:rPr>
              <a:t> </a:t>
            </a:r>
            <a:r>
              <a:rPr lang="en-US" sz="2800" b="1" i="1" dirty="0" err="1">
                <a:latin typeface="Times New Roman" pitchFamily="18" charset="0"/>
                <a:cs typeface="Times New Roman" pitchFamily="18" charset="0"/>
              </a:rPr>
              <a:t>đẹp</a:t>
            </a:r>
            <a:r>
              <a:rPr lang="en-US" sz="2800" b="1" i="1" dirty="0">
                <a:latin typeface="Times New Roman" pitchFamily="18" charset="0"/>
                <a:cs typeface="Times New Roman" pitchFamily="18" charset="0"/>
              </a:rPr>
              <a:t>,</a:t>
            </a:r>
            <a:r>
              <a:rPr lang="vi-VN" sz="2800" b="1" i="1" dirty="0">
                <a:latin typeface="Times New Roman" pitchFamily="18" charset="0"/>
                <a:cs typeface="Times New Roman" pitchFamily="18" charset="0"/>
              </a:rPr>
              <a:t> mềm mại. Cô giảng bài rất dễ hiểu. Giọng đọc của cô ấm áp và truyền cảm. Khi giảng bài, khuôn mặt của cô luôn tươi cười biểu lộ sự thân thiện. Bàn tay cô nhẹ nhàng đánh nhịp theo từng câu văn, câu thơ. Đôi mắt cô luôn nhìn thẳng về phía học sinh thể hiện sự cổ vũ, động viên chúng em. Cô giảng bài say sưa đến nỗi trán cô lấm tấm những giọt mồ hôi mà cô vẫn không để ý. Thỉnh thoảng cô đi xuống lớp xem chúng em ghi bài, thảo luận nhóm. Trong bài giảng, cô thường đặt câu hỏi từ dễ đến khó để kích thích sự suy nghĩ của tất cả học sinh trong lớp</a:t>
            </a:r>
            <a:r>
              <a:rPr lang="en-US" sz="2800" b="1" i="1" dirty="0">
                <a:latin typeface="Times New Roman" pitchFamily="18" charset="0"/>
                <a:cs typeface="Times New Roman" pitchFamily="18" charset="0"/>
              </a:rPr>
              <a:t>.</a:t>
            </a:r>
            <a:r>
              <a:rPr lang="vi-VN" sz="2800" b="1" i="1" dirty="0">
                <a:latin typeface="Times New Roman" pitchFamily="18" charset="0"/>
                <a:cs typeface="Times New Roman" pitchFamily="18" charset="0"/>
              </a:rPr>
              <a:t>Trong những giờ học căng thẳng, cô thường kể cho chúng em nghe những mẩu chuyện ngắn rất hay và bổ ích. Cả lớp em ai cũng yêu quý và kính trọng cô.</a:t>
            </a:r>
            <a:br>
              <a:rPr lang="vi-VN" sz="2800" b="1" i="1" dirty="0">
                <a:latin typeface="Times New Roman" pitchFamily="18" charset="0"/>
                <a:cs typeface="Times New Roman" pitchFamily="18" charset="0"/>
              </a:rPr>
            </a:br>
            <a:br>
              <a:rPr lang="vi-VN" sz="2800" b="1" i="1" dirty="0">
                <a:latin typeface="Times New Roman" pitchFamily="18" charset="0"/>
                <a:cs typeface="Times New Roman" pitchFamily="18" charset="0"/>
              </a:rPr>
            </a:br>
            <a:endParaRPr lang="vi-VN" sz="2800" b="1" i="1"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WordArt 5"/>
          <p:cNvSpPr>
            <a:spLocks noChangeArrowheads="1" noChangeShapeType="1" noTextEdit="1"/>
          </p:cNvSpPr>
          <p:nvPr/>
        </p:nvSpPr>
        <p:spPr bwMode="auto">
          <a:xfrm>
            <a:off x="3995739" y="1428013"/>
            <a:ext cx="4200525" cy="785812"/>
          </a:xfrm>
          <a:prstGeom prst="rect">
            <a:avLst/>
          </a:prstGeom>
        </p:spPr>
        <p:txBody>
          <a:bodyPr wrap="none" fromWordArt="1">
            <a:prstTxWarp prst="textPlain">
              <a:avLst>
                <a:gd name="adj" fmla="val 50000"/>
              </a:avLst>
            </a:prstTxWarp>
          </a:bodyPr>
          <a:lstStyle/>
          <a:p>
            <a:pPr algn="ct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VẬN DỤNG</a:t>
            </a:r>
          </a:p>
        </p:txBody>
      </p:sp>
    </p:spTree>
    <p:extLst>
      <p:ext uri="{BB962C8B-B14F-4D97-AF65-F5344CB8AC3E}">
        <p14:creationId xmlns:p14="http://schemas.microsoft.com/office/powerpoint/2010/main" val="644966330"/>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634920" y="1413519"/>
            <a:ext cx="10972799" cy="2800767"/>
          </a:xfrm>
          <a:prstGeom prst="rect">
            <a:avLst/>
          </a:prstGeom>
        </p:spPr>
        <p:txBody>
          <a:bodyPr wrap="square">
            <a:spAutoFit/>
          </a:bodyPr>
          <a:lstStyle/>
          <a:p>
            <a:pPr algn="just"/>
            <a:r>
              <a:rPr lang="vi-VN" sz="4400" b="1" dirty="0">
                <a:latin typeface="Times New Roman" panose="02020603050405020304" pitchFamily="18" charset="0"/>
                <a:cs typeface="Times New Roman" panose="02020603050405020304" pitchFamily="18" charset="0"/>
              </a:rPr>
              <a:t>- Dựa theo các ý quan sát được, viết đoạn văn tả hoạt động của một người mà em yêu mến vào tập</a:t>
            </a:r>
          </a:p>
          <a:p>
            <a:pPr algn="just"/>
            <a:r>
              <a:rPr lang="vi-VN" sz="4400" b="1" dirty="0">
                <a:latin typeface="Times New Roman" panose="02020603050405020304" pitchFamily="18" charset="0"/>
                <a:cs typeface="Times New Roman" panose="02020603050405020304" pitchFamily="18" charset="0"/>
              </a:rPr>
              <a:t>- Trình bày đoạn văn trước lớp</a:t>
            </a:r>
          </a:p>
        </p:txBody>
      </p:sp>
    </p:spTree>
    <p:extLst>
      <p:ext uri="{BB962C8B-B14F-4D97-AF65-F5344CB8AC3E}">
        <p14:creationId xmlns:p14="http://schemas.microsoft.com/office/powerpoint/2010/main" val="2555505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210" name="Picture 2" descr="Chia sẻ file Corel 12 Phông nền Mầm Non #5 - Quảng Cáo Yên Bái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211" name="TextBox 2"/>
          <p:cNvSpPr txBox="1">
            <a:spLocks noChangeArrowheads="1"/>
          </p:cNvSpPr>
          <p:nvPr/>
        </p:nvSpPr>
        <p:spPr bwMode="auto">
          <a:xfrm>
            <a:off x="3592630" y="1843554"/>
            <a:ext cx="70866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pitchFamily="34" charset="0"/>
              </a:defRPr>
            </a:lvl1pPr>
            <a:lvl2pPr marL="742950" indent="-285750" eaLnBrk="0" hangingPunct="0">
              <a:defRPr sz="2000">
                <a:solidFill>
                  <a:schemeClr val="tx1"/>
                </a:solidFill>
                <a:latin typeface="Arial" pitchFamily="34" charset="0"/>
              </a:defRPr>
            </a:lvl2pPr>
            <a:lvl3pPr marL="1143000" indent="-228600" eaLnBrk="0" hangingPunct="0">
              <a:defRPr sz="2000">
                <a:solidFill>
                  <a:schemeClr val="tx1"/>
                </a:solidFill>
                <a:latin typeface="Arial" pitchFamily="34" charset="0"/>
              </a:defRPr>
            </a:lvl3pPr>
            <a:lvl4pPr marL="1600200" indent="-228600" eaLnBrk="0" hangingPunct="0">
              <a:defRPr sz="2000">
                <a:solidFill>
                  <a:schemeClr val="tx1"/>
                </a:solidFill>
                <a:latin typeface="Arial" pitchFamily="34" charset="0"/>
              </a:defRPr>
            </a:lvl4pPr>
            <a:lvl5pPr marL="2057400" indent="-228600" eaLnBrk="0" hangingPunct="0">
              <a:defRPr sz="2000">
                <a:solidFill>
                  <a:schemeClr val="tx1"/>
                </a:solidFill>
                <a:latin typeface="Arial" pitchFamily="34" charset="0"/>
              </a:defRPr>
            </a:lvl5pPr>
            <a:lvl6pPr marL="2514600" indent="-228600" eaLnBrk="0" fontAlgn="base" hangingPunct="0">
              <a:spcBef>
                <a:spcPct val="0"/>
              </a:spcBef>
              <a:spcAft>
                <a:spcPct val="0"/>
              </a:spcAft>
              <a:defRPr sz="2000">
                <a:solidFill>
                  <a:schemeClr val="tx1"/>
                </a:solidFill>
                <a:latin typeface="Arial" pitchFamily="34" charset="0"/>
              </a:defRPr>
            </a:lvl6pPr>
            <a:lvl7pPr marL="2971800" indent="-228600" eaLnBrk="0" fontAlgn="base" hangingPunct="0">
              <a:spcBef>
                <a:spcPct val="0"/>
              </a:spcBef>
              <a:spcAft>
                <a:spcPct val="0"/>
              </a:spcAft>
              <a:defRPr sz="2000">
                <a:solidFill>
                  <a:schemeClr val="tx1"/>
                </a:solidFill>
                <a:latin typeface="Arial" pitchFamily="34" charset="0"/>
              </a:defRPr>
            </a:lvl7pPr>
            <a:lvl8pPr marL="3429000" indent="-228600" eaLnBrk="0" fontAlgn="base" hangingPunct="0">
              <a:spcBef>
                <a:spcPct val="0"/>
              </a:spcBef>
              <a:spcAft>
                <a:spcPct val="0"/>
              </a:spcAft>
              <a:defRPr sz="2000">
                <a:solidFill>
                  <a:schemeClr val="tx1"/>
                </a:solidFill>
                <a:latin typeface="Arial" pitchFamily="34" charset="0"/>
              </a:defRPr>
            </a:lvl8pPr>
            <a:lvl9pPr marL="3886200" indent="-228600" eaLnBrk="0" fontAlgn="base" hangingPunct="0">
              <a:spcBef>
                <a:spcPct val="0"/>
              </a:spcBef>
              <a:spcAft>
                <a:spcPct val="0"/>
              </a:spcAft>
              <a:defRPr sz="2000">
                <a:solidFill>
                  <a:schemeClr val="tx1"/>
                </a:solidFill>
                <a:latin typeface="Arial" pitchFamily="34" charset="0"/>
              </a:defRPr>
            </a:lvl9pPr>
          </a:lstStyle>
          <a:p>
            <a:pPr algn="ctr" eaLnBrk="1" fontAlgn="base" hangingPunct="1">
              <a:spcBef>
                <a:spcPct val="0"/>
              </a:spcBef>
              <a:spcAft>
                <a:spcPct val="0"/>
              </a:spcAft>
              <a:defRPr/>
            </a:pPr>
            <a:r>
              <a:rPr lang="en-US" sz="4000" b="1" dirty="0">
                <a:solidFill>
                  <a:srgbClr val="FF0000"/>
                </a:solidFill>
                <a:latin typeface="Aaril"/>
                <a:cs typeface="Arial" pitchFamily="34" charset="0"/>
              </a:rPr>
              <a:t>CHÚC CÁC EM: </a:t>
            </a:r>
          </a:p>
          <a:p>
            <a:pPr algn="ctr" eaLnBrk="1" fontAlgn="base" hangingPunct="1">
              <a:spcBef>
                <a:spcPct val="0"/>
              </a:spcBef>
              <a:spcAft>
                <a:spcPct val="0"/>
              </a:spcAft>
              <a:defRPr/>
            </a:pPr>
            <a:r>
              <a:rPr lang="en-US" sz="4000" b="1" dirty="0">
                <a:solidFill>
                  <a:srgbClr val="FF0000"/>
                </a:solidFill>
                <a:latin typeface="Aaril"/>
                <a:cs typeface="Arial" pitchFamily="34" charset="0"/>
              </a:rPr>
              <a:t>CHĂM NGOAN, HỌC </a:t>
            </a:r>
            <a:r>
              <a:rPr lang="en-US" sz="4000" b="1">
                <a:solidFill>
                  <a:srgbClr val="FF0000"/>
                </a:solidFill>
                <a:latin typeface="Aaril"/>
                <a:cs typeface="Arial" pitchFamily="34" charset="0"/>
              </a:rPr>
              <a:t>TỐT!</a:t>
            </a:r>
            <a:endParaRPr lang="en-US" sz="4000" b="1" dirty="0">
              <a:solidFill>
                <a:srgbClr val="FF0000"/>
              </a:solidFill>
              <a:latin typeface="Aaril"/>
              <a:cs typeface="Arial" pitchFamily="34" charset="0"/>
            </a:endParaRPr>
          </a:p>
        </p:txBody>
      </p:sp>
      <p:pic>
        <p:nvPicPr>
          <p:cNvPr id="6" name="Picture 2">
            <a:extLst>
              <a:ext uri="{FF2B5EF4-FFF2-40B4-BE49-F238E27FC236}">
                <a16:creationId xmlns:a16="http://schemas.microsoft.com/office/drawing/2014/main" id="{3F1E7493-F1D6-44DD-88E0-16DA6227788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00870" y="3824754"/>
            <a:ext cx="2332382" cy="1052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0714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3471" y="2043193"/>
            <a:ext cx="11592732" cy="1077218"/>
          </a:xfrm>
          <a:prstGeom prst="rect">
            <a:avLst/>
          </a:prstGeom>
          <a:noFill/>
        </p:spPr>
        <p:txBody>
          <a:bodyPr wrap="square" rtlCol="0">
            <a:spAutoFit/>
          </a:bodyPr>
          <a:lstStyle/>
          <a:p>
            <a:r>
              <a:rPr lang="en-US" sz="3200" b="1" dirty="0">
                <a:solidFill>
                  <a:srgbClr val="0000FF"/>
                </a:solidFill>
                <a:latin typeface="Times New Roman" pitchFamily="18" charset="0"/>
                <a:cs typeface="Times New Roman" pitchFamily="18" charset="0"/>
              </a:rPr>
              <a:t>1. </a:t>
            </a:r>
            <a:r>
              <a:rPr lang="en-US" sz="3200" b="1" dirty="0" err="1">
                <a:solidFill>
                  <a:srgbClr val="0000FF"/>
                </a:solidFill>
                <a:latin typeface="Times New Roman" pitchFamily="18" charset="0"/>
                <a:cs typeface="Times New Roman" pitchFamily="18" charset="0"/>
              </a:rPr>
              <a:t>Hãy</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nêu</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bố</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cục</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của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bài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văn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tả</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người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thường</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gồm</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mấy</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phần</a:t>
            </a:r>
            <a:r>
              <a:rPr lang="en-US" sz="3200" b="1" dirty="0">
                <a:solidFill>
                  <a:srgbClr val="0000FF"/>
                </a:solidFill>
                <a:latin typeface="Times New Roman" pitchFamily="18" charset="0"/>
                <a:cs typeface="Times New Roman" pitchFamily="18" charset="0"/>
              </a:rPr>
              <a:t>? </a:t>
            </a:r>
          </a:p>
          <a:p>
            <a:r>
              <a:rPr lang="en-US" sz="3200" b="1" dirty="0">
                <a:solidFill>
                  <a:srgbClr val="0000FF"/>
                </a:solidFill>
                <a:latin typeface="Times New Roman" pitchFamily="18" charset="0"/>
                <a:cs typeface="Times New Roman" pitchFamily="18" charset="0"/>
              </a:rPr>
              <a:t>2. </a:t>
            </a:r>
            <a:r>
              <a:rPr lang="en-US" sz="3200" b="1" dirty="0" err="1">
                <a:solidFill>
                  <a:srgbClr val="0000FF"/>
                </a:solidFill>
                <a:latin typeface="Times New Roman" pitchFamily="18" charset="0"/>
                <a:cs typeface="Times New Roman" pitchFamily="18" charset="0"/>
              </a:rPr>
              <a:t>Khi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tả</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ngoại</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hình</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ta</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cần</a:t>
            </a:r>
            <a:r>
              <a:rPr lang="en-US" sz="3200" b="1" dirty="0">
                <a:solidFill>
                  <a:srgbClr val="0000FF"/>
                </a:solidFill>
                <a:latin typeface="Times New Roman" pitchFamily="18" charset="0"/>
                <a:cs typeface="Times New Roman" pitchFamily="18" charset="0"/>
              </a:rPr>
              <a:t> </a:t>
            </a:r>
            <a:r>
              <a:rPr lang="en-US" sz="3200" b="1" dirty="0" err="1">
                <a:solidFill>
                  <a:srgbClr val="0000FF"/>
                </a:solidFill>
                <a:latin typeface="Times New Roman" pitchFamily="18" charset="0"/>
                <a:cs typeface="Times New Roman" pitchFamily="18" charset="0"/>
              </a:rPr>
              <a:t>lưu</a:t>
            </a:r>
            <a:r>
              <a:rPr lang="en-US" sz="3200" b="1" dirty="0">
                <a:solidFill>
                  <a:srgbClr val="0000FF"/>
                </a:solidFill>
                <a:latin typeface="Times New Roman" pitchFamily="18" charset="0"/>
                <a:cs typeface="Times New Roman" pitchFamily="18" charset="0"/>
              </a:rPr>
              <a:t> ý </a:t>
            </a:r>
            <a:r>
              <a:rPr lang="en-US" sz="3200" b="1" dirty="0" err="1">
                <a:solidFill>
                  <a:srgbClr val="0000FF"/>
                </a:solidFill>
                <a:latin typeface="Times New Roman" pitchFamily="18" charset="0"/>
                <a:cs typeface="Times New Roman" pitchFamily="18" charset="0"/>
              </a:rPr>
              <a:t>gì</a:t>
            </a:r>
            <a:r>
              <a:rPr lang="en-US" sz="3200" b="1" dirty="0">
                <a:solidFill>
                  <a:srgbClr val="0000FF"/>
                </a:solidFill>
                <a:latin typeface="Times New Roman" pitchFamily="18" charset="0"/>
                <a:cs typeface="Times New Roman" pitchFamily="18" charset="0"/>
              </a:rPr>
              <a:t>?</a:t>
            </a:r>
          </a:p>
        </p:txBody>
      </p:sp>
      <p:sp>
        <p:nvSpPr>
          <p:cNvPr id="5" name="WordArt 5"/>
          <p:cNvSpPr>
            <a:spLocks noChangeArrowheads="1" noChangeShapeType="1" noTextEdit="1"/>
          </p:cNvSpPr>
          <p:nvPr/>
        </p:nvSpPr>
        <p:spPr bwMode="auto">
          <a:xfrm>
            <a:off x="2745874" y="406400"/>
            <a:ext cx="6753726" cy="1278586"/>
          </a:xfrm>
          <a:prstGeom prst="rect">
            <a:avLst/>
          </a:prstGeom>
        </p:spPr>
        <p:txBody>
          <a:bodyPr wrap="none" fromWordArt="1">
            <a:prstTxWarp prst="textPlain">
              <a:avLst>
                <a:gd name="adj" fmla="val 50000"/>
              </a:avLst>
            </a:prstTxWarp>
          </a:bodyPr>
          <a:lstStyle/>
          <a:p>
            <a:pPr algn="ct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KHỞI ĐỘNG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6"/>
          <p:cNvSpPr txBox="1">
            <a:spLocks noChangeArrowheads="1"/>
          </p:cNvSpPr>
          <p:nvPr/>
        </p:nvSpPr>
        <p:spPr bwMode="auto">
          <a:xfrm>
            <a:off x="2095500" y="1354139"/>
            <a:ext cx="800100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 typeface="Arial" panose="020B0604020202020204" pitchFamily="34" charset="0"/>
              <a:buNone/>
            </a:pPr>
            <a:r>
              <a:rPr lang="en-US" altLang="vi-VN" sz="4400" b="1">
                <a:solidFill>
                  <a:srgbClr val="FF0000"/>
                </a:solidFill>
                <a:latin typeface="Times New Roman" panose="02020603050405020304" pitchFamily="18" charset="0"/>
                <a:cs typeface="Times New Roman" panose="02020603050405020304" pitchFamily="18" charset="0"/>
              </a:rPr>
              <a:t>YÊU CẦU CẦN ĐẠT</a:t>
            </a:r>
            <a:endParaRPr lang="en-US" altLang="vi-VN" sz="4400" b="1" i="1">
              <a:solidFill>
                <a:srgbClr val="FF0000"/>
              </a:solidFill>
              <a:latin typeface="Times New Roman" panose="02020603050405020304" pitchFamily="18" charset="0"/>
              <a:cs typeface="Times New Roman" panose="02020603050405020304" pitchFamily="18" charset="0"/>
            </a:endParaRPr>
          </a:p>
        </p:txBody>
      </p:sp>
      <p:sp>
        <p:nvSpPr>
          <p:cNvPr id="7" name="Text Box 16"/>
          <p:cNvSpPr txBox="1">
            <a:spLocks noChangeArrowheads="1"/>
          </p:cNvSpPr>
          <p:nvPr/>
        </p:nvSpPr>
        <p:spPr bwMode="auto">
          <a:xfrm>
            <a:off x="2095500" y="2286001"/>
            <a:ext cx="807720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4350" indent="-51435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 typeface="Arial" panose="020B0604020202020204" pitchFamily="34" charset="0"/>
              <a:buAutoNum type="arabicPeriod"/>
            </a:pPr>
            <a:r>
              <a:rPr lang="en-US" altLang="vi-VN" sz="3600" b="1" dirty="0" err="1">
                <a:solidFill>
                  <a:srgbClr val="0000FF"/>
                </a:solidFill>
                <a:latin typeface="Times New Roman" panose="02020603050405020304" pitchFamily="18" charset="0"/>
              </a:rPr>
              <a:t>Xác</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định</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được</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bố</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cục</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của</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một</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bài</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văn</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tả</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người</a:t>
            </a:r>
            <a:r>
              <a:rPr lang="en-US" altLang="vi-VN" sz="3600" b="1" dirty="0">
                <a:solidFill>
                  <a:srgbClr val="0000FF"/>
                </a:solidFill>
                <a:latin typeface="Times New Roman" panose="02020603050405020304" pitchFamily="18" charset="0"/>
              </a:rPr>
              <a:t>.</a:t>
            </a:r>
          </a:p>
          <a:p>
            <a:pPr algn="just" eaLnBrk="1" hangingPunct="1">
              <a:spcBef>
                <a:spcPct val="0"/>
              </a:spcBef>
              <a:buFont typeface="Arial" panose="020B0604020202020204" pitchFamily="34" charset="0"/>
              <a:buAutoNum type="arabicPeriod"/>
            </a:pPr>
            <a:r>
              <a:rPr lang="en-US" altLang="vi-VN" sz="3600" b="1" dirty="0" err="1">
                <a:solidFill>
                  <a:srgbClr val="0000FF"/>
                </a:solidFill>
                <a:latin typeface="Times New Roman" panose="02020603050405020304" pitchFamily="18" charset="0"/>
              </a:rPr>
              <a:t>Xác</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định</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những</a:t>
            </a:r>
            <a:r>
              <a:rPr lang="en-US" altLang="vi-VN" sz="3600" b="1" dirty="0">
                <a:solidFill>
                  <a:srgbClr val="0000FF"/>
                </a:solidFill>
                <a:latin typeface="Times New Roman" panose="02020603050405020304" pitchFamily="18" charset="0"/>
              </a:rPr>
              <a:t> chi </a:t>
            </a:r>
            <a:r>
              <a:rPr lang="en-US" altLang="vi-VN" sz="3600" b="1" dirty="0" err="1">
                <a:solidFill>
                  <a:srgbClr val="0000FF"/>
                </a:solidFill>
                <a:latin typeface="Times New Roman" panose="02020603050405020304" pitchFamily="18" charset="0"/>
              </a:rPr>
              <a:t>tiết</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miêu</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tả</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hoạt</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động</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của</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người</a:t>
            </a:r>
            <a:r>
              <a:rPr lang="en-US" altLang="vi-VN" sz="3600" b="1" dirty="0">
                <a:solidFill>
                  <a:srgbClr val="0000FF"/>
                </a:solidFill>
                <a:latin typeface="Times New Roman" panose="02020603050405020304" pitchFamily="18" charset="0"/>
              </a:rPr>
              <a:t>.</a:t>
            </a:r>
          </a:p>
          <a:p>
            <a:pPr algn="just" eaLnBrk="1" hangingPunct="1">
              <a:spcBef>
                <a:spcPct val="0"/>
              </a:spcBef>
              <a:buFont typeface="Arial" panose="020B0604020202020204" pitchFamily="34" charset="0"/>
              <a:buAutoNum type="arabicPeriod"/>
            </a:pPr>
            <a:r>
              <a:rPr lang="en-US" altLang="vi-VN" sz="3600" b="1" dirty="0" err="1">
                <a:solidFill>
                  <a:srgbClr val="0000FF"/>
                </a:solidFill>
                <a:latin typeface="Times New Roman" panose="02020603050405020304" pitchFamily="18" charset="0"/>
              </a:rPr>
              <a:t>Viết</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đoạn</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văn</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miêu</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tả</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hoạt</a:t>
            </a:r>
            <a:r>
              <a:rPr lang="en-US" altLang="vi-VN" sz="3600" b="1" dirty="0">
                <a:solidFill>
                  <a:srgbClr val="0000FF"/>
                </a:solidFill>
                <a:latin typeface="Times New Roman" panose="02020603050405020304" pitchFamily="18" charset="0"/>
              </a:rPr>
              <a:t> </a:t>
            </a:r>
            <a:r>
              <a:rPr lang="en-US" altLang="vi-VN" sz="3600" b="1" dirty="0" err="1">
                <a:solidFill>
                  <a:srgbClr val="0000FF"/>
                </a:solidFill>
                <a:latin typeface="Times New Roman" panose="02020603050405020304" pitchFamily="18" charset="0"/>
              </a:rPr>
              <a:t>động</a:t>
            </a:r>
            <a:r>
              <a:rPr lang="en-US" altLang="vi-VN" sz="3600" b="1" dirty="0">
                <a:solidFill>
                  <a:srgbClr val="0000FF"/>
                </a:solidFill>
                <a:latin typeface="Times New Roman" panose="02020603050405020304" pitchFamily="18" charset="0"/>
              </a:rPr>
              <a:t>.</a:t>
            </a:r>
          </a:p>
        </p:txBody>
      </p:sp>
      <p:sp>
        <p:nvSpPr>
          <p:cNvPr id="9" name="WordArt 5"/>
          <p:cNvSpPr>
            <a:spLocks noChangeArrowheads="1" noChangeShapeType="1" noTextEdit="1"/>
          </p:cNvSpPr>
          <p:nvPr/>
        </p:nvSpPr>
        <p:spPr bwMode="auto">
          <a:xfrm>
            <a:off x="3995739" y="268288"/>
            <a:ext cx="4200525" cy="785812"/>
          </a:xfrm>
          <a:prstGeom prst="rect">
            <a:avLst/>
          </a:prstGeom>
        </p:spPr>
        <p:txBody>
          <a:bodyPr wrap="none" fromWordArt="1">
            <a:prstTxWarp prst="textPlain">
              <a:avLst>
                <a:gd name="adj" fmla="val 50000"/>
              </a:avLst>
            </a:prstTxWarp>
          </a:bodyPr>
          <a:lstStyle/>
          <a:p>
            <a:pPr algn="ct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KHÁM PHÁ</a:t>
            </a:r>
          </a:p>
        </p:txBody>
      </p:sp>
    </p:spTree>
    <p:extLst>
      <p:ext uri="{BB962C8B-B14F-4D97-AF65-F5344CB8AC3E}">
        <p14:creationId xmlns:p14="http://schemas.microsoft.com/office/powerpoint/2010/main" val="2519444104"/>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6" presetClass="entr" presetSubtype="16"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circle(in)">
                                      <p:cBhvr>
                                        <p:cTn id="13" dur="10"/>
                                        <p:tgtEl>
                                          <p:spTgt spid="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down)">
                                      <p:cBhvr>
                                        <p:cTn id="18" dur="1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9"/>
          <p:cNvSpPr txBox="1">
            <a:spLocks noChangeArrowheads="1"/>
          </p:cNvSpPr>
          <p:nvPr/>
        </p:nvSpPr>
        <p:spPr bwMode="auto">
          <a:xfrm>
            <a:off x="430745" y="42038"/>
            <a:ext cx="11460163" cy="1670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0615" tIns="65308" rIns="130615" bIns="65308">
            <a:spAutoFit/>
          </a:bodyPr>
          <a:lstStyle>
            <a:lvl1pPr defTabSz="1306513">
              <a:spcBef>
                <a:spcPct val="20000"/>
              </a:spcBef>
              <a:buChar char="•"/>
              <a:defRPr sz="4600">
                <a:solidFill>
                  <a:schemeClr val="tx1"/>
                </a:solidFill>
                <a:latin typeface="Arial" panose="020B0604020202020204" pitchFamily="34" charset="0"/>
              </a:defRPr>
            </a:lvl1pPr>
            <a:lvl2pPr marL="1062038" indent="-409575" defTabSz="1306513">
              <a:spcBef>
                <a:spcPct val="20000"/>
              </a:spcBef>
              <a:buChar char="–"/>
              <a:defRPr sz="4000">
                <a:solidFill>
                  <a:schemeClr val="tx1"/>
                </a:solidFill>
                <a:latin typeface="Arial" panose="020B0604020202020204" pitchFamily="34" charset="0"/>
              </a:defRPr>
            </a:lvl2pPr>
            <a:lvl3pPr marL="1633538" indent="-327025" defTabSz="1306513">
              <a:spcBef>
                <a:spcPct val="20000"/>
              </a:spcBef>
              <a:buChar char="•"/>
              <a:defRPr sz="3400">
                <a:solidFill>
                  <a:schemeClr val="tx1"/>
                </a:solidFill>
                <a:latin typeface="Arial" panose="020B0604020202020204" pitchFamily="34" charset="0"/>
              </a:defRPr>
            </a:lvl3pPr>
            <a:lvl4pPr marL="2286000" indent="-327025" defTabSz="1306513">
              <a:spcBef>
                <a:spcPct val="20000"/>
              </a:spcBef>
              <a:buChar char="–"/>
              <a:defRPr sz="2900">
                <a:solidFill>
                  <a:schemeClr val="tx1"/>
                </a:solidFill>
                <a:latin typeface="Arial" panose="020B0604020202020204" pitchFamily="34" charset="0"/>
              </a:defRPr>
            </a:lvl4pPr>
            <a:lvl5pPr marL="2938463" indent="-325438" defTabSz="1306513">
              <a:spcBef>
                <a:spcPct val="20000"/>
              </a:spcBef>
              <a:buChar char="»"/>
              <a:defRPr sz="2900">
                <a:solidFill>
                  <a:schemeClr val="tx1"/>
                </a:solidFill>
                <a:latin typeface="Arial" panose="020B0604020202020204" pitchFamily="34" charset="0"/>
              </a:defRPr>
            </a:lvl5pPr>
            <a:lvl6pPr marL="33956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6pPr>
            <a:lvl7pPr marL="38528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7pPr>
            <a:lvl8pPr marL="43100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8pPr>
            <a:lvl9pPr marL="4767263" indent="-325438" defTabSz="1306513" eaLnBrk="0" fontAlgn="base" hangingPunct="0">
              <a:spcBef>
                <a:spcPct val="20000"/>
              </a:spcBef>
              <a:spcAft>
                <a:spcPct val="0"/>
              </a:spcAft>
              <a:buChar char="»"/>
              <a:defRPr sz="2900">
                <a:solidFill>
                  <a:schemeClr val="tx1"/>
                </a:solidFill>
                <a:latin typeface="Arial" panose="020B0604020202020204" pitchFamily="34" charset="0"/>
              </a:defRPr>
            </a:lvl9pPr>
          </a:lstStyle>
          <a:p>
            <a:pPr algn="ctr">
              <a:spcBef>
                <a:spcPct val="0"/>
              </a:spcBef>
              <a:buFontTx/>
              <a:buNone/>
            </a:pPr>
            <a:r>
              <a:rPr lang="en-US" altLang="en-US" sz="3600" dirty="0" err="1">
                <a:latin typeface="Times New Roman" panose="02020603050405020304" pitchFamily="18" charset="0"/>
              </a:rPr>
              <a:t>Tập</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làm</a:t>
            </a:r>
            <a:r>
              <a:rPr lang="en-US" altLang="en-US" sz="3600" dirty="0">
                <a:latin typeface="Times New Roman" panose="02020603050405020304" pitchFamily="18" charset="0"/>
              </a:rPr>
              <a:t> </a:t>
            </a:r>
            <a:r>
              <a:rPr lang="en-US" altLang="en-US" sz="3600" dirty="0" err="1">
                <a:latin typeface="Times New Roman" panose="02020603050405020304" pitchFamily="18" charset="0"/>
              </a:rPr>
              <a:t>văn</a:t>
            </a:r>
            <a:endParaRPr lang="en-US" altLang="en-US" sz="3600" dirty="0">
              <a:latin typeface="Times New Roman" panose="02020603050405020304" pitchFamily="18" charset="0"/>
            </a:endParaRPr>
          </a:p>
          <a:p>
            <a:pPr algn="ctr">
              <a:spcBef>
                <a:spcPct val="0"/>
              </a:spcBef>
              <a:buFontTx/>
              <a:buNone/>
            </a:pPr>
            <a:r>
              <a:rPr lang="en-US" altLang="en-US" sz="3200" b="1" dirty="0" err="1">
                <a:solidFill>
                  <a:srgbClr val="FF0000"/>
                </a:solidFill>
                <a:latin typeface="Times New Roman" panose="02020603050405020304" pitchFamily="18" charset="0"/>
              </a:rPr>
              <a:t>Luyện</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tập</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tả</a:t>
            </a:r>
            <a:r>
              <a:rPr lang="en-US" altLang="en-US" sz="3200" b="1" dirty="0">
                <a:solidFill>
                  <a:srgbClr val="FF0000"/>
                </a:solidFill>
                <a:latin typeface="Times New Roman" panose="02020603050405020304" pitchFamily="18" charset="0"/>
              </a:rPr>
              <a:t> </a:t>
            </a:r>
            <a:r>
              <a:rPr lang="en-US" altLang="en-US" sz="3200" b="1" dirty="0" err="1">
                <a:solidFill>
                  <a:srgbClr val="FF0000"/>
                </a:solidFill>
                <a:latin typeface="Times New Roman" panose="02020603050405020304" pitchFamily="18" charset="0"/>
              </a:rPr>
              <a:t>người</a:t>
            </a:r>
            <a:endParaRPr lang="en-US" altLang="en-US" sz="3200" b="1" dirty="0">
              <a:solidFill>
                <a:srgbClr val="FF0000"/>
              </a:solidFill>
              <a:latin typeface="Times New Roman" panose="02020603050405020304" pitchFamily="18" charset="0"/>
            </a:endParaRPr>
          </a:p>
          <a:p>
            <a:pPr algn="ctr">
              <a:spcBef>
                <a:spcPct val="0"/>
              </a:spcBef>
              <a:buFontTx/>
              <a:buNone/>
            </a:pPr>
            <a:r>
              <a:rPr lang="en-US" altLang="en-US" sz="3200" dirty="0">
                <a:solidFill>
                  <a:srgbClr val="0070C0"/>
                </a:solidFill>
                <a:latin typeface="Times New Roman" panose="02020603050405020304" pitchFamily="18" charset="0"/>
              </a:rPr>
              <a:t>(</a:t>
            </a:r>
            <a:r>
              <a:rPr lang="en-US" altLang="en-US" sz="3200" dirty="0" err="1">
                <a:solidFill>
                  <a:srgbClr val="0070C0"/>
                </a:solidFill>
                <a:latin typeface="Times New Roman" panose="02020603050405020304" pitchFamily="18" charset="0"/>
              </a:rPr>
              <a:t>Tả</a:t>
            </a:r>
            <a:r>
              <a:rPr lang="en-US" altLang="en-US" sz="3200" dirty="0">
                <a:solidFill>
                  <a:srgbClr val="0070C0"/>
                </a:solidFill>
                <a:latin typeface="Times New Roman" panose="02020603050405020304" pitchFamily="18" charset="0"/>
              </a:rPr>
              <a:t> </a:t>
            </a:r>
            <a:r>
              <a:rPr lang="en-US" altLang="en-US" sz="3200" dirty="0" err="1">
                <a:solidFill>
                  <a:srgbClr val="0070C0"/>
                </a:solidFill>
                <a:latin typeface="Times New Roman" panose="02020603050405020304" pitchFamily="18" charset="0"/>
              </a:rPr>
              <a:t>hoạt</a:t>
            </a:r>
            <a:r>
              <a:rPr lang="en-US" altLang="en-US" sz="3200" dirty="0">
                <a:solidFill>
                  <a:srgbClr val="0070C0"/>
                </a:solidFill>
                <a:latin typeface="Times New Roman" panose="02020603050405020304" pitchFamily="18" charset="0"/>
              </a:rPr>
              <a:t> </a:t>
            </a:r>
            <a:r>
              <a:rPr lang="en-US" altLang="en-US" sz="3200" dirty="0" err="1">
                <a:solidFill>
                  <a:srgbClr val="0070C0"/>
                </a:solidFill>
                <a:latin typeface="Times New Roman" panose="02020603050405020304" pitchFamily="18" charset="0"/>
              </a:rPr>
              <a:t>động</a:t>
            </a:r>
            <a:r>
              <a:rPr lang="en-US" altLang="en-US" sz="3200" dirty="0">
                <a:solidFill>
                  <a:srgbClr val="0070C0"/>
                </a:solidFill>
                <a:latin typeface="Times New Roman" panose="02020603050405020304" pitchFamily="18" charset="0"/>
              </a:rPr>
              <a:t>)</a:t>
            </a:r>
          </a:p>
        </p:txBody>
      </p:sp>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9"/>
          <p:cNvSpPr txBox="1">
            <a:spLocks noChangeArrowheads="1"/>
          </p:cNvSpPr>
          <p:nvPr/>
        </p:nvSpPr>
        <p:spPr bwMode="auto">
          <a:xfrm>
            <a:off x="599090" y="2154630"/>
            <a:ext cx="1097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dirty="0">
                <a:latin typeface="Times New Roman" panose="02020603050405020304" pitchFamily="18" charset="0"/>
              </a:rPr>
              <a:t>1. </a:t>
            </a:r>
            <a:r>
              <a:rPr lang="en-US" altLang="en-US" sz="3200" dirty="0" err="1">
                <a:latin typeface="Times New Roman" panose="02020603050405020304" pitchFamily="18" charset="0"/>
              </a:rPr>
              <a:t>Đọc</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bài</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văn</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sau</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và</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thực</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hiện</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các</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yêu</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cầu</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nêu</a:t>
            </a:r>
            <a:r>
              <a:rPr lang="en-US" altLang="en-US" sz="3200" dirty="0">
                <a:latin typeface="Times New Roman" panose="02020603050405020304" pitchFamily="18" charset="0"/>
              </a:rPr>
              <a:t> ở </a:t>
            </a:r>
            <a:r>
              <a:rPr lang="en-US" altLang="en-US" sz="3200" dirty="0" err="1">
                <a:latin typeface="Times New Roman" panose="02020603050405020304" pitchFamily="18" charset="0"/>
              </a:rPr>
              <a:t>bên</a:t>
            </a:r>
            <a:r>
              <a:rPr lang="en-US" altLang="en-US" sz="3200" dirty="0">
                <a:latin typeface="Times New Roman" panose="02020603050405020304" pitchFamily="18" charset="0"/>
              </a:rPr>
              <a:t> </a:t>
            </a:r>
            <a:r>
              <a:rPr lang="en-US" altLang="en-US" sz="3200" dirty="0" err="1">
                <a:latin typeface="Times New Roman" panose="02020603050405020304" pitchFamily="18" charset="0"/>
              </a:rPr>
              <a:t>dưới</a:t>
            </a:r>
            <a:r>
              <a:rPr lang="en-US" altLang="en-US" sz="3200" dirty="0">
                <a:latin typeface="Times New Roman" panose="02020603050405020304" pitchFamily="18" charset="0"/>
              </a:rPr>
              <a:t>:</a:t>
            </a:r>
          </a:p>
        </p:txBody>
      </p:sp>
      <p:sp>
        <p:nvSpPr>
          <p:cNvPr id="11" name="Rectangle 10"/>
          <p:cNvSpPr>
            <a:spLocks noChangeArrowheads="1"/>
          </p:cNvSpPr>
          <p:nvPr/>
        </p:nvSpPr>
        <p:spPr bwMode="auto">
          <a:xfrm>
            <a:off x="599090" y="2653854"/>
            <a:ext cx="905546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Clr>
                <a:srgbClr val="0033CC"/>
              </a:buClr>
              <a:buFont typeface="Times New Roman" panose="02020603050405020304" pitchFamily="18" charset="0"/>
              <a:buAutoNum type="alphaLcParenR"/>
            </a:pP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Xác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định</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đoạn</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bài</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văn</a:t>
            </a:r>
            <a:r>
              <a:rPr lang="en-US" altLang="en-US" sz="3200" b="1" dirty="0">
                <a:solidFill>
                  <a:srgbClr val="0000FF"/>
                </a:solidFill>
                <a:latin typeface="Times New Roman" panose="02020603050405020304" pitchFamily="18" charset="0"/>
              </a:rPr>
              <a:t>.</a:t>
            </a:r>
          </a:p>
        </p:txBody>
      </p:sp>
      <p:sp>
        <p:nvSpPr>
          <p:cNvPr id="12" name="Rectangle 11"/>
          <p:cNvSpPr>
            <a:spLocks noChangeArrowheads="1"/>
          </p:cNvSpPr>
          <p:nvPr/>
        </p:nvSpPr>
        <p:spPr bwMode="auto">
          <a:xfrm>
            <a:off x="599090" y="3179705"/>
            <a:ext cx="10972799"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r>
              <a:rPr lang="en-US" altLang="en-US" sz="3200" b="1" dirty="0">
                <a:solidFill>
                  <a:srgbClr val="0000FF"/>
                </a:solidFill>
                <a:latin typeface="Times New Roman" panose="02020603050405020304" pitchFamily="18" charset="0"/>
              </a:rPr>
              <a:t>b) </a:t>
            </a:r>
            <a:r>
              <a:rPr lang="en-US" altLang="en-US" sz="3200" b="1" dirty="0" err="1">
                <a:solidFill>
                  <a:srgbClr val="0000FF"/>
                </a:solidFill>
                <a:latin typeface="Times New Roman" panose="02020603050405020304" pitchFamily="18" charset="0"/>
              </a:rPr>
              <a:t>Nêu</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nội</a:t>
            </a:r>
            <a:r>
              <a:rPr lang="en-US" altLang="en-US" sz="3200" b="1" dirty="0">
                <a:solidFill>
                  <a:srgbClr val="0000FF"/>
                </a:solidFill>
                <a:latin typeface="Times New Roman" panose="02020603050405020304" pitchFamily="18" charset="0"/>
              </a:rPr>
              <a:t> dung </a:t>
            </a:r>
            <a:r>
              <a:rPr lang="en-US" altLang="en-US" sz="3200" b="1" dirty="0" err="1">
                <a:solidFill>
                  <a:srgbClr val="0000FF"/>
                </a:solidFill>
                <a:latin typeface="Times New Roman" panose="02020603050405020304" pitchFamily="18" charset="0"/>
              </a:rPr>
              <a:t>chính</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từng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đoạn</a:t>
            </a:r>
            <a:r>
              <a:rPr lang="en-US" altLang="en-US" sz="3200" b="1" dirty="0">
                <a:solidFill>
                  <a:srgbClr val="0000FF"/>
                </a:solidFill>
                <a:latin typeface="Times New Roman" panose="02020603050405020304" pitchFamily="18" charset="0"/>
              </a:rPr>
              <a:t>.</a:t>
            </a:r>
          </a:p>
          <a:p>
            <a:r>
              <a:rPr lang="en-US" altLang="en-US" sz="3200" b="1" dirty="0">
                <a:solidFill>
                  <a:srgbClr val="0000FF"/>
                </a:solidFill>
                <a:latin typeface="Times New Roman" panose="02020603050405020304" pitchFamily="18" charset="0"/>
              </a:rPr>
              <a:t>c) </a:t>
            </a:r>
            <a:r>
              <a:rPr lang="en-US" altLang="en-US" sz="3200" b="1" dirty="0" err="1">
                <a:solidFill>
                  <a:srgbClr val="0000FF"/>
                </a:solidFill>
                <a:latin typeface="Times New Roman" panose="02020603050405020304" pitchFamily="18" charset="0"/>
              </a:rPr>
              <a:t>Tìm</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những</a:t>
            </a:r>
            <a:r>
              <a:rPr lang="en-US" altLang="en-US" sz="3200" b="1" dirty="0">
                <a:solidFill>
                  <a:srgbClr val="0000FF"/>
                </a:solidFill>
                <a:latin typeface="Times New Roman" panose="02020603050405020304" pitchFamily="18" charset="0"/>
              </a:rPr>
              <a:t> chi </a:t>
            </a:r>
            <a:r>
              <a:rPr lang="en-US" altLang="en-US" sz="3200" b="1" dirty="0" err="1">
                <a:solidFill>
                  <a:srgbClr val="0000FF"/>
                </a:solidFill>
                <a:latin typeface="Times New Roman" panose="02020603050405020304" pitchFamily="18" charset="0"/>
              </a:rPr>
              <a:t>tiết</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tả</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hoạt</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động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Tâm</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trong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bài</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văn</a:t>
            </a:r>
            <a:r>
              <a:rPr lang="en-US" altLang="en-US" sz="3200" b="1" dirty="0">
                <a:solidFill>
                  <a:srgbClr val="0000FF"/>
                </a:solidFill>
                <a:latin typeface="Times New Roman" panose="02020603050405020304" pitchFamily="18" charset="0"/>
              </a:rPr>
              <a:t>.</a:t>
            </a:r>
          </a:p>
        </p:txBody>
      </p:sp>
      <p:sp>
        <p:nvSpPr>
          <p:cNvPr id="3" name="TextBox 2"/>
          <p:cNvSpPr txBox="1"/>
          <p:nvPr/>
        </p:nvSpPr>
        <p:spPr>
          <a:xfrm>
            <a:off x="756744" y="4240918"/>
            <a:ext cx="3909849" cy="584775"/>
          </a:xfrm>
          <a:prstGeom prst="rect">
            <a:avLst/>
          </a:prstGeom>
          <a:noFill/>
        </p:spPr>
        <p:txBody>
          <a:bodyPr wrap="square" rtlCol="0">
            <a:spAutoFit/>
          </a:bodyPr>
          <a:lstStyle/>
          <a:p>
            <a:r>
              <a:rPr lang="en-US" sz="3200" dirty="0" err="1">
                <a:latin typeface="Times New Roman" panose="02020603050405020304" pitchFamily="18" charset="0"/>
                <a:cs typeface="Times New Roman" panose="02020603050405020304" pitchFamily="18" charset="0"/>
              </a:rPr>
              <a:t>Thảo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luận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nhóm</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6397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Effect transition="in" filter="fade">
                                      <p:cBhvr>
                                        <p:cTn id="13" dur="1000"/>
                                        <p:tgtEl>
                                          <p:spTgt spid="4">
                                            <p:txEl>
                                              <p:pRg st="2" end="2"/>
                                            </p:txEl>
                                          </p:spTgt>
                                        </p:tgtEl>
                                      </p:cBhvr>
                                    </p:animEffect>
                                    <p:anim calcmode="lin" valueType="num">
                                      <p:cBhvr>
                                        <p:cTn id="14"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1000"/>
                                        <p:tgtEl>
                                          <p:spTgt spid="10"/>
                                        </p:tgtEl>
                                      </p:cBhvr>
                                    </p:animEffect>
                                    <p:anim calcmode="lin" valueType="num">
                                      <p:cBhvr>
                                        <p:cTn id="21" dur="1000" fill="hold"/>
                                        <p:tgtEl>
                                          <p:spTgt spid="10"/>
                                        </p:tgtEl>
                                        <p:attrNameLst>
                                          <p:attrName>ppt_x</p:attrName>
                                        </p:attrNameLst>
                                      </p:cBhvr>
                                      <p:tavLst>
                                        <p:tav tm="0">
                                          <p:val>
                                            <p:strVal val="#ppt_x"/>
                                          </p:val>
                                        </p:tav>
                                        <p:tav tm="100000">
                                          <p:val>
                                            <p:strVal val="#ppt_x"/>
                                          </p:val>
                                        </p:tav>
                                      </p:tavLst>
                                    </p:anim>
                                    <p:anim calcmode="lin" valueType="num">
                                      <p:cBhvr>
                                        <p:cTn id="22"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12">
                                            <p:txEl>
                                              <p:pRg st="0" end="0"/>
                                            </p:txEl>
                                          </p:spTgt>
                                        </p:tgtEl>
                                        <p:attrNameLst>
                                          <p:attrName>style.visibility</p:attrName>
                                        </p:attrNameLst>
                                      </p:cBhvr>
                                      <p:to>
                                        <p:strVal val="visible"/>
                                      </p:to>
                                    </p:set>
                                    <p:animEffect transition="in" filter="fade">
                                      <p:cBhvr>
                                        <p:cTn id="34" dur="1000"/>
                                        <p:tgtEl>
                                          <p:spTgt spid="12">
                                            <p:txEl>
                                              <p:pRg st="0" end="0"/>
                                            </p:txEl>
                                          </p:spTgt>
                                        </p:tgtEl>
                                      </p:cBhvr>
                                    </p:animEffect>
                                    <p:anim calcmode="lin" valueType="num">
                                      <p:cBhvr>
                                        <p:cTn id="35"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36"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12">
                                            <p:txEl>
                                              <p:pRg st="1" end="1"/>
                                            </p:txEl>
                                          </p:spTgt>
                                        </p:tgtEl>
                                        <p:attrNameLst>
                                          <p:attrName>style.visibility</p:attrName>
                                        </p:attrNameLst>
                                      </p:cBhvr>
                                      <p:to>
                                        <p:strVal val="visible"/>
                                      </p:to>
                                    </p:set>
                                    <p:animEffect transition="in" filter="fade">
                                      <p:cBhvr>
                                        <p:cTn id="41" dur="1000"/>
                                        <p:tgtEl>
                                          <p:spTgt spid="12">
                                            <p:txEl>
                                              <p:pRg st="1" end="1"/>
                                            </p:txEl>
                                          </p:spTgt>
                                        </p:tgtEl>
                                      </p:cBhvr>
                                    </p:animEffect>
                                    <p:anim calcmode="lin" valueType="num">
                                      <p:cBhvr>
                                        <p:cTn id="42" dur="1000" fill="hold"/>
                                        <p:tgtEl>
                                          <p:spTgt spid="12">
                                            <p:txEl>
                                              <p:pRg st="1" end="1"/>
                                            </p:txEl>
                                          </p:spTgt>
                                        </p:tgtEl>
                                        <p:attrNameLst>
                                          <p:attrName>ppt_x</p:attrName>
                                        </p:attrNameLst>
                                      </p:cBhvr>
                                      <p:tavLst>
                                        <p:tav tm="0">
                                          <p:val>
                                            <p:strVal val="#ppt_x"/>
                                          </p:val>
                                        </p:tav>
                                        <p:tav tm="100000">
                                          <p:val>
                                            <p:strVal val="#ppt_x"/>
                                          </p:val>
                                        </p:tav>
                                      </p:tavLst>
                                    </p:anim>
                                    <p:anim calcmode="lin" valueType="num">
                                      <p:cBhvr>
                                        <p:cTn id="43" dur="1000" fill="hold"/>
                                        <p:tgtEl>
                                          <p:spTgt spid="1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42" presetClass="entr" presetSubtype="0" fill="hold" grpId="0" nodeType="clickEffect">
                                  <p:stCondLst>
                                    <p:cond delay="0"/>
                                  </p:stCondLst>
                                  <p:childTnLst>
                                    <p:set>
                                      <p:cBhvr>
                                        <p:cTn id="47" dur="1" fill="hold">
                                          <p:stCondLst>
                                            <p:cond delay="0"/>
                                          </p:stCondLst>
                                        </p:cTn>
                                        <p:tgtEl>
                                          <p:spTgt spid="3"/>
                                        </p:tgtEl>
                                        <p:attrNameLst>
                                          <p:attrName>style.visibility</p:attrName>
                                        </p:attrNameLst>
                                      </p:cBhvr>
                                      <p:to>
                                        <p:strVal val="visible"/>
                                      </p:to>
                                    </p:set>
                                    <p:animEffect transition="in" filter="fade">
                                      <p:cBhvr>
                                        <p:cTn id="48" dur="1000"/>
                                        <p:tgtEl>
                                          <p:spTgt spid="3"/>
                                        </p:tgtEl>
                                      </p:cBhvr>
                                    </p:animEffect>
                                    <p:anim calcmode="lin" valueType="num">
                                      <p:cBhvr>
                                        <p:cTn id="49" dur="1000" fill="hold"/>
                                        <p:tgtEl>
                                          <p:spTgt spid="3"/>
                                        </p:tgtEl>
                                        <p:attrNameLst>
                                          <p:attrName>ppt_x</p:attrName>
                                        </p:attrNameLst>
                                      </p:cBhvr>
                                      <p:tavLst>
                                        <p:tav tm="0">
                                          <p:val>
                                            <p:strVal val="#ppt_x"/>
                                          </p:val>
                                        </p:tav>
                                        <p:tav tm="100000">
                                          <p:val>
                                            <p:strVal val="#ppt_x"/>
                                          </p:val>
                                        </p:tav>
                                      </p:tavLst>
                                    </p:anim>
                                    <p:anim calcmode="lin" valueType="num">
                                      <p:cBhvr>
                                        <p:cTn id="5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Rectangle 9"/>
          <p:cNvSpPr/>
          <p:nvPr/>
        </p:nvSpPr>
        <p:spPr>
          <a:xfrm>
            <a:off x="583323" y="34031"/>
            <a:ext cx="11020097" cy="6924973"/>
          </a:xfrm>
          <a:prstGeom prst="rect">
            <a:avLst/>
          </a:prstGeom>
        </p:spPr>
        <p:txBody>
          <a:bodyPr wrap="square">
            <a:spAutoFit/>
          </a:bodyPr>
          <a:lstStyle/>
          <a:p>
            <a:pPr algn="ctr"/>
            <a:r>
              <a:rPr lang="en-US" altLang="en-US" sz="2800" dirty="0" err="1">
                <a:solidFill>
                  <a:srgbClr val="0000FF"/>
                </a:solidFill>
                <a:latin typeface="Times New Roman" panose="02020603050405020304" pitchFamily="18" charset="0"/>
              </a:rPr>
              <a:t>Công</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nhân</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sửa</a:t>
            </a:r>
            <a:r>
              <a:rPr lang="en-US" altLang="en-US" sz="2800" dirty="0">
                <a:solidFill>
                  <a:srgbClr val="0000FF"/>
                </a:solidFill>
                <a:latin typeface="Times New Roman" panose="02020603050405020304" pitchFamily="18" charset="0"/>
              </a:rPr>
              <a:t> </a:t>
            </a:r>
            <a:r>
              <a:rPr lang="en-US" altLang="en-US" sz="2800" dirty="0" err="1">
                <a:solidFill>
                  <a:srgbClr val="0000FF"/>
                </a:solidFill>
                <a:latin typeface="Times New Roman" panose="02020603050405020304" pitchFamily="18" charset="0"/>
              </a:rPr>
              <a:t>đường</a:t>
            </a:r>
            <a:endParaRPr lang="en-US" altLang="en-US" sz="2800" dirty="0">
              <a:solidFill>
                <a:srgbClr val="0000FF"/>
              </a:solidFill>
              <a:latin typeface="Times New Roman" panose="02020603050405020304" pitchFamily="18" charset="0"/>
            </a:endParaRPr>
          </a:p>
          <a:p>
            <a:r>
              <a:rPr lang="en-US" altLang="en-US" sz="2600"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Tâm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mẹ</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của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Thư</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đang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chăm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chú</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làm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việc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một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đôi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găng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bằng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vải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rất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dày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Vì</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thế</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y </a:t>
            </a:r>
            <a:r>
              <a:rPr lang="en-US" altLang="en-US" sz="2600" b="1" dirty="0" err="1">
                <a:latin typeface="Times New Roman" panose="02020603050405020304" pitchFamily="18" charset="0"/>
              </a:rPr>
              <a:t>như</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một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người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khổng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lồ</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đội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nón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khăn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trùm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gần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kín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mặt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chỉ</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để</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hở</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mỗi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cái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mũi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và</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đôi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mắt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phải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cầm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một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chiếc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búa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trái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xếp</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rất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khéo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những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viên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bọc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nhựa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đen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nhánh</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vào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chỗ</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trũng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đập</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búa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đều</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đều</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xuống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những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viên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để</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chúng</a:t>
            </a:r>
            <a:r>
              <a:rPr lang="en-US" altLang="en-US" sz="2600" b="1" dirty="0">
                <a:latin typeface="Times New Roman" panose="02020603050405020304" pitchFamily="18" charset="0"/>
              </a:rPr>
              <a:t> ken </a:t>
            </a:r>
            <a:r>
              <a:rPr lang="en-US" altLang="en-US" sz="2600" b="1" dirty="0" err="1">
                <a:latin typeface="Times New Roman" panose="02020603050405020304" pitchFamily="18" charset="0"/>
              </a:rPr>
              <a:t>chắc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vào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nhau</a:t>
            </a:r>
            <a:r>
              <a:rPr lang="en-US" altLang="en-US" sz="2600" b="1" dirty="0">
                <a:latin typeface="Times New Roman" panose="02020603050405020304" pitchFamily="18" charset="0"/>
              </a:rPr>
              <a:t>. Hai </a:t>
            </a:r>
            <a:r>
              <a:rPr lang="en-US" altLang="en-US" sz="2600" b="1" dirty="0" err="1">
                <a:latin typeface="Times New Roman" panose="02020603050405020304" pitchFamily="18" charset="0"/>
              </a:rPr>
              <a:t>tay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lên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xuống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nhịp</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nhàng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Dường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như</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đang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làm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một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việc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gì</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đấy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rất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nhẹ</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nhàng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chứ</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không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phải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là</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công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việc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vất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vả</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kia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Chỉ</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có</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mảng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áo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ướt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đẫm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mồ</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hôi</a:t>
            </a:r>
            <a:r>
              <a:rPr lang="en-US" altLang="en-US" sz="2600" b="1" dirty="0">
                <a:latin typeface="Times New Roman" panose="02020603050405020304" pitchFamily="18" charset="0"/>
              </a:rPr>
              <a:t> ở </a:t>
            </a:r>
            <a:r>
              <a:rPr lang="en-US" altLang="en-US" sz="2600" b="1" dirty="0" err="1">
                <a:latin typeface="Times New Roman" panose="02020603050405020304" pitchFamily="18" charset="0"/>
              </a:rPr>
              <a:t>lưng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là</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cứ</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loang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mãi</a:t>
            </a:r>
            <a:r>
              <a:rPr lang="en-US" altLang="en-US" sz="2600" b="1" dirty="0">
                <a:latin typeface="Times New Roman" panose="02020603050405020304" pitchFamily="18" charset="0"/>
              </a:rPr>
              <a:t>. </a:t>
            </a:r>
          </a:p>
          <a:p>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Mảng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hình</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chữ</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nhật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đen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nhánh</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hiện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lên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thay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thế</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cái</a:t>
            </a:r>
            <a:r>
              <a:rPr lang="en-US" altLang="en-US" sz="2600" b="1" dirty="0">
                <a:latin typeface="Times New Roman" panose="02020603050405020304" pitchFamily="18" charset="0"/>
              </a:rPr>
              <a:t> ổ </a:t>
            </a:r>
            <a:r>
              <a:rPr lang="en-US" altLang="en-US" sz="2600" b="1" dirty="0" err="1">
                <a:latin typeface="Times New Roman" panose="02020603050405020304" pitchFamily="18" charset="0"/>
              </a:rPr>
              <a:t>gà</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quái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lúc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trước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Thư</a:t>
            </a:r>
            <a:r>
              <a:rPr lang="en-US" altLang="en-US" sz="2600" b="1" dirty="0">
                <a:latin typeface="Times New Roman" panose="02020603050405020304" pitchFamily="18" charset="0"/>
              </a:rPr>
              <a:t> say </a:t>
            </a:r>
            <a:r>
              <a:rPr lang="en-US" altLang="en-US" sz="2600" b="1" dirty="0" err="1">
                <a:latin typeface="Times New Roman" panose="02020603050405020304" pitchFamily="18" charset="0"/>
              </a:rPr>
              <a:t>sưa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ngắm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miếng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hình</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chữ</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nhật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thơm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mùi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nhựa</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hăng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hắc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ấy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rồi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ôm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cổ</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mẹ</a:t>
            </a:r>
            <a:r>
              <a:rPr lang="en-US" altLang="en-US" sz="2600" b="1" dirty="0">
                <a:latin typeface="Times New Roman" panose="02020603050405020304" pitchFamily="18" charset="0"/>
              </a:rPr>
              <a:t>:</a:t>
            </a:r>
          </a:p>
          <a:p>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Đẹp</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quá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Mẹ</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cũng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khéo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như</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áo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ấy</a:t>
            </a:r>
            <a:r>
              <a:rPr lang="en-US" altLang="en-US" sz="2600" b="1" dirty="0">
                <a:latin typeface="Times New Roman" panose="02020603050405020304" pitchFamily="18" charset="0"/>
              </a:rPr>
              <a:t>!</a:t>
            </a:r>
          </a:p>
          <a:p>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Tâm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đứng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lên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vươn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vai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mấy</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cái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liền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nheo</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mắt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nhìn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mặt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đường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Nắng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chói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chang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Một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nụ</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cười</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làm</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rạng</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rỡ</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khuôn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mặt</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bác</a:t>
            </a:r>
            <a:r>
              <a:rPr lang="en-US" altLang="en-US" sz="2600" b="1" dirty="0">
                <a:latin typeface="Times New Roman" panose="02020603050405020304" pitchFamily="18" charset="0"/>
              </a:rPr>
              <a:t>.</a:t>
            </a:r>
            <a:r>
              <a:rPr lang="en-US" altLang="en-US" sz="2600" b="1" i="1" dirty="0">
                <a:solidFill>
                  <a:srgbClr val="FF0000"/>
                </a:solidFill>
                <a:latin typeface="Times New Roman" panose="02020603050405020304" pitchFamily="18" charset="0"/>
              </a:rPr>
              <a:t>					</a:t>
            </a:r>
            <a:r>
              <a:rPr lang="en-US" altLang="en-US" sz="2600" b="1" i="1">
                <a:solidFill>
                  <a:srgbClr val="FF0000"/>
                </a:solidFill>
                <a:latin typeface="Times New Roman" panose="02020603050405020304" pitchFamily="18" charset="0"/>
              </a:rPr>
              <a:t>                                 </a:t>
            </a:r>
            <a:r>
              <a:rPr lang="en-US" altLang="en-US" sz="2600" b="1" i="1">
                <a:latin typeface="Times New Roman" panose="02020603050405020304" pitchFamily="18" charset="0"/>
              </a:rPr>
              <a:t>Theo</a:t>
            </a:r>
            <a:r>
              <a:rPr lang="en-US" altLang="en-US" sz="2600" b="1">
                <a:latin typeface="Times New Roman" panose="02020603050405020304" pitchFamily="18" charset="0"/>
              </a:rPr>
              <a:t> </a:t>
            </a:r>
            <a:r>
              <a:rPr lang="en-US" altLang="en-US" sz="2600" b="1" dirty="0" err="1">
                <a:latin typeface="Times New Roman" panose="02020603050405020304" pitchFamily="18" charset="0"/>
              </a:rPr>
              <a:t>Nguyễn</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Thị</a:t>
            </a:r>
            <a:r>
              <a:rPr lang="en-US" altLang="en-US" sz="2600" b="1" dirty="0">
                <a:latin typeface="Times New Roman" panose="02020603050405020304" pitchFamily="18" charset="0"/>
              </a:rPr>
              <a:t> </a:t>
            </a:r>
            <a:r>
              <a:rPr lang="en-US" altLang="en-US" sz="2600" b="1" dirty="0" err="1">
                <a:latin typeface="Times New Roman" panose="02020603050405020304" pitchFamily="18" charset="0"/>
              </a:rPr>
              <a:t>Xuyến</a:t>
            </a:r>
            <a:endParaRPr lang="en-US" altLang="en-US" sz="2600" b="1" dirty="0">
              <a:latin typeface="Times New Roman" panose="02020603050405020304" pitchFamily="18" charset="0"/>
            </a:endParaRPr>
          </a:p>
        </p:txBody>
      </p:sp>
    </p:spTree>
    <p:extLst>
      <p:ext uri="{BB962C8B-B14F-4D97-AF65-F5344CB8AC3E}">
        <p14:creationId xmlns:p14="http://schemas.microsoft.com/office/powerpoint/2010/main" val="3354640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Rectangle 1"/>
          <p:cNvSpPr/>
          <p:nvPr/>
        </p:nvSpPr>
        <p:spPr>
          <a:xfrm>
            <a:off x="583324" y="2726804"/>
            <a:ext cx="10988566" cy="3170099"/>
          </a:xfrm>
          <a:prstGeom prst="rect">
            <a:avLst/>
          </a:prstGeom>
        </p:spPr>
        <p:txBody>
          <a:bodyPr wrap="square">
            <a:spAutoFit/>
          </a:bodyPr>
          <a:lstStyle/>
          <a:p>
            <a:pPr algn="just"/>
            <a:r>
              <a:rPr lang="vi-VN" sz="4000" dirty="0">
                <a:latin typeface="Times New Roman" panose="02020603050405020304" pitchFamily="18" charset="0"/>
                <a:cs typeface="Times New Roman" panose="02020603050405020304" pitchFamily="18" charset="0"/>
              </a:rPr>
              <a:t> - Đoạn 1 : “Bác Tâm, mẹ của Thư.......cứ loang ra mãi”</a:t>
            </a:r>
          </a:p>
          <a:p>
            <a:pPr algn="just"/>
            <a:r>
              <a:rPr lang="vi-VN" sz="4000" dirty="0">
                <a:latin typeface="Times New Roman" panose="02020603050405020304" pitchFamily="18" charset="0"/>
                <a:cs typeface="Times New Roman" panose="02020603050405020304" pitchFamily="18" charset="0"/>
              </a:rPr>
              <a:t> - Đoạn 2 : “Mảng đường hình chữ nhật.......khéo như vá áo ấy”</a:t>
            </a:r>
          </a:p>
          <a:p>
            <a:pPr algn="just"/>
            <a:r>
              <a:rPr lang="en-US" sz="4000" dirty="0">
                <a:latin typeface="Times New Roman" panose="02020603050405020304" pitchFamily="18" charset="0"/>
                <a:cs typeface="Times New Roman" panose="02020603050405020304" pitchFamily="18" charset="0"/>
              </a:rPr>
              <a:t> - </a:t>
            </a:r>
            <a:r>
              <a:rPr lang="en-US" sz="4000" dirty="0" err="1">
                <a:latin typeface="Times New Roman" panose="02020603050405020304" pitchFamily="18" charset="0"/>
                <a:cs typeface="Times New Roman" panose="02020603050405020304" pitchFamily="18" charset="0"/>
              </a:rPr>
              <a:t>Đoạn</a:t>
            </a:r>
            <a:r>
              <a:rPr lang="en-US" sz="4000" dirty="0">
                <a:latin typeface="Times New Roman" panose="02020603050405020304" pitchFamily="18" charset="0"/>
                <a:cs typeface="Times New Roman" panose="02020603050405020304" pitchFamily="18" charset="0"/>
              </a:rPr>
              <a:t> 3 : </a:t>
            </a:r>
            <a:r>
              <a:rPr lang="en-US" sz="4000" dirty="0" err="1">
                <a:latin typeface="Times New Roman" panose="02020603050405020304" pitchFamily="18" charset="0"/>
                <a:cs typeface="Times New Roman" panose="02020603050405020304" pitchFamily="18" charset="0"/>
              </a:rPr>
              <a:t>Phần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còn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lại</a:t>
            </a:r>
            <a:r>
              <a:rPr lang="en-US" sz="4000" dirty="0">
                <a:latin typeface="Times New Roman" panose="02020603050405020304" pitchFamily="18" charset="0"/>
                <a:cs typeface="Times New Roman" panose="02020603050405020304" pitchFamily="18" charset="0"/>
              </a:rPr>
              <a:t>.</a:t>
            </a:r>
            <a:endParaRPr lang="en-US" sz="4000" dirty="0">
              <a:solidFill>
                <a:srgbClr val="CC00CC"/>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Text Box 9"/>
          <p:cNvSpPr txBox="1">
            <a:spLocks noChangeArrowheads="1"/>
          </p:cNvSpPr>
          <p:nvPr/>
        </p:nvSpPr>
        <p:spPr bwMode="auto">
          <a:xfrm>
            <a:off x="640654" y="476234"/>
            <a:ext cx="1097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dirty="0">
                <a:latin typeface="Times New Roman" panose="02020603050405020304" pitchFamily="18" charset="0"/>
              </a:rPr>
              <a:t>1</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Đọc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bài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văn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sau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và</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thực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hiện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các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yêu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cầu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nêu</a:t>
            </a:r>
            <a:r>
              <a:rPr lang="en-US" altLang="en-US" sz="3200" b="1" dirty="0">
                <a:latin typeface="Times New Roman" panose="02020603050405020304" pitchFamily="18" charset="0"/>
              </a:rPr>
              <a:t> ở </a:t>
            </a:r>
            <a:r>
              <a:rPr lang="en-US" altLang="en-US" sz="3200" b="1" dirty="0" err="1">
                <a:latin typeface="Times New Roman" panose="02020603050405020304" pitchFamily="18" charset="0"/>
              </a:rPr>
              <a:t>bên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dưới</a:t>
            </a:r>
            <a:r>
              <a:rPr lang="en-US" altLang="en-US" sz="3200" b="1" dirty="0">
                <a:latin typeface="Times New Roman" panose="02020603050405020304" pitchFamily="18" charset="0"/>
              </a:rPr>
              <a:t>:</a:t>
            </a:r>
          </a:p>
        </p:txBody>
      </p:sp>
      <p:sp>
        <p:nvSpPr>
          <p:cNvPr id="12" name="Rectangle 11"/>
          <p:cNvSpPr>
            <a:spLocks noChangeArrowheads="1"/>
          </p:cNvSpPr>
          <p:nvPr/>
        </p:nvSpPr>
        <p:spPr bwMode="auto">
          <a:xfrm>
            <a:off x="599090" y="1785949"/>
            <a:ext cx="905546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a:spcBef>
                <a:spcPct val="50000"/>
              </a:spcBef>
              <a:buClr>
                <a:srgbClr val="0033CC"/>
              </a:buClr>
              <a:buFont typeface="Times New Roman" panose="02020603050405020304" pitchFamily="18" charset="0"/>
              <a:buAutoNum type="alphaLcParenR"/>
            </a:pP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Xác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định</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đoạn</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bài</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văn</a:t>
            </a:r>
            <a:r>
              <a:rPr lang="en-US" altLang="en-US" sz="3200" b="1" dirty="0">
                <a:solidFill>
                  <a:srgbClr val="0000FF"/>
                </a:solidFill>
                <a:latin typeface="Times New Roman" panose="02020603050405020304" pitchFamily="18" charset="0"/>
              </a:rPr>
              <a:t>.</a:t>
            </a:r>
          </a:p>
        </p:txBody>
      </p:sp>
      <p:sp>
        <p:nvSpPr>
          <p:cNvPr id="3" name="Rectangle 2"/>
          <p:cNvSpPr/>
          <p:nvPr/>
        </p:nvSpPr>
        <p:spPr>
          <a:xfrm>
            <a:off x="6756992" y="1816726"/>
            <a:ext cx="1391728" cy="523220"/>
          </a:xfrm>
          <a:prstGeom prst="rect">
            <a:avLst/>
          </a:prstGeom>
        </p:spPr>
        <p:txBody>
          <a:bodyPr wrap="none">
            <a:spAutoFit/>
          </a:bodyPr>
          <a:lstStyle/>
          <a:p>
            <a:pPr algn="just">
              <a:tabLst>
                <a:tab pos="4114800" algn="l"/>
                <a:tab pos="5486400" algn="l"/>
              </a:tabLst>
            </a:pPr>
            <a:r>
              <a:rPr lang="en-US" sz="2800" dirty="0">
                <a:solidFill>
                  <a:srgbClr val="CC00CC"/>
                </a:solidFill>
                <a:latin typeface="Times New Roman" panose="02020603050405020304" pitchFamily="18" charset="0"/>
                <a:ea typeface="Times New Roman" panose="02020603050405020304" pitchFamily="18" charset="0"/>
                <a:cs typeface="Times New Roman" panose="02020603050405020304" pitchFamily="18" charset="0"/>
              </a:rPr>
              <a:t>(3 </a:t>
            </a:r>
            <a:r>
              <a:rPr lang="en-US" sz="2800" dirty="0" err="1">
                <a:solidFill>
                  <a:srgbClr val="CC00CC"/>
                </a:solidFill>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solidFill>
                  <a:srgbClr val="CC00CC"/>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67872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1000"/>
                                        <p:tgtEl>
                                          <p:spTgt spid="12">
                                            <p:txEl>
                                              <p:pRg st="0" end="0"/>
                                            </p:txEl>
                                          </p:spTgt>
                                        </p:tgtEl>
                                      </p:cBhvr>
                                    </p:animEffect>
                                    <p:anim calcmode="lin" valueType="num">
                                      <p:cBhvr>
                                        <p:cTn id="8" dur="1000" fill="hold"/>
                                        <p:tgtEl>
                                          <p:spTgt spid="1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anim calcmode="lin" valueType="num">
                                      <p:cBhvr>
                                        <p:cTn id="21" dur="1000" fill="hold"/>
                                        <p:tgtEl>
                                          <p:spTgt spid="2">
                                            <p:txEl>
                                              <p:pRg st="0" end="0"/>
                                            </p:txEl>
                                          </p:spTgt>
                                        </p:tgtEl>
                                        <p:attrNameLst>
                                          <p:attrName>ppt_w</p:attrName>
                                        </p:attrNameLst>
                                      </p:cBhvr>
                                      <p:tavLst>
                                        <p:tav tm="0">
                                          <p:val>
                                            <p:strVal val="#ppt_w*0.70"/>
                                          </p:val>
                                        </p:tav>
                                        <p:tav tm="100000">
                                          <p:val>
                                            <p:strVal val="#ppt_w"/>
                                          </p:val>
                                        </p:tav>
                                      </p:tavLst>
                                    </p:anim>
                                    <p:anim calcmode="lin" valueType="num">
                                      <p:cBhvr>
                                        <p:cTn id="22" dur="1000" fill="hold"/>
                                        <p:tgtEl>
                                          <p:spTgt spid="2">
                                            <p:txEl>
                                              <p:pRg st="0" end="0"/>
                                            </p:txEl>
                                          </p:spTgt>
                                        </p:tgtEl>
                                        <p:attrNameLst>
                                          <p:attrName>ppt_h</p:attrName>
                                        </p:attrNameLst>
                                      </p:cBhvr>
                                      <p:tavLst>
                                        <p:tav tm="0">
                                          <p:val>
                                            <p:strVal val="#ppt_h"/>
                                          </p:val>
                                        </p:tav>
                                        <p:tav tm="100000">
                                          <p:val>
                                            <p:strVal val="#ppt_h"/>
                                          </p:val>
                                        </p:tav>
                                      </p:tavLst>
                                    </p:anim>
                                    <p:animEffect transition="in" filter="fade">
                                      <p:cBhvr>
                                        <p:cTn id="23" dur="1000"/>
                                        <p:tgtEl>
                                          <p:spTgt spid="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2">
                                            <p:txEl>
                                              <p:pRg st="1" end="1"/>
                                            </p:txEl>
                                          </p:spTgt>
                                        </p:tgtEl>
                                        <p:attrNameLst>
                                          <p:attrName>style.visibility</p:attrName>
                                        </p:attrNameLst>
                                      </p:cBhvr>
                                      <p:to>
                                        <p:strVal val="visible"/>
                                      </p:to>
                                    </p:set>
                                    <p:anim calcmode="lin" valueType="num">
                                      <p:cBhvr>
                                        <p:cTn id="28" dur="1000" fill="hold"/>
                                        <p:tgtEl>
                                          <p:spTgt spid="2">
                                            <p:txEl>
                                              <p:pRg st="1" end="1"/>
                                            </p:txEl>
                                          </p:spTgt>
                                        </p:tgtEl>
                                        <p:attrNameLst>
                                          <p:attrName>ppt_w</p:attrName>
                                        </p:attrNameLst>
                                      </p:cBhvr>
                                      <p:tavLst>
                                        <p:tav tm="0">
                                          <p:val>
                                            <p:strVal val="#ppt_w*0.70"/>
                                          </p:val>
                                        </p:tav>
                                        <p:tav tm="100000">
                                          <p:val>
                                            <p:strVal val="#ppt_w"/>
                                          </p:val>
                                        </p:tav>
                                      </p:tavLst>
                                    </p:anim>
                                    <p:anim calcmode="lin" valueType="num">
                                      <p:cBhvr>
                                        <p:cTn id="29" dur="1000" fill="hold"/>
                                        <p:tgtEl>
                                          <p:spTgt spid="2">
                                            <p:txEl>
                                              <p:pRg st="1" end="1"/>
                                            </p:txEl>
                                          </p:spTgt>
                                        </p:tgtEl>
                                        <p:attrNameLst>
                                          <p:attrName>ppt_h</p:attrName>
                                        </p:attrNameLst>
                                      </p:cBhvr>
                                      <p:tavLst>
                                        <p:tav tm="0">
                                          <p:val>
                                            <p:strVal val="#ppt_h"/>
                                          </p:val>
                                        </p:tav>
                                        <p:tav tm="100000">
                                          <p:val>
                                            <p:strVal val="#ppt_h"/>
                                          </p:val>
                                        </p:tav>
                                      </p:tavLst>
                                    </p:anim>
                                    <p:animEffect transition="in" filter="fade">
                                      <p:cBhvr>
                                        <p:cTn id="30" dur="1000"/>
                                        <p:tgtEl>
                                          <p:spTgt spid="2">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2">
                                            <p:txEl>
                                              <p:pRg st="2" end="2"/>
                                            </p:txEl>
                                          </p:spTgt>
                                        </p:tgtEl>
                                        <p:attrNameLst>
                                          <p:attrName>style.visibility</p:attrName>
                                        </p:attrNameLst>
                                      </p:cBhvr>
                                      <p:to>
                                        <p:strVal val="visible"/>
                                      </p:to>
                                    </p:set>
                                    <p:anim calcmode="lin" valueType="num">
                                      <p:cBhvr>
                                        <p:cTn id="35" dur="1000" fill="hold"/>
                                        <p:tgtEl>
                                          <p:spTgt spid="2">
                                            <p:txEl>
                                              <p:pRg st="2" end="2"/>
                                            </p:txEl>
                                          </p:spTgt>
                                        </p:tgtEl>
                                        <p:attrNameLst>
                                          <p:attrName>ppt_w</p:attrName>
                                        </p:attrNameLst>
                                      </p:cBhvr>
                                      <p:tavLst>
                                        <p:tav tm="0">
                                          <p:val>
                                            <p:strVal val="#ppt_w*0.70"/>
                                          </p:val>
                                        </p:tav>
                                        <p:tav tm="100000">
                                          <p:val>
                                            <p:strVal val="#ppt_w"/>
                                          </p:val>
                                        </p:tav>
                                      </p:tavLst>
                                    </p:anim>
                                    <p:anim calcmode="lin" valueType="num">
                                      <p:cBhvr>
                                        <p:cTn id="36" dur="1000" fill="hold"/>
                                        <p:tgtEl>
                                          <p:spTgt spid="2">
                                            <p:txEl>
                                              <p:pRg st="2" end="2"/>
                                            </p:txEl>
                                          </p:spTgt>
                                        </p:tgtEl>
                                        <p:attrNameLst>
                                          <p:attrName>ppt_h</p:attrName>
                                        </p:attrNameLst>
                                      </p:cBhvr>
                                      <p:tavLst>
                                        <p:tav tm="0">
                                          <p:val>
                                            <p:strVal val="#ppt_h"/>
                                          </p:val>
                                        </p:tav>
                                        <p:tav tm="100000">
                                          <p:val>
                                            <p:strVal val="#ppt_h"/>
                                          </p:val>
                                        </p:tav>
                                      </p:tavLst>
                                    </p:anim>
                                    <p:animEffect transition="in" filter="fade">
                                      <p:cBhvr>
                                        <p:cTn id="37"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9"/>
          <p:cNvSpPr txBox="1">
            <a:spLocks noChangeArrowheads="1"/>
          </p:cNvSpPr>
          <p:nvPr/>
        </p:nvSpPr>
        <p:spPr bwMode="auto">
          <a:xfrm>
            <a:off x="744563" y="575212"/>
            <a:ext cx="1097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b="1" dirty="0">
                <a:latin typeface="Times New Roman" panose="02020603050405020304" pitchFamily="18" charset="0"/>
              </a:rPr>
              <a:t>1. </a:t>
            </a:r>
            <a:r>
              <a:rPr lang="en-US" altLang="en-US" sz="3200" b="1" dirty="0" err="1">
                <a:latin typeface="Times New Roman" panose="02020603050405020304" pitchFamily="18" charset="0"/>
              </a:rPr>
              <a:t>Đọc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bài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văn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sau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và</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thực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hiện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các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yêu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cầu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nêu</a:t>
            </a:r>
            <a:r>
              <a:rPr lang="en-US" altLang="en-US" sz="3200" b="1" dirty="0">
                <a:latin typeface="Times New Roman" panose="02020603050405020304" pitchFamily="18" charset="0"/>
              </a:rPr>
              <a:t> ở </a:t>
            </a:r>
            <a:r>
              <a:rPr lang="en-US" altLang="en-US" sz="3200" b="1" dirty="0" err="1">
                <a:latin typeface="Times New Roman" panose="02020603050405020304" pitchFamily="18" charset="0"/>
              </a:rPr>
              <a:t>bên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dưới</a:t>
            </a:r>
            <a:r>
              <a:rPr lang="en-US" altLang="en-US" sz="3200" b="1" dirty="0">
                <a:latin typeface="Times New Roman" panose="02020603050405020304" pitchFamily="18" charset="0"/>
              </a:rPr>
              <a:t>:</a:t>
            </a:r>
          </a:p>
        </p:txBody>
      </p:sp>
      <p:sp>
        <p:nvSpPr>
          <p:cNvPr id="2" name="Rectangle 1"/>
          <p:cNvSpPr/>
          <p:nvPr/>
        </p:nvSpPr>
        <p:spPr>
          <a:xfrm>
            <a:off x="598541" y="1642697"/>
            <a:ext cx="6787436" cy="584775"/>
          </a:xfrm>
          <a:prstGeom prst="rect">
            <a:avLst/>
          </a:prstGeom>
        </p:spPr>
        <p:txBody>
          <a:bodyPr wrap="none">
            <a:spAutoFit/>
          </a:bodyPr>
          <a:lstStyle/>
          <a:p>
            <a:r>
              <a:rPr lang="en-US" altLang="en-US" sz="3200" b="1" dirty="0">
                <a:solidFill>
                  <a:srgbClr val="0000FF"/>
                </a:solidFill>
                <a:latin typeface="Times New Roman" panose="02020603050405020304" pitchFamily="18" charset="0"/>
              </a:rPr>
              <a:t>b) </a:t>
            </a:r>
            <a:r>
              <a:rPr lang="en-US" altLang="en-US" sz="3200" b="1" dirty="0" err="1">
                <a:solidFill>
                  <a:srgbClr val="0000FF"/>
                </a:solidFill>
                <a:latin typeface="Times New Roman" panose="02020603050405020304" pitchFamily="18" charset="0"/>
              </a:rPr>
              <a:t>Nêu</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nội</a:t>
            </a:r>
            <a:r>
              <a:rPr lang="en-US" altLang="en-US" sz="3200" b="1" dirty="0">
                <a:solidFill>
                  <a:srgbClr val="0000FF"/>
                </a:solidFill>
                <a:latin typeface="Times New Roman" panose="02020603050405020304" pitchFamily="18" charset="0"/>
              </a:rPr>
              <a:t> dung </a:t>
            </a:r>
            <a:r>
              <a:rPr lang="en-US" altLang="en-US" sz="3200" b="1" dirty="0" err="1">
                <a:solidFill>
                  <a:srgbClr val="0000FF"/>
                </a:solidFill>
                <a:latin typeface="Times New Roman" panose="02020603050405020304" pitchFamily="18" charset="0"/>
              </a:rPr>
              <a:t>chính</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từng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đoạn</a:t>
            </a:r>
            <a:r>
              <a:rPr lang="en-US" altLang="en-US" sz="3200" b="1" dirty="0">
                <a:solidFill>
                  <a:srgbClr val="0000FF"/>
                </a:solidFill>
                <a:latin typeface="Times New Roman" panose="02020603050405020304" pitchFamily="18" charset="0"/>
              </a:rPr>
              <a:t>.</a:t>
            </a:r>
          </a:p>
        </p:txBody>
      </p:sp>
      <p:sp>
        <p:nvSpPr>
          <p:cNvPr id="3" name="Rectangle 2"/>
          <p:cNvSpPr/>
          <p:nvPr/>
        </p:nvSpPr>
        <p:spPr>
          <a:xfrm>
            <a:off x="567559" y="2518013"/>
            <a:ext cx="11004331" cy="2554545"/>
          </a:xfrm>
          <a:prstGeom prst="rect">
            <a:avLst/>
          </a:prstGeom>
        </p:spPr>
        <p:txBody>
          <a:bodyPr wrap="square">
            <a:spAutoFit/>
          </a:bodyPr>
          <a:lstStyle/>
          <a:p>
            <a:pPr marL="571500" indent="-571500" algn="just">
              <a:buFontTx/>
              <a:buChar char="-"/>
            </a:pPr>
            <a:r>
              <a:rPr lang="vi-VN" sz="4000" dirty="0">
                <a:latin typeface="Times New Roman" panose="02020603050405020304" pitchFamily="18" charset="0"/>
                <a:cs typeface="Times New Roman" panose="02020603050405020304" pitchFamily="18" charset="0"/>
              </a:rPr>
              <a:t>Đoạn 1 : Tả bác Tâm đang vá đường</a:t>
            </a:r>
            <a:endParaRPr lang="en-US" sz="4000" dirty="0">
              <a:latin typeface="Times New Roman" panose="02020603050405020304" pitchFamily="18" charset="0"/>
              <a:cs typeface="Times New Roman" panose="02020603050405020304" pitchFamily="18" charset="0"/>
            </a:endParaRPr>
          </a:p>
          <a:p>
            <a:pPr marL="571500" indent="-571500" algn="just">
              <a:buFontTx/>
              <a:buChar char="-"/>
            </a:pPr>
            <a:r>
              <a:rPr lang="en-US" sz="4000" dirty="0" err="1">
                <a:latin typeface="Times New Roman" panose="02020603050405020304" pitchFamily="18" charset="0"/>
                <a:cs typeface="Times New Roman" panose="02020603050405020304" pitchFamily="18" charset="0"/>
              </a:rPr>
              <a:t>Đoạn</a:t>
            </a:r>
            <a:r>
              <a:rPr lang="en-US" sz="4000" dirty="0">
                <a:latin typeface="Times New Roman" panose="02020603050405020304" pitchFamily="18" charset="0"/>
                <a:cs typeface="Times New Roman" panose="02020603050405020304" pitchFamily="18" charset="0"/>
              </a:rPr>
              <a:t> 2 : </a:t>
            </a:r>
            <a:r>
              <a:rPr lang="en-US" sz="4000" dirty="0" err="1">
                <a:latin typeface="Times New Roman" panose="02020603050405020304" pitchFamily="18" charset="0"/>
                <a:cs typeface="Times New Roman" panose="02020603050405020304" pitchFamily="18" charset="0"/>
              </a:rPr>
              <a:t>Tả</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kết</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quả</a:t>
            </a:r>
            <a:r>
              <a:rPr lang="en-US" sz="4000" dirty="0">
                <a:latin typeface="Times New Roman" panose="02020603050405020304" pitchFamily="18" charset="0"/>
                <a:cs typeface="Times New Roman" panose="02020603050405020304" pitchFamily="18" charset="0"/>
              </a:rPr>
              <a:t> lao </a:t>
            </a:r>
            <a:r>
              <a:rPr lang="en-US" sz="4000" dirty="0" err="1">
                <a:latin typeface="Times New Roman" panose="02020603050405020304" pitchFamily="18" charset="0"/>
                <a:cs typeface="Times New Roman" panose="02020603050405020304" pitchFamily="18" charset="0"/>
              </a:rPr>
              <a:t>động</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của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bác</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Tâm</a:t>
            </a:r>
            <a:r>
              <a:rPr lang="en-US" sz="4000" dirty="0">
                <a:latin typeface="Times New Roman" panose="02020603050405020304" pitchFamily="18" charset="0"/>
                <a:cs typeface="Times New Roman" panose="02020603050405020304" pitchFamily="18" charset="0"/>
              </a:rPr>
              <a:t> </a:t>
            </a:r>
          </a:p>
          <a:p>
            <a:pPr marL="571500" indent="-571500" algn="just">
              <a:buFontTx/>
              <a:buChar char="-"/>
            </a:pPr>
            <a:r>
              <a:rPr lang="vi-VN" sz="4000" dirty="0">
                <a:latin typeface="Times New Roman" panose="02020603050405020304" pitchFamily="18" charset="0"/>
                <a:cs typeface="Times New Roman" panose="02020603050405020304" pitchFamily="18" charset="0"/>
              </a:rPr>
              <a:t>Đoạn 3 : Tả bác Tâm đứng trước mảng đường vừa vá xong</a:t>
            </a:r>
            <a:endParaRPr lang="en-US" sz="4000" dirty="0">
              <a:solidFill>
                <a:srgbClr val="CC00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14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7" presetClass="entr" presetSubtype="1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17" presetClass="entr" presetSubtype="1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9"/>
          <p:cNvGrpSpPr>
            <a:grpSpLocks/>
          </p:cNvGrpSpPr>
          <p:nvPr/>
        </p:nvGrpSpPr>
        <p:grpSpPr bwMode="auto">
          <a:xfrm>
            <a:off x="0" y="0"/>
            <a:ext cx="12192000" cy="6858000"/>
            <a:chOff x="0" y="0"/>
            <a:chExt cx="9216" cy="5184"/>
          </a:xfrm>
        </p:grpSpPr>
        <p:pic>
          <p:nvPicPr>
            <p:cNvPr id="6" name="Picture 4"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81" cy="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5" descr="Picture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400000">
              <a:off x="8099" y="-170"/>
              <a:ext cx="947" cy="1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5400000">
              <a:off x="148" y="4025"/>
              <a:ext cx="1011" cy="13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7" descr="J012403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22" y="4172"/>
              <a:ext cx="1394" cy="1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Text Box 9"/>
          <p:cNvSpPr txBox="1">
            <a:spLocks noChangeArrowheads="1"/>
          </p:cNvSpPr>
          <p:nvPr/>
        </p:nvSpPr>
        <p:spPr bwMode="auto">
          <a:xfrm>
            <a:off x="599090" y="679120"/>
            <a:ext cx="109728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200" b="1" dirty="0">
                <a:latin typeface="Times New Roman" panose="02020603050405020304" pitchFamily="18" charset="0"/>
              </a:rPr>
              <a:t>1. </a:t>
            </a:r>
            <a:r>
              <a:rPr lang="en-US" altLang="en-US" sz="3200" b="1" dirty="0" err="1">
                <a:latin typeface="Times New Roman" panose="02020603050405020304" pitchFamily="18" charset="0"/>
              </a:rPr>
              <a:t>Đọc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bài</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văn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sau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và</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thực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hiện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các</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yêu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cầu</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nêu</a:t>
            </a:r>
            <a:r>
              <a:rPr lang="en-US" altLang="en-US" sz="3200" b="1" dirty="0">
                <a:latin typeface="Times New Roman" panose="02020603050405020304" pitchFamily="18" charset="0"/>
              </a:rPr>
              <a:t> ở </a:t>
            </a:r>
            <a:r>
              <a:rPr lang="en-US" altLang="en-US" sz="3200" b="1" dirty="0" err="1">
                <a:latin typeface="Times New Roman" panose="02020603050405020304" pitchFamily="18" charset="0"/>
              </a:rPr>
              <a:t>bên</a:t>
            </a:r>
            <a:r>
              <a:rPr lang="en-US" altLang="en-US" sz="3200" b="1" dirty="0">
                <a:latin typeface="Times New Roman" panose="02020603050405020304" pitchFamily="18" charset="0"/>
              </a:rPr>
              <a:t> </a:t>
            </a:r>
            <a:r>
              <a:rPr lang="en-US" altLang="en-US" sz="3200" b="1" dirty="0" err="1">
                <a:latin typeface="Times New Roman" panose="02020603050405020304" pitchFamily="18" charset="0"/>
              </a:rPr>
              <a:t>dưới</a:t>
            </a:r>
            <a:r>
              <a:rPr lang="en-US" altLang="en-US" sz="3200" b="1" dirty="0">
                <a:latin typeface="Times New Roman" panose="02020603050405020304" pitchFamily="18" charset="0"/>
              </a:rPr>
              <a:t>:</a:t>
            </a:r>
          </a:p>
        </p:txBody>
      </p:sp>
      <p:sp>
        <p:nvSpPr>
          <p:cNvPr id="2" name="Rectangle 1"/>
          <p:cNvSpPr/>
          <p:nvPr/>
        </p:nvSpPr>
        <p:spPr>
          <a:xfrm>
            <a:off x="599090" y="1459051"/>
            <a:ext cx="10972800" cy="584775"/>
          </a:xfrm>
          <a:prstGeom prst="rect">
            <a:avLst/>
          </a:prstGeom>
        </p:spPr>
        <p:txBody>
          <a:bodyPr wrap="square">
            <a:spAutoFit/>
          </a:bodyPr>
          <a:lstStyle/>
          <a:p>
            <a:r>
              <a:rPr lang="en-US" altLang="en-US" sz="3200" b="1" dirty="0">
                <a:solidFill>
                  <a:srgbClr val="0000FF"/>
                </a:solidFill>
                <a:latin typeface="Times New Roman" panose="02020603050405020304" pitchFamily="18" charset="0"/>
              </a:rPr>
              <a:t>c) </a:t>
            </a:r>
            <a:r>
              <a:rPr lang="en-US" altLang="en-US" sz="3200" b="1" dirty="0" err="1">
                <a:solidFill>
                  <a:srgbClr val="0000FF"/>
                </a:solidFill>
                <a:latin typeface="Times New Roman" panose="02020603050405020304" pitchFamily="18" charset="0"/>
              </a:rPr>
              <a:t>Tìm</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những</a:t>
            </a:r>
            <a:r>
              <a:rPr lang="en-US" altLang="en-US" sz="3200" b="1" dirty="0">
                <a:solidFill>
                  <a:srgbClr val="0000FF"/>
                </a:solidFill>
                <a:latin typeface="Times New Roman" panose="02020603050405020304" pitchFamily="18" charset="0"/>
              </a:rPr>
              <a:t> chi </a:t>
            </a:r>
            <a:r>
              <a:rPr lang="en-US" altLang="en-US" sz="3200" b="1" dirty="0" err="1">
                <a:solidFill>
                  <a:srgbClr val="0000FF"/>
                </a:solidFill>
                <a:latin typeface="Times New Roman" panose="02020603050405020304" pitchFamily="18" charset="0"/>
              </a:rPr>
              <a:t>tiết</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tả</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hoạt</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động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của</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bác</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Tâm</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trong</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bài</a:t>
            </a:r>
            <a:r>
              <a:rPr lang="en-US" altLang="en-US" sz="3200" b="1" dirty="0">
                <a:solidFill>
                  <a:srgbClr val="0000FF"/>
                </a:solidFill>
                <a:latin typeface="Times New Roman" panose="02020603050405020304" pitchFamily="18" charset="0"/>
              </a:rPr>
              <a:t> </a:t>
            </a:r>
            <a:r>
              <a:rPr lang="en-US" altLang="en-US" sz="3200" b="1" dirty="0" err="1">
                <a:solidFill>
                  <a:srgbClr val="0000FF"/>
                </a:solidFill>
                <a:latin typeface="Times New Roman" panose="02020603050405020304" pitchFamily="18" charset="0"/>
              </a:rPr>
              <a:t>văn</a:t>
            </a:r>
            <a:r>
              <a:rPr lang="en-US" altLang="en-US" sz="3200" b="1" dirty="0">
                <a:solidFill>
                  <a:srgbClr val="0000FF"/>
                </a:solidFill>
                <a:latin typeface="Times New Roman" panose="02020603050405020304" pitchFamily="18" charset="0"/>
              </a:rPr>
              <a:t>.</a:t>
            </a:r>
          </a:p>
        </p:txBody>
      </p:sp>
      <p:sp>
        <p:nvSpPr>
          <p:cNvPr id="11" name="Rectangle 2"/>
          <p:cNvSpPr>
            <a:spLocks noChangeArrowheads="1"/>
          </p:cNvSpPr>
          <p:nvPr/>
        </p:nvSpPr>
        <p:spPr bwMode="auto">
          <a:xfrm>
            <a:off x="599091" y="2437150"/>
            <a:ext cx="109728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1pPr>
            <a:lvl2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2pPr>
            <a:lvl3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3pPr>
            <a:lvl4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4pPr>
            <a:lvl5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5pPr>
            <a:lvl6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6pPr>
            <a:lvl7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7pPr>
            <a:lvl8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8pPr>
            <a:lvl9pPr eaLnBrk="0" fontAlgn="base" hangingPunct="0">
              <a:spcBef>
                <a:spcPct val="0"/>
              </a:spcBef>
              <a:spcAft>
                <a:spcPct val="0"/>
              </a:spcAft>
              <a:tabLst>
                <a:tab pos="4114800" algn="l"/>
                <a:tab pos="5486400" algn="l"/>
              </a:tabLst>
              <a:defRPr>
                <a:solidFill>
                  <a:schemeClr val="tx1"/>
                </a:solidFill>
                <a:latin typeface="Arial" panose="020B0604020202020204" pitchFamily="34" charset="0"/>
              </a:defRPr>
            </a:lvl9pPr>
          </a:lstStyle>
          <a:p>
            <a:pPr algn="just"/>
            <a:r>
              <a:rPr lang="vi-VN" sz="3600" dirty="0">
                <a:latin typeface="Times New Roman" panose="02020603050405020304" pitchFamily="18" charset="0"/>
                <a:cs typeface="Times New Roman" panose="02020603050405020304" pitchFamily="18" charset="0"/>
              </a:rPr>
              <a:t>- Tay phải cầm búa, tay trái xếp rất khéo những viên đá bọc nhựa đường đen nhánh</a:t>
            </a:r>
          </a:p>
          <a:p>
            <a:pPr algn="just"/>
            <a:r>
              <a:rPr lang="vi-VN" sz="3600" dirty="0">
                <a:latin typeface="Times New Roman" panose="02020603050405020304" pitchFamily="18" charset="0"/>
                <a:cs typeface="Times New Roman" panose="02020603050405020304" pitchFamily="18" charset="0"/>
              </a:rPr>
              <a:t>- Bác đập búa đều đều xuống những viên đá, hai tay đưa lên hạ xuống nhịp nhàng</a:t>
            </a:r>
          </a:p>
          <a:p>
            <a:pPr algn="just"/>
            <a:r>
              <a:rPr lang="vi-VN" sz="3600" dirty="0">
                <a:latin typeface="Times New Roman" panose="02020603050405020304" pitchFamily="18" charset="0"/>
                <a:cs typeface="Times New Roman" panose="02020603050405020304" pitchFamily="18" charset="0"/>
              </a:rPr>
              <a:t>- Bác đứng lên vươn vai mấy cái liền. Bác nheo mắt nhìn mặt đường </a:t>
            </a:r>
          </a:p>
        </p:txBody>
      </p:sp>
    </p:spTree>
    <p:extLst>
      <p:ext uri="{BB962C8B-B14F-4D97-AF65-F5344CB8AC3E}">
        <p14:creationId xmlns:p14="http://schemas.microsoft.com/office/powerpoint/2010/main" val="2697873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 calcmode="lin" valueType="num">
                                      <p:cBhvr additive="base">
                                        <p:cTn id="1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1">
                                            <p:txEl>
                                              <p:pRg st="1" end="1"/>
                                            </p:txEl>
                                          </p:spTgt>
                                        </p:tgtEl>
                                        <p:attrNameLst>
                                          <p:attrName>style.visibility</p:attrName>
                                        </p:attrNameLst>
                                      </p:cBhvr>
                                      <p:to>
                                        <p:strVal val="visible"/>
                                      </p:to>
                                    </p:set>
                                    <p:anim calcmode="lin" valueType="num">
                                      <p:cBhvr additive="base">
                                        <p:cTn id="20"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 calcmode="lin" valueType="num">
                                      <p:cBhvr additive="base">
                                        <p:cTn id="2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WordArt 5"/>
          <p:cNvSpPr>
            <a:spLocks noChangeArrowheads="1" noChangeShapeType="1" noTextEdit="1"/>
          </p:cNvSpPr>
          <p:nvPr/>
        </p:nvSpPr>
        <p:spPr bwMode="auto">
          <a:xfrm>
            <a:off x="4376739" y="2732088"/>
            <a:ext cx="4200525" cy="785812"/>
          </a:xfrm>
          <a:prstGeom prst="rect">
            <a:avLst/>
          </a:prstGeom>
        </p:spPr>
        <p:txBody>
          <a:bodyPr wrap="none" fromWordArt="1">
            <a:prstTxWarp prst="textPlain">
              <a:avLst>
                <a:gd name="adj" fmla="val 50000"/>
              </a:avLst>
            </a:prstTxWarp>
          </a:bodyPr>
          <a:lstStyle/>
          <a:p>
            <a:pPr algn="ctr"/>
            <a:r>
              <a:rPr lang="en-US" sz="3600" b="1" kern="10" dirty="0">
                <a:ln w="9525">
                  <a:solidFill>
                    <a:srgbClr val="FF0000"/>
                  </a:solidFill>
                  <a:round/>
                  <a:headEnd/>
                  <a:tailEnd/>
                </a:ln>
                <a:solidFill>
                  <a:srgbClr val="FF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LUYỆN TẬP</a:t>
            </a:r>
          </a:p>
        </p:txBody>
      </p:sp>
    </p:spTree>
    <p:extLst>
      <p:ext uri="{BB962C8B-B14F-4D97-AF65-F5344CB8AC3E}">
        <p14:creationId xmlns:p14="http://schemas.microsoft.com/office/powerpoint/2010/main" val="258805545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2&quot; unique_id=&quot;10002&quot;&gt;&lt;object type=&quot;3&quot; unique_id=&quot;10004&quot;&gt;&lt;property id=&quot;20148&quot; value=&quot;5&quot;/&gt;&lt;property id=&quot;20300&quot; value=&quot;Slide 3&quot;/&gt;&lt;property id=&quot;20307&quot; value=&quot;269&quot;/&gt;&lt;/object&gt;&lt;object type=&quot;3&quot; unique_id=&quot;10005&quot;&gt;&lt;property id=&quot;20148&quot; value=&quot;5&quot;/&gt;&lt;property id=&quot;20300&quot; value=&quot;Slide 4&quot;/&gt;&lt;property id=&quot;20307&quot; value=&quot;270&quot;/&gt;&lt;/object&gt;&lt;object type=&quot;3&quot; unique_id=&quot;10006&quot;&gt;&lt;property id=&quot;20148&quot; value=&quot;5&quot;/&gt;&lt;property id=&quot;20300&quot; value=&quot;Slide 5&quot;/&gt;&lt;property id=&quot;20307&quot; value=&quot;271&quot;/&gt;&lt;/object&gt;&lt;object type=&quot;3&quot; unique_id=&quot;10007&quot;&gt;&lt;property id=&quot;20148&quot; value=&quot;5&quot;/&gt;&lt;property id=&quot;20300&quot; value=&quot;Slide 6&quot;/&gt;&lt;property id=&quot;20307&quot; value=&quot;272&quot;/&gt;&lt;/object&gt;&lt;object type=&quot;3&quot; unique_id=&quot;10008&quot;&gt;&lt;property id=&quot;20148&quot; value=&quot;5&quot;/&gt;&lt;property id=&quot;20300&quot; value=&quot;Slide 7&quot;/&gt;&lt;property id=&quot;20307&quot; value=&quot;273&quot;/&gt;&lt;/object&gt;&lt;object type=&quot;3&quot; unique_id=&quot;10009&quot;&gt;&lt;property id=&quot;20148&quot; value=&quot;5&quot;/&gt;&lt;property id=&quot;20300&quot; value=&quot;Slide 8&quot;/&gt;&lt;property id=&quot;20307&quot; value=&quot;274&quot;/&gt;&lt;/object&gt;&lt;object type=&quot;3&quot; unique_id=&quot;10010&quot;&gt;&lt;property id=&quot;20148&quot; value=&quot;5&quot;/&gt;&lt;property id=&quot;20300&quot; value=&quot;Slide 9&quot;/&gt;&lt;property id=&quot;20307&quot; value=&quot;276&quot;/&gt;&lt;/object&gt;&lt;object type=&quot;3&quot; unique_id=&quot;10011&quot;&gt;&lt;property id=&quot;20148&quot; value=&quot;5&quot;/&gt;&lt;property id=&quot;20300&quot; value=&quot;Slide 10&quot;/&gt;&lt;property id=&quot;20307&quot; value=&quot;277&quot;/&gt;&lt;/object&gt;&lt;object type=&quot;3&quot; unique_id=&quot;10012&quot;&gt;&lt;property id=&quot;20148&quot; value=&quot;5&quot;/&gt;&lt;property id=&quot;20300&quot; value=&quot;Slide 11&quot;/&gt;&lt;property id=&quot;20307&quot; value=&quot;283&quot;/&gt;&lt;/object&gt;&lt;object type=&quot;3&quot; unique_id=&quot;10013&quot;&gt;&lt;property id=&quot;20148&quot; value=&quot;5&quot;/&gt;&lt;property id=&quot;20300&quot; value=&quot;Slide 12&quot;/&gt;&lt;property id=&quot;20307&quot; value=&quot;280&quot;/&gt;&lt;/object&gt;&lt;object type=&quot;3&quot; unique_id=&quot;10014&quot;&gt;&lt;property id=&quot;20148&quot; value=&quot;5&quot;/&gt;&lt;property id=&quot;20300&quot; value=&quot;Slide 13&quot;/&gt;&lt;property id=&quot;20307&quot; value=&quot;282&quot;/&gt;&lt;/object&gt;&lt;object type=&quot;3&quot; unique_id=&quot;10015&quot;&gt;&lt;property id=&quot;20148&quot; value=&quot;5&quot;/&gt;&lt;property id=&quot;20300&quot; value=&quot;Slide 15&quot;/&gt;&lt;property id=&quot;20307&quot; value=&quot;275&quot;/&gt;&lt;/object&gt;&lt;object type=&quot;3&quot; unique_id=&quot;10016&quot;&gt;&lt;property id=&quot;20148&quot; value=&quot;5&quot;/&gt;&lt;property id=&quot;20300&quot; value=&quot;Slide 16&quot;/&gt;&lt;property id=&quot;20307&quot; value=&quot;267&quot;/&gt;&lt;/object&gt;&lt;object type=&quot;3&quot; unique_id=&quot;10063&quot;&gt;&lt;property id=&quot;20148&quot; value=&quot;5&quot;/&gt;&lt;property id=&quot;20300&quot; value=&quot;Slide 1&quot;/&gt;&lt;property id=&quot;20307&quot; value=&quot;285&quot;/&gt;&lt;/object&gt;&lt;object type=&quot;3&quot; unique_id=&quot;10064&quot;&gt;&lt;property id=&quot;20148&quot; value=&quot;5&quot;/&gt;&lt;property id=&quot;20300&quot; value=&quot;Slide 2&quot;/&gt;&lt;property id=&quot;20307&quot; value=&quot;284&quot;/&gt;&lt;/object&gt;&lt;object type=&quot;3&quot; unique_id=&quot;10083&quot;&gt;&lt;property id=&quot;20148&quot; value=&quot;5&quot;/&gt;&lt;property id=&quot;20300&quot; value=&quot;Slide 14&quot;/&gt;&lt;property id=&quot;20307&quot; value=&quot;286&quot;/&gt;&lt;/object&gt;&lt;/object&gt;&lt;object type=&quot;8&quot; unique_id=&quot;10032&quot;&gt;&lt;/object&gt;&lt;/object&gt;&lt;/database&gt;"/>
  <p:tag name="SECTOMILLISECCONVERTED" val="1"/>
  <p:tag name="ISPRING_RESOURCE_PATHS_HASH_PRESENTER" val="a0ee1be9d6cdcda4e2e32db4e754602ecd2d3"/>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781</TotalTime>
  <Words>1380</Words>
  <Application>Microsoft Office PowerPoint</Application>
  <PresentationFormat>Widescreen</PresentationFormat>
  <Paragraphs>58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Aaril</vt:lpstr>
      <vt:lpstr>Arial</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My Hà</cp:lastModifiedBy>
  <cp:revision>74</cp:revision>
  <dcterms:created xsi:type="dcterms:W3CDTF">2017-11-24T09:12:01Z</dcterms:created>
  <dcterms:modified xsi:type="dcterms:W3CDTF">2022-12-12T15:32:57Z</dcterms:modified>
</cp:coreProperties>
</file>