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1" r:id="rId1"/>
    <p:sldMasterId id="2147483687" r:id="rId2"/>
    <p:sldMasterId id="2147483699" r:id="rId3"/>
  </p:sldMasterIdLst>
  <p:notesMasterIdLst>
    <p:notesMasterId r:id="rId29"/>
  </p:notesMasterIdLst>
  <p:sldIdLst>
    <p:sldId id="555" r:id="rId4"/>
    <p:sldId id="497" r:id="rId5"/>
    <p:sldId id="314" r:id="rId6"/>
    <p:sldId id="273" r:id="rId7"/>
    <p:sldId id="274" r:id="rId8"/>
    <p:sldId id="276" r:id="rId9"/>
    <p:sldId id="498" r:id="rId10"/>
    <p:sldId id="503" r:id="rId11"/>
    <p:sldId id="504" r:id="rId12"/>
    <p:sldId id="277" r:id="rId13"/>
    <p:sldId id="522" r:id="rId14"/>
    <p:sldId id="509" r:id="rId15"/>
    <p:sldId id="512" r:id="rId16"/>
    <p:sldId id="513" r:id="rId17"/>
    <p:sldId id="511" r:id="rId18"/>
    <p:sldId id="505" r:id="rId19"/>
    <p:sldId id="279" r:id="rId20"/>
    <p:sldId id="515" r:id="rId21"/>
    <p:sldId id="514" r:id="rId22"/>
    <p:sldId id="516" r:id="rId23"/>
    <p:sldId id="517" r:id="rId24"/>
    <p:sldId id="280" r:id="rId25"/>
    <p:sldId id="518" r:id="rId26"/>
    <p:sldId id="521" r:id="rId27"/>
    <p:sldId id="519" r:id="rId28"/>
  </p:sldIdLst>
  <p:sldSz cx="12192000" cy="6858000"/>
  <p:notesSz cx="6858000" cy="9144000"/>
  <p:embeddedFontLst>
    <p:embeddedFont>
      <p:font typeface="等线" panose="02010600030101010101" pitchFamily="2" charset="-122"/>
      <p:regular r:id="rId30"/>
      <p:bold r:id="rId31"/>
    </p:embeddedFont>
    <p:embeddedFont>
      <p:font typeface="微软雅黑" panose="020B0503020204020204" pitchFamily="34" charset="-122"/>
      <p:regular r:id="rId32"/>
      <p:bold r:id="rId33"/>
    </p:embeddedFont>
    <p:embeddedFont>
      <p:font typeface="黑体" panose="02010609060101010101" pitchFamily="49" charset="-122"/>
      <p:regular r:id="rId34"/>
    </p:embeddedFont>
    <p:embeddedFont>
      <p:font typeface="宋体" panose="02010600030101010101" pitchFamily="2" charset="-122"/>
      <p:regular r:id="rId35"/>
    </p:embeddedFont>
    <p:embeddedFont>
      <p:font typeface="A2.Jovis-Doanvandai-San" panose="020B0604020202020204" pitchFamily="34" charset="0"/>
      <p:regular r:id="rId36"/>
    </p:embeddedFont>
    <p:embeddedFont>
      <p:font typeface="A3.Jovis-BebasNeueBold-San" panose="020B0704020202020204" pitchFamily="34" charset="0"/>
      <p:bold r:id="rId37"/>
    </p:embeddedFont>
    <p:embeddedFont>
      <p:font typeface="Calibri" panose="020F0502020204030204" pitchFamily="34" charset="0"/>
      <p:regular r:id="rId38"/>
      <p:bold r:id="rId39"/>
      <p:italic r:id="rId40"/>
      <p:boldItalic r:id="rId41"/>
    </p:embeddedFont>
    <p:embeddedFont>
      <p:font typeface="iCiel Cadena" panose="02000503000000020004" pitchFamily="2" charset="77"/>
      <p:bold r:id="rId42"/>
    </p:embeddedFont>
    <p:embeddedFont>
      <p:font typeface="Nunito"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0DA"/>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23" autoAdjust="0"/>
    <p:restoredTop sz="94737"/>
  </p:normalViewPr>
  <p:slideViewPr>
    <p:cSldViewPr snapToGrid="0">
      <p:cViewPr varScale="1">
        <p:scale>
          <a:sx n="75" d="100"/>
          <a:sy n="75" d="100"/>
        </p:scale>
        <p:origin x="168" y="4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4631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99533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2022/12/21</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2022/12/21</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2022/12/21</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2022/12/21</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2022/12/21</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2022/12/21</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B0F1C44-68C3-4481-8DBD-29A60B1E77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5520"/>
          </a:xfrm>
          <a:prstGeom prst="rect">
            <a:avLst/>
          </a:prstGeom>
        </p:spPr>
      </p:pic>
    </p:spTree>
    <p:extLst>
      <p:ext uri="{BB962C8B-B14F-4D97-AF65-F5344CB8AC3E}">
        <p14:creationId xmlns:p14="http://schemas.microsoft.com/office/powerpoint/2010/main" val="2887085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12/21/22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12/21/22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12/21/22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12/21/22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12/21/22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12/21/22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2022/12/21</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3"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12/21/22</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jp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jp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jpg"/><Relationship Id="rId7"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7.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openxmlformats.org/officeDocument/2006/relationships/slide" Target="slide6.xml"/><Relationship Id="rId12" Type="http://schemas.openxmlformats.org/officeDocument/2006/relationships/image" Target="../media/image18.pn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17.xml"/><Relationship Id="rId5" Type="http://schemas.openxmlformats.org/officeDocument/2006/relationships/slide" Target="slide10.xml"/><Relationship Id="rId1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22.xml"/><Relationship Id="rId14" Type="http://schemas.openxmlformats.org/officeDocument/2006/relationships/slide" Target="slide2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251684"/>
            <a:ext cx="12191999" cy="1107973"/>
          </a:xfrm>
          <a:prstGeom prst="rect">
            <a:avLst/>
          </a:prstGeom>
          <a:noFill/>
        </p:spPr>
        <p:txBody>
          <a:bodyPr wrap="square" lIns="91419" tIns="45709" rIns="91419" bIns="45709">
            <a:spAutoFit/>
          </a:bodyPr>
          <a:lstStyle/>
          <a:p>
            <a:pPr algn="ctr" defTabSz="914217"/>
            <a:r>
              <a:rPr lang="vi-VN" sz="6600" dirty="0">
                <a:ln w="0">
                  <a:solidFill>
                    <a:srgbClr val="000000"/>
                  </a:solidFill>
                </a:ln>
                <a:solidFill>
                  <a:srgbClr val="00B0F0"/>
                </a:solidFill>
                <a:latin typeface="iCiel Cadena" panose="02000503000000020004" pitchFamily="2" charset="-93"/>
              </a:rPr>
              <a:t>LUYỆN TỪ VÀ CÂU 5</a:t>
            </a:r>
            <a:endParaRPr lang="en-US" sz="6600" dirty="0">
              <a:ln w="0">
                <a:solidFill>
                  <a:srgbClr val="000000"/>
                </a:solidFill>
              </a:ln>
              <a:solidFill>
                <a:srgbClr val="00B0F0"/>
              </a:solidFill>
              <a:latin typeface="iCiel Cadena" panose="02000503000000020004" pitchFamily="2" charset="-93"/>
            </a:endParaRPr>
          </a:p>
        </p:txBody>
      </p:sp>
      <p:sp>
        <p:nvSpPr>
          <p:cNvPr id="4" name="Rectangle 3">
            <a:extLst>
              <a:ext uri="{FF2B5EF4-FFF2-40B4-BE49-F238E27FC236}">
                <a16:creationId xmlns:a16="http://schemas.microsoft.com/office/drawing/2014/main" id="{D09657F8-DF21-4C0E-822F-FB850E62A483}"/>
              </a:ext>
            </a:extLst>
          </p:cNvPr>
          <p:cNvSpPr/>
          <p:nvPr/>
        </p:nvSpPr>
        <p:spPr>
          <a:xfrm>
            <a:off x="-2292626" y="0"/>
            <a:ext cx="2120348" cy="213997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2C46D3C9-CF22-4F37-89AA-896335703638}"/>
              </a:ext>
            </a:extLst>
          </p:cNvPr>
          <p:cNvSpPr txBox="1"/>
          <p:nvPr/>
        </p:nvSpPr>
        <p:spPr>
          <a:xfrm>
            <a:off x="0" y="4265731"/>
            <a:ext cx="12192000" cy="461665"/>
          </a:xfrm>
          <a:prstGeom prst="rect">
            <a:avLst/>
          </a:prstGeom>
          <a:noFill/>
        </p:spPr>
        <p:txBody>
          <a:bodyPr wrap="square" rtlCol="0">
            <a:spAutoFit/>
          </a:bodyPr>
          <a:lstStyle/>
          <a:p>
            <a:pPr algn="ctr"/>
            <a:r>
              <a:rPr lang="vi-VN" sz="2400" b="1" i="1" dirty="0">
                <a:latin typeface="Times New Roman" panose="02020603050405020304" pitchFamily="18" charset="0"/>
                <a:cs typeface="Times New Roman" panose="02020603050405020304" pitchFamily="18" charset="0"/>
              </a:rPr>
              <a:t>Năm học 2022 - 2023</a:t>
            </a:r>
          </a:p>
        </p:txBody>
      </p:sp>
      <p:sp>
        <p:nvSpPr>
          <p:cNvPr id="7" name="Rectangle 6">
            <a:extLst>
              <a:ext uri="{FF2B5EF4-FFF2-40B4-BE49-F238E27FC236}">
                <a16:creationId xmlns:a16="http://schemas.microsoft.com/office/drawing/2014/main" id="{02EF9A2B-D49A-4987-8907-C7EEE6A5F4E5}"/>
              </a:ext>
            </a:extLst>
          </p:cNvPr>
          <p:cNvSpPr/>
          <p:nvPr/>
        </p:nvSpPr>
        <p:spPr>
          <a:xfrm>
            <a:off x="0" y="200349"/>
            <a:ext cx="12191999" cy="707864"/>
          </a:xfrm>
          <a:prstGeom prst="rect">
            <a:avLst/>
          </a:prstGeom>
          <a:noFill/>
        </p:spPr>
        <p:txBody>
          <a:bodyPr wrap="square" lIns="91419" tIns="45709" rIns="91419" bIns="45709">
            <a:spAutoFit/>
          </a:bodyPr>
          <a:lstStyle/>
          <a:p>
            <a:pPr algn="ctr" defTabSz="914217"/>
            <a:r>
              <a:rPr lang="en-US" sz="4000" dirty="0">
                <a:ln w="0">
                  <a:solidFill>
                    <a:srgbClr val="000000"/>
                  </a:solidFill>
                </a:ln>
                <a:solidFill>
                  <a:srgbClr val="00B050"/>
                </a:solidFill>
                <a:latin typeface="iCiel Cadena" panose="02000503000000020004" pitchFamily="2" charset="-93"/>
              </a:rPr>
              <a:t>TRƯỜNG TIỂU HỌC PHÚC LỢI</a:t>
            </a:r>
          </a:p>
        </p:txBody>
      </p:sp>
      <p:sp>
        <p:nvSpPr>
          <p:cNvPr id="8" name="Rectangle 7">
            <a:extLst>
              <a:ext uri="{FF2B5EF4-FFF2-40B4-BE49-F238E27FC236}">
                <a16:creationId xmlns:a16="http://schemas.microsoft.com/office/drawing/2014/main" id="{8189D272-DD95-DE48-A968-A2DC937BDE82}"/>
              </a:ext>
            </a:extLst>
          </p:cNvPr>
          <p:cNvSpPr/>
          <p:nvPr/>
        </p:nvSpPr>
        <p:spPr>
          <a:xfrm>
            <a:off x="0" y="2929864"/>
            <a:ext cx="12191998" cy="1107973"/>
          </a:xfrm>
          <a:prstGeom prst="rect">
            <a:avLst/>
          </a:prstGeom>
          <a:noFill/>
        </p:spPr>
        <p:txBody>
          <a:bodyPr wrap="square" lIns="91419" tIns="45709" rIns="91419" bIns="45709">
            <a:spAutoFit/>
          </a:bodyPr>
          <a:lstStyle/>
          <a:p>
            <a:pPr algn="ctr" defTabSz="914217"/>
            <a:r>
              <a:rPr lang="vi-V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93"/>
              </a:rPr>
              <a:t>ÔN TẬP VỀ TỪ VÀ CẤU TẠO TỪ</a:t>
            </a:r>
            <a:endParaRPr 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93"/>
            </a:endParaRPr>
          </a:p>
        </p:txBody>
      </p:sp>
    </p:spTree>
    <p:extLst>
      <p:ext uri="{BB962C8B-B14F-4D97-AF65-F5344CB8AC3E}">
        <p14:creationId xmlns:p14="http://schemas.microsoft.com/office/powerpoint/2010/main" val="68964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Times New Roman" panose="02020603050405020304" pitchFamily="18" charset="0"/>
                <a:ea typeface="+mn-ea"/>
                <a:cs typeface="Times New Roman" panose="02020603050405020304" pitchFamily="18" charset="0"/>
              </a:rPr>
              <a:t>Bài tập 2</a:t>
            </a:r>
            <a:r>
              <a:rPr lang="vi-VN" altLang="en-US" sz="3600" b="1" kern="1200" dirty="0">
                <a:solidFill>
                  <a:srgbClr val="002060"/>
                </a:solidFill>
                <a:latin typeface="Times New Roman" panose="02020603050405020304" pitchFamily="18"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Times New Roman" panose="02020603050405020304" pitchFamily="18" charset="0"/>
                <a:ea typeface="+mn-ea"/>
                <a:cs typeface="Times New Roman" panose="02020603050405020304" pitchFamily="18" charset="0"/>
              </a:rPr>
              <a:t>a)</a:t>
            </a:r>
            <a:r>
              <a:rPr lang="en-US" altLang="en-US" sz="4000" b="1" i="1" kern="1200" dirty="0">
                <a:solidFill>
                  <a:srgbClr val="0B19C8"/>
                </a:solidFill>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DC33F955-6772-4B6B-A1CE-AA232AB9E06B}"/>
              </a:ext>
            </a:extLst>
          </p:cNvPr>
          <p:cNvSpPr txBox="1">
            <a:spLocks noChangeArrowheads="1"/>
          </p:cNvSpPr>
          <p:nvPr/>
        </p:nvSpPr>
        <p:spPr bwMode="auto">
          <a:xfrm>
            <a:off x="2650073" y="3111625"/>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BE541EE-EF21-4624-90B1-6289CA0EB147}"/>
              </a:ext>
            </a:extLst>
          </p:cNvPr>
          <p:cNvSpPr txBox="1">
            <a:spLocks noChangeArrowheads="1"/>
          </p:cNvSpPr>
          <p:nvPr/>
        </p:nvSpPr>
        <p:spPr bwMode="auto">
          <a:xfrm>
            <a:off x="2650073" y="1537786"/>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A5D484B-C88F-401D-B785-FD7D7BB9A9E1}"/>
              </a:ext>
            </a:extLst>
          </p:cNvPr>
          <p:cNvSpPr txBox="1">
            <a:spLocks noChangeArrowheads="1"/>
          </p:cNvSpPr>
          <p:nvPr/>
        </p:nvSpPr>
        <p:spPr bwMode="auto">
          <a:xfrm>
            <a:off x="2650073" y="2313968"/>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14651" y="2823959"/>
            <a:ext cx="3454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hoặc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gần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hay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chuyển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bao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liên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hệ</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với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nhưng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hẳn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E4D7FC-E669-48F0-BFDC-B46D2C4D3D18}"/>
              </a:ext>
            </a:extLst>
          </p:cNvPr>
          <p:cNvPicPr>
            <a:picLocks noChangeAspect="1"/>
          </p:cNvPicPr>
          <p:nvPr/>
        </p:nvPicPr>
        <p:blipFill>
          <a:blip r:embed="rId6"/>
          <a:stretch>
            <a:fillRect/>
          </a:stretch>
        </p:blipFill>
        <p:spPr>
          <a:xfrm>
            <a:off x="3893858" y="3891721"/>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46845"/>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Folded Corner 8">
            <a:extLst>
              <a:ext uri="{FF2B5EF4-FFF2-40B4-BE49-F238E27FC236}">
                <a16:creationId xmlns:a16="http://schemas.microsoft.com/office/drawing/2014/main" id="{E51F7608-3C5E-4E9D-8D87-4B7337A872F8}"/>
              </a:ext>
            </a:extLst>
          </p:cNvPr>
          <p:cNvSpPr/>
          <p:nvPr/>
        </p:nvSpPr>
        <p:spPr>
          <a:xfrm>
            <a:off x="7391226" y="6102845"/>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đánh</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CC90EC0E-7427-490B-A05F-8B25FDC3374F}"/>
              </a:ext>
            </a:extLst>
          </p:cNvPr>
          <p:cNvSpPr txBox="1">
            <a:spLocks noChangeArrowheads="1"/>
          </p:cNvSpPr>
          <p:nvPr/>
        </p:nvSpPr>
        <p:spPr bwMode="auto">
          <a:xfrm>
            <a:off x="3059752" y="107572"/>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up)">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Folded Corner 12">
            <a:extLst>
              <a:ext uri="{FF2B5EF4-FFF2-40B4-BE49-F238E27FC236}">
                <a16:creationId xmlns:a16="http://schemas.microsoft.com/office/drawing/2014/main"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Times New Roman" panose="02020603050405020304" pitchFamily="18" charset="0"/>
                <a:cs typeface="Times New Roman" panose="02020603050405020304" pitchFamily="18" charset="0"/>
              </a:rPr>
              <a:t>trong</a:t>
            </a:r>
            <a:r>
              <a:rPr lang="en-US" altLang="en-US" sz="4000" b="1" i="1" kern="1200" dirty="0">
                <a:solidFill>
                  <a:srgbClr val="FF0000"/>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764BAD6-564E-44F2-8A9E-6A58244A581F}"/>
              </a:ext>
            </a:extLst>
          </p:cNvPr>
          <p:cNvSpPr txBox="1">
            <a:spLocks noChangeArrowheads="1"/>
          </p:cNvSpPr>
          <p:nvPr/>
        </p:nvSpPr>
        <p:spPr bwMode="auto">
          <a:xfrm>
            <a:off x="2524346" y="206966"/>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thi</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Folded Corner 11">
            <a:extLst>
              <a:ext uri="{FF2B5EF4-FFF2-40B4-BE49-F238E27FC236}">
                <a16:creationId xmlns:a16="http://schemas.microsoft.com/office/drawing/2014/main"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xôi</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Folded Corner 12">
            <a:extLst>
              <a:ext uri="{FF2B5EF4-FFF2-40B4-BE49-F238E27FC236}">
                <a16:creationId xmlns:a16="http://schemas.microsoft.com/office/drawing/2014/main"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Times New Roman" panose="02020603050405020304" pitchFamily="18" charset="0"/>
                <a:cs typeface="Times New Roman" panose="02020603050405020304" pitchFamily="18" charset="0"/>
              </a:rPr>
              <a:t>chim</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i="1" kern="1200" dirty="0" err="1">
                <a:solidFill>
                  <a:srgbClr val="FF0000"/>
                </a:solidFill>
                <a:latin typeface="Times New Roman" panose="02020603050405020304" pitchFamily="18" charset="0"/>
                <a:cs typeface="Times New Roman" panose="02020603050405020304" pitchFamily="18" charset="0"/>
              </a:rPr>
              <a:t>đậu</a:t>
            </a:r>
            <a:r>
              <a:rPr lang="en-US" altLang="en-US" sz="4000" b="1" kern="1200" dirty="0">
                <a:solidFill>
                  <a:srgbClr val="FF0000"/>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trên</a:t>
            </a:r>
            <a:r>
              <a:rPr lang="en-US" altLang="en-US" sz="4000" b="1" kern="1200" dirty="0">
                <a:solidFill>
                  <a:srgbClr val="0B19C8"/>
                </a:solidFill>
                <a:latin typeface="Times New Roman" panose="02020603050405020304" pitchFamily="18" charset="0"/>
                <a:cs typeface="Times New Roman" panose="02020603050405020304" pitchFamily="18" charset="0"/>
              </a:rPr>
              <a:t> </a:t>
            </a:r>
            <a:r>
              <a:rPr lang="en-US" altLang="en-US" sz="4000" b="1" kern="1200" dirty="0" err="1">
                <a:solidFill>
                  <a:srgbClr val="0B19C8"/>
                </a:solidFill>
                <a:latin typeface="Times New Roman" panose="02020603050405020304" pitchFamily="18" charset="0"/>
                <a:cs typeface="Times New Roman" panose="02020603050405020304" pitchFamily="18" charset="0"/>
              </a:rPr>
              <a:t>cành</a:t>
            </a:r>
            <a:endParaRPr lang="en-US" sz="4000" b="1" kern="1200" dirty="0">
              <a:solidFill>
                <a:srgbClr val="0B19C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98BA5E-453D-4400-ADD0-DF47C6D0CA2D}"/>
              </a:ext>
            </a:extLst>
          </p:cNvPr>
          <p:cNvSpPr txBox="1">
            <a:spLocks noChangeArrowheads="1"/>
          </p:cNvSpPr>
          <p:nvPr/>
        </p:nvSpPr>
        <p:spPr bwMode="auto">
          <a:xfrm>
            <a:off x="1590644" y="378890"/>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E7B4BE-C8F9-4845-82B8-C656912DBE9B}"/>
              </a:ext>
            </a:extLst>
          </p:cNvPr>
          <p:cNvSpPr txBox="1"/>
          <p:nvPr/>
        </p:nvSpPr>
        <p:spPr>
          <a:xfrm>
            <a:off x="1275592" y="1506528"/>
            <a:ext cx="9383810" cy="4262705"/>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9" name="Arrow: Right 18">
            <a:extLst>
              <a:ext uri="{FF2B5EF4-FFF2-40B4-BE49-F238E27FC236}">
                <a16:creationId xmlns:a16="http://schemas.microsoft.com/office/drawing/2014/main"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0" name="Arrow: Right 19">
            <a:extLst>
              <a:ext uri="{FF2B5EF4-FFF2-40B4-BE49-F238E27FC236}">
                <a16:creationId xmlns:a16="http://schemas.microsoft.com/office/drawing/2014/main"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02AD9DD0-E410-43BE-8DFF-65A1641A2406}"/>
              </a:ext>
            </a:extLst>
          </p:cNvPr>
          <p:cNvSpPr txBox="1">
            <a:spLocks noChangeArrowheads="1"/>
          </p:cNvSpPr>
          <p:nvPr/>
        </p:nvSpPr>
        <p:spPr bwMode="auto">
          <a:xfrm>
            <a:off x="2814826" y="2576294"/>
            <a:ext cx="563968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một</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nhiều</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1936C775-1881-498F-945D-52B47CC2A7F9}"/>
              </a:ext>
            </a:extLst>
          </p:cNvPr>
          <p:cNvSpPr txBox="1">
            <a:spLocks noChangeArrowheads="1"/>
          </p:cNvSpPr>
          <p:nvPr/>
        </p:nvSpPr>
        <p:spPr bwMode="auto">
          <a:xfrm>
            <a:off x="2814826" y="4098542"/>
            <a:ext cx="6061275"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nghĩa</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BA34A4F0-DABC-4DE1-9932-9DE55D3F1A5B}"/>
              </a:ext>
            </a:extLst>
          </p:cNvPr>
          <p:cNvSpPr txBox="1">
            <a:spLocks noChangeArrowheads="1"/>
          </p:cNvSpPr>
          <p:nvPr/>
        </p:nvSpPr>
        <p:spPr bwMode="auto">
          <a:xfrm>
            <a:off x="2814826" y="5794159"/>
            <a:ext cx="5519460"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Đó</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là</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những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từ</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đồng</a:t>
            </a:r>
            <a:r>
              <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rPr>
              <a:t> </a:t>
            </a:r>
            <a:r>
              <a:rPr lang="en-US" altLang="en-US" sz="4000" b="1" kern="1200" dirty="0" err="1">
                <a:solidFill>
                  <a:schemeClr val="accent3">
                    <a:lumMod val="50000"/>
                  </a:schemeClr>
                </a:solidFill>
                <a:latin typeface="Times New Roman" panose="02020603050405020304" pitchFamily="18" charset="0"/>
                <a:ea typeface="+mn-ea"/>
                <a:cs typeface="Times New Roman" panose="02020603050405020304" pitchFamily="18" charset="0"/>
              </a:rPr>
              <a:t>âm</a:t>
            </a:r>
            <a:endParaRPr lang="en-US" altLang="en-US" sz="4000" b="1" kern="1200" dirty="0">
              <a:solidFill>
                <a:schemeClr val="accent3">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108158" y="458498"/>
            <a:ext cx="12083840" cy="5596198"/>
            <a:chOff x="315239" y="812656"/>
            <a:chExt cx="12082977" cy="5843501"/>
          </a:xfrm>
        </p:grpSpPr>
        <p:sp>
          <p:nvSpPr>
            <p:cNvPr id="32" name="矩形: 圆角 14">
              <a:extLst>
                <a:ext uri="{FF2B5EF4-FFF2-40B4-BE49-F238E27FC236}">
                  <a16:creationId xmlns:a16="http://schemas.microsoft.com/office/drawing/2014/main" id="{FDD9E6F9-0282-4091-A037-E2500A1CED33}"/>
                </a:ext>
              </a:extLst>
            </p:cNvPr>
            <p:cNvSpPr/>
            <p:nvPr/>
          </p:nvSpPr>
          <p:spPr>
            <a:xfrm>
              <a:off x="315239" y="2299684"/>
              <a:ext cx="3798553" cy="429799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cần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521717" y="3282650"/>
              <a:ext cx="3454238"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có</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giống</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nhau</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hoặc</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gần</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giống</a:t>
              </a:r>
              <a:r>
                <a:rPr lang="en-US" altLang="zh-CN" sz="32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2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a:xfrm>
              <a:off x="4221943" y="2333634"/>
              <a:ext cx="4545883" cy="43225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8878418" y="2333635"/>
              <a:ext cx="3519798" cy="426404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hay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số</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chuyển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bao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giờ</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có</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mối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liên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hệ</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với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những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giống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nhưng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hẳn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nhau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p:txBody>
      </p:sp>
    </p:spTree>
    <p:extLst>
      <p:ext uri="{BB962C8B-B14F-4D97-AF65-F5344CB8AC3E}">
        <p14:creationId xmlns:p14="http://schemas.microsoft.com/office/powerpoint/2010/main" val="13932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1091640" y="1848811"/>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mj-lt"/>
                <a:ea typeface="+mn-ea"/>
                <a:cs typeface="Times New Roman" panose="02020603050405020304" pitchFamily="18" charset="0"/>
              </a:rPr>
              <a:t>Bài tập 3</a:t>
            </a:r>
            <a:r>
              <a:rPr lang="vi-VN" altLang="en-US" sz="3600" b="1" kern="1200" dirty="0">
                <a:solidFill>
                  <a:srgbClr val="002060"/>
                </a:solidFill>
                <a:latin typeface="+mj-lt"/>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EC98768A-428D-4DA5-9FF4-CC84BD3CBA65}"/>
              </a:ext>
            </a:extLst>
          </p:cNvPr>
          <p:cNvGrpSpPr>
            <a:grpSpLocks/>
          </p:cNvGrpSpPr>
          <p:nvPr/>
        </p:nvGrpSpPr>
        <p:grpSpPr bwMode="auto">
          <a:xfrm>
            <a:off x="134878" y="-18479"/>
            <a:ext cx="11963808" cy="6781375"/>
            <a:chOff x="348680" y="373137"/>
            <a:chExt cx="11962953" cy="7081051"/>
          </a:xfrm>
        </p:grpSpPr>
        <p:sp>
          <p:nvSpPr>
            <p:cNvPr id="12" name="矩形: 圆角 14">
              <a:extLst>
                <a:ext uri="{FF2B5EF4-FFF2-40B4-BE49-F238E27FC236}">
                  <a16:creationId xmlns:a16="http://schemas.microsoft.com/office/drawing/2014/main"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rơm</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16" name="文本框 15">
              <a:extLst>
                <a:ext uri="{FF2B5EF4-FFF2-40B4-BE49-F238E27FC236}">
                  <a16:creationId xmlns:a16="http://schemas.microsoft.com/office/drawing/2014/main" id="{254F34D4-0E84-45ED-B426-777DA5C87112}"/>
                </a:ext>
              </a:extLst>
            </p:cNvPr>
            <p:cNvSpPr txBox="1">
              <a:spLocks noChangeArrowheads="1"/>
            </p:cNvSpPr>
            <p:nvPr/>
          </p:nvSpPr>
          <p:spPr bwMode="auto">
            <a:xfrm>
              <a:off x="1068599" y="1456994"/>
              <a:ext cx="11032808" cy="55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đã cao và tròn nóc. Trên cọc trụ, người ta úp một chiếc nồi đất hoặc ống bơ để nước không theo cọc làm ướt từ ruột cây ướt ra.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tinh ranh</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có thể chui vào đống rơm, lấy rơm che cho mình như đóng cánh cửa lại.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Cây 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dâng</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dần thịt mình cho lửa đỏ hồng căn bếp, cho bữa ăn rét mướt của trâu bò.</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Vậy mà nó vẫn nồng nàn hương vị và đầy đủ sự ấm áp của quê nhà.</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Mệt 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êm đềm </a:t>
              </a:r>
              <a:r>
                <a:rPr kumimoji="0" lang="vi-VN"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46822" y="6183053"/>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482" y="5245191"/>
            <a:ext cx="1392390" cy="157376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8FF73B8-B2E7-4B1A-8042-B582F57D7F0A}"/>
              </a:ext>
            </a:extLst>
          </p:cNvPr>
          <p:cNvGraphicFramePr>
            <a:graphicFrameLocks noGrp="1"/>
          </p:cNvGraphicFramePr>
          <p:nvPr>
            <p:extLst>
              <p:ext uri="{D42A27DB-BD31-4B8C-83A1-F6EECF244321}">
                <p14:modId xmlns:p14="http://schemas.microsoft.com/office/powerpoint/2010/main" val="382401499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val="753734939"/>
                    </a:ext>
                  </a:extLst>
                </a:gridCol>
                <a:gridCol w="8060184">
                  <a:extLst>
                    <a:ext uri="{9D8B030D-6E8A-4147-A177-3AD203B41FA5}">
                      <a16:colId xmlns:a16="http://schemas.microsoft.com/office/drawing/2014/main" val="932315463"/>
                    </a:ext>
                  </a:extLst>
                </a:gridCol>
              </a:tblGrid>
              <a:tr h="707037">
                <a:tc>
                  <a:txBody>
                    <a:bodyPr/>
                    <a:lstStyle/>
                    <a:p>
                      <a:pPr algn="ctr" fontAlgn="t"/>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Từ</a:t>
                      </a:r>
                      <a:endParaRPr lang="en-US" sz="4400" b="1"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Từ</a:t>
                      </a:r>
                      <a:r>
                        <a:rPr lang="en-US" sz="4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đồng</a:t>
                      </a:r>
                      <a:r>
                        <a:rPr lang="en-US" sz="4400" b="1"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400" b="1" dirty="0" err="1">
                          <a:solidFill>
                            <a:schemeClr val="accent6">
                              <a:lumMod val="75000"/>
                            </a:schemeClr>
                          </a:solidFill>
                          <a:effectLst/>
                          <a:latin typeface="Times New Roman" panose="02020603050405020304" pitchFamily="18" charset="0"/>
                          <a:cs typeface="Times New Roman" panose="02020603050405020304" pitchFamily="18" charset="0"/>
                        </a:rPr>
                        <a:t>nghĩa</a:t>
                      </a:r>
                      <a:endParaRPr lang="en-US" sz="4400" b="1"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226918"/>
                  </a:ext>
                </a:extLst>
              </a:tr>
              <a:tr h="1554402">
                <a:tc>
                  <a:txBody>
                    <a:bodyPr/>
                    <a:lstStyle/>
                    <a:p>
                      <a:pPr algn="ctr" fontAlgn="t"/>
                      <a:endParaRPr lang="en-US" sz="24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tinh</a:t>
                      </a:r>
                      <a:r>
                        <a:rPr lang="en-US" sz="4400" b="1" i="1" dirty="0">
                          <a:solidFill>
                            <a:srgbClr val="FF0000"/>
                          </a:solidFill>
                          <a:effectLst/>
                          <a:latin typeface="Times New Roman" panose="02020603050405020304" pitchFamily="18" charset="0"/>
                          <a:cs typeface="Times New Roman" panose="02020603050405020304" pitchFamily="18" charset="0"/>
                        </a:rPr>
                        <a:t> </a:t>
                      </a:r>
                      <a:r>
                        <a:rPr lang="en-US" sz="4400" b="1" i="1" dirty="0" err="1">
                          <a:solidFill>
                            <a:srgbClr val="FF0000"/>
                          </a:solidFill>
                          <a:effectLst/>
                          <a:latin typeface="Times New Roman" panose="02020603050405020304" pitchFamily="18" charset="0"/>
                          <a:cs typeface="Times New Roman" panose="02020603050405020304" pitchFamily="18" charset="0"/>
                        </a:rPr>
                        <a:t>ranh</a:t>
                      </a:r>
                      <a:endParaRPr lang="en-US" sz="4400" b="1" i="1" dirty="0">
                        <a:solidFill>
                          <a:srgbClr val="FF000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625983"/>
                  </a:ext>
                </a:extLst>
              </a:tr>
              <a:tr h="1341758">
                <a:tc>
                  <a:txBody>
                    <a:bodyPr/>
                    <a:lstStyle/>
                    <a:p>
                      <a:pPr algn="ctr" fontAlgn="t"/>
                      <a:endParaRPr lang="en-US" sz="20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dâng</a:t>
                      </a:r>
                      <a:endParaRPr lang="en-US" sz="4400" b="1" i="1" dirty="0">
                        <a:solidFill>
                          <a:srgbClr val="FF0000"/>
                        </a:solidFill>
                        <a:effectLst/>
                        <a:latin typeface="Times New Roman" panose="02020603050405020304" pitchFamily="18" charset="0"/>
                        <a:cs typeface="Times New Roman" panose="02020603050405020304" pitchFamily="18" charset="0"/>
                      </a:endParaRPr>
                    </a:p>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70207"/>
                  </a:ext>
                </a:extLst>
              </a:tr>
              <a:tr h="1930022">
                <a:tc>
                  <a:txBody>
                    <a:bodyPr/>
                    <a:lstStyle/>
                    <a:p>
                      <a:pPr algn="ctr" fontAlgn="t"/>
                      <a:endParaRPr lang="en-US" sz="3200" b="0" dirty="0">
                        <a:solidFill>
                          <a:srgbClr val="002060"/>
                        </a:solidFill>
                        <a:effectLst/>
                        <a:latin typeface="Times New Roman" panose="02020603050405020304" pitchFamily="18" charset="0"/>
                        <a:cs typeface="Times New Roman" panose="02020603050405020304" pitchFamily="18" charset="0"/>
                      </a:endParaRPr>
                    </a:p>
                    <a:p>
                      <a:pPr algn="ctr" fontAlgn="t"/>
                      <a:r>
                        <a:rPr lang="en-US" sz="4400" b="1" i="1" dirty="0" err="1">
                          <a:solidFill>
                            <a:srgbClr val="FF0000"/>
                          </a:solidFill>
                          <a:effectLst/>
                          <a:latin typeface="Times New Roman" panose="02020603050405020304" pitchFamily="18" charset="0"/>
                          <a:cs typeface="Times New Roman" panose="02020603050405020304" pitchFamily="18" charset="0"/>
                        </a:rPr>
                        <a:t>êm</a:t>
                      </a:r>
                      <a:r>
                        <a:rPr lang="en-US" sz="4400" b="1" i="1" dirty="0">
                          <a:solidFill>
                            <a:srgbClr val="FF0000"/>
                          </a:solidFill>
                          <a:effectLst/>
                          <a:latin typeface="Times New Roman" panose="02020603050405020304" pitchFamily="18" charset="0"/>
                          <a:cs typeface="Times New Roman" panose="02020603050405020304" pitchFamily="18" charset="0"/>
                        </a:rPr>
                        <a:t> </a:t>
                      </a:r>
                      <a:r>
                        <a:rPr lang="en-US" sz="4400" b="1" i="1" dirty="0" err="1">
                          <a:solidFill>
                            <a:srgbClr val="FF0000"/>
                          </a:solidFill>
                          <a:effectLst/>
                          <a:latin typeface="Times New Roman" panose="02020603050405020304" pitchFamily="18" charset="0"/>
                          <a:cs typeface="Times New Roman" panose="02020603050405020304" pitchFamily="18" charset="0"/>
                        </a:rPr>
                        <a:t>đềm</a:t>
                      </a:r>
                      <a:endParaRPr lang="en-US" sz="4400" b="1" i="1" dirty="0">
                        <a:solidFill>
                          <a:srgbClr val="FF0000"/>
                        </a:solidFill>
                        <a:effectLst/>
                        <a:latin typeface="Times New Roman" panose="02020603050405020304" pitchFamily="18" charset="0"/>
                        <a:cs typeface="Times New Roman" panose="02020603050405020304" pitchFamily="18" charset="0"/>
                      </a:endParaRPr>
                    </a:p>
                    <a:p>
                      <a:pPr algn="ctr" fontAlgn="t"/>
                      <a:endParaRPr lang="en-US" sz="44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Times New Roman" panose="02020603050405020304" pitchFamily="18"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99965"/>
                  </a:ext>
                </a:extLst>
              </a:tr>
            </a:tbl>
          </a:graphicData>
        </a:graphic>
      </p:graphicFrame>
      <p:pic>
        <p:nvPicPr>
          <p:cNvPr id="12" name="Picture 11">
            <a:extLst>
              <a:ext uri="{FF2B5EF4-FFF2-40B4-BE49-F238E27FC236}">
                <a16:creationId xmlns:a16="http://schemas.microsoft.com/office/drawing/2014/main"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279" y="12830"/>
            <a:ext cx="1993177" cy="1996899"/>
          </a:xfrm>
          <a:prstGeom prst="rect">
            <a:avLst/>
          </a:prstGeom>
        </p:spPr>
      </p:pic>
      <p:sp>
        <p:nvSpPr>
          <p:cNvPr id="8" name="TextBox 7">
            <a:extLst>
              <a:ext uri="{FF2B5EF4-FFF2-40B4-BE49-F238E27FC236}">
                <a16:creationId xmlns:a16="http://schemas.microsoft.com/office/drawing/2014/main"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mãnh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ngoan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ma,…</a:t>
            </a:r>
          </a:p>
        </p:txBody>
      </p:sp>
      <p:sp>
        <p:nvSpPr>
          <p:cNvPr id="13" name="TextBox 12">
            <a:extLst>
              <a:ext uri="{FF2B5EF4-FFF2-40B4-BE49-F238E27FC236}">
                <a16:creationId xmlns:a16="http://schemas.microsoft.com/office/drawing/2014/main"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biếu</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nộp</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cống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
            <a:extLst>
              <a:ext uri="{FF2B5EF4-FFF2-40B4-BE49-F238E27FC236}">
                <a16:creationId xmlns:a16="http://schemas.microsoft.com/office/drawing/2014/main"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ả,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dịu</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êm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đềm</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911479" y="212262"/>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246432" y="956593"/>
            <a:ext cx="657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1" name="矩形: 圆角 14">
            <a:extLst>
              <a:ext uri="{FF2B5EF4-FFF2-40B4-BE49-F238E27FC236}">
                <a16:creationId xmlns:a16="http://schemas.microsoft.com/office/drawing/2014/main" id="{2E3F584F-BA03-402B-8925-77C0E849A4D7}"/>
              </a:ext>
            </a:extLst>
          </p:cNvPr>
          <p:cNvSpPr/>
          <p:nvPr/>
        </p:nvSpPr>
        <p:spPr bwMode="auto">
          <a:xfrm>
            <a:off x="1196340" y="1614857"/>
            <a:ext cx="10442448" cy="45354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464" y="4501181"/>
            <a:ext cx="2670431" cy="26499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id="{7A76F477-BE17-4A21-B6BE-12322ADBA443}"/>
              </a:ext>
            </a:extLst>
          </p:cNvPr>
          <p:cNvSpPr txBox="1">
            <a:spLocks noChangeArrowheads="1"/>
          </p:cNvSpPr>
          <p:nvPr/>
        </p:nvSpPr>
        <p:spPr bwMode="auto">
          <a:xfrm>
            <a:off x="1708404" y="2830440"/>
            <a:ext cx="941832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vi-VN"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Vì</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đây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không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hoàn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toàn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khi</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thay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thế</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không</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thể</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hiện</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phù</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hợp</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đầy</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đủ</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sắc</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thái</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biểu</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cảm</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của</a:t>
            </a:r>
            <a:r>
              <a:rPr kumimoji="0" lang="en-US" altLang="zh-CN" sz="4000" b="1" i="0" u="none" strike="noStrike" kern="1200" cap="none" spc="0" normalizeH="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000" b="1" i="0" u="none" strike="noStrike" kern="1200" cap="none" spc="0" normalizeH="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câu</a:t>
            </a:r>
            <a:r>
              <a:rPr lang="en-US" altLang="zh-CN" sz="4000" b="1" kern="1200" noProof="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endParaRPr kumimoji="0" lang="vi-VN"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932106" y="1215583"/>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id="{FDD9E6F9-0282-4091-A037-E2500A1CED33}"/>
                </a:ext>
              </a:extLst>
            </p:cNvPr>
            <p:cNvSpPr/>
            <p:nvPr/>
          </p:nvSpPr>
          <p:spPr>
            <a:xfrm>
              <a:off x="4141091" y="1991176"/>
              <a:ext cx="3798553" cy="74146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Bạn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cần</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16" name="矩形: 圆角 14">
              <a:extLst>
                <a:ext uri="{FF2B5EF4-FFF2-40B4-BE49-F238E27FC236}">
                  <a16:creationId xmlns:a16="http://schemas.microsoft.com/office/drawing/2014/main"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ừ đồng nghĩa hoàn toàn</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thay thế được cho nhau trong lời nói. </a:t>
            </a:r>
          </a:p>
        </p:txBody>
      </p:sp>
      <p:sp>
        <p:nvSpPr>
          <p:cNvPr id="18" name="TextBox 17">
            <a:extLst>
              <a:ext uri="{FF2B5EF4-FFF2-40B4-BE49-F238E27FC236}">
                <a16:creationId xmlns:a16="http://schemas.microsoft.com/office/drawing/2014/main" id="{53856E0D-D813-43D6-9FB8-58C3CDACB090}"/>
              </a:ext>
            </a:extLst>
          </p:cNvPr>
          <p:cNvSpPr txBox="1"/>
          <p:nvPr/>
        </p:nvSpPr>
        <p:spPr>
          <a:xfrm>
            <a:off x="6208890" y="3102764"/>
            <a:ext cx="5743375" cy="2308324"/>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a:t>
            </a:r>
            <a:r>
              <a:rPr kumimoji="0" lang="vi-VN"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ừ đồng nghĩa không hoàn toàn. Khi dùng những từ này, ta phải cân nhắc để lựa chọn cho đúng. </a:t>
            </a:r>
            <a:endPar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cxnSp>
        <p:nvCxnSpPr>
          <p:cNvPr id="3" name="Straight Arrow Connector 2">
            <a:extLst>
              <a:ext uri="{FF2B5EF4-FFF2-40B4-BE49-F238E27FC236}">
                <a16:creationId xmlns:a16="http://schemas.microsoft.com/office/drawing/2014/main"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矩形: 圆角 14">
            <a:extLst>
              <a:ext uri="{FF2B5EF4-FFF2-40B4-BE49-F238E27FC236}">
                <a16:creationId xmlns:a16="http://schemas.microsoft.com/office/drawing/2014/main"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Bài</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tập</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4</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Tìm</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trái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nghĩa</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thích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hợp</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với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mỗi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chỗ</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trống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trong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ngữ</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tục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ngữ</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sau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id="{74F6A0FD-F9CE-447F-A9BF-BD7C2BA5009F}"/>
              </a:ext>
            </a:extLst>
          </p:cNvPr>
          <p:cNvCxnSpPr>
            <a:cxnSpLocks noChangeShapeType="1"/>
          </p:cNvCxnSpPr>
          <p:nvPr/>
        </p:nvCxnSpPr>
        <p:spPr bwMode="auto">
          <a:xfrm>
            <a:off x="2799488" y="639867"/>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FC6BE57-458F-4FC5-A6BE-4CE51CF552F8}"/>
              </a:ext>
            </a:extLst>
          </p:cNvPr>
          <p:cNvCxnSpPr>
            <a:cxnSpLocks noChangeShapeType="1"/>
          </p:cNvCxnSpPr>
          <p:nvPr/>
        </p:nvCxnSpPr>
        <p:spPr bwMode="auto">
          <a:xfrm>
            <a:off x="653828" y="1207879"/>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a)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Có</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mới</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nới</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cũ</a:t>
            </a:r>
            <a:endParaRPr lang="en-US" altLang="en-US" sz="4400" b="1" kern="1200" dirty="0">
              <a:solidFill>
                <a:srgbClr val="0B19C8"/>
              </a:solidFill>
              <a:latin typeface="Times New Roman" panose="02020603050405020304" pitchFamily="18"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b)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Xấu</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gỗ</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nước</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sơn</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tốt</a:t>
            </a:r>
            <a:endParaRPr lang="en-US" altLang="en-US" sz="4400" b="1" kern="1200" dirty="0">
              <a:solidFill>
                <a:srgbClr val="FF3300"/>
              </a:solidFill>
              <a:latin typeface="Times New Roman" panose="02020603050405020304" pitchFamily="18"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Times New Roman" panose="02020603050405020304" pitchFamily="18" charset="0"/>
                <a:ea typeface="+mn-ea"/>
                <a:cs typeface="Times New Roman" panose="02020603050405020304" pitchFamily="18" charset="0"/>
              </a:rPr>
              <a:t>c) </a:t>
            </a:r>
            <a:r>
              <a:rPr lang="en-US" altLang="en-US" sz="4400" i="1" kern="1200" dirty="0" err="1">
                <a:solidFill>
                  <a:srgbClr val="FF0000"/>
                </a:solidFill>
                <a:latin typeface="Times New Roman" panose="02020603050405020304" pitchFamily="18" charset="0"/>
                <a:ea typeface="+mn-ea"/>
                <a:cs typeface="Times New Roman" panose="02020603050405020304" pitchFamily="18" charset="0"/>
              </a:rPr>
              <a:t>Mạnh</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dùng</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sức</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dùng</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r>
              <a:rPr lang="en-US" altLang="en-US" sz="4400" kern="1200" dirty="0" err="1">
                <a:solidFill>
                  <a:srgbClr val="002060"/>
                </a:solidFill>
                <a:latin typeface="Times New Roman" panose="02020603050405020304" pitchFamily="18" charset="0"/>
                <a:ea typeface="+mn-ea"/>
                <a:cs typeface="Times New Roman" panose="02020603050405020304" pitchFamily="18" charset="0"/>
              </a:rPr>
              <a:t>mưu</a:t>
            </a:r>
            <a:r>
              <a:rPr lang="en-US" altLang="en-US" sz="4400"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id="{A5CA039C-79F3-4C52-BA72-22B8B42F297E}"/>
              </a:ext>
            </a:extLst>
          </p:cNvPr>
          <p:cNvSpPr>
            <a:spLocks noChangeArrowheads="1"/>
          </p:cNvSpPr>
          <p:nvPr/>
        </p:nvSpPr>
        <p:spPr bwMode="auto">
          <a:xfrm>
            <a:off x="5412441"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Times New Roman" panose="02020603050405020304" pitchFamily="18"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id="{D8EB15B3-FA06-48E0-8EAC-4C893797C9A8}"/>
              </a:ext>
            </a:extLst>
          </p:cNvPr>
          <p:cNvSpPr>
            <a:spLocks noChangeArrowheads="1"/>
          </p:cNvSpPr>
          <p:nvPr/>
        </p:nvSpPr>
        <p:spPr bwMode="auto">
          <a:xfrm>
            <a:off x="5114675" y="4798550"/>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Times New Roman" panose="02020603050405020304" pitchFamily="18" charset="0"/>
                <a:ea typeface="+mn-ea"/>
                <a:cs typeface="Times New Roman" panose="02020603050405020304" pitchFamily="18" charset="0"/>
              </a:rPr>
              <a:t>yếu</a:t>
            </a:r>
            <a:endParaRPr lang="en-US" altLang="en-US" sz="4400" b="1" kern="1200" dirty="0">
              <a:solidFill>
                <a:srgbClr val="FF3300"/>
              </a:solidFill>
              <a:latin typeface="Times New Roman" panose="02020603050405020304" pitchFamily="18"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Times New Roman" panose="02020603050405020304" pitchFamily="18" charset="0"/>
                  <a:cs typeface="Times New Roman" panose="02020603050405020304" pitchFamily="18" charset="0"/>
                </a:rPr>
                <a:t>Sau </a:t>
              </a:r>
              <a:r>
                <a:rPr lang="en-US" sz="4800" dirty="0" err="1">
                  <a:ln w="19050">
                    <a:solidFill>
                      <a:schemeClr val="tx2"/>
                    </a:solidFill>
                  </a:ln>
                  <a:latin typeface="Times New Roman" panose="02020603050405020304" pitchFamily="18" charset="0"/>
                  <a:cs typeface="Times New Roman" panose="02020603050405020304" pitchFamily="18" charset="0"/>
                </a:rPr>
                <a:t>bài</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học</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hôm</a:t>
              </a:r>
              <a:r>
                <a:rPr lang="en-US" sz="4800" dirty="0">
                  <a:ln w="19050">
                    <a:solidFill>
                      <a:schemeClr val="tx2"/>
                    </a:solidFill>
                  </a:ln>
                  <a:latin typeface="Times New Roman" panose="02020603050405020304" pitchFamily="18" charset="0"/>
                  <a:cs typeface="Times New Roman" panose="02020603050405020304" pitchFamily="18" charset="0"/>
                </a:rPr>
                <a:t> nay, </a:t>
              </a:r>
              <a:r>
                <a:rPr lang="en-US" sz="4800" dirty="0" err="1">
                  <a:ln w="19050">
                    <a:solidFill>
                      <a:schemeClr val="tx2"/>
                    </a:solidFill>
                  </a:ln>
                  <a:latin typeface="Times New Roman" panose="02020603050405020304" pitchFamily="18" charset="0"/>
                  <a:cs typeface="Times New Roman" panose="02020603050405020304" pitchFamily="18" charset="0"/>
                </a:rPr>
                <a:t>các</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bạn</a:t>
              </a:r>
              <a:r>
                <a:rPr lang="en-US" sz="4800" dirty="0">
                  <a:ln w="19050">
                    <a:solidFill>
                      <a:schemeClr val="tx2"/>
                    </a:solidFill>
                  </a:ln>
                  <a:latin typeface="Times New Roman" panose="02020603050405020304" pitchFamily="18" charset="0"/>
                  <a:cs typeface="Times New Roman" panose="02020603050405020304" pitchFamily="18" charset="0"/>
                </a:rPr>
                <a:t> </a:t>
              </a:r>
              <a:r>
                <a:rPr lang="en-US" sz="4800" dirty="0" err="1">
                  <a:ln w="19050">
                    <a:solidFill>
                      <a:schemeClr val="tx2"/>
                    </a:solidFill>
                  </a:ln>
                  <a:latin typeface="Times New Roman" panose="02020603050405020304" pitchFamily="18" charset="0"/>
                  <a:cs typeface="Times New Roman" panose="02020603050405020304" pitchFamily="18" charset="0"/>
                </a:rPr>
                <a:t>đã</a:t>
              </a:r>
              <a:r>
                <a:rPr lang="en-US" sz="4800" dirty="0">
                  <a:ln w="19050">
                    <a:solidFill>
                      <a:schemeClr val="tx2"/>
                    </a:solidFill>
                  </a:ln>
                  <a:latin typeface="Times New Roman" panose="02020603050405020304" pitchFamily="18" charset="0"/>
                  <a:cs typeface="Times New Roman" panose="02020603050405020304" pitchFamily="18" charset="0"/>
                </a:rPr>
                <a:t>:</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563162" y="2599397"/>
              <a:ext cx="957491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Tìm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và</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phân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loại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được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đơn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phức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068118"/>
            <a:ext cx="1889033" cy="2752301"/>
          </a:xfrm>
          <a:prstGeom prst="rect">
            <a:avLst/>
          </a:prstGeom>
        </p:spPr>
      </p:pic>
      <p:pic>
        <p:nvPicPr>
          <p:cNvPr id="15" name="Picture 14">
            <a:extLst>
              <a:ext uri="{FF2B5EF4-FFF2-40B4-BE49-F238E27FC236}">
                <a16:creationId xmlns:a16="http://schemas.microsoft.com/office/drawing/2014/main"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id="{933F2153-7547-4E26-B740-1EE9D64736A4}"/>
              </a:ext>
            </a:extLst>
          </p:cNvPr>
          <p:cNvSpPr txBox="1"/>
          <p:nvPr/>
        </p:nvSpPr>
        <p:spPr>
          <a:xfrm>
            <a:off x="1371598" y="3801561"/>
            <a:ext cx="9798627" cy="144655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Xác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định</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đúng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đồng</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âm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nhiều</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nghĩa</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Times New Roman" panose="02020603050405020304" pitchFamily="18" charset="0"/>
                  <a:cs typeface="Times New Roman" panose="02020603050405020304" pitchFamily="18" charset="0"/>
                  <a:sym typeface="Arial"/>
                </a:rPr>
                <a:t>dò</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Hoàn</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thành</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các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bài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tập</a:t>
              </a:r>
              <a:r>
                <a:rPr lang="en-US" altLang="zh-CN" sz="36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Xem</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trước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bài</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Ôn</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tập</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về</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câu</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trang</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171</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355F5-FAE3-4A63-AAD7-EB1F954D814A}"/>
              </a:ext>
            </a:extLst>
          </p:cNvPr>
          <p:cNvPicPr>
            <a:picLocks noChangeAspect="1"/>
          </p:cNvPicPr>
          <p:nvPr/>
        </p:nvPicPr>
        <p:blipFill>
          <a:blip r:embed="rId10"/>
          <a:stretch>
            <a:fillRect/>
          </a:stretch>
        </p:blipFill>
        <p:spPr>
          <a:xfrm>
            <a:off x="4102461" y="1748201"/>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Mục</a:t>
              </a:r>
              <a:r>
                <a:rPr kumimoji="0" lang="en-US" altLang="zh-CN"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tiêu</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686186" y="2660465"/>
              <a:ext cx="952949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Tìm</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và</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phân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loại</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được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đơn</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từ</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phức</a:t>
              </a:r>
              <a:r>
                <a:rPr kumimoji="0" lang="en-US" altLang="zh-CN"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Xác</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định</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đúng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đồng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trái</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đồng</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âm</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nhiều</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4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4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E28894-6CC4-4A44-9FEB-9F8012DAE18B}"/>
              </a:ext>
            </a:extLst>
          </p:cNvPr>
          <p:cNvSpPr/>
          <p:nvPr/>
        </p:nvSpPr>
        <p:spPr>
          <a:xfrm>
            <a:off x="5715000" y="1905000"/>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Dế</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Mèn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lại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bắt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đầu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một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chuyến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phiêu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lưu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mới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Chúng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mình</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hãy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thuyết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phục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những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người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kia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tham</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gia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chuyến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phiêu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lưu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của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Dế</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Mèn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nhé</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Để</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thuyết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phục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được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ấy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chúng</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ta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phải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trả</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lời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thật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xuất</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sắc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câu</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hỏi</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mà</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các</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bạn</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ấy</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đưa</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 ra </a:t>
            </a:r>
            <a:r>
              <a:rPr lang="en-US" sz="3600" kern="1200" dirty="0" err="1">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nhé</a:t>
            </a:r>
            <a:r>
              <a:rPr lang="en-US" sz="3600" kern="1200" dirty="0">
                <a:solidFill>
                  <a:schemeClr val="accent5">
                    <a:lumMod val="50000"/>
                  </a:schemeClr>
                </a:solidFill>
                <a:latin typeface="Times New Roman" panose="02020603050405020304" pitchFamily="18" charset="0"/>
                <a:ea typeface="Revue"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FF2AA04-93CA-4CEA-809F-2F4670009C13}"/>
              </a:ext>
            </a:extLst>
          </p:cNvPr>
          <p:cNvSpPr txBox="1"/>
          <p:nvPr/>
        </p:nvSpPr>
        <p:spPr>
          <a:xfrm>
            <a:off x="5410200" y="513500"/>
            <a:ext cx="6858000" cy="1015663"/>
          </a:xfrm>
          <a:prstGeom prst="rect">
            <a:avLst/>
          </a:prstGeom>
          <a:noFill/>
        </p:spPr>
        <p:txBody>
          <a:bodyPr wrap="square" rtlCol="0">
            <a:spAutoFit/>
          </a:bodyPr>
          <a:lstStyle/>
          <a:p>
            <a:pPr algn="ctr">
              <a:buClrTx/>
            </a:pPr>
            <a:r>
              <a:rPr lang="en-US" sz="6000" kern="1200" dirty="0">
                <a:solidFill>
                  <a:srgbClr val="C00000"/>
                </a:solidFill>
                <a:latin typeface="Times New Roman" panose="02020603050405020304" pitchFamily="18" charset="0"/>
                <a:ea typeface="+mn-ea"/>
                <a:cs typeface="Times New Roman" panose="02020603050405020304" pitchFamily="18" charset="0"/>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58927" y="-1078971"/>
              <a:ext cx="3424136" cy="1569660"/>
            </a:xfrm>
            <a:prstGeom prst="rect">
              <a:avLst/>
            </a:prstGeom>
            <a:grpFill/>
          </p:spPr>
          <p:txBody>
            <a:bodyPr wrap="square" rtlCol="0">
              <a:spAutoFit/>
            </a:bodyPr>
            <a:lstStyle/>
            <a:p>
              <a:pPr algn="ctr">
                <a:buClrTx/>
              </a:pPr>
              <a:r>
                <a:rPr lang="en-US" sz="3200" kern="1200" dirty="0" err="1">
                  <a:solidFill>
                    <a:srgbClr val="002060"/>
                  </a:solidFill>
                  <a:latin typeface="Times New Roman" panose="02020603050405020304" pitchFamily="18" charset="0"/>
                  <a:ea typeface="+mn-ea"/>
                  <a:cs typeface="Times New Roman" panose="02020603050405020304" pitchFamily="18" charset="0"/>
                </a:rPr>
                <a:t>Chúng</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mình</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bắt</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đầu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chuyến</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phiêu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lưu</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thôi</a:t>
              </a:r>
              <a:r>
                <a:rPr lang="en-US" sz="3200" kern="1200" dirty="0">
                  <a:solidFill>
                    <a:srgbClr val="002060"/>
                  </a:solidFill>
                  <a:latin typeface="Times New Roman" panose="02020603050405020304" pitchFamily="18" charset="0"/>
                  <a:ea typeface="+mn-ea"/>
                  <a:cs typeface="Times New Roman" panose="02020603050405020304" pitchFamily="18" charset="0"/>
                </a:rPr>
                <a:t> </a:t>
              </a:r>
              <a:r>
                <a:rPr lang="en-US" sz="3200" kern="1200" dirty="0" err="1">
                  <a:solidFill>
                    <a:srgbClr val="002060"/>
                  </a:solidFill>
                  <a:latin typeface="Times New Roman" panose="02020603050405020304" pitchFamily="18" charset="0"/>
                  <a:ea typeface="+mn-ea"/>
                  <a:cs typeface="Times New Roman" panose="02020603050405020304" pitchFamily="18" charset="0"/>
                </a:rPr>
                <a:t>nào</a:t>
              </a:r>
              <a:r>
                <a:rPr lang="en-US" sz="3200" kern="1200" dirty="0">
                  <a:solidFill>
                    <a:srgbClr val="002060"/>
                  </a:solidFill>
                  <a:latin typeface="Times New Roman" panose="02020603050405020304" pitchFamily="18" charset="0"/>
                  <a:ea typeface="+mn-ea"/>
                  <a:cs typeface="Times New Roman" panose="02020603050405020304" pitchFamily="18" charset="0"/>
                </a:rPr>
                <a:t>!</a:t>
              </a:r>
            </a:p>
          </p:txBody>
        </p:sp>
      </p:grpSp>
      <p:pic>
        <p:nvPicPr>
          <p:cNvPr id="15" name="Picture 14">
            <a:hlinkClick r:id="rId14"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矩形: 圆角 14">
            <a:extLst>
              <a:ext uri="{FF2B5EF4-FFF2-40B4-BE49-F238E27FC236}">
                <a16:creationId xmlns:a16="http://schemas.microsoft.com/office/drawing/2014/main"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Hai / cha con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bước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đi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trên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cát</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Ánh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mặt</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trời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rực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rỡ</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biển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xanh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Bóng</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cha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dài</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lênh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khênh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Bóng</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con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tròn</a:t>
            </a:r>
            <a:r>
              <a:rPr lang="en-US" altLang="en-US" b="1" kern="1200" dirty="0">
                <a:solidFill>
                  <a:srgbClr val="0E5E1D"/>
                </a:solidFill>
                <a:latin typeface="Times New Roman" panose="02020603050405020304" pitchFamily="18" charset="0"/>
                <a:ea typeface="+mn-ea"/>
                <a:cs typeface="Times New Roman" panose="02020603050405020304" pitchFamily="18" charset="0"/>
              </a:rPr>
              <a:t> /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chắc</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b="1" kern="1200" dirty="0" err="1">
                <a:solidFill>
                  <a:srgbClr val="0E5E1D"/>
                </a:solidFill>
                <a:latin typeface="Times New Roman" panose="02020603050405020304" pitchFamily="18" charset="0"/>
                <a:ea typeface="+mn-ea"/>
                <a:cs typeface="Times New Roman" panose="02020603050405020304" pitchFamily="18" charset="0"/>
              </a:rPr>
              <a:t>nịch</a:t>
            </a:r>
            <a:r>
              <a:rPr lang="en-US" altLang="en-US" b="1" kern="1200" dirty="0">
                <a:solidFill>
                  <a:srgbClr val="0E5E1D"/>
                </a:solidFill>
                <a:latin typeface="Times New Roman" panose="02020603050405020304" pitchFamily="18"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Times New Roman" panose="02020603050405020304" pitchFamily="18"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Bài</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u="sng" kern="1200" dirty="0" err="1">
                <a:solidFill>
                  <a:srgbClr val="002060"/>
                </a:solidFill>
                <a:latin typeface="Times New Roman" panose="02020603050405020304" pitchFamily="18" charset="0"/>
                <a:ea typeface="+mn-ea"/>
                <a:cs typeface="Times New Roman" panose="02020603050405020304" pitchFamily="18" charset="0"/>
              </a:rPr>
              <a:t>tập</a:t>
            </a:r>
            <a:r>
              <a:rPr lang="en-US" altLang="en-US" sz="3200" b="1" u="sng" kern="1200" dirty="0">
                <a:solidFill>
                  <a:srgbClr val="002060"/>
                </a:solidFill>
                <a:latin typeface="Times New Roman" panose="02020603050405020304" pitchFamily="18" charset="0"/>
                <a:ea typeface="+mn-ea"/>
                <a:cs typeface="Times New Roman" panose="02020603050405020304" pitchFamily="18" charset="0"/>
              </a:rPr>
              <a:t> 1</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Lập</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bảng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phân</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loại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trong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khổ</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thơ</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sau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đây</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theo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cấu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tạo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của</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chúng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Biết</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rằng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từ</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đã</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được</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phân</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cách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với</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nhau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bằng</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dấu</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gạch</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 </a:t>
            </a:r>
            <a:r>
              <a:rPr lang="en-US" altLang="en-US" sz="3200" b="1" kern="1200" dirty="0" err="1">
                <a:solidFill>
                  <a:srgbClr val="002060"/>
                </a:solidFill>
                <a:latin typeface="Times New Roman" panose="02020603050405020304" pitchFamily="18" charset="0"/>
                <a:ea typeface="+mn-ea"/>
                <a:cs typeface="Times New Roman" panose="02020603050405020304" pitchFamily="18" charset="0"/>
              </a:rPr>
              <a:t>chéo</a:t>
            </a:r>
            <a:r>
              <a:rPr lang="en-US" altLang="en-US" sz="3200" b="1" kern="1200" dirty="0">
                <a:solidFill>
                  <a:srgbClr val="002060"/>
                </a:solidFill>
                <a:latin typeface="Times New Roman" panose="02020603050405020304" pitchFamily="18"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012616" y="186267"/>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Box 2">
              <a:extLst>
                <a:ext uri="{FF2B5EF4-FFF2-40B4-BE49-F238E27FC236}">
                  <a16:creationId xmlns:a16="http://schemas.microsoft.com/office/drawing/2014/main"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Times New Roman" panose="02020603050405020304" pitchFamily="18" charset="0"/>
                  <a:cs typeface="Times New Roman" panose="02020603050405020304" pitchFamily="18"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Times New Roman" panose="02020603050405020304" pitchFamily="18"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Times New Roman" panose="02020603050405020304" pitchFamily="18"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Hai</a:t>
            </a:r>
            <a:endParaRPr lang="en-US" dirty="0">
              <a:latin typeface="Times New Roman" panose="02020603050405020304" pitchFamily="18" charset="0"/>
              <a:cs typeface="Times New Roman" panose="02020603050405020304" pitchFamily="18" charset="0"/>
            </a:endParaRPr>
          </a:p>
        </p:txBody>
      </p:sp>
      <p:sp>
        <p:nvSpPr>
          <p:cNvPr id="33" name="Rectangle: Folded Corner 32">
            <a:extLst>
              <a:ext uri="{FF2B5EF4-FFF2-40B4-BE49-F238E27FC236}">
                <a16:creationId xmlns:a16="http://schemas.microsoft.com/office/drawing/2014/main"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ĐƠN</a:t>
            </a:r>
            <a:endParaRPr lang="en-US" dirty="0">
              <a:latin typeface="Times New Roman" panose="02020603050405020304" pitchFamily="18" charset="0"/>
              <a:cs typeface="Times New Roman" panose="02020603050405020304" pitchFamily="18" charset="0"/>
            </a:endParaRPr>
          </a:p>
        </p:txBody>
      </p:sp>
      <p:sp>
        <p:nvSpPr>
          <p:cNvPr id="8" name="Rectangle: Folded Corner 7">
            <a:extLst>
              <a:ext uri="{FF2B5EF4-FFF2-40B4-BE49-F238E27FC236}">
                <a16:creationId xmlns:a16="http://schemas.microsoft.com/office/drawing/2014/main"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PHỨC</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GH</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ÉP</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TỪ </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LÁY</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cha con </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bước</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đi</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trên</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cát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Times New Roman" panose="02020603050405020304" pitchFamily="18"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nh</a:t>
            </a: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rực</a:t>
            </a:r>
            <a:r>
              <a:rPr 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sz="2400" b="1" kern="1200" dirty="0" err="1">
                <a:solidFill>
                  <a:srgbClr val="0E5E1D"/>
                </a:solidFill>
                <a:latin typeface="Times New Roman" panose="02020603050405020304" pitchFamily="18" charset="0"/>
                <a:ea typeface="+mn-ea"/>
                <a:cs typeface="Times New Roman" panose="02020603050405020304" pitchFamily="18" charset="0"/>
              </a:rPr>
              <a:t>rỡ</a:t>
            </a: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biển</a:t>
            </a:r>
            <a:endParaRPr lang="en-US"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Times New Roman" panose="02020603050405020304" pitchFamily="18" charset="0"/>
                <a:ea typeface="+mn-ea"/>
                <a:cs typeface="Times New Roman" panose="02020603050405020304" pitchFamily="18" charset="0"/>
              </a:rPr>
              <a:t>cha</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dài</a:t>
            </a: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Times New Roman" panose="02020603050405020304" pitchFamily="18" charset="0"/>
                <a:ea typeface="+mn-ea"/>
                <a:cs typeface="Times New Roman" panose="02020603050405020304" pitchFamily="18" charset="0"/>
              </a:rPr>
              <a:t>con</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tròn</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Times New Roman" panose="02020603050405020304" pitchFamily="18" charset="0"/>
                <a:ea typeface="+mn-ea"/>
                <a:cs typeface="Times New Roman" panose="02020603050405020304" pitchFamily="18" charset="0"/>
              </a:rPr>
              <a:t>lênh</a:t>
            </a:r>
            <a:r>
              <a:rPr 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sz="2400" b="1" kern="1200" dirty="0" err="1">
                <a:solidFill>
                  <a:srgbClr val="0E5E1D"/>
                </a:solidFill>
                <a:latin typeface="Times New Roman" panose="02020603050405020304" pitchFamily="18" charset="0"/>
                <a:ea typeface="+mn-ea"/>
                <a:cs typeface="Times New Roman" panose="02020603050405020304" pitchFamily="18" charset="0"/>
              </a:rPr>
              <a:t>khênh</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Times New Roman" panose="02020603050405020304" pitchFamily="18" charset="0"/>
                <a:ea typeface="+mn-ea"/>
                <a:cs typeface="Times New Roman" panose="02020603050405020304" pitchFamily="18" charset="0"/>
              </a:rPr>
              <a:t>chắc</a:t>
            </a:r>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 </a:t>
            </a:r>
            <a:r>
              <a:rPr lang="en-US" altLang="en-US" sz="2400" b="1" kern="1200" dirty="0" err="1">
                <a:solidFill>
                  <a:srgbClr val="0E5E1D"/>
                </a:solidFill>
                <a:latin typeface="Times New Roman" panose="02020603050405020304" pitchFamily="18" charset="0"/>
                <a:ea typeface="+mn-ea"/>
                <a:cs typeface="Times New Roman" panose="02020603050405020304" pitchFamily="18" charset="0"/>
              </a:rPr>
              <a:t>nịch</a:t>
            </a: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Times New Roman" panose="02020603050405020304" pitchFamily="18"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trời</a:t>
            </a:r>
            <a:endParaRPr lang="en-US"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Times New Roman" panose="02020603050405020304" pitchFamily="18" charset="0"/>
                <a:ea typeface="+mn-ea"/>
                <a:cs typeface="Times New Roman" panose="02020603050405020304" pitchFamily="18" charset="0"/>
                <a:sym typeface="Arial"/>
              </a:rPr>
              <a:t> / </a:t>
            </a:r>
            <a:endParaRPr lang="en-US" dirty="0">
              <a:latin typeface="Times New Roman" panose="02020603050405020304" pitchFamily="18" charset="0"/>
              <a:cs typeface="Times New Roman" panose="02020603050405020304" pitchFamily="18" charset="0"/>
            </a:endParaRPr>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8"/>
            <a:ext cx="10537198" cy="5260015"/>
            <a:chOff x="1034431" y="812656"/>
            <a:chExt cx="10536445" cy="5492461"/>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Bạn</a:t>
              </a:r>
              <a:r>
                <a:rPr lang="en-US" altLang="zh-CN" sz="5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cần</a:t>
              </a:r>
              <a:r>
                <a:rPr lang="en-US" altLang="zh-CN" sz="5400" b="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5400" b="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nhớ</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476519" y="2737826"/>
              <a:ext cx="10094356" cy="35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1.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Tiếng</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cấu</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tạo</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nên</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chỉ</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gồm</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một</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tiếng</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gọi</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là</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1"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từ</a:t>
              </a:r>
              <a:r>
                <a:rPr kumimoji="0" lang="en-US" altLang="zh-CN" sz="3600" b="1" i="1"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 </a:t>
              </a:r>
              <a:r>
                <a:rPr kumimoji="0" lang="en-US" altLang="zh-CN" sz="3600" b="1" i="1" u="none" strike="noStrike" kern="1200" cap="none" spc="0" normalizeH="0" baseline="0" noProof="0" dirty="0" err="1">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đơn</a:t>
              </a:r>
              <a:r>
                <a:rPr kumimoji="0" lang="en-US" altLang="zh-CN" sz="3600" u="none" strike="noStrike" kern="1200" cap="none" spc="0" normalizeH="0" baseline="0" noProof="0" dirty="0">
                  <a:ln>
                    <a:noFill/>
                  </a:ln>
                  <a:solidFill>
                    <a:prstClr val="black"/>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gồm</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hai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hay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nhiều</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tiếng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gọi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phức</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phức</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gồm</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hai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loại</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ghép</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và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b="1" i="1"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b="1" i="1"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láy</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2.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Từ</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nào</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cũng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có</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nghĩa</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và</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dùng</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để</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tạo</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nên</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3600" kern="1200" dirty="0" err="1">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câu</a:t>
              </a:r>
              <a:r>
                <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980</Words>
  <Application>Microsoft Macintosh PowerPoint</Application>
  <PresentationFormat>Widescreen</PresentationFormat>
  <Paragraphs>167</Paragraphs>
  <Slides>25</Slides>
  <Notes>19</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25</vt:i4>
      </vt:variant>
    </vt:vector>
  </HeadingPairs>
  <TitlesOfParts>
    <vt:vector size="43" baseType="lpstr">
      <vt:lpstr>字魂7号-温暖童稚体</vt:lpstr>
      <vt:lpstr>宋体</vt:lpstr>
      <vt:lpstr>Calibri</vt:lpstr>
      <vt:lpstr>A2.Jovis-Doanvandai-San</vt:lpstr>
      <vt:lpstr>iCiel Cadena</vt:lpstr>
      <vt:lpstr>Nunito</vt:lpstr>
      <vt:lpstr>Revue</vt:lpstr>
      <vt:lpstr>A3.Jovis-BebasNeueBold-San</vt:lpstr>
      <vt:lpstr>Times New Roman</vt:lpstr>
      <vt:lpstr>Permanent Marker</vt:lpstr>
      <vt:lpstr>Arial</vt:lpstr>
      <vt:lpstr>等线</vt:lpstr>
      <vt:lpstr>方正正大黑简体</vt:lpstr>
      <vt:lpstr>微软雅黑</vt:lpstr>
      <vt:lpstr>黑体</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Microsoft Office User</cp:lastModifiedBy>
  <cp:revision>19</cp:revision>
  <dcterms:modified xsi:type="dcterms:W3CDTF">2022-12-20T20:18:24Z</dcterms:modified>
</cp:coreProperties>
</file>