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87" r:id="rId2"/>
    <p:sldId id="383" r:id="rId3"/>
    <p:sldId id="353" r:id="rId4"/>
    <p:sldId id="352" r:id="rId5"/>
    <p:sldId id="264" r:id="rId6"/>
    <p:sldId id="265" r:id="rId7"/>
    <p:sldId id="266" r:id="rId8"/>
    <p:sldId id="267" r:id="rId9"/>
    <p:sldId id="275" r:id="rId10"/>
    <p:sldId id="377" r:id="rId11"/>
    <p:sldId id="381" r:id="rId12"/>
    <p:sldId id="342" r:id="rId13"/>
    <p:sldId id="378" r:id="rId14"/>
    <p:sldId id="379" r:id="rId15"/>
    <p:sldId id="380" r:id="rId16"/>
    <p:sldId id="367" r:id="rId17"/>
    <p:sldId id="370" r:id="rId18"/>
    <p:sldId id="371" r:id="rId19"/>
    <p:sldId id="372" r:id="rId20"/>
    <p:sldId id="373" r:id="rId21"/>
    <p:sldId id="374" r:id="rId22"/>
    <p:sldId id="376" r:id="rId23"/>
    <p:sldId id="382" r:id="rId24"/>
    <p:sldId id="314" r:id="rId25"/>
    <p:sldId id="295" r:id="rId26"/>
    <p:sldId id="364" r:id="rId27"/>
    <p:sldId id="384" r:id="rId28"/>
    <p:sldId id="369" r:id="rId29"/>
  </p:sldIdLst>
  <p:sldSz cx="9144000" cy="5143500" type="screen16x9"/>
  <p:notesSz cx="6858000" cy="9144000"/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4DF"/>
    <a:srgbClr val="FFE3EA"/>
    <a:srgbClr val="FFE3EB"/>
    <a:srgbClr val="F6F6F6"/>
    <a:srgbClr val="FFFFFF"/>
    <a:srgbClr val="F5F5F5"/>
    <a:srgbClr val="BEC686"/>
    <a:srgbClr val="C34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86"/>
    <p:restoredTop sz="55801"/>
  </p:normalViewPr>
  <p:slideViewPr>
    <p:cSldViewPr showGuides="1">
      <p:cViewPr varScale="1">
        <p:scale>
          <a:sx n="114" d="100"/>
          <a:sy n="114" d="100"/>
        </p:scale>
        <p:origin x="672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-47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sz="1200" dirty="0">
              <a:latin typeface="Times New Roman" panose="02020603050405020304" pitchFamily="18" charset="0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algn="r" eaLnBrk="1" hangingPunct="1">
              <a:buNone/>
            </a:pPr>
            <a:endParaRPr lang="en-US" altLang="x-none" sz="1200" dirty="0">
              <a:latin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eaLnBrk="1" hangingPunct="1">
              <a:buNone/>
            </a:pPr>
            <a:endParaRPr lang="en-US" altLang="x-none" sz="1200" dirty="0">
              <a:latin typeface="Times New Roman" panose="02020603050405020304" pitchFamily="18" charset="0"/>
            </a:endParaRPr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‹#›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  <a:p>
            <a:pPr lvl="0"/>
            <a:endParaRPr lang="en-US" altLang="en-US" dirty="0"/>
          </a:p>
          <a:p>
            <a:pPr lvl="0"/>
            <a:endParaRPr lang="vi-VN" altLang="en-US" dirty="0"/>
          </a:p>
        </p:txBody>
      </p:sp>
      <p:sp>
        <p:nvSpPr>
          <p:cNvPr id="512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2765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13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algn="just">
              <a:spcBef>
                <a:spcPct val="0"/>
              </a:spcBef>
            </a:pPr>
            <a:endParaRPr lang="vi-VN" altLang="vi-VN" sz="1000" dirty="0">
              <a:solidFill>
                <a:srgbClr val="555555"/>
              </a:solidFill>
              <a:latin typeface="helvetica" pitchFamily="34" charset="0"/>
              <a:ea typeface="Microsoft YaHei" panose="020B0503020204020204" charset="-122"/>
            </a:endParaRPr>
          </a:p>
        </p:txBody>
      </p:sp>
      <p:sp>
        <p:nvSpPr>
          <p:cNvPr id="297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14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317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15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3379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16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358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17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378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18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399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19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419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20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21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4608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22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819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4813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23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171450" lvl="0" indent="-171450">
              <a:buFontTx/>
              <a:buChar char="-"/>
            </a:pPr>
            <a:endParaRPr lang="vi-VN" altLang="vi-VN" dirty="0"/>
          </a:p>
        </p:txBody>
      </p:sp>
      <p:sp>
        <p:nvSpPr>
          <p:cNvPr id="501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24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522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</a:rPr>
              <a:t>25</a:t>
            </a:fld>
            <a:endParaRPr lang="zh-CN" altLang="en-US" sz="1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26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563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</a:rPr>
              <a:t>27</a:t>
            </a:fld>
            <a:endParaRPr lang="zh-CN" altLang="en-US" sz="1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3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4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1434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5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6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215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10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11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vi-VN"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vi-VN" sz="1200" dirty="0">
                <a:latin typeface="Times New Roman" panose="02020603050405020304" pitchFamily="18" charset="0"/>
              </a:rPr>
              <a:t>12</a:t>
            </a:fld>
            <a:endParaRPr lang="en-US" altLang="vi-V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BE5D6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Click="0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1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>
            <a:alpha val="2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  <a:endParaRPr lang="vi-VN" altLang="vi-V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vi-V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BB962C8B-B14F-4D97-AF65-F5344CB8AC3E}" type="datetime1">
              <a:rPr lang="en-US" altLang="x-none" dirty="0">
                <a:latin typeface="Calibri" panose="020F0502020204030204" pitchFamily="34" charset="0"/>
              </a:rPr>
              <a:t>30/11/2022</a:t>
            </a:fld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Calibri" panose="020F0502020204030204" pitchFamily="34" charset="0"/>
              </a:rPr>
              <a:t>‹#›</a:t>
            </a:fld>
            <a:endParaRPr lang="en-US" altLang="vi-VN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4"/>
          <p:cNvPicPr>
            <a:picLocks noChangeAspect="1"/>
          </p:cNvPicPr>
          <p:nvPr/>
        </p:nvPicPr>
        <p:blipFill>
          <a:blip r:embed="rId3"/>
          <a:srcRect t="74551" b="5949"/>
          <a:stretch>
            <a:fillRect/>
          </a:stretch>
        </p:blipFill>
        <p:spPr>
          <a:xfrm>
            <a:off x="-85725" y="3519488"/>
            <a:ext cx="9229725" cy="202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38" y="3603627"/>
            <a:ext cx="4027488" cy="1492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00" name="组合 8"/>
          <p:cNvGrpSpPr/>
          <p:nvPr/>
        </p:nvGrpSpPr>
        <p:grpSpPr>
          <a:xfrm>
            <a:off x="6897688" y="3897313"/>
            <a:ext cx="2081212" cy="1593850"/>
            <a:chOff x="8228327" y="3153600"/>
            <a:chExt cx="3679099" cy="2642759"/>
          </a:xfrm>
        </p:grpSpPr>
        <p:pic>
          <p:nvPicPr>
            <p:cNvPr id="31" name="图片 6"/>
            <p:cNvPicPr>
              <a:picLocks noChangeAspect="1"/>
            </p:cNvPicPr>
            <p:nvPr/>
          </p:nvPicPr>
          <p:blipFill rotWithShape="1">
            <a:blip r:embed="rId5"/>
            <a:srcRect l="75558" t="64613" r="-2083" b="16965"/>
            <a:stretch>
              <a:fillRect/>
            </a:stretch>
          </p:blipFill>
          <p:spPr>
            <a:xfrm>
              <a:off x="10173113" y="3185187"/>
              <a:ext cx="1734313" cy="2611172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7"/>
            <p:cNvPicPr>
              <a:picLocks noChangeAspect="1"/>
            </p:cNvPicPr>
            <p:nvPr/>
          </p:nvPicPr>
          <p:blipFill rotWithShape="1">
            <a:blip r:embed="rId5"/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022" cy="24084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 Box 13"/>
          <p:cNvSpPr txBox="1"/>
          <p:nvPr/>
        </p:nvSpPr>
        <p:spPr>
          <a:xfrm>
            <a:off x="1252537" y="1552525"/>
            <a:ext cx="6553200" cy="584771"/>
          </a:xfrm>
          <a:prstGeom prst="rect">
            <a:avLst/>
          </a:prstGeom>
          <a:noFill/>
          <a:ln w="9525">
            <a:noFill/>
          </a:ln>
        </p:spPr>
        <p:txBody>
          <a:bodyPr lIns="91435" tIns="45718" rIns="91435" bIns="45718"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CHUYỆN- </a:t>
            </a:r>
            <a:r>
              <a:rPr lang="en-GB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 5</a:t>
            </a:r>
            <a:endParaRPr lang="en-GB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7"/>
          <p:cNvSpPr txBox="1"/>
          <p:nvPr/>
        </p:nvSpPr>
        <p:spPr>
          <a:xfrm rot="-10800000" flipV="1">
            <a:off x="861988" y="2788765"/>
            <a:ext cx="71628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–XTƠ VÀ EM BÉ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3" name="Rectangle 7"/>
          <p:cNvSpPr/>
          <p:nvPr/>
        </p:nvSpPr>
        <p:spPr>
          <a:xfrm>
            <a:off x="1143000" y="158939"/>
            <a:ext cx="708660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lvl="0" indent="0"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en-US" sz="1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EA3CC0DE-323D-965A-ADDB-C3F326BFE5D3}"/>
              </a:ext>
            </a:extLst>
          </p:cNvPr>
          <p:cNvSpPr txBox="1"/>
          <p:nvPr/>
        </p:nvSpPr>
        <p:spPr>
          <a:xfrm>
            <a:off x="1456860" y="4405240"/>
            <a:ext cx="6553200" cy="461661"/>
          </a:xfrm>
          <a:prstGeom prst="rect">
            <a:avLst/>
          </a:prstGeom>
          <a:noFill/>
          <a:ln w="9525">
            <a:noFill/>
          </a:ln>
        </p:spPr>
        <p:txBody>
          <a:bodyPr lIns="91435" tIns="45718" rIns="91435" bIns="45718"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762000" y="720725"/>
            <a:ext cx="3657600" cy="4191000"/>
          </a:xfrm>
          <a:prstGeom prst="roundRect">
            <a:avLst/>
          </a:prstGeom>
          <a:noFill/>
          <a:ln>
            <a:solidFill>
              <a:srgbClr val="C34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TextBox 1"/>
          <p:cNvSpPr txBox="1"/>
          <p:nvPr/>
        </p:nvSpPr>
        <p:spPr>
          <a:xfrm>
            <a:off x="942975" y="1417638"/>
            <a:ext cx="335280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/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th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công vang dội ấy, ng</a:t>
            </a:r>
            <a:r>
              <a:rPr lang="vi-VN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 ta đã liên tiếp gửi đến phòng thí nghiệm của Lu-i Pa-xtơ những người bị chó dại cắn để ông cứu chữa. Phòng thí nghiệm của ông trở th</a:t>
            </a:r>
            <a:r>
              <a:rPr lang="vi-VN" altLang="vi-V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viện Pa-xtơ- viên chống dại đầu tiên trên thế giới.</a:t>
            </a:r>
            <a:endParaRPr lang="vi-VN" altLang="vi-VN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t="5263"/>
          <a:stretch>
            <a:fillRect/>
          </a:stretch>
        </p:blipFill>
        <p:spPr bwMode="auto">
          <a:xfrm>
            <a:off x="5105400" y="758825"/>
            <a:ext cx="3124200" cy="4114800"/>
          </a:xfrm>
          <a:custGeom>
            <a:avLst/>
            <a:gdLst>
              <a:gd name="connsiteX0" fmla="*/ 520710 w 3124200"/>
              <a:gd name="connsiteY0" fmla="*/ 0 h 4114800"/>
              <a:gd name="connsiteX1" fmla="*/ 2603490 w 3124200"/>
              <a:gd name="connsiteY1" fmla="*/ 0 h 4114800"/>
              <a:gd name="connsiteX2" fmla="*/ 3124200 w 3124200"/>
              <a:gd name="connsiteY2" fmla="*/ 520710 h 4114800"/>
              <a:gd name="connsiteX3" fmla="*/ 3124200 w 3124200"/>
              <a:gd name="connsiteY3" fmla="*/ 3594090 h 4114800"/>
              <a:gd name="connsiteX4" fmla="*/ 2603490 w 3124200"/>
              <a:gd name="connsiteY4" fmla="*/ 4114800 h 4114800"/>
              <a:gd name="connsiteX5" fmla="*/ 520710 w 3124200"/>
              <a:gd name="connsiteY5" fmla="*/ 4114800 h 4114800"/>
              <a:gd name="connsiteX6" fmla="*/ 0 w 3124200"/>
              <a:gd name="connsiteY6" fmla="*/ 3594090 h 4114800"/>
              <a:gd name="connsiteX7" fmla="*/ 0 w 3124200"/>
              <a:gd name="connsiteY7" fmla="*/ 520710 h 4114800"/>
              <a:gd name="connsiteX8" fmla="*/ 520710 w 3124200"/>
              <a:gd name="connsiteY8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4114800">
                <a:moveTo>
                  <a:pt x="520710" y="0"/>
                </a:moveTo>
                <a:lnTo>
                  <a:pt x="2603490" y="0"/>
                </a:lnTo>
                <a:cubicBezTo>
                  <a:pt x="2891070" y="0"/>
                  <a:pt x="3124200" y="233130"/>
                  <a:pt x="3124200" y="520710"/>
                </a:cubicBezTo>
                <a:lnTo>
                  <a:pt x="3124200" y="3594090"/>
                </a:lnTo>
                <a:cubicBezTo>
                  <a:pt x="3124200" y="3881670"/>
                  <a:pt x="2891070" y="4114800"/>
                  <a:pt x="2603490" y="4114800"/>
                </a:cubicBezTo>
                <a:lnTo>
                  <a:pt x="520710" y="4114800"/>
                </a:lnTo>
                <a:cubicBezTo>
                  <a:pt x="233130" y="4114800"/>
                  <a:pt x="0" y="3881670"/>
                  <a:pt x="0" y="3594090"/>
                </a:cubicBezTo>
                <a:lnTo>
                  <a:pt x="0" y="520710"/>
                </a:lnTo>
                <a:cubicBezTo>
                  <a:pt x="0" y="233130"/>
                  <a:pt x="233130" y="0"/>
                  <a:pt x="520710" y="0"/>
                </a:cubicBezTo>
                <a:close/>
              </a:path>
            </a:pathLst>
          </a:custGeom>
          <a:noFill/>
          <a:ln w="38100">
            <a:solidFill>
              <a:srgbClr val="E0250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7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9734" t="9059" r="11343" b="25034"/>
          <a:stretch>
            <a:fillRect/>
          </a:stretch>
        </p:blipFill>
        <p:spPr>
          <a:xfrm>
            <a:off x="147638" y="258763"/>
            <a:ext cx="3875087" cy="2662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21"/>
          <p:cNvSpPr txBox="1"/>
          <p:nvPr/>
        </p:nvSpPr>
        <p:spPr>
          <a:xfrm>
            <a:off x="279400" y="958850"/>
            <a:ext cx="37607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92D050"/>
                </a:solidFill>
                <a:latin typeface="iCiel Cadena"/>
                <a:ea typeface="Microsoft YaHei" panose="020B0503020204020204" charset="-122"/>
              </a:rPr>
              <a:t>1</a:t>
            </a:r>
            <a:r>
              <a:rPr lang="en-US" altLang="zh-CN" sz="3200" b="1" dirty="0">
                <a:solidFill>
                  <a:srgbClr val="92D05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.Lu-i Pa-xtơ là ai?</a:t>
            </a:r>
          </a:p>
        </p:txBody>
      </p:sp>
      <p:pic>
        <p:nvPicPr>
          <p:cNvPr id="3584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63" y="935038"/>
            <a:ext cx="3944937" cy="4076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7" name="Rectangle: Rounded Corners 1"/>
          <p:cNvSpPr/>
          <p:nvPr/>
        </p:nvSpPr>
        <p:spPr>
          <a:xfrm>
            <a:off x="250825" y="2670175"/>
            <a:ext cx="4292600" cy="2341563"/>
          </a:xfrm>
          <a:prstGeom prst="roundRect">
            <a:avLst>
              <a:gd name="adj" fmla="val 16667"/>
            </a:avLst>
          </a:prstGeom>
          <a:solidFill>
            <a:srgbClr val="BEC68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/>
          <a:lstStyle/>
          <a:p>
            <a:pPr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35848" name="TextBox 8"/>
          <p:cNvSpPr txBox="1"/>
          <p:nvPr/>
        </p:nvSpPr>
        <p:spPr>
          <a:xfrm>
            <a:off x="479425" y="2795588"/>
            <a:ext cx="4195763" cy="1938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latin typeface="Arial" panose="020B0604020202020204" pitchFamily="34" charset="0"/>
              </a:rPr>
              <a:t> 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Lu-i Pa-xt</a:t>
            </a:r>
            <a:r>
              <a:rPr lang="vi-VN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Louis Pasteur) sinh năm 1822 v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mất năm 1895. Ông l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học, 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sinh vật học, 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hóa học ng</a:t>
            </a:r>
            <a:r>
              <a:rPr lang="vi-VN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Pháp</a:t>
            </a:r>
            <a:endParaRPr lang="vi-VN" altLang="vi-VN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5847" grpId="0" animBg="1"/>
      <p:bldP spid="358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01" b="1901"/>
          <a:stretch>
            <a:fillRect/>
          </a:stretch>
        </p:blipFill>
        <p:spPr>
          <a:xfrm>
            <a:off x="-206375" y="2509838"/>
            <a:ext cx="2855913" cy="270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-206375" y="-246062"/>
            <a:ext cx="4606925" cy="316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21"/>
          <p:cNvSpPr txBox="1"/>
          <p:nvPr/>
        </p:nvSpPr>
        <p:spPr>
          <a:xfrm>
            <a:off x="96838" y="549275"/>
            <a:ext cx="3762375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92D05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Bênh dại là bệnh như thế nào?</a:t>
            </a:r>
          </a:p>
        </p:txBody>
      </p:sp>
      <p:pic>
        <p:nvPicPr>
          <p:cNvPr id="24581" name="图片 5"/>
          <p:cNvPicPr>
            <a:picLocks noChangeAspect="1"/>
          </p:cNvPicPr>
          <p:nvPr/>
        </p:nvPicPr>
        <p:blipFill>
          <a:blip r:embed="rId5"/>
          <a:srcRect l="5296" t="52330" r="5296" b="8531"/>
          <a:stretch>
            <a:fillRect/>
          </a:stretch>
        </p:blipFill>
        <p:spPr>
          <a:xfrm>
            <a:off x="2182813" y="3465513"/>
            <a:ext cx="1952625" cy="185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2" name="组合 8"/>
          <p:cNvGrpSpPr/>
          <p:nvPr/>
        </p:nvGrpSpPr>
        <p:grpSpPr>
          <a:xfrm>
            <a:off x="3481388" y="3616325"/>
            <a:ext cx="2460625" cy="2138363"/>
            <a:chOff x="8228327" y="3153600"/>
            <a:chExt cx="3679099" cy="2642759"/>
          </a:xfrm>
        </p:grpSpPr>
        <p:pic>
          <p:nvPicPr>
            <p:cNvPr id="26" name="图片 6"/>
            <p:cNvPicPr>
              <a:picLocks noChangeAspect="1"/>
            </p:cNvPicPr>
            <p:nvPr/>
          </p:nvPicPr>
          <p:blipFill rotWithShape="1">
            <a:blip r:embed="rId6"/>
            <a:srcRect l="75558" t="64613" r="-2083" b="16965"/>
            <a:stretch>
              <a:fillRect/>
            </a:stretch>
          </p:blipFill>
          <p:spPr>
            <a:xfrm>
              <a:off x="10172315" y="3184991"/>
              <a:ext cx="1735111" cy="26113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7"/>
            <p:cNvPicPr>
              <a:picLocks noChangeAspect="1"/>
            </p:cNvPicPr>
            <p:nvPr/>
          </p:nvPicPr>
          <p:blipFill rotWithShape="1">
            <a:blip r:embed="rId6"/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293" cy="240928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2805113" y="944563"/>
            <a:ext cx="6740525" cy="4630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 Box 3"/>
          <p:cNvSpPr txBox="1"/>
          <p:nvPr/>
        </p:nvSpPr>
        <p:spPr>
          <a:xfrm>
            <a:off x="3773488" y="2098675"/>
            <a:ext cx="5029200" cy="18764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Bệnh dại là bệnh do vi rút dại gây nên.</a:t>
            </a:r>
            <a:r>
              <a:rPr kumimoji="0" lang="vi-VN" alt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Khi có các triệu chứng thì bệnh nhân chắc chắn sẽ tử vong.</a:t>
            </a:r>
            <a:endParaRPr kumimoji="0" lang="en-US" altLang="en-GB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01" b="1901"/>
          <a:stretch>
            <a:fillRect/>
          </a:stretch>
        </p:blipFill>
        <p:spPr>
          <a:xfrm>
            <a:off x="-206375" y="2509838"/>
            <a:ext cx="2855913" cy="270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-55562" y="128588"/>
            <a:ext cx="4627562" cy="2649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21"/>
          <p:cNvSpPr txBox="1"/>
          <p:nvPr/>
        </p:nvSpPr>
        <p:spPr>
          <a:xfrm>
            <a:off x="301625" y="935038"/>
            <a:ext cx="37623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92D05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Tai biến nghĩa là gì?</a:t>
            </a:r>
          </a:p>
        </p:txBody>
      </p:sp>
      <p:pic>
        <p:nvPicPr>
          <p:cNvPr id="26629" name="图片 5"/>
          <p:cNvPicPr>
            <a:picLocks noChangeAspect="1"/>
          </p:cNvPicPr>
          <p:nvPr/>
        </p:nvPicPr>
        <p:blipFill>
          <a:blip r:embed="rId5"/>
          <a:srcRect l="5296" t="52330" r="5296" b="8531"/>
          <a:stretch>
            <a:fillRect/>
          </a:stretch>
        </p:blipFill>
        <p:spPr>
          <a:xfrm>
            <a:off x="2889250" y="3292475"/>
            <a:ext cx="1952625" cy="185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0" name="组合 8"/>
          <p:cNvGrpSpPr/>
          <p:nvPr/>
        </p:nvGrpSpPr>
        <p:grpSpPr>
          <a:xfrm>
            <a:off x="6326188" y="3398838"/>
            <a:ext cx="2460625" cy="2138362"/>
            <a:chOff x="8228327" y="3153600"/>
            <a:chExt cx="3679099" cy="2642759"/>
          </a:xfrm>
        </p:grpSpPr>
        <p:pic>
          <p:nvPicPr>
            <p:cNvPr id="26" name="图片 6"/>
            <p:cNvPicPr>
              <a:picLocks noChangeAspect="1"/>
            </p:cNvPicPr>
            <p:nvPr/>
          </p:nvPicPr>
          <p:blipFill rotWithShape="1">
            <a:blip r:embed="rId6"/>
            <a:srcRect l="75558" t="64613" r="-2083" b="16965"/>
            <a:stretch>
              <a:fillRect/>
            </a:stretch>
          </p:blipFill>
          <p:spPr>
            <a:xfrm>
              <a:off x="10172315" y="3184991"/>
              <a:ext cx="1735111" cy="26113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7"/>
            <p:cNvPicPr>
              <a:picLocks noChangeAspect="1"/>
            </p:cNvPicPr>
            <p:nvPr/>
          </p:nvPicPr>
          <p:blipFill rotWithShape="1">
            <a:blip r:embed="rId6"/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293" cy="240928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4333875" y="835025"/>
            <a:ext cx="4805363" cy="330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 Box 3"/>
          <p:cNvSpPr txBox="1"/>
          <p:nvPr/>
        </p:nvSpPr>
        <p:spPr>
          <a:xfrm>
            <a:off x="5110163" y="1676400"/>
            <a:ext cx="3676650" cy="9540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lang="en-US" altLang="zh-CN" sz="2800" b="1" dirty="0">
                <a:solidFill>
                  <a:srgbClr val="3B3838"/>
                </a:solidFill>
                <a:latin typeface="iCiel Cadena"/>
                <a:ea typeface="Microsoft YaHei" panose="020B0503020204020204" charset="-122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Tai biến là biến cố bất ngờ, gây tai họa lớn.</a:t>
            </a:r>
            <a:endParaRPr lang="en-US" altLang="en-GB" sz="28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01" b="1901"/>
          <a:stretch>
            <a:fillRect/>
          </a:stretch>
        </p:blipFill>
        <p:spPr>
          <a:xfrm>
            <a:off x="-206375" y="2509838"/>
            <a:ext cx="2855913" cy="270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-103187" y="306388"/>
            <a:ext cx="3700462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21"/>
          <p:cNvSpPr txBox="1"/>
          <p:nvPr/>
        </p:nvSpPr>
        <p:spPr>
          <a:xfrm>
            <a:off x="-125412" y="1071563"/>
            <a:ext cx="3760787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92D050"/>
                </a:solidFill>
                <a:latin typeface="Times New Roman" panose="02020603050405020304" pitchFamily="18" charset="0"/>
                <a:ea typeface="Microsoft YaHei" panose="020B0503020204020204" charset="-122"/>
              </a:rPr>
              <a:t>Vắc xin là gì ?</a:t>
            </a:r>
          </a:p>
        </p:txBody>
      </p:sp>
      <p:pic>
        <p:nvPicPr>
          <p:cNvPr id="28677" name="图片 5"/>
          <p:cNvPicPr>
            <a:picLocks noChangeAspect="1"/>
          </p:cNvPicPr>
          <p:nvPr/>
        </p:nvPicPr>
        <p:blipFill>
          <a:blip r:embed="rId5"/>
          <a:srcRect l="5296" t="52330" r="5296" b="8531"/>
          <a:stretch>
            <a:fillRect/>
          </a:stretch>
        </p:blipFill>
        <p:spPr>
          <a:xfrm>
            <a:off x="2863850" y="3221038"/>
            <a:ext cx="2444750" cy="185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78" name="组合 8"/>
          <p:cNvGrpSpPr/>
          <p:nvPr/>
        </p:nvGrpSpPr>
        <p:grpSpPr>
          <a:xfrm>
            <a:off x="6270625" y="3221038"/>
            <a:ext cx="2922588" cy="2112962"/>
            <a:chOff x="7611674" y="2888452"/>
            <a:chExt cx="4369333" cy="2611368"/>
          </a:xfrm>
        </p:grpSpPr>
        <p:pic>
          <p:nvPicPr>
            <p:cNvPr id="26" name="图片 6"/>
            <p:cNvPicPr>
              <a:picLocks noChangeAspect="1"/>
            </p:cNvPicPr>
            <p:nvPr/>
          </p:nvPicPr>
          <p:blipFill rotWithShape="1">
            <a:blip r:embed="rId6"/>
            <a:srcRect l="75558" t="64613" r="-2083" b="16965"/>
            <a:stretch>
              <a:fillRect/>
            </a:stretch>
          </p:blipFill>
          <p:spPr>
            <a:xfrm>
              <a:off x="10246089" y="2888452"/>
              <a:ext cx="1734918" cy="261136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7"/>
            <p:cNvPicPr>
              <a:picLocks noChangeAspect="1"/>
            </p:cNvPicPr>
            <p:nvPr/>
          </p:nvPicPr>
          <p:blipFill rotWithShape="1">
            <a:blip r:embed="rId6"/>
            <a:srcRect l="-2584" t="66991" r="70781" b="18816"/>
            <a:stretch>
              <a:fillRect/>
            </a:stretch>
          </p:blipFill>
          <p:spPr>
            <a:xfrm>
              <a:off x="7611674" y="3090533"/>
              <a:ext cx="2492015" cy="240928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679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2812" y="1077913"/>
            <a:ext cx="419100" cy="2543175"/>
          </a:xfrm>
          <a:prstGeom prst="rect">
            <a:avLst/>
          </a:prstGeom>
          <a:solidFill>
            <a:srgbClr val="F4A443"/>
          </a:solidFill>
          <a:ln w="9525">
            <a:noFill/>
          </a:ln>
        </p:spPr>
      </p:pic>
      <p:sp>
        <p:nvSpPr>
          <p:cNvPr id="41994" name="Speech Bubble: Oval 2"/>
          <p:cNvSpPr/>
          <p:nvPr/>
        </p:nvSpPr>
        <p:spPr>
          <a:xfrm>
            <a:off x="2752725" y="1720850"/>
            <a:ext cx="6218238" cy="2112963"/>
          </a:xfrm>
          <a:prstGeom prst="wedgeEllipseCallout">
            <a:avLst>
              <a:gd name="adj1" fmla="val -18000"/>
              <a:gd name="adj2" fmla="val 45153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pPr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41995" name="Rectangle 7"/>
          <p:cNvSpPr/>
          <p:nvPr/>
        </p:nvSpPr>
        <p:spPr>
          <a:xfrm>
            <a:off x="3597275" y="2201863"/>
            <a:ext cx="52578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Vắc - xin (hay còn gọi l</a:t>
            </a: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vaccine) l</a:t>
            </a: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chế phẩm có tính kháng nguyên. Vắc-xin giúp tăng sức đề kháng, bảo vệ cơ thể khỏi một số bệnh nghiêm trọng.</a:t>
            </a:r>
            <a:endParaRPr lang="vi-VN" altLang="vi-VN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1994" grpId="0" animBg="1"/>
      <p:bldP spid="419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/>
          <a:srcRect t="439"/>
          <a:stretch>
            <a:fillRect/>
          </a:stretch>
        </p:blipFill>
        <p:spPr bwMode="auto">
          <a:xfrm>
            <a:off x="191396" y="1296618"/>
            <a:ext cx="3542404" cy="3762375"/>
          </a:xfrm>
          <a:custGeom>
            <a:avLst/>
            <a:gdLst>
              <a:gd name="connsiteX0" fmla="*/ 635013 w 3733800"/>
              <a:gd name="connsiteY0" fmla="*/ 0 h 4324350"/>
              <a:gd name="connsiteX1" fmla="*/ 3174987 w 3733800"/>
              <a:gd name="connsiteY1" fmla="*/ 0 h 4324350"/>
              <a:gd name="connsiteX2" fmla="*/ 3701550 w 3733800"/>
              <a:gd name="connsiteY2" fmla="*/ 279971 h 4324350"/>
              <a:gd name="connsiteX3" fmla="*/ 3733800 w 3733800"/>
              <a:gd name="connsiteY3" fmla="*/ 339388 h 4324350"/>
              <a:gd name="connsiteX4" fmla="*/ 3733800 w 3733800"/>
              <a:gd name="connsiteY4" fmla="*/ 3984962 h 4324350"/>
              <a:gd name="connsiteX5" fmla="*/ 3701550 w 3733800"/>
              <a:gd name="connsiteY5" fmla="*/ 4044379 h 4324350"/>
              <a:gd name="connsiteX6" fmla="*/ 3174987 w 3733800"/>
              <a:gd name="connsiteY6" fmla="*/ 4324350 h 4324350"/>
              <a:gd name="connsiteX7" fmla="*/ 635013 w 3733800"/>
              <a:gd name="connsiteY7" fmla="*/ 4324350 h 4324350"/>
              <a:gd name="connsiteX8" fmla="*/ 0 w 3733800"/>
              <a:gd name="connsiteY8" fmla="*/ 3689337 h 4324350"/>
              <a:gd name="connsiteX9" fmla="*/ 0 w 3733800"/>
              <a:gd name="connsiteY9" fmla="*/ 635013 h 4324350"/>
              <a:gd name="connsiteX10" fmla="*/ 635013 w 3733800"/>
              <a:gd name="connsiteY10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3800" h="4324350">
                <a:moveTo>
                  <a:pt x="635013" y="0"/>
                </a:moveTo>
                <a:lnTo>
                  <a:pt x="3174987" y="0"/>
                </a:lnTo>
                <a:cubicBezTo>
                  <a:pt x="3394180" y="0"/>
                  <a:pt x="3587433" y="111057"/>
                  <a:pt x="3701550" y="279971"/>
                </a:cubicBezTo>
                <a:lnTo>
                  <a:pt x="3733800" y="339388"/>
                </a:lnTo>
                <a:lnTo>
                  <a:pt x="3733800" y="3984962"/>
                </a:lnTo>
                <a:lnTo>
                  <a:pt x="3701550" y="4044379"/>
                </a:lnTo>
                <a:cubicBezTo>
                  <a:pt x="3587433" y="4213294"/>
                  <a:pt x="3394180" y="4324350"/>
                  <a:pt x="3174987" y="4324350"/>
                </a:cubicBezTo>
                <a:lnTo>
                  <a:pt x="635013" y="4324350"/>
                </a:lnTo>
                <a:cubicBezTo>
                  <a:pt x="284305" y="4324350"/>
                  <a:pt x="0" y="4040045"/>
                  <a:pt x="0" y="3689337"/>
                </a:cubicBezTo>
                <a:lnTo>
                  <a:pt x="0" y="635013"/>
                </a:lnTo>
                <a:cubicBezTo>
                  <a:pt x="0" y="284305"/>
                  <a:pt x="284305" y="0"/>
                  <a:pt x="635013" y="0"/>
                </a:cubicBezTo>
                <a:close/>
              </a:path>
            </a:pathLst>
          </a:custGeom>
          <a:noFill/>
          <a:ln w="38100">
            <a:solidFill>
              <a:srgbClr val="145D14"/>
            </a:solidFill>
            <a:miter lim="800000"/>
            <a:headEnd/>
            <a:tailEnd/>
          </a:ln>
        </p:spPr>
      </p:pic>
      <p:sp>
        <p:nvSpPr>
          <p:cNvPr id="44035" name="Rectangle: Rounded Corners 2"/>
          <p:cNvSpPr/>
          <p:nvPr/>
        </p:nvSpPr>
        <p:spPr>
          <a:xfrm>
            <a:off x="4338638" y="1136650"/>
            <a:ext cx="4105275" cy="3762375"/>
          </a:xfrm>
          <a:prstGeom prst="roundRect">
            <a:avLst>
              <a:gd name="adj" fmla="val 16667"/>
            </a:avLst>
          </a:prstGeom>
          <a:solidFill>
            <a:srgbClr val="F4A443"/>
          </a:solidFill>
          <a:ln w="38100" cap="flat" cmpd="sng">
            <a:solidFill>
              <a:srgbClr val="F4A443"/>
            </a:solidFill>
            <a:prstDash val="solid"/>
            <a:headEnd type="none" w="med" len="med"/>
            <a:tailEnd type="none" w="med" len="med"/>
          </a:ln>
        </p:spPr>
        <p:txBody>
          <a:bodyPr wrap="none"/>
          <a:lstStyle/>
          <a:p>
            <a:pPr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4" name="Speech Bubble: Oval 3"/>
          <p:cNvSpPr/>
          <p:nvPr/>
        </p:nvSpPr>
        <p:spPr bwMode="auto">
          <a:xfrm>
            <a:off x="2703513" y="1552575"/>
            <a:ext cx="1600200" cy="1219200"/>
          </a:xfrm>
          <a:prstGeom prst="wedgeEllipseCallout">
            <a:avLst>
              <a:gd name="adj1" fmla="val -36967"/>
              <a:gd name="adj2" fmla="val 6779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11663" y="1362075"/>
            <a:ext cx="3749675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6 / 7 / 1885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671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ng</a:t>
            </a:r>
            <a:r>
              <a:rPr lang="en-US" altLang="en-US" sz="2400" b="1" dirty="0">
                <a:solidFill>
                  <a:srgbClr val="76717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7671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Giô-dép được đưa đến gặp bác sĩ Pa-xtơ )</a:t>
            </a:r>
            <a:endParaRPr lang="en-US" altLang="en-US" sz="2400" b="1" dirty="0">
              <a:solidFill>
                <a:srgbClr val="76717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11663" y="2716213"/>
            <a:ext cx="3960813" cy="193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7 / 7 / 1885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671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ng</a:t>
            </a:r>
            <a:r>
              <a:rPr lang="en-US" altLang="en-US" sz="2400" b="1" dirty="0">
                <a:solidFill>
                  <a:srgbClr val="76717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7671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những giọt vắc-xin chống dại đầu tiên được tiêm thử nghiệm trên cơ thể con người )</a:t>
            </a:r>
            <a:endParaRPr lang="en-US" altLang="en-US" sz="2400" b="1" dirty="0">
              <a:solidFill>
                <a:srgbClr val="76717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041" name="TextBox 8"/>
          <p:cNvSpPr txBox="1"/>
          <p:nvPr/>
        </p:nvSpPr>
        <p:spPr>
          <a:xfrm>
            <a:off x="3143250" y="1751013"/>
            <a:ext cx="11604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Lu-i </a:t>
            </a:r>
          </a:p>
          <a:p>
            <a:pPr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Pa-xt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vi-VN" altLang="vi-VN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042" name="Rectangle: Rounded Corners 11"/>
          <p:cNvSpPr/>
          <p:nvPr/>
        </p:nvSpPr>
        <p:spPr>
          <a:xfrm>
            <a:off x="773113" y="882650"/>
            <a:ext cx="2057400" cy="414338"/>
          </a:xfrm>
          <a:prstGeom prst="roundRect">
            <a:avLst>
              <a:gd name="adj" fmla="val 16667"/>
            </a:avLst>
          </a:prstGeom>
          <a:solidFill>
            <a:srgbClr val="3F7D18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/>
          <a:lstStyle/>
          <a:p>
            <a:pPr eaLnBrk="1" hangingPunct="1"/>
            <a:r>
              <a:rPr lang="en-US" altLang="vi-VN" sz="28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alt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  <a:endParaRPr lang="vi-VN" altLang="vi-VN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29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2812" y="1077913"/>
            <a:ext cx="419100" cy="2543175"/>
          </a:xfrm>
          <a:prstGeom prst="rect">
            <a:avLst/>
          </a:prstGeom>
          <a:solidFill>
            <a:srgbClr val="F4A443"/>
          </a:solidFill>
          <a:ln w="9525">
            <a:noFill/>
          </a:ln>
        </p:spPr>
      </p:pic>
      <p:sp>
        <p:nvSpPr>
          <p:cNvPr id="44044" name="Rectangle: Rounded Corners 14"/>
          <p:cNvSpPr/>
          <p:nvPr/>
        </p:nvSpPr>
        <p:spPr>
          <a:xfrm>
            <a:off x="5105400" y="792163"/>
            <a:ext cx="2057400" cy="414337"/>
          </a:xfrm>
          <a:prstGeom prst="roundRect">
            <a:avLst>
              <a:gd name="adj" fmla="val 16667"/>
            </a:avLst>
          </a:prstGeom>
          <a:solidFill>
            <a:srgbClr val="3F7D18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/>
          <a:lstStyle/>
          <a:p>
            <a:pPr eaLnBrk="1" hangingPunct="1"/>
            <a:r>
              <a:rPr lang="en-US" altLang="vi-VN" sz="28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alt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kiện</a:t>
            </a:r>
            <a:endParaRPr lang="vi-VN" altLang="vi-VN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Speech Bubble: Oval 9"/>
          <p:cNvSpPr/>
          <p:nvPr/>
        </p:nvSpPr>
        <p:spPr bwMode="auto">
          <a:xfrm>
            <a:off x="90488" y="1419225"/>
            <a:ext cx="1474788" cy="977900"/>
          </a:xfrm>
          <a:prstGeom prst="wedgeEllipseCallout">
            <a:avLst>
              <a:gd name="adj1" fmla="val 23085"/>
              <a:gd name="adj2" fmla="val 74188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44046" name="TextBox 10"/>
          <p:cNvSpPr txBox="1"/>
          <p:nvPr/>
        </p:nvSpPr>
        <p:spPr>
          <a:xfrm>
            <a:off x="350838" y="1751013"/>
            <a:ext cx="1189037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Giô- dép</a:t>
            </a:r>
            <a:endParaRPr lang="vi-VN" altLang="vi-VN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  <p:bldP spid="4" grpId="0" animBg="1"/>
      <p:bldP spid="5" grpId="0"/>
      <p:bldP spid="6" grpId="0"/>
      <p:bldP spid="44041" grpId="0"/>
      <p:bldP spid="44042" grpId="0" animBg="1"/>
      <p:bldP spid="44044" grpId="0" animBg="1"/>
      <p:bldP spid="10" grpId="0" animBg="1"/>
      <p:bldP spid="440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3350"/>
            <a:ext cx="6738938" cy="527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WordArt 11"/>
          <p:cNvSpPr>
            <a:spLocks noTextEdit="1"/>
          </p:cNvSpPr>
          <p:nvPr/>
        </p:nvSpPr>
        <p:spPr>
          <a:xfrm>
            <a:off x="2438400" y="2646363"/>
            <a:ext cx="4724400" cy="2058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6"/>
              </a:avLst>
            </a:prstTxWarp>
            <a:normAutofit/>
          </a:bodyPr>
          <a:lstStyle/>
          <a:p>
            <a:pPr algn="l"/>
            <a:r>
              <a:rPr lang="en-US" sz="3600" b="1">
                <a:ln w="9525" cap="flat" cmpd="sng">
                  <a:solidFill>
                    <a:srgbClr val="99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A4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76350"/>
            <a:ext cx="3543300" cy="3200400"/>
          </a:xfrm>
          <a:prstGeom prst="rect">
            <a:avLst/>
          </a:prstGeom>
          <a:noFill/>
          <a:ln w="2857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393" name="Text Box 9"/>
          <p:cNvSpPr txBox="1"/>
          <p:nvPr/>
        </p:nvSpPr>
        <p:spPr>
          <a:xfrm>
            <a:off x="5241925" y="133350"/>
            <a:ext cx="3863975" cy="1062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1:Chú bé Giô-dép bị chó cắn được mẹ đưa đến nhờ Lu-i Pa-xtơ cứu chữa.</a:t>
            </a:r>
            <a:endParaRPr lang="en-US" altLang="en-US" sz="21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-271462" y="-207962"/>
            <a:ext cx="5481637" cy="2486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1"/>
          <p:cNvSpPr txBox="1"/>
          <p:nvPr/>
        </p:nvSpPr>
        <p:spPr>
          <a:xfrm>
            <a:off x="384175" y="365125"/>
            <a:ext cx="4246563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Vì sao chú bé Giô-dép lại từ vùng quê xa xôi đến Pa-ri ? </a:t>
            </a:r>
            <a:endParaRPr lang="en-US" altLang="en-US" sz="2400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369888" y="3970338"/>
            <a:ext cx="4152900" cy="8096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69888" y="2960688"/>
            <a:ext cx="4152900" cy="8096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888" y="3948113"/>
            <a:ext cx="40751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x-none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chú bị chó cắn nên đến Pa-ri nhờ</a:t>
            </a:r>
            <a:r>
              <a:rPr lang="en-US" altLang="en-U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Lu-i Pa-xtơ cứu chữa</a:t>
            </a:r>
            <a:r>
              <a:rPr lang="en-US" altLang="en-US" sz="2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369888" y="1935163"/>
            <a:ext cx="4152900" cy="8096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138" name="TextBox 1"/>
          <p:cNvSpPr txBox="1"/>
          <p:nvPr/>
        </p:nvSpPr>
        <p:spPr>
          <a:xfrm>
            <a:off x="369888" y="2109788"/>
            <a:ext cx="3389312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Vì chú thích đi du lịch.</a:t>
            </a:r>
            <a:endParaRPr lang="vi-VN" alt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9" name="TextBox 8"/>
          <p:cNvSpPr txBox="1"/>
          <p:nvPr/>
        </p:nvSpPr>
        <p:spPr>
          <a:xfrm>
            <a:off x="369888" y="3160713"/>
            <a:ext cx="3836987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Vì chú đi thăm người thân.</a:t>
            </a:r>
            <a:endParaRPr lang="vi-VN" alt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5" grpId="0"/>
      <p:bldP spid="15" grpId="0" animBg="1"/>
      <p:bldP spid="15" grpId="1" animBg="1"/>
      <p:bldP spid="15" grpId="2" animBg="1"/>
      <p:bldP spid="10" grpId="0" animBg="1"/>
      <p:bldP spid="10" grpId="1" animBg="1"/>
      <p:bldP spid="11" grpId="0"/>
      <p:bldP spid="11" grpId="1"/>
      <p:bldP spid="11" grpId="2"/>
      <p:bldP spid="14" grpId="0" animBg="1"/>
      <p:bldP spid="14" grpId="1" animBg="1"/>
      <p:bldP spid="48138" grpId="0"/>
      <p:bldP spid="48138" grpId="1"/>
      <p:bldP spid="48139" grpId="0"/>
      <p:bldP spid="4813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/>
          </p:cNvSpPr>
          <p:nvPr>
            <p:ph sz="quarter" idx="1"/>
          </p:nvPr>
        </p:nvSpPr>
        <p:spPr>
          <a:xfrm>
            <a:off x="0" y="1679575"/>
            <a:ext cx="2852738" cy="29083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1700"/>
            </a:lvl1pPr>
            <a:lvl2pPr lvl="1">
              <a:buClrTx/>
              <a:buSzTx/>
              <a:buFont typeface="Arial" panose="020B0604020202020204" pitchFamily="34" charset="0"/>
              <a:defRPr sz="1400"/>
            </a:lvl2pPr>
            <a:lvl3pPr lvl="2">
              <a:buClrTx/>
              <a:buSzTx/>
              <a:buFont typeface="Arial" panose="020B0604020202020204" pitchFamily="34" charset="0"/>
              <a:defRPr sz="1100"/>
            </a:lvl3pPr>
            <a:lvl4pPr lvl="3">
              <a:buClrTx/>
              <a:buSzTx/>
              <a:buFont typeface="Arial" panose="020B0604020202020204" pitchFamily="34" charset="0"/>
              <a:defRPr sz="1000"/>
            </a:lvl4pPr>
            <a:lvl5pPr lvl="4">
              <a:buClrTx/>
              <a:buSzTx/>
              <a:buFont typeface="Arial" panose="020B0604020202020204" pitchFamily="34" charset="0"/>
              <a:defRPr sz="1000"/>
            </a:lvl5pPr>
          </a:lstStyle>
          <a:p>
            <a:pPr lvl="0" eaLnBrk="1" hangingPunct="1">
              <a:lnSpc>
                <a:spcPct val="80000"/>
              </a:lnSpc>
              <a:buFontTx/>
              <a:buNone/>
            </a:pPr>
            <a:r>
              <a:rPr lang="en-US" altLang="en-US" sz="2100" dirty="0">
                <a:latin typeface="Calibri" panose="020F0502020204030204" pitchFamily="34" charset="0"/>
              </a:rPr>
              <a:t>       </a:t>
            </a:r>
          </a:p>
        </p:txBody>
      </p:sp>
      <p:pic>
        <p:nvPicPr>
          <p:cNvPr id="3686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7625"/>
            <a:ext cx="3429000" cy="4286250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0181" name="TextBox 1"/>
          <p:cNvSpPr txBox="1"/>
          <p:nvPr/>
        </p:nvSpPr>
        <p:spPr>
          <a:xfrm>
            <a:off x="457200" y="93663"/>
            <a:ext cx="4343400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dirty="0">
                <a:latin typeface="Arial" panose="020B0604020202020204" pitchFamily="34" charset="0"/>
              </a:rPr>
              <a:t>  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Tâm trạng của Pa-xt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thế n</a:t>
            </a:r>
            <a:r>
              <a:rPr lang="en-US" alt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khi tìm ph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ơng cách chữa bệnh?Tại sao ông lại  có tâm trạng như vậy?</a:t>
            </a:r>
            <a:endParaRPr lang="vi-VN" alt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6" name="Text Box 8"/>
          <p:cNvSpPr txBox="1"/>
          <p:nvPr/>
        </p:nvSpPr>
        <p:spPr>
          <a:xfrm>
            <a:off x="4876800" y="4400550"/>
            <a:ext cx="4386263" cy="1062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2: Pa- xtơ trăn trở , suy nghĩ về phương cách chữa trị cho em bé.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96838" y="1960563"/>
            <a:ext cx="4779963" cy="9239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just" eaLnBrk="1" hangingPunct="1">
              <a:buNone/>
            </a:pP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Ông rất vui vì vắc xin do ông chế tạo đã có thể thử nghiệm trên ng</a:t>
            </a:r>
            <a:r>
              <a:rPr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ời. </a:t>
            </a:r>
            <a:endParaRPr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06363" y="2982913"/>
            <a:ext cx="4779963" cy="9223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just" eaLnBrk="1" hangingPunct="1">
              <a:buNone/>
            </a:pP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Ông trăn trở vì vắc xin do ông chế tạo đã thử nghiệm trên ng</a:t>
            </a:r>
            <a:r>
              <a:rPr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nh</a:t>
            </a:r>
            <a:r>
              <a:rPr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không th</a:t>
            </a: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công. </a:t>
            </a:r>
            <a:endParaRPr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52400" y="4040188"/>
            <a:ext cx="4779963" cy="9239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just" eaLnBrk="1" hangingPunct="1">
              <a:buNone/>
            </a:pPr>
            <a:r>
              <a:rPr lang="en-US" altLang="en-US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Pa-xtơ trăn trở, suy nghĩ về phương cách chữa trị cho em bé vì vắc xin đó ch</a:t>
            </a:r>
            <a:r>
              <a:rPr lang="vi-VN" altLang="en-US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vi-VN" altLang="en-US" dirty="0">
                <a:solidFill>
                  <a:srgbClr val="1817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thí nghiệm trên cơ thể con người.</a:t>
            </a:r>
            <a:endParaRPr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-1.38889E-6 -0.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  <p:bldP spid="50181" grpId="0"/>
      <p:bldP spid="17416" grpId="0"/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7"/>
          <p:cNvSpPr txBox="1"/>
          <p:nvPr/>
        </p:nvSpPr>
        <p:spPr>
          <a:xfrm>
            <a:off x="5102225" y="-52387"/>
            <a:ext cx="3960813" cy="738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3: Pa-xtơ quyết định phải tiêm vắc- xin cho Giô-dép.</a:t>
            </a:r>
            <a:endParaRPr lang="en-US" altLang="en-US" sz="21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8915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75" y="685800"/>
            <a:ext cx="3581400" cy="4297363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19050" y="-473075"/>
            <a:ext cx="3960813" cy="272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9" name="TextBox 1"/>
          <p:cNvSpPr txBox="1"/>
          <p:nvPr/>
        </p:nvSpPr>
        <p:spPr>
          <a:xfrm>
            <a:off x="457200" y="495300"/>
            <a:ext cx="336550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cùng. Pa-xtơ đã quyết đinh thế n</a:t>
            </a:r>
            <a:r>
              <a:rPr lang="en-US" alt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?</a:t>
            </a:r>
            <a:endParaRPr lang="vi-VN" altLang="vi-V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09600" y="2247900"/>
            <a:ext cx="3960813" cy="5556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just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Ông quyết định không tiêm vắc xin.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09600" y="3236913"/>
            <a:ext cx="3960813" cy="5540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just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Ông quyết định tiêm vắc xin.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609600" y="4206875"/>
            <a:ext cx="3960813" cy="5556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Ông quyết định chờ đợi, hỏi ý kiến cậu bé.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69136E-6 L 0.00017 -0.183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52229" grpId="0"/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3350"/>
            <a:ext cx="6738938" cy="527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WordArt 11"/>
          <p:cNvSpPr>
            <a:spLocks noTextEdit="1"/>
          </p:cNvSpPr>
          <p:nvPr/>
        </p:nvSpPr>
        <p:spPr>
          <a:xfrm>
            <a:off x="2438400" y="2646363"/>
            <a:ext cx="4724400" cy="2058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6"/>
              </a:avLst>
            </a:prstTxWarp>
            <a:normAutofit/>
          </a:bodyPr>
          <a:lstStyle/>
          <a:p>
            <a:pPr algn="l"/>
            <a:r>
              <a:rPr lang="en-US" sz="3600" b="1">
                <a:ln w="9525" cap="flat" cmpd="sng">
                  <a:solidFill>
                    <a:srgbClr val="99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A4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064125" y="119063"/>
            <a:ext cx="4211638" cy="1292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19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4: Mũi tiêm thứ mười có độc tính rất cao. Pa-xtơ thức suốt đêm ròng để quyết định tiêm mũi thứ 10 cho em bé. </a:t>
            </a:r>
            <a:endParaRPr lang="en-US" altLang="en-US" sz="19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6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428750"/>
            <a:ext cx="3487738" cy="3595688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-34925" y="-292100"/>
            <a:ext cx="4606925" cy="316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7" name="TextBox 1"/>
          <p:cNvSpPr txBox="1"/>
          <p:nvPr/>
        </p:nvSpPr>
        <p:spPr>
          <a:xfrm>
            <a:off x="457200" y="549275"/>
            <a:ext cx="33337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000" dirty="0">
                <a:latin typeface="Arial" panose="020B0604020202020204" pitchFamily="34" charset="0"/>
              </a:rPr>
              <a:t> 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chín phát tiêm, tại sao Pa-xt</a:t>
            </a:r>
            <a: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lại day dứt khi tiêm phát thứ m</a:t>
            </a:r>
            <a:r>
              <a:rPr lang="vi-VN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ời? </a:t>
            </a:r>
            <a:endParaRPr lang="vi-VN" altLang="vi-VN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862013" y="3181350"/>
            <a:ext cx="3984625" cy="5683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Vì phát tiêm thứ mười có độc tính rất cao. 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38200" y="2427288"/>
            <a:ext cx="3984625" cy="5683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Vì gia đình cậu bé không đồng ý cho tiêm.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62013" y="4057650"/>
            <a:ext cx="3960813" cy="5683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Vì ông biết cậu bé chắn chắn sẽ chết. 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5679E-6 L -2.77778E-6 -0.1466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54277" grpId="0"/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486400" y="269875"/>
            <a:ext cx="3086100" cy="1062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5 :Qua ng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thứ bảy em bé khoẻ mạnh, bình yên. Tai hoạ đã qua. 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0" y="1504950"/>
            <a:ext cx="3657600" cy="3403600"/>
          </a:xfrm>
          <a:prstGeom prst="rect">
            <a:avLst/>
          </a:prstGeom>
          <a:noFill/>
          <a:ln w="38100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-66675" y="-323850"/>
            <a:ext cx="4606925" cy="316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5" name="TextBox 1"/>
          <p:cNvSpPr txBox="1"/>
          <p:nvPr/>
        </p:nvSpPr>
        <p:spPr>
          <a:xfrm>
            <a:off x="533400" y="666750"/>
            <a:ext cx="28194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Sau khi tiêm vắc xin, tình trạng em bé nh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thế n</a:t>
            </a:r>
            <a:r>
              <a:rPr lang="en-US" alt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vi-V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34950" y="2536825"/>
            <a:ext cx="3733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bé bị lên c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dại 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34950" y="3422650"/>
            <a:ext cx="3733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Em bé vẫn khỏe mạnh.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34950" y="4281488"/>
            <a:ext cx="3733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bé bị bệnh nặng v</a:t>
            </a: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đời.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95062E-6 L -0.00191 -0.1728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9734" t="9059" r="11343" b="25034"/>
          <a:stretch>
            <a:fillRect/>
          </a:stretch>
        </p:blipFill>
        <p:spPr>
          <a:xfrm>
            <a:off x="-34925" y="-307975"/>
            <a:ext cx="4606925" cy="3165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 t="5263"/>
          <a:stretch>
            <a:fillRect/>
          </a:stretch>
        </p:blipFill>
        <p:spPr bwMode="auto">
          <a:xfrm>
            <a:off x="5562600" y="819150"/>
            <a:ext cx="3124200" cy="4114800"/>
          </a:xfrm>
          <a:custGeom>
            <a:avLst/>
            <a:gdLst>
              <a:gd name="connsiteX0" fmla="*/ 520710 w 3124200"/>
              <a:gd name="connsiteY0" fmla="*/ 0 h 4114800"/>
              <a:gd name="connsiteX1" fmla="*/ 2603490 w 3124200"/>
              <a:gd name="connsiteY1" fmla="*/ 0 h 4114800"/>
              <a:gd name="connsiteX2" fmla="*/ 3124200 w 3124200"/>
              <a:gd name="connsiteY2" fmla="*/ 520710 h 4114800"/>
              <a:gd name="connsiteX3" fmla="*/ 3124200 w 3124200"/>
              <a:gd name="connsiteY3" fmla="*/ 3594090 h 4114800"/>
              <a:gd name="connsiteX4" fmla="*/ 2603490 w 3124200"/>
              <a:gd name="connsiteY4" fmla="*/ 4114800 h 4114800"/>
              <a:gd name="connsiteX5" fmla="*/ 520710 w 3124200"/>
              <a:gd name="connsiteY5" fmla="*/ 4114800 h 4114800"/>
              <a:gd name="connsiteX6" fmla="*/ 0 w 3124200"/>
              <a:gd name="connsiteY6" fmla="*/ 3594090 h 4114800"/>
              <a:gd name="connsiteX7" fmla="*/ 0 w 3124200"/>
              <a:gd name="connsiteY7" fmla="*/ 520710 h 4114800"/>
              <a:gd name="connsiteX8" fmla="*/ 520710 w 3124200"/>
              <a:gd name="connsiteY8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4200" h="4114800">
                <a:moveTo>
                  <a:pt x="520710" y="0"/>
                </a:moveTo>
                <a:lnTo>
                  <a:pt x="2603490" y="0"/>
                </a:lnTo>
                <a:cubicBezTo>
                  <a:pt x="2891070" y="0"/>
                  <a:pt x="3124200" y="233130"/>
                  <a:pt x="3124200" y="520710"/>
                </a:cubicBezTo>
                <a:lnTo>
                  <a:pt x="3124200" y="3594090"/>
                </a:lnTo>
                <a:cubicBezTo>
                  <a:pt x="3124200" y="3881670"/>
                  <a:pt x="2891070" y="4114800"/>
                  <a:pt x="2603490" y="4114800"/>
                </a:cubicBezTo>
                <a:lnTo>
                  <a:pt x="520710" y="4114800"/>
                </a:lnTo>
                <a:cubicBezTo>
                  <a:pt x="233130" y="4114800"/>
                  <a:pt x="0" y="3881670"/>
                  <a:pt x="0" y="3594090"/>
                </a:cubicBezTo>
                <a:lnTo>
                  <a:pt x="0" y="520710"/>
                </a:lnTo>
                <a:cubicBezTo>
                  <a:pt x="0" y="233130"/>
                  <a:pt x="233130" y="0"/>
                  <a:pt x="520710" y="0"/>
                </a:cubicBezTo>
                <a:close/>
              </a:path>
            </a:pathLst>
          </a:custGeom>
          <a:noFill/>
          <a:ln w="38100">
            <a:solidFill>
              <a:srgbClr val="E02502"/>
            </a:solidFill>
            <a:miter lim="800000"/>
            <a:headEnd/>
            <a:tailEnd/>
          </a:ln>
        </p:spPr>
      </p:pic>
      <p:sp>
        <p:nvSpPr>
          <p:cNvPr id="58372" name="TextBox 3"/>
          <p:cNvSpPr txBox="1"/>
          <p:nvPr/>
        </p:nvSpPr>
        <p:spPr>
          <a:xfrm>
            <a:off x="533400" y="666750"/>
            <a:ext cx="31242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dirty="0">
                <a:latin typeface="Calibri" panose="020F0502020204030204" pitchFamily="34" charset="0"/>
              </a:rPr>
              <a:t> 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th</a:t>
            </a:r>
            <a:r>
              <a:rPr lang="en-US" alt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công ấy, thái độ của mọi ng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đối với ông như thế n</a:t>
            </a:r>
            <a:r>
              <a:rPr lang="vi-VN" alt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?</a:t>
            </a:r>
            <a:endParaRPr lang="vi-VN" altLang="vi-V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57200" y="2571750"/>
            <a:ext cx="4495800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Mọi người lên án ông vì đã tiêm vắc xin chưa được thử nghiệm.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57200" y="3448050"/>
            <a:ext cx="4495800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Mọi người ho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nghi, chưa tin v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vắc xin do ông chế tạo 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57200" y="4324350"/>
            <a:ext cx="4495800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Mọi người tin tưởng v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tiếp gửi đến bệnh nhân cho ông cúu chữa.</a:t>
            </a:r>
            <a:endParaRPr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064" name="TextBox 3"/>
          <p:cNvSpPr txBox="1"/>
          <p:nvPr/>
        </p:nvSpPr>
        <p:spPr>
          <a:xfrm>
            <a:off x="5295900" y="47625"/>
            <a:ext cx="38481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6: Phòng thí nghiệm của ông trở th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Viện Pa-xt</a:t>
            </a:r>
            <a:r>
              <a:rPr lang="vi-VN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 tiên trên thế giới.</a:t>
            </a:r>
            <a:endParaRPr lang="vi-VN" altLang="en-US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3350"/>
            <a:ext cx="6738938" cy="527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WordArt 11"/>
          <p:cNvSpPr>
            <a:spLocks noTextEdit="1"/>
          </p:cNvSpPr>
          <p:nvPr/>
        </p:nvSpPr>
        <p:spPr>
          <a:xfrm>
            <a:off x="2438400" y="2646363"/>
            <a:ext cx="4724400" cy="2058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6"/>
              </a:avLst>
            </a:prstTxWarp>
            <a:normAutofit/>
          </a:bodyPr>
          <a:lstStyle/>
          <a:p>
            <a:pPr algn="l"/>
            <a:r>
              <a:rPr lang="en-US" sz="3600" b="1">
                <a:ln w="9525" cap="flat" cmpd="sng">
                  <a:solidFill>
                    <a:srgbClr val="99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A4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4"/>
          <p:cNvPicPr>
            <a:picLocks noChangeAspect="1"/>
          </p:cNvPicPr>
          <p:nvPr/>
        </p:nvPicPr>
        <p:blipFill>
          <a:blip r:embed="rId3"/>
          <a:srcRect t="74551" b="5949"/>
          <a:stretch>
            <a:fillRect/>
          </a:stretch>
        </p:blipFill>
        <p:spPr>
          <a:xfrm>
            <a:off x="-85725" y="2794000"/>
            <a:ext cx="9229725" cy="275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图片 8"/>
          <p:cNvPicPr>
            <a:picLocks noChangeAspect="1"/>
          </p:cNvPicPr>
          <p:nvPr/>
        </p:nvPicPr>
        <p:blipFill>
          <a:blip r:embed="rId4"/>
          <a:srcRect l="29510" t="53191" r="24232" b="15555"/>
          <a:stretch>
            <a:fillRect/>
          </a:stretch>
        </p:blipFill>
        <p:spPr>
          <a:xfrm>
            <a:off x="-311150" y="962025"/>
            <a:ext cx="2655888" cy="388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19734" t="9059" r="11343" b="25034"/>
          <a:stretch>
            <a:fillRect/>
          </a:stretch>
        </p:blipFill>
        <p:spPr>
          <a:xfrm>
            <a:off x="836613" y="-336550"/>
            <a:ext cx="8534400" cy="451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7" name="图片 6"/>
          <p:cNvPicPr>
            <a:picLocks noChangeAspect="1"/>
          </p:cNvPicPr>
          <p:nvPr/>
        </p:nvPicPr>
        <p:blipFill>
          <a:blip r:embed="rId6"/>
          <a:srcRect l="5296" t="68549" r="5296" b="8531"/>
          <a:stretch>
            <a:fillRect/>
          </a:stretch>
        </p:blipFill>
        <p:spPr>
          <a:xfrm>
            <a:off x="1847850" y="2859088"/>
            <a:ext cx="4219575" cy="234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/>
          <a:srcRect l="-2584" t="66991" r="70781" b="18816"/>
          <a:stretch>
            <a:fillRect/>
          </a:stretch>
        </p:blipFill>
        <p:spPr>
          <a:xfrm>
            <a:off x="5818188" y="3386138"/>
            <a:ext cx="1652588" cy="15970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/>
          <a:srcRect l="75558" t="64613" r="-2083" b="16965"/>
          <a:stretch>
            <a:fillRect/>
          </a:stretch>
        </p:blipFill>
        <p:spPr>
          <a:xfrm>
            <a:off x="7932738" y="3862388"/>
            <a:ext cx="1123950" cy="16906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4"/>
          <p:cNvPicPr>
            <a:picLocks noChangeAspect="1"/>
          </p:cNvPicPr>
          <p:nvPr/>
        </p:nvPicPr>
        <p:blipFill rotWithShape="1">
          <a:blip r:embed="rId4"/>
          <a:srcRect l="75558" t="64613" r="-2083" b="16965"/>
          <a:stretch>
            <a:fillRect/>
          </a:stretch>
        </p:blipFill>
        <p:spPr>
          <a:xfrm>
            <a:off x="8388350" y="2286000"/>
            <a:ext cx="833438" cy="12525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342995" y="792517"/>
            <a:ext cx="6001166" cy="132344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ca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ngợi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ai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 ca </a:t>
            </a:r>
            <a:r>
              <a:rPr kumimoji="0" lang="en-US" sz="4000" b="1" kern="1200" cap="none" spc="0" normalizeH="0" baseline="0" noProof="0" dirty="0" err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ngợi</a:t>
            </a:r>
            <a:r>
              <a:rPr kumimoji="0" lang="en-US" sz="4000" b="1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2328863" y="708025"/>
            <a:ext cx="591185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Câu chuyện ca ngợi t</a:t>
            </a:r>
            <a:r>
              <a:rPr lang="en-US" alt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năng v</a:t>
            </a:r>
            <a:r>
              <a:rPr lang="en-US" alt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tấm lòng nhân hậu, yêu thư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con ng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 hết mực của bác sĩ Pa-xtơ. Ông đã cống hiến cho nhân loại một phát minh khoa học lớn lao</a:t>
            </a:r>
            <a:r>
              <a:rPr lang="vi-VN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4"/>
          <p:cNvPicPr>
            <a:picLocks noChangeAspect="1"/>
          </p:cNvPicPr>
          <p:nvPr/>
        </p:nvPicPr>
        <p:blipFill>
          <a:blip r:embed="rId3"/>
          <a:srcRect t="74551" b="5949"/>
          <a:stretch>
            <a:fillRect/>
          </a:stretch>
        </p:blipFill>
        <p:spPr>
          <a:xfrm>
            <a:off x="-80962" y="3530600"/>
            <a:ext cx="9305925" cy="183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1122363" y="0"/>
            <a:ext cx="7932737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33051" y="56428"/>
            <a:ext cx="4038600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205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2368550"/>
            <a:ext cx="2133600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4375" y="1411288"/>
            <a:ext cx="6019800" cy="2713038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một câu chuyện hay</a:t>
            </a:r>
            <a:endParaRPr lang="en-US" altLang="en-US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 câu chuyện đúng v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đầy đủ.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kể hay, hấp dẫn, kết hợp điệu bộ cử chỉ khi kể.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đúng ý nghĩa v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 được với ng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thân về nội dung câu chuyện vừa nghe cô kể.</a:t>
            </a:r>
          </a:p>
          <a:p>
            <a:pPr eaLnBrk="1" hangingPunct="1">
              <a:buFontTx/>
              <a:buNone/>
            </a:pPr>
            <a:endParaRPr dirty="0"/>
          </a:p>
        </p:txBody>
      </p:sp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6"/>
          <a:srcRect l="75558" t="64613" r="-2083" b="16965"/>
          <a:stretch>
            <a:fillRect/>
          </a:stretch>
        </p:blipFill>
        <p:spPr>
          <a:xfrm>
            <a:off x="8015288" y="3629025"/>
            <a:ext cx="1123950" cy="16906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6"/>
          <a:srcRect l="-2584" t="66991" r="70781" b="18816"/>
          <a:stretch>
            <a:fillRect/>
          </a:stretch>
        </p:blipFill>
        <p:spPr>
          <a:xfrm>
            <a:off x="6900863" y="4086225"/>
            <a:ext cx="1227138" cy="11858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1209" name="图片 6"/>
          <p:cNvPicPr>
            <a:picLocks noChangeAspect="1"/>
          </p:cNvPicPr>
          <p:nvPr/>
        </p:nvPicPr>
        <p:blipFill>
          <a:blip r:embed="rId7"/>
          <a:srcRect l="5296" t="68549" r="5296" b="8531"/>
          <a:stretch>
            <a:fillRect/>
          </a:stretch>
        </p:blipFill>
        <p:spPr>
          <a:xfrm>
            <a:off x="2347913" y="3911600"/>
            <a:ext cx="2224087" cy="1235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4"/>
          <p:cNvPicPr>
            <a:picLocks noChangeAspect="1"/>
          </p:cNvPicPr>
          <p:nvPr/>
        </p:nvPicPr>
        <p:blipFill>
          <a:blip r:embed="rId3"/>
          <a:srcRect t="74551" b="5949"/>
          <a:stretch>
            <a:fillRect/>
          </a:stretch>
        </p:blipFill>
        <p:spPr>
          <a:xfrm>
            <a:off x="117475" y="3589338"/>
            <a:ext cx="9307513" cy="183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1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" y="3832225"/>
            <a:ext cx="2092325" cy="134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50"/>
            <a:ext cx="9117013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hought Bubble: Cloud 2"/>
          <p:cNvSpPr/>
          <p:nvPr/>
        </p:nvSpPr>
        <p:spPr>
          <a:xfrm>
            <a:off x="363538" y="341313"/>
            <a:ext cx="3505200" cy="9842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 Pa-xt</a:t>
            </a:r>
            <a:r>
              <a:rPr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x-none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Nha Trang</a:t>
            </a:r>
            <a:endParaRPr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图片 4"/>
          <p:cNvPicPr>
            <a:picLocks noChangeAspect="1"/>
          </p:cNvPicPr>
          <p:nvPr/>
        </p:nvPicPr>
        <p:blipFill>
          <a:blip r:embed="rId3"/>
          <a:srcRect t="74551" b="5949"/>
          <a:stretch>
            <a:fillRect/>
          </a:stretch>
        </p:blipFill>
        <p:spPr>
          <a:xfrm>
            <a:off x="-80962" y="3530600"/>
            <a:ext cx="9305925" cy="183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19734" t="9059" r="11343" b="25034"/>
          <a:stretch>
            <a:fillRect/>
          </a:stretch>
        </p:blipFill>
        <p:spPr>
          <a:xfrm>
            <a:off x="1122363" y="0"/>
            <a:ext cx="7932737" cy="541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2368550"/>
            <a:ext cx="2133600" cy="2774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6"/>
          <a:srcRect l="75558" t="64613" r="-2083" b="16965"/>
          <a:stretch>
            <a:fillRect/>
          </a:stretch>
        </p:blipFill>
        <p:spPr>
          <a:xfrm>
            <a:off x="8015288" y="3629025"/>
            <a:ext cx="1123950" cy="16906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6"/>
          <a:srcRect l="-2584" t="66991" r="70781" b="18816"/>
          <a:stretch>
            <a:fillRect/>
          </a:stretch>
        </p:blipFill>
        <p:spPr>
          <a:xfrm>
            <a:off x="6900863" y="4086225"/>
            <a:ext cx="1227138" cy="11858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5303" name="图片 6"/>
          <p:cNvPicPr>
            <a:picLocks noChangeAspect="1"/>
          </p:cNvPicPr>
          <p:nvPr/>
        </p:nvPicPr>
        <p:blipFill>
          <a:blip r:embed="rId7"/>
          <a:srcRect l="5296" t="68549" r="5296" b="8531"/>
          <a:stretch>
            <a:fillRect/>
          </a:stretch>
        </p:blipFill>
        <p:spPr>
          <a:xfrm>
            <a:off x="2347913" y="3911600"/>
            <a:ext cx="2224087" cy="1235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133600" y="1739900"/>
            <a:ext cx="6167438" cy="166052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eaLnBrk="1" hangingPunct="1"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sẽ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để tỏ lòng biết ơn với những 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bác học đã cống hiến cho nhân loại những  phát minh khoa học ?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endParaRPr lang="vi-VN" altLang="vi-VN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508375"/>
            <a:ext cx="2092325" cy="153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65175"/>
            <a:ext cx="2514600" cy="287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TextBox 7"/>
          <p:cNvSpPr txBox="1"/>
          <p:nvPr/>
        </p:nvSpPr>
        <p:spPr>
          <a:xfrm>
            <a:off x="4343400" y="742950"/>
            <a:ext cx="2971800" cy="2586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vi-VN" dirty="0">
                <a:latin typeface="Arial" panose="020B0604020202020204" pitchFamily="34" charset="0"/>
              </a:rPr>
              <a:t>Sau thành công vang dội ấy, ng</a:t>
            </a:r>
            <a:r>
              <a:rPr lang="vi-VN" altLang="vi-VN" dirty="0">
                <a:latin typeface="Arial" panose="020B0604020202020204" pitchFamily="34" charset="0"/>
              </a:rPr>
              <a:t>ười ta đã liên tiếp gửi đến phòng thí nghiệm của Lu-i Pa-xtơ những người bị chó dại cắn để ông cứu chữa. Phòng thí nghiệm của ông trở thành Viện Pa-xtơ – viện chống dại đầu tiên trên thế giới.</a:t>
            </a:r>
          </a:p>
        </p:txBody>
      </p:sp>
      <p:pic>
        <p:nvPicPr>
          <p:cNvPr id="57349" name="Picture 2" descr="G:\anh slide\3d32f70c95e441d566402754a5fc6f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50" name="TextBox 2"/>
          <p:cNvSpPr txBox="1"/>
          <p:nvPr/>
        </p:nvSpPr>
        <p:spPr>
          <a:xfrm>
            <a:off x="2171700" y="1090613"/>
            <a:ext cx="4800600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các em đã chú ý lắng nghe!</a:t>
            </a:r>
            <a:endParaRPr lang="en-US" alt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G:\anh slide\anh-nen-powerpoint-cuc-de-thuong_0931529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5" y="-1270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14"/>
          <p:cNvSpPr txBox="1"/>
          <p:nvPr/>
        </p:nvSpPr>
        <p:spPr>
          <a:xfrm>
            <a:off x="776288" y="209550"/>
            <a:ext cx="7591425" cy="1384300"/>
          </a:xfrm>
          <a:prstGeom prst="rect">
            <a:avLst/>
          </a:prstGeom>
          <a:noFill/>
          <a:ln w="9525">
            <a:noFill/>
          </a:ln>
        </p:spPr>
        <p:txBody>
          <a:bodyPr lIns="91435" tIns="45718" rIns="91435" bIns="45718">
            <a:spAutoFit/>
          </a:bodyPr>
          <a:lstStyle/>
          <a:p>
            <a:pPr algn="just"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việc l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tốt( hoặc một 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động dũng cảm) bảo vệ môi trường em đã l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hoặc đã chứng kiến.</a:t>
            </a:r>
            <a:endParaRPr lang="en-US" alt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3486150" y="1447800"/>
            <a:ext cx="4845050" cy="5699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4725" y="1468438"/>
            <a:ext cx="287337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vi-VN" sz="2400" b="1" dirty="0">
                <a:solidFill>
                  <a:srgbClr val="85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yêu cầu</a:t>
            </a:r>
            <a:endParaRPr lang="vi-VN" altLang="en-US" sz="2400" b="1" dirty="0">
              <a:solidFill>
                <a:srgbClr val="85763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471863" y="2238375"/>
            <a:ext cx="4845050" cy="5715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8" y="2314575"/>
            <a:ext cx="397351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85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kể tự nhiên, chân thực</a:t>
            </a:r>
            <a:endParaRPr lang="vi-VN" altLang="en-US" sz="2400" dirty="0">
              <a:solidFill>
                <a:srgbClr val="85763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3486150" y="3087688"/>
            <a:ext cx="4845050" cy="5699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1863" y="3121025"/>
            <a:ext cx="48450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85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hợp điệu bộ, cử chỉ, nét mặt</a:t>
            </a:r>
            <a:endParaRPr lang="vi-VN" altLang="en-US" sz="2400" dirty="0">
              <a:solidFill>
                <a:srgbClr val="85763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Arrow: Right 8"/>
          <p:cNvSpPr/>
          <p:nvPr/>
        </p:nvSpPr>
        <p:spPr>
          <a:xfrm>
            <a:off x="1184275" y="1930400"/>
            <a:ext cx="1892300" cy="1081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2238375"/>
            <a:ext cx="112395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85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altLang="en-US" sz="2400" b="1" dirty="0">
                <a:solidFill>
                  <a:srgbClr val="85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400" b="1" dirty="0">
                <a:solidFill>
                  <a:srgbClr val="8576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ý </a:t>
            </a:r>
            <a:endParaRPr lang="vi-VN" altLang="en-US" sz="2400" dirty="0">
              <a:solidFill>
                <a:srgbClr val="85763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00100" y="112395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14625" y="666750"/>
            <a:ext cx="1857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14625" y="1098550"/>
            <a:ext cx="2484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89713" y="666750"/>
            <a:ext cx="16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/>
      <p:bldP spid="11" grpId="0" animBg="1"/>
      <p:bldP spid="6" grpId="0"/>
      <p:bldP spid="12" grpId="0" animBg="1"/>
      <p:bldP spid="7" grpId="0"/>
      <p:bldP spid="9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3350"/>
            <a:ext cx="6738938" cy="527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3003550" y="2646363"/>
            <a:ext cx="4006850" cy="139223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990000"/>
                  </a:solidFill>
                  <a:round/>
                </a:ln>
                <a:solidFill>
                  <a:srgbClr val="E36B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99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990000"/>
                  </a:solidFill>
                  <a:round/>
                </a:ln>
                <a:solidFill>
                  <a:srgbClr val="E36B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914400" y="1289050"/>
            <a:ext cx="3200400" cy="3305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6/7/1885,chú bé Giô-dép bị chó dại cắn được đưa từ vùng quê xa xôi đến Pa-ri nhờ Lu-i Pa-xtơ cứu chữa. Em bị 13 vết cắn ở tay vì lấy tay che mặt khi con chó xông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Cuộc sống của em chỉ được tính từng ng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Em sẽ chết như tất cả những người bị chó dại cắn xưa nay. Nhìn vẻ đau đớn của cậu bé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đôi mắt đỏ hoe của người mẹ, Pa-xtơ rất đau lòng.  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9028" y="971549"/>
            <a:ext cx="3543300" cy="3614737"/>
          </a:xfrm>
          <a:custGeom>
            <a:avLst/>
            <a:gdLst>
              <a:gd name="connsiteX0" fmla="*/ 539761 w 3543300"/>
              <a:gd name="connsiteY0" fmla="*/ 0 h 3200400"/>
              <a:gd name="connsiteX1" fmla="*/ 3003539 w 3543300"/>
              <a:gd name="connsiteY1" fmla="*/ 0 h 3200400"/>
              <a:gd name="connsiteX2" fmla="*/ 3518436 w 3543300"/>
              <a:gd name="connsiteY2" fmla="*/ 341297 h 3200400"/>
              <a:gd name="connsiteX3" fmla="*/ 3543300 w 3543300"/>
              <a:gd name="connsiteY3" fmla="*/ 421395 h 3200400"/>
              <a:gd name="connsiteX4" fmla="*/ 3543300 w 3543300"/>
              <a:gd name="connsiteY4" fmla="*/ 2931405 h 3200400"/>
              <a:gd name="connsiteX5" fmla="*/ 3518436 w 3543300"/>
              <a:gd name="connsiteY5" fmla="*/ 3011504 h 3200400"/>
              <a:gd name="connsiteX6" fmla="*/ 3398678 w 3543300"/>
              <a:gd name="connsiteY6" fmla="*/ 3189128 h 3200400"/>
              <a:gd name="connsiteX7" fmla="*/ 3385017 w 3543300"/>
              <a:gd name="connsiteY7" fmla="*/ 3200400 h 3200400"/>
              <a:gd name="connsiteX8" fmla="*/ 158284 w 3543300"/>
              <a:gd name="connsiteY8" fmla="*/ 3200400 h 3200400"/>
              <a:gd name="connsiteX9" fmla="*/ 144622 w 3543300"/>
              <a:gd name="connsiteY9" fmla="*/ 3189128 h 3200400"/>
              <a:gd name="connsiteX10" fmla="*/ 24864 w 3543300"/>
              <a:gd name="connsiteY10" fmla="*/ 3011504 h 3200400"/>
              <a:gd name="connsiteX11" fmla="*/ 0 w 3543300"/>
              <a:gd name="connsiteY11" fmla="*/ 2931405 h 3200400"/>
              <a:gd name="connsiteX12" fmla="*/ 0 w 3543300"/>
              <a:gd name="connsiteY12" fmla="*/ 421396 h 3200400"/>
              <a:gd name="connsiteX13" fmla="*/ 24864 w 3543300"/>
              <a:gd name="connsiteY13" fmla="*/ 341297 h 3200400"/>
              <a:gd name="connsiteX14" fmla="*/ 539761 w 3543300"/>
              <a:gd name="connsiteY14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43300" h="3200400">
                <a:moveTo>
                  <a:pt x="539761" y="0"/>
                </a:moveTo>
                <a:lnTo>
                  <a:pt x="3003539" y="0"/>
                </a:lnTo>
                <a:cubicBezTo>
                  <a:pt x="3235007" y="0"/>
                  <a:pt x="3433604" y="140731"/>
                  <a:pt x="3518436" y="341297"/>
                </a:cubicBezTo>
                <a:lnTo>
                  <a:pt x="3543300" y="421395"/>
                </a:lnTo>
                <a:lnTo>
                  <a:pt x="3543300" y="2931405"/>
                </a:lnTo>
                <a:lnTo>
                  <a:pt x="3518436" y="3011504"/>
                </a:lnTo>
                <a:cubicBezTo>
                  <a:pt x="3490159" y="3078359"/>
                  <a:pt x="3449241" y="3138566"/>
                  <a:pt x="3398678" y="3189128"/>
                </a:cubicBezTo>
                <a:lnTo>
                  <a:pt x="3385017" y="3200400"/>
                </a:lnTo>
                <a:lnTo>
                  <a:pt x="158284" y="3200400"/>
                </a:lnTo>
                <a:lnTo>
                  <a:pt x="144622" y="3189128"/>
                </a:lnTo>
                <a:cubicBezTo>
                  <a:pt x="94060" y="3138566"/>
                  <a:pt x="53142" y="3078359"/>
                  <a:pt x="24864" y="3011504"/>
                </a:cubicBezTo>
                <a:lnTo>
                  <a:pt x="0" y="2931405"/>
                </a:lnTo>
                <a:lnTo>
                  <a:pt x="0" y="421396"/>
                </a:lnTo>
                <a:lnTo>
                  <a:pt x="24864" y="341297"/>
                </a:lnTo>
                <a:cubicBezTo>
                  <a:pt x="109697" y="140731"/>
                  <a:pt x="308294" y="0"/>
                  <a:pt x="53976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316" name="Text Box 13"/>
          <p:cNvSpPr txBox="1"/>
          <p:nvPr/>
        </p:nvSpPr>
        <p:spPr>
          <a:xfrm>
            <a:off x="914400" y="61913"/>
            <a:ext cx="6858000" cy="392112"/>
          </a:xfrm>
          <a:prstGeom prst="rect">
            <a:avLst/>
          </a:prstGeom>
          <a:noFill/>
          <a:ln w="9525">
            <a:noFill/>
          </a:ln>
        </p:spPr>
        <p:txBody>
          <a:bodyPr lIns="68576" tIns="34289" rIns="68576" bIns="34289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en-US" sz="21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GB" altLang="en-US" sz="2100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7" name="Text Box 7"/>
          <p:cNvSpPr txBox="1"/>
          <p:nvPr/>
        </p:nvSpPr>
        <p:spPr>
          <a:xfrm>
            <a:off x="914400" y="404813"/>
            <a:ext cx="6858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 xtơ v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bé.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4" name="Rectangle: Rounded Corners 2"/>
          <p:cNvSpPr/>
          <p:nvPr/>
        </p:nvSpPr>
        <p:spPr>
          <a:xfrm>
            <a:off x="838200" y="1035050"/>
            <a:ext cx="3385820" cy="392303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C34554"/>
            </a:solidFill>
            <a:prstDash val="solid"/>
            <a:headEnd type="none" w="med" len="med"/>
            <a:tailEnd type="none" w="med" len="med"/>
          </a:ln>
        </p:spPr>
        <p:txBody>
          <a:bodyPr wrap="none"/>
          <a:lstStyle/>
          <a:p>
            <a:pPr algn="just"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2765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/>
          </p:cNvSpPr>
          <p:nvPr>
            <p:ph sz="quarter" idx="1"/>
          </p:nvPr>
        </p:nvSpPr>
        <p:spPr>
          <a:xfrm>
            <a:off x="80963" y="1557338"/>
            <a:ext cx="2852737" cy="2908300"/>
          </a:xfrm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 typeface="Arial" panose="020B0604020202020204" pitchFamily="34" charset="0"/>
              <a:defRPr sz="1700"/>
            </a:lvl1pPr>
            <a:lvl2pPr lvl="1">
              <a:buClrTx/>
              <a:buSzTx/>
              <a:buFont typeface="Arial" panose="020B0604020202020204" pitchFamily="34" charset="0"/>
              <a:defRPr sz="1400"/>
            </a:lvl2pPr>
            <a:lvl3pPr lvl="2">
              <a:buClrTx/>
              <a:buSzTx/>
              <a:buFont typeface="Arial" panose="020B0604020202020204" pitchFamily="34" charset="0"/>
              <a:defRPr sz="1100"/>
            </a:lvl3pPr>
            <a:lvl4pPr lvl="3">
              <a:buClrTx/>
              <a:buSzTx/>
              <a:buFont typeface="Arial" panose="020B0604020202020204" pitchFamily="34" charset="0"/>
              <a:defRPr sz="1000"/>
            </a:lvl4pPr>
            <a:lvl5pPr lvl="4">
              <a:buClrTx/>
              <a:buSzTx/>
              <a:buFont typeface="Arial" panose="020B0604020202020204" pitchFamily="34" charset="0"/>
              <a:defRPr sz="1000"/>
            </a:lvl5pPr>
          </a:lstStyle>
          <a:p>
            <a:pPr lvl="0" eaLnBrk="1" hangingPunct="1">
              <a:lnSpc>
                <a:spcPct val="80000"/>
              </a:lnSpc>
              <a:buFontTx/>
              <a:buNone/>
            </a:pPr>
            <a:r>
              <a:rPr lang="en-US" altLang="en-US" sz="2100" dirty="0">
                <a:latin typeface="Calibri" panose="020F0502020204030204" pitchFamily="34" charset="0"/>
              </a:rPr>
              <a:t>      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 r="139"/>
          <a:stretch>
            <a:fillRect/>
          </a:stretch>
        </p:blipFill>
        <p:spPr bwMode="auto">
          <a:xfrm>
            <a:off x="4983482" y="403198"/>
            <a:ext cx="3424239" cy="4274361"/>
          </a:xfrm>
          <a:custGeom>
            <a:avLst/>
            <a:gdLst>
              <a:gd name="connsiteX0" fmla="*/ 527379 w 3424239"/>
              <a:gd name="connsiteY0" fmla="*/ 0 h 4286250"/>
              <a:gd name="connsiteX1" fmla="*/ 2892100 w 3424239"/>
              <a:gd name="connsiteY1" fmla="*/ 0 h 4286250"/>
              <a:gd name="connsiteX2" fmla="*/ 2967908 w 3424239"/>
              <a:gd name="connsiteY2" fmla="*/ 7642 h 4286250"/>
              <a:gd name="connsiteX3" fmla="*/ 3424239 w 3424239"/>
              <a:gd name="connsiteY3" fmla="*/ 567542 h 4286250"/>
              <a:gd name="connsiteX4" fmla="*/ 3424239 w 3424239"/>
              <a:gd name="connsiteY4" fmla="*/ 3748870 h 4286250"/>
              <a:gd name="connsiteX5" fmla="*/ 3075186 w 3424239"/>
              <a:gd name="connsiteY5" fmla="*/ 4275469 h 4286250"/>
              <a:gd name="connsiteX6" fmla="*/ 3040455 w 3424239"/>
              <a:gd name="connsiteY6" fmla="*/ 4286250 h 4286250"/>
              <a:gd name="connsiteX7" fmla="*/ 379023 w 3424239"/>
              <a:gd name="connsiteY7" fmla="*/ 4286250 h 4286250"/>
              <a:gd name="connsiteX8" fmla="*/ 344292 w 3424239"/>
              <a:gd name="connsiteY8" fmla="*/ 4275469 h 4286250"/>
              <a:gd name="connsiteX9" fmla="*/ 6850 w 3424239"/>
              <a:gd name="connsiteY9" fmla="*/ 3864050 h 4286250"/>
              <a:gd name="connsiteX10" fmla="*/ 0 w 3424239"/>
              <a:gd name="connsiteY10" fmla="*/ 3796098 h 4286250"/>
              <a:gd name="connsiteX11" fmla="*/ 0 w 3424239"/>
              <a:gd name="connsiteY11" fmla="*/ 520314 h 4286250"/>
              <a:gd name="connsiteX12" fmla="*/ 6850 w 3424239"/>
              <a:gd name="connsiteY12" fmla="*/ 452363 h 4286250"/>
              <a:gd name="connsiteX13" fmla="*/ 451571 w 3424239"/>
              <a:gd name="connsiteY13" fmla="*/ 7642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4239" h="4286250">
                <a:moveTo>
                  <a:pt x="527379" y="0"/>
                </a:moveTo>
                <a:lnTo>
                  <a:pt x="2892100" y="0"/>
                </a:lnTo>
                <a:lnTo>
                  <a:pt x="2967908" y="7642"/>
                </a:lnTo>
                <a:cubicBezTo>
                  <a:pt x="3228336" y="60933"/>
                  <a:pt x="3424239" y="291360"/>
                  <a:pt x="3424239" y="567542"/>
                </a:cubicBezTo>
                <a:lnTo>
                  <a:pt x="3424239" y="3748870"/>
                </a:lnTo>
                <a:cubicBezTo>
                  <a:pt x="3424239" y="3985598"/>
                  <a:pt x="3280310" y="4188709"/>
                  <a:pt x="3075186" y="4275469"/>
                </a:cubicBezTo>
                <a:lnTo>
                  <a:pt x="3040455" y="4286250"/>
                </a:lnTo>
                <a:lnTo>
                  <a:pt x="379023" y="4286250"/>
                </a:lnTo>
                <a:lnTo>
                  <a:pt x="344292" y="4275469"/>
                </a:lnTo>
                <a:cubicBezTo>
                  <a:pt x="173356" y="4203169"/>
                  <a:pt x="44916" y="4050070"/>
                  <a:pt x="6850" y="3864050"/>
                </a:cubicBezTo>
                <a:lnTo>
                  <a:pt x="0" y="3796098"/>
                </a:lnTo>
                <a:lnTo>
                  <a:pt x="0" y="520314"/>
                </a:lnTo>
                <a:lnTo>
                  <a:pt x="6850" y="452363"/>
                </a:lnTo>
                <a:cubicBezTo>
                  <a:pt x="52529" y="229139"/>
                  <a:pt x="228347" y="53320"/>
                  <a:pt x="451571" y="7642"/>
                </a:cubicBezTo>
                <a:close/>
              </a:path>
            </a:pathLst>
          </a:custGeom>
          <a:noFill/>
          <a:ln w="38100">
            <a:solidFill>
              <a:srgbClr val="E02502"/>
            </a:solidFill>
            <a:miter lim="800000"/>
            <a:headEnd/>
            <a:tailEnd/>
          </a:ln>
        </p:spPr>
      </p:pic>
      <p:sp>
        <p:nvSpPr>
          <p:cNvPr id="15364" name="Rectangle: Rounded Corners 1"/>
          <p:cNvSpPr/>
          <p:nvPr/>
        </p:nvSpPr>
        <p:spPr>
          <a:xfrm>
            <a:off x="4754563" y="819150"/>
            <a:ext cx="46037" cy="460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/>
          <a:lstStyle/>
          <a:p>
            <a:pPr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93738" y="379413"/>
            <a:ext cx="3505200" cy="4384675"/>
          </a:xfrm>
          <a:prstGeom prst="roundRect">
            <a:avLst/>
          </a:prstGeom>
          <a:noFill/>
          <a:ln>
            <a:solidFill>
              <a:srgbClr val="C34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36600" y="590550"/>
            <a:ext cx="3429000" cy="3970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Calibri Light" panose="020F03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đã khuya, nhưng Pa-xtơ vẫn còn ngồi trên b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l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việc. Vắc xin chữa bệnh dại ông chế ra đã có kết quả trên lo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vật nhưng chưa lần n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thí nghiệm trên người. Ông muốn cứu cậu bé nhưng không muốn lấy cậu l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vật thí nghiệm. Nhỡ có tai biến thì sao ? Nhưng không còn cách n</a:t>
            </a:r>
            <a:r>
              <a:rPr lang="en-US" alt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khác. Bệnh dại đang đe dọa tính mạng em.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4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6558" y="438150"/>
            <a:ext cx="3714750" cy="4457700"/>
          </a:xfrm>
          <a:custGeom>
            <a:avLst/>
            <a:gdLst>
              <a:gd name="connsiteX0" fmla="*/ 619137 w 3714750"/>
              <a:gd name="connsiteY0" fmla="*/ 0 h 4457700"/>
              <a:gd name="connsiteX1" fmla="*/ 3095613 w 3714750"/>
              <a:gd name="connsiteY1" fmla="*/ 0 h 4457700"/>
              <a:gd name="connsiteX2" fmla="*/ 3714750 w 3714750"/>
              <a:gd name="connsiteY2" fmla="*/ 619137 h 4457700"/>
              <a:gd name="connsiteX3" fmla="*/ 3714750 w 3714750"/>
              <a:gd name="connsiteY3" fmla="*/ 3838563 h 4457700"/>
              <a:gd name="connsiteX4" fmla="*/ 3095613 w 3714750"/>
              <a:gd name="connsiteY4" fmla="*/ 4457700 h 4457700"/>
              <a:gd name="connsiteX5" fmla="*/ 619137 w 3714750"/>
              <a:gd name="connsiteY5" fmla="*/ 4457700 h 4457700"/>
              <a:gd name="connsiteX6" fmla="*/ 0 w 3714750"/>
              <a:gd name="connsiteY6" fmla="*/ 3838563 h 4457700"/>
              <a:gd name="connsiteX7" fmla="*/ 0 w 3714750"/>
              <a:gd name="connsiteY7" fmla="*/ 619137 h 4457700"/>
              <a:gd name="connsiteX8" fmla="*/ 619137 w 3714750"/>
              <a:gd name="connsiteY8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4750" h="4457700">
                <a:moveTo>
                  <a:pt x="619137" y="0"/>
                </a:moveTo>
                <a:lnTo>
                  <a:pt x="3095613" y="0"/>
                </a:lnTo>
                <a:cubicBezTo>
                  <a:pt x="3437553" y="0"/>
                  <a:pt x="3714750" y="277197"/>
                  <a:pt x="3714750" y="619137"/>
                </a:cubicBezTo>
                <a:lnTo>
                  <a:pt x="3714750" y="3838563"/>
                </a:lnTo>
                <a:cubicBezTo>
                  <a:pt x="3714750" y="4180503"/>
                  <a:pt x="3437553" y="4457700"/>
                  <a:pt x="3095613" y="4457700"/>
                </a:cubicBezTo>
                <a:lnTo>
                  <a:pt x="619137" y="4457700"/>
                </a:lnTo>
                <a:cubicBezTo>
                  <a:pt x="277197" y="4457700"/>
                  <a:pt x="0" y="4180503"/>
                  <a:pt x="0" y="3838563"/>
                </a:cubicBezTo>
                <a:lnTo>
                  <a:pt x="0" y="619137"/>
                </a:lnTo>
                <a:cubicBezTo>
                  <a:pt x="0" y="277197"/>
                  <a:pt x="277197" y="0"/>
                  <a:pt x="619137" y="0"/>
                </a:cubicBezTo>
                <a:close/>
              </a:path>
            </a:pathLst>
          </a:custGeom>
          <a:noFill/>
          <a:ln w="38100">
            <a:solidFill>
              <a:srgbClr val="E02502"/>
            </a:solidFill>
            <a:miter lim="800000"/>
            <a:headEnd/>
            <a:tailEnd/>
          </a:ln>
        </p:spPr>
      </p:pic>
      <p:sp>
        <p:nvSpPr>
          <p:cNvPr id="2" name="Rectangle: Rounded Corners 1"/>
          <p:cNvSpPr/>
          <p:nvPr/>
        </p:nvSpPr>
        <p:spPr>
          <a:xfrm>
            <a:off x="720725" y="437515"/>
            <a:ext cx="3429000" cy="4432935"/>
          </a:xfrm>
          <a:prstGeom prst="roundRect">
            <a:avLst/>
          </a:prstGeom>
          <a:noFill/>
          <a:ln>
            <a:solidFill>
              <a:srgbClr val="C34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516" name="Text Box 12"/>
          <p:cNvSpPr txBox="1"/>
          <p:nvPr/>
        </p:nvSpPr>
        <p:spPr>
          <a:xfrm>
            <a:off x="892175" y="958850"/>
            <a:ext cx="3086100" cy="378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   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khi trao đổi với đồng nghiệp, ông đi đến quyết định tiêm Vắc –xin cho em bé. Ngay chiều hôm ấy, một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giọt Vắc -xin đã được tiêm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dưới da bụng cậu bé. Những ng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sau, Pa-xtơ tiếp tục tiêm Vắc –xin có độc tính tăng dần. Chín ng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trôi qua đối với ông d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dằng dặc như chín tháng.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1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71500" y="1352550"/>
            <a:ext cx="4000500" cy="3392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Nhưng phát tiêm quyết định l</a:t>
            </a:r>
            <a:r>
              <a:rPr lang="en-US" alt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phát thứ mười. Mũi tiêm thứ mười có độc tính rất cao có thể l</a:t>
            </a:r>
            <a:r>
              <a:rPr lang="en-US" alt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cho chó, thỏ lên cơn dại dữ dội sau 7 ng</a:t>
            </a:r>
            <a:r>
              <a:rPr lang="en-US" alt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ủ bệnh. Ông trăn trở, day dứt suốt đêm  nhưng rồi ông cũng đi đến quyết định tiêm cho cậu bé. Thêm bảy ng</a:t>
            </a:r>
            <a:r>
              <a:rPr lang="en-US" alt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chờ đợi đằng đẵng. Nhiều đêm, mặc dù chân trái bị bại liệt, ôgn vẫn một mình chống gậy xuống cầu thang thăm cậu bé. </a:t>
            </a:r>
            <a:endParaRPr lang="en-US" altLang="en-US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t="439"/>
          <a:stretch>
            <a:fillRect/>
          </a:stretch>
        </p:blipFill>
        <p:spPr bwMode="auto">
          <a:xfrm>
            <a:off x="4953000" y="361950"/>
            <a:ext cx="3733800" cy="4324350"/>
          </a:xfrm>
          <a:custGeom>
            <a:avLst/>
            <a:gdLst>
              <a:gd name="connsiteX0" fmla="*/ 635013 w 3733800"/>
              <a:gd name="connsiteY0" fmla="*/ 0 h 4324350"/>
              <a:gd name="connsiteX1" fmla="*/ 3174987 w 3733800"/>
              <a:gd name="connsiteY1" fmla="*/ 0 h 4324350"/>
              <a:gd name="connsiteX2" fmla="*/ 3701550 w 3733800"/>
              <a:gd name="connsiteY2" fmla="*/ 279971 h 4324350"/>
              <a:gd name="connsiteX3" fmla="*/ 3733800 w 3733800"/>
              <a:gd name="connsiteY3" fmla="*/ 339388 h 4324350"/>
              <a:gd name="connsiteX4" fmla="*/ 3733800 w 3733800"/>
              <a:gd name="connsiteY4" fmla="*/ 3984962 h 4324350"/>
              <a:gd name="connsiteX5" fmla="*/ 3701550 w 3733800"/>
              <a:gd name="connsiteY5" fmla="*/ 4044379 h 4324350"/>
              <a:gd name="connsiteX6" fmla="*/ 3174987 w 3733800"/>
              <a:gd name="connsiteY6" fmla="*/ 4324350 h 4324350"/>
              <a:gd name="connsiteX7" fmla="*/ 635013 w 3733800"/>
              <a:gd name="connsiteY7" fmla="*/ 4324350 h 4324350"/>
              <a:gd name="connsiteX8" fmla="*/ 0 w 3733800"/>
              <a:gd name="connsiteY8" fmla="*/ 3689337 h 4324350"/>
              <a:gd name="connsiteX9" fmla="*/ 0 w 3733800"/>
              <a:gd name="connsiteY9" fmla="*/ 635013 h 4324350"/>
              <a:gd name="connsiteX10" fmla="*/ 635013 w 3733800"/>
              <a:gd name="connsiteY10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3800" h="4324350">
                <a:moveTo>
                  <a:pt x="635013" y="0"/>
                </a:moveTo>
                <a:lnTo>
                  <a:pt x="3174987" y="0"/>
                </a:lnTo>
                <a:cubicBezTo>
                  <a:pt x="3394180" y="0"/>
                  <a:pt x="3587433" y="111057"/>
                  <a:pt x="3701550" y="279971"/>
                </a:cubicBezTo>
                <a:lnTo>
                  <a:pt x="3733800" y="339388"/>
                </a:lnTo>
                <a:lnTo>
                  <a:pt x="3733800" y="3984962"/>
                </a:lnTo>
                <a:lnTo>
                  <a:pt x="3701550" y="4044379"/>
                </a:lnTo>
                <a:cubicBezTo>
                  <a:pt x="3587433" y="4213294"/>
                  <a:pt x="3394180" y="4324350"/>
                  <a:pt x="3174987" y="4324350"/>
                </a:cubicBezTo>
                <a:lnTo>
                  <a:pt x="635013" y="4324350"/>
                </a:lnTo>
                <a:cubicBezTo>
                  <a:pt x="284305" y="4324350"/>
                  <a:pt x="0" y="4040045"/>
                  <a:pt x="0" y="3689337"/>
                </a:cubicBezTo>
                <a:lnTo>
                  <a:pt x="0" y="635013"/>
                </a:lnTo>
                <a:cubicBezTo>
                  <a:pt x="0" y="284305"/>
                  <a:pt x="284305" y="0"/>
                  <a:pt x="635013" y="0"/>
                </a:cubicBezTo>
                <a:close/>
              </a:path>
            </a:pathLst>
          </a:custGeom>
          <a:noFill/>
          <a:ln w="38100">
            <a:solidFill>
              <a:srgbClr val="E02502"/>
            </a:solidFill>
            <a:miter lim="800000"/>
            <a:headEnd/>
            <a:tailEnd/>
          </a:ln>
        </p:spPr>
      </p:pic>
      <p:sp>
        <p:nvSpPr>
          <p:cNvPr id="2" name="Rectangle: Rounded Corners 1"/>
          <p:cNvSpPr/>
          <p:nvPr/>
        </p:nvSpPr>
        <p:spPr>
          <a:xfrm>
            <a:off x="381000" y="953135"/>
            <a:ext cx="4267200" cy="3980815"/>
          </a:xfrm>
          <a:prstGeom prst="roundRect">
            <a:avLst/>
          </a:prstGeom>
          <a:noFill/>
          <a:ln>
            <a:solidFill>
              <a:srgbClr val="C34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057275" y="2438400"/>
            <a:ext cx="3086100" cy="1062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C34554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thứ bảy em bé khoẻ mạnh, bình yên. Tai hoạ đã qua.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047752"/>
            <a:ext cx="4038600" cy="4095749"/>
          </a:xfrm>
          <a:custGeom>
            <a:avLst/>
            <a:gdLst>
              <a:gd name="connsiteX0" fmla="*/ 673104 w 4038600"/>
              <a:gd name="connsiteY0" fmla="*/ 0 h 4095749"/>
              <a:gd name="connsiteX1" fmla="*/ 3365497 w 4038600"/>
              <a:gd name="connsiteY1" fmla="*/ 0 h 4095749"/>
              <a:gd name="connsiteX2" fmla="*/ 3501143 w 4038600"/>
              <a:gd name="connsiteY2" fmla="*/ 13674 h 4095749"/>
              <a:gd name="connsiteX3" fmla="*/ 4038600 w 4038600"/>
              <a:gd name="connsiteY3" fmla="*/ 673112 h 4095749"/>
              <a:gd name="connsiteX4" fmla="*/ 4038600 w 4038600"/>
              <a:gd name="connsiteY4" fmla="*/ 3422636 h 4095749"/>
              <a:gd name="connsiteX5" fmla="*/ 3365487 w 4038600"/>
              <a:gd name="connsiteY5" fmla="*/ 4095749 h 4095749"/>
              <a:gd name="connsiteX6" fmla="*/ 673113 w 4038600"/>
              <a:gd name="connsiteY6" fmla="*/ 4095749 h 4095749"/>
              <a:gd name="connsiteX7" fmla="*/ 0 w 4038600"/>
              <a:gd name="connsiteY7" fmla="*/ 3422636 h 4095749"/>
              <a:gd name="connsiteX8" fmla="*/ 0 w 4038600"/>
              <a:gd name="connsiteY8" fmla="*/ 673112 h 4095749"/>
              <a:gd name="connsiteX9" fmla="*/ 537458 w 4038600"/>
              <a:gd name="connsiteY9" fmla="*/ 13674 h 40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8600" h="4095749">
                <a:moveTo>
                  <a:pt x="673104" y="0"/>
                </a:moveTo>
                <a:lnTo>
                  <a:pt x="3365497" y="0"/>
                </a:lnTo>
                <a:lnTo>
                  <a:pt x="3501143" y="13674"/>
                </a:lnTo>
                <a:cubicBezTo>
                  <a:pt x="3807869" y="76440"/>
                  <a:pt x="4038600" y="347831"/>
                  <a:pt x="4038600" y="673112"/>
                </a:cubicBezTo>
                <a:lnTo>
                  <a:pt x="4038600" y="3422636"/>
                </a:lnTo>
                <a:cubicBezTo>
                  <a:pt x="4038600" y="3794386"/>
                  <a:pt x="3737237" y="4095749"/>
                  <a:pt x="3365487" y="4095749"/>
                </a:cubicBezTo>
                <a:lnTo>
                  <a:pt x="673113" y="4095749"/>
                </a:lnTo>
                <a:cubicBezTo>
                  <a:pt x="301363" y="4095749"/>
                  <a:pt x="0" y="3794386"/>
                  <a:pt x="0" y="3422636"/>
                </a:cubicBezTo>
                <a:lnTo>
                  <a:pt x="0" y="673112"/>
                </a:lnTo>
                <a:cubicBezTo>
                  <a:pt x="0" y="347831"/>
                  <a:pt x="230731" y="76440"/>
                  <a:pt x="537458" y="13674"/>
                </a:cubicBezTo>
                <a:close/>
              </a:path>
            </a:pathLst>
          </a:custGeom>
          <a:noFill/>
          <a:ln w="38100">
            <a:solidFill>
              <a:srgbClr val="E02502"/>
            </a:solidFill>
            <a:miter lim="800000"/>
            <a:headEnd/>
            <a:tailEnd/>
          </a:ln>
        </p:spPr>
      </p:pic>
      <p:sp>
        <p:nvSpPr>
          <p:cNvPr id="2" name="Rectangle: Rounded Corners 1"/>
          <p:cNvSpPr/>
          <p:nvPr/>
        </p:nvSpPr>
        <p:spPr>
          <a:xfrm>
            <a:off x="762000" y="2038350"/>
            <a:ext cx="3429000" cy="1981200"/>
          </a:xfrm>
          <a:prstGeom prst="roundRect">
            <a:avLst/>
          </a:prstGeom>
          <a:noFill/>
          <a:ln>
            <a:solidFill>
              <a:srgbClr val="C34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1430</Words>
  <Application>Microsoft Office PowerPoint</Application>
  <PresentationFormat>On-screen Show (16:9)</PresentationFormat>
  <Paragraphs>105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iCiel Cadena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53857-NHTAN</cp:lastModifiedBy>
  <cp:revision>7</cp:revision>
  <dcterms:created xsi:type="dcterms:W3CDTF">2021-12-12T02:15:00Z</dcterms:created>
  <dcterms:modified xsi:type="dcterms:W3CDTF">2022-11-30T15:21:09Z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5625BC30CFBC42B78A1DF09F9A877E96</vt:lpwstr>
  </property>
  <property fmtid="{D5CDD505-2E9C-101B-9397-08002B2CF9AE}" pid="3" name="KSOProductBuildVer">
    <vt:lpwstr>1033-11.2.0.10382</vt:lpwstr>
  </property>
</Properties>
</file>