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notesMasterIdLst>
    <p:notesMasterId r:id="rId42"/>
  </p:notesMasterIdLst>
  <p:sldIdLst>
    <p:sldId id="307" r:id="rId2"/>
    <p:sldId id="260" r:id="rId3"/>
    <p:sldId id="257" r:id="rId4"/>
    <p:sldId id="261" r:id="rId5"/>
    <p:sldId id="262" r:id="rId6"/>
    <p:sldId id="264" r:id="rId7"/>
    <p:sldId id="265" r:id="rId8"/>
    <p:sldId id="267" r:id="rId9"/>
    <p:sldId id="268" r:id="rId10"/>
    <p:sldId id="269" r:id="rId11"/>
    <p:sldId id="270" r:id="rId12"/>
    <p:sldId id="266" r:id="rId13"/>
    <p:sldId id="280" r:id="rId14"/>
    <p:sldId id="274" r:id="rId15"/>
    <p:sldId id="275" r:id="rId16"/>
    <p:sldId id="276" r:id="rId17"/>
    <p:sldId id="282" r:id="rId18"/>
    <p:sldId id="306" r:id="rId19"/>
    <p:sldId id="309" r:id="rId20"/>
    <p:sldId id="310" r:id="rId21"/>
    <p:sldId id="286" r:id="rId22"/>
    <p:sldId id="311" r:id="rId23"/>
    <p:sldId id="312" r:id="rId24"/>
    <p:sldId id="313" r:id="rId25"/>
    <p:sldId id="283" r:id="rId26"/>
    <p:sldId id="278" r:id="rId27"/>
    <p:sldId id="284" r:id="rId28"/>
    <p:sldId id="279" r:id="rId29"/>
    <p:sldId id="314" r:id="rId30"/>
    <p:sldId id="281" r:id="rId31"/>
    <p:sldId id="315" r:id="rId32"/>
    <p:sldId id="316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1F1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7AB04-9B9E-4B77-B4A6-6F1B9ECB2A2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02DDC-E685-42F5-BCB2-31D297070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05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12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382EC7-1070-42DB-9922-EF527A4D27F8}" type="datetime8">
              <a:rPr lang="fr-FR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26/11/2021 16:44</a:t>
            </a:fld>
            <a:endParaRPr lang="en-US" dirty="0">
              <a:latin typeface="Arial" charset="0"/>
            </a:endParaRPr>
          </a:p>
        </p:txBody>
      </p:sp>
      <p:sp>
        <p:nvSpPr>
          <p:cNvPr id="512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F97433C-2815-427A-8DA6-975829805F99}" type="slidenum">
              <a:rPr lang="en-US" altLang="en-US"/>
              <a:pPr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73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30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04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18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62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8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53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58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512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BA5B0-F62C-474E-B9B3-03185F960AE0}" type="datetime8">
              <a:rPr lang="fr-FR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26/11/2021 16:44</a:t>
            </a:fld>
            <a:endParaRPr lang="en-US">
              <a:latin typeface="Arial" charset="0"/>
            </a:endParaRPr>
          </a:p>
        </p:txBody>
      </p:sp>
      <p:sp>
        <p:nvSpPr>
          <p:cNvPr id="512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A7AE7CA-C6D9-4700-8B34-28D018E96FDF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52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52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897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58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512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BA5B0-F62C-474E-B9B3-03185F960AE0}" type="datetime8">
              <a:rPr lang="fr-FR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26/11/2021 16:45</a:t>
            </a:fld>
            <a:endParaRPr lang="en-US">
              <a:latin typeface="Arial" charset="0"/>
            </a:endParaRPr>
          </a:p>
        </p:txBody>
      </p:sp>
      <p:sp>
        <p:nvSpPr>
          <p:cNvPr id="512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A7AE7CA-C6D9-4700-8B34-28D018E96FDF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52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89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5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27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7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24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93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07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41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8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6830" y="3416243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rgbClr val="000066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59" y="24257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55699" y="756978"/>
            <a:ext cx="9875520" cy="1356360"/>
          </a:xfrm>
        </p:spPr>
        <p:txBody>
          <a:bodyPr>
            <a:normAutofit/>
          </a:bodyPr>
          <a:lstStyle>
            <a:lvl1pPr marL="0" indent="0" algn="ctr">
              <a:buNone/>
              <a:tabLst/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28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744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0974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8118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2002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4660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9939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4869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8274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94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13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6830" y="3416243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rgbClr val="000066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59" y="24257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55699" y="756978"/>
            <a:ext cx="9875520" cy="1356360"/>
          </a:xfrm>
        </p:spPr>
        <p:txBody>
          <a:bodyPr>
            <a:normAutofit/>
          </a:bodyPr>
          <a:lstStyle>
            <a:lvl1pPr marL="0" indent="0" algn="ctr">
              <a:buNone/>
              <a:tabLst/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6770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4907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9813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1264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913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1135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8549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356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25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60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228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6830" y="3416243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rgbClr val="000066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59" y="24257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55699" y="756978"/>
            <a:ext cx="9875520" cy="1356360"/>
          </a:xfrm>
        </p:spPr>
        <p:txBody>
          <a:bodyPr>
            <a:normAutofit/>
          </a:bodyPr>
          <a:lstStyle>
            <a:lvl1pPr marL="0" indent="0" algn="ctr">
              <a:buNone/>
              <a:tabLst/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7388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8448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141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7674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7026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2099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9154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149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037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1019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799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6906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4095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943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595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1863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010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5304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109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1F14F2"/>
              </a:buClr>
              <a:defRPr/>
            </a:lvl1pPr>
            <a:lvl2pPr>
              <a:buClr>
                <a:srgbClr val="1F14F2"/>
              </a:buClr>
              <a:defRPr/>
            </a:lvl2pPr>
            <a:lvl3pPr>
              <a:buClr>
                <a:srgbClr val="1F14F2"/>
              </a:buClr>
              <a:defRPr/>
            </a:lvl3pPr>
            <a:lvl4pPr>
              <a:buClr>
                <a:srgbClr val="1F14F2"/>
              </a:buClr>
              <a:defRPr/>
            </a:lvl4pPr>
            <a:lvl5pPr>
              <a:buClr>
                <a:srgbClr val="1F14F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9999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464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4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67933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13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286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1272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3852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3899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2924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0207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870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31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69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26858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9015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22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68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0409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669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47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749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0002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342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74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15628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944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276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314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208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987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0434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62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18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DAB2EBD-C6FA-45F6-8C4B-67370C9D6B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71450" indent="-171450" algn="l">
              <a:buClr>
                <a:srgbClr val="000066"/>
              </a:buClr>
              <a:buFont typeface="Arial" panose="020B0604020202020204" pitchFamily="34" charset="0"/>
              <a:buChar char="•"/>
              <a:defRPr sz="1200">
                <a:solidFill>
                  <a:srgbClr val="000066"/>
                </a:solidFill>
              </a:defRPr>
            </a:lvl1pPr>
          </a:lstStyle>
          <a:p>
            <a:fld id="{84A765AF-2FD9-41CB-BC53-F22C50CA53F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71450" indent="-171450" algn="ctr">
              <a:buClr>
                <a:srgbClr val="000066"/>
              </a:buClr>
              <a:buFont typeface="Arial" panose="020B0604020202020204" pitchFamily="34" charset="0"/>
              <a:buChar char="•"/>
              <a:defRPr sz="1200">
                <a:solidFill>
                  <a:srgbClr val="00006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71450" indent="-171450" algn="r">
              <a:buClr>
                <a:srgbClr val="000066"/>
              </a:buClr>
              <a:buFont typeface="Arial" panose="020B0604020202020204" pitchFamily="34" charset="0"/>
              <a:buChar char="•"/>
              <a:defRPr sz="1200">
                <a:solidFill>
                  <a:srgbClr val="000066"/>
                </a:solidFill>
              </a:defRPr>
            </a:lvl1pPr>
          </a:lstStyle>
          <a:p>
            <a:fld id="{D8916F4D-1D06-4CC3-A4AB-EB7CD1B3E6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809" r:id="rId2"/>
    <p:sldLayoutId id="2147483791" r:id="rId3"/>
    <p:sldLayoutId id="2147483698" r:id="rId4"/>
    <p:sldLayoutId id="2147483819" r:id="rId5"/>
    <p:sldLayoutId id="2147483815" r:id="rId6"/>
    <p:sldLayoutId id="2147483814" r:id="rId7"/>
    <p:sldLayoutId id="2147483813" r:id="rId8"/>
    <p:sldLayoutId id="2147483812" r:id="rId9"/>
    <p:sldLayoutId id="2147483811" r:id="rId10"/>
    <p:sldLayoutId id="2147483810" r:id="rId11"/>
    <p:sldLayoutId id="2147483808" r:id="rId12"/>
    <p:sldLayoutId id="2147483807" r:id="rId13"/>
    <p:sldLayoutId id="2147483806" r:id="rId14"/>
    <p:sldLayoutId id="2147483805" r:id="rId15"/>
    <p:sldLayoutId id="2147483804" r:id="rId16"/>
    <p:sldLayoutId id="2147483801" r:id="rId17"/>
    <p:sldLayoutId id="2147483797" r:id="rId18"/>
    <p:sldLayoutId id="2147483796" r:id="rId19"/>
    <p:sldLayoutId id="2147483795" r:id="rId20"/>
    <p:sldLayoutId id="2147483794" r:id="rId21"/>
    <p:sldLayoutId id="2147483793" r:id="rId22"/>
    <p:sldLayoutId id="2147483792" r:id="rId23"/>
    <p:sldLayoutId id="2147483790" r:id="rId24"/>
    <p:sldLayoutId id="2147483787" r:id="rId25"/>
    <p:sldLayoutId id="2147483786" r:id="rId26"/>
    <p:sldLayoutId id="2147483781" r:id="rId27"/>
    <p:sldLayoutId id="2147483780" r:id="rId28"/>
    <p:sldLayoutId id="2147483772" r:id="rId29"/>
    <p:sldLayoutId id="2147483771" r:id="rId30"/>
    <p:sldLayoutId id="2147483770" r:id="rId31"/>
    <p:sldLayoutId id="2147483769" r:id="rId32"/>
    <p:sldLayoutId id="2147483768" r:id="rId33"/>
    <p:sldLayoutId id="2147483767" r:id="rId34"/>
    <p:sldLayoutId id="2147483766" r:id="rId35"/>
    <p:sldLayoutId id="2147483765" r:id="rId36"/>
    <p:sldLayoutId id="2147483764" r:id="rId37"/>
    <p:sldLayoutId id="2147483763" r:id="rId38"/>
    <p:sldLayoutId id="2147483762" r:id="rId39"/>
    <p:sldLayoutId id="2147483761" r:id="rId40"/>
    <p:sldLayoutId id="2147483722" r:id="rId41"/>
    <p:sldLayoutId id="2147483821" r:id="rId42"/>
    <p:sldLayoutId id="2147483803" r:id="rId43"/>
    <p:sldLayoutId id="2147483789" r:id="rId44"/>
    <p:sldLayoutId id="2147483785" r:id="rId45"/>
    <p:sldLayoutId id="2147483784" r:id="rId46"/>
    <p:sldLayoutId id="214748370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820" r:id="rId53"/>
    <p:sldLayoutId id="2147483818" r:id="rId54"/>
    <p:sldLayoutId id="2147483817" r:id="rId55"/>
    <p:sldLayoutId id="2147483816" r:id="rId56"/>
    <p:sldLayoutId id="2147483802" r:id="rId57"/>
    <p:sldLayoutId id="2147483800" r:id="rId58"/>
    <p:sldLayoutId id="2147483799" r:id="rId59"/>
    <p:sldLayoutId id="2147483798" r:id="rId60"/>
    <p:sldLayoutId id="2147483788" r:id="rId61"/>
    <p:sldLayoutId id="2147483783" r:id="rId62"/>
    <p:sldLayoutId id="2147483782" r:id="rId63"/>
    <p:sldLayoutId id="2147483779" r:id="rId64"/>
    <p:sldLayoutId id="2147483778" r:id="rId65"/>
    <p:sldLayoutId id="2147483777" r:id="rId66"/>
    <p:sldLayoutId id="2147483776" r:id="rId67"/>
    <p:sldLayoutId id="2147483775" r:id="rId68"/>
    <p:sldLayoutId id="2147483774" r:id="rId69"/>
    <p:sldLayoutId id="2147483773" r:id="rId70"/>
    <p:sldLayoutId id="2147483704" r:id="rId71"/>
    <p:sldLayoutId id="2147483705" r:id="rId72"/>
    <p:sldLayoutId id="2147483706" r:id="rId73"/>
    <p:sldLayoutId id="2147483707" r:id="rId74"/>
    <p:sldLayoutId id="2147483760" r:id="rId75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Clr>
          <a:srgbClr val="000066"/>
        </a:buClr>
        <a:buFont typeface="Arial" panose="020B0604020202020204" pitchFamily="34" charset="0"/>
        <a:buNone/>
        <a:defRPr sz="4400" kern="1200">
          <a:solidFill>
            <a:srgbClr val="000066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rgbClr val="000066"/>
        </a:buClr>
        <a:buSzPct val="80000"/>
        <a:buFont typeface="Arial" panose="020B0604020202020204" pitchFamily="34" charset="0"/>
        <a:buChar char="•"/>
        <a:defRPr sz="2200" kern="1200">
          <a:solidFill>
            <a:srgbClr val="000066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66"/>
        </a:buClr>
        <a:buSzPct val="80000"/>
        <a:buFont typeface="Arial" panose="020B0604020202020204" pitchFamily="34" charset="0"/>
        <a:buChar char="•"/>
        <a:defRPr sz="2000" kern="1200">
          <a:solidFill>
            <a:srgbClr val="000066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66"/>
        </a:buClr>
        <a:buSzPct val="80000"/>
        <a:buFont typeface="Arial" panose="020B0604020202020204" pitchFamily="34" charset="0"/>
        <a:buChar char="•"/>
        <a:defRPr sz="1800" kern="1200">
          <a:solidFill>
            <a:srgbClr val="000066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66"/>
        </a:buClr>
        <a:buSzPct val="80000"/>
        <a:buFont typeface="Arial" panose="020B0604020202020204" pitchFamily="34" charset="0"/>
        <a:buChar char="•"/>
        <a:defRPr sz="1600" kern="1200">
          <a:solidFill>
            <a:srgbClr val="000066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66"/>
        </a:buClr>
        <a:buSzPct val="80000"/>
        <a:buFont typeface="Arial" panose="020B0604020202020204" pitchFamily="34" charset="0"/>
        <a:buChar char="•"/>
        <a:defRPr sz="1600" kern="1200">
          <a:solidFill>
            <a:srgbClr val="000066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1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tags" Target="../tags/tag20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tags" Target="../tags/tag1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22.xml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tags" Target="../tags/tag2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stockphotos.biz/stockphoto/11452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girl-character-people-person-152498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domainq.net/schoolgirl-schoolboy-0016983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26.xml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tags" Target="../tags/tag2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0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099" name="Title 1"/>
          <p:cNvSpPr>
            <a:spLocks noGrp="1" noChangeArrowheads="1"/>
          </p:cNvSpPr>
          <p:nvPr>
            <p:ph type="title"/>
          </p:nvPr>
        </p:nvSpPr>
        <p:spPr>
          <a:xfrm>
            <a:off x="1033955" y="1370505"/>
            <a:ext cx="10058400" cy="3012309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6600" b="1" dirty="0">
                <a:solidFill>
                  <a:srgbClr val="FF0000"/>
                </a:solidFill>
                <a:latin typeface="Arial" charset="0"/>
                <a:cs typeface="Arial" charset="0"/>
              </a:rPr>
              <a:t>MÔN TIN HỌC KHỐI 5</a:t>
            </a:r>
            <a:br>
              <a:rPr lang="en-US" altLang="en-US" sz="6600" b="1">
                <a:solidFill>
                  <a:srgbClr val="FF0000"/>
                </a:solidFill>
                <a:latin typeface="Arial" charset="0"/>
                <a:cs typeface="Arial" charset="0"/>
              </a:rPr>
            </a:br>
            <a:endParaRPr lang="en-US" altLang="en-US" sz="66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658874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8"/>
          <a:stretch/>
        </p:blipFill>
        <p:spPr bwMode="auto">
          <a:xfrm>
            <a:off x="3333750" y="1353298"/>
            <a:ext cx="8458200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8004" y="374968"/>
            <a:ext cx="5895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66"/>
                </a:solidFill>
              </a:rPr>
              <a:t>Chèn bảng trong văn bản</a:t>
            </a:r>
            <a:endParaRPr lang="en-US" sz="3600" b="1" dirty="0">
              <a:solidFill>
                <a:srgbClr val="0000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95717" y="1584279"/>
            <a:ext cx="406296" cy="267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11463" y="1851407"/>
            <a:ext cx="406296" cy="6339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66274D1C-69B1-4607-9599-B5C394A51DDC}"/>
              </a:ext>
            </a:extLst>
          </p:cNvPr>
          <p:cNvSpPr/>
          <p:nvPr/>
        </p:nvSpPr>
        <p:spPr>
          <a:xfrm>
            <a:off x="361951" y="1840080"/>
            <a:ext cx="2856053" cy="779296"/>
          </a:xfrm>
          <a:prstGeom prst="borderCallout1">
            <a:avLst>
              <a:gd name="adj1" fmla="val 49086"/>
              <a:gd name="adj2" fmla="val 100238"/>
              <a:gd name="adj3" fmla="val -260"/>
              <a:gd name="adj4" fmla="val 1372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Trong thẻ </a:t>
            </a:r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chọn </a:t>
            </a:r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D0337975-A7B0-451D-9DDD-B162EAABF9C7}"/>
              </a:ext>
            </a:extLst>
          </p:cNvPr>
          <p:cNvSpPr/>
          <p:nvPr/>
        </p:nvSpPr>
        <p:spPr>
          <a:xfrm>
            <a:off x="361951" y="3163306"/>
            <a:ext cx="2856053" cy="2742194"/>
          </a:xfrm>
          <a:prstGeom prst="borderCallout1">
            <a:avLst>
              <a:gd name="adj1" fmla="val 49086"/>
              <a:gd name="adj2" fmla="val 100238"/>
              <a:gd name="adj3" fmla="val 9277"/>
              <a:gd name="adj4" fmla="val 1482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Di chuyển con trỏ chuột vào vùng có các ô vuông để chọn số dòng và số cột. Nháy chuột để chèn bảng vào trang soạn thảo. </a:t>
            </a:r>
            <a:endParaRPr lang="en-US" sz="2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1195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8958" y="457200"/>
            <a:ext cx="50895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>
                <a:solidFill>
                  <a:srgbClr val="000066"/>
                </a:solidFill>
              </a:rPr>
              <a:t>Căn </a:t>
            </a:r>
            <a:r>
              <a:rPr lang="en-US" sz="3600" b="1" err="1">
                <a:solidFill>
                  <a:srgbClr val="000066"/>
                </a:solidFill>
              </a:rPr>
              <a:t>lề</a:t>
            </a:r>
            <a:r>
              <a:rPr lang="en-US" sz="3600" b="1">
                <a:solidFill>
                  <a:srgbClr val="000066"/>
                </a:solidFill>
              </a:rPr>
              <a:t> trong văn </a:t>
            </a:r>
            <a:r>
              <a:rPr lang="en-US" sz="3600" b="1" dirty="0" err="1">
                <a:solidFill>
                  <a:srgbClr val="000066"/>
                </a:solidFill>
              </a:rPr>
              <a:t>bản</a:t>
            </a:r>
            <a:endParaRPr lang="en-US" sz="3600" b="1" dirty="0">
              <a:solidFill>
                <a:srgbClr val="00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2"/>
          <a:stretch/>
        </p:blipFill>
        <p:spPr>
          <a:xfrm>
            <a:off x="1625184" y="1371484"/>
            <a:ext cx="9291405" cy="5029316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 rot="10800000">
            <a:off x="443358" y="2782420"/>
            <a:ext cx="2718434" cy="2246779"/>
          </a:xfrm>
          <a:prstGeom prst="wedgeEllipseCallout">
            <a:avLst>
              <a:gd name="adj1" fmla="val -99213"/>
              <a:gd name="adj2" fmla="val 1757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1"/>
              </a:solidFill>
              <a:latin typeface="time new roman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7865470" y="2148272"/>
            <a:ext cx="3161792" cy="1701444"/>
          </a:xfrm>
          <a:prstGeom prst="wedgeEllipseCallout">
            <a:avLst>
              <a:gd name="adj1" fmla="val -154623"/>
              <a:gd name="adj2" fmla="val -5397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2: </a:t>
            </a: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Chọn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ew roman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ew roman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ew roman"/>
              </a:rPr>
              <a:t>căn</a:t>
            </a:r>
            <a:r>
              <a:rPr lang="en-US" sz="2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ew roman"/>
              </a:rPr>
              <a:t>lề</a:t>
            </a:r>
            <a:endParaRPr lang="en-US" sz="2800" b="1" dirty="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75" y="2982336"/>
            <a:ext cx="23925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Bước</a:t>
            </a:r>
            <a:r>
              <a:rPr lang="en-US" sz="2800" b="1" dirty="0"/>
              <a:t> 1: </a:t>
            </a:r>
            <a:r>
              <a:rPr lang="en-US" sz="2800" b="1" err="1"/>
              <a:t>Chọn</a:t>
            </a:r>
            <a:r>
              <a:rPr lang="en-US" sz="2800" b="1"/>
              <a:t> </a:t>
            </a:r>
            <a:r>
              <a:rPr lang="en-US" sz="2800" b="1">
                <a:solidFill>
                  <a:srgbClr val="FF0000"/>
                </a:solidFill>
              </a:rPr>
              <a:t>phần văn </a:t>
            </a:r>
            <a:r>
              <a:rPr lang="en-US" sz="2800" b="1" dirty="0" err="1">
                <a:solidFill>
                  <a:srgbClr val="FF0000"/>
                </a:solidFill>
              </a:rPr>
              <a:t>bản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căn</a:t>
            </a:r>
            <a:r>
              <a:rPr lang="en-US" sz="2800" b="1" dirty="0"/>
              <a:t> </a:t>
            </a:r>
            <a:r>
              <a:rPr lang="en-US" sz="2800" b="1" dirty="0" err="1"/>
              <a:t>lề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63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18" y="259976"/>
            <a:ext cx="11499400" cy="708212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0066"/>
                </a:solidFill>
              </a:rPr>
              <a:t>3a</a:t>
            </a:r>
            <a:r>
              <a:rPr lang="en-US" b="1" dirty="0">
                <a:solidFill>
                  <a:srgbClr val="000066"/>
                </a:solidFill>
              </a:rPr>
              <a:t>) </a:t>
            </a:r>
            <a:r>
              <a:rPr lang="vi-VN" b="1" dirty="0">
                <a:solidFill>
                  <a:srgbClr val="000066"/>
                </a:solidFill>
              </a:rPr>
              <a:t>Để di chuyển một phần văn bản đến vị trí mới</a:t>
            </a:r>
            <a:r>
              <a:rPr lang="en-US" b="1" dirty="0">
                <a:solidFill>
                  <a:srgbClr val="000066"/>
                </a:solidFill>
              </a:rPr>
              <a:t>, ta </a:t>
            </a:r>
            <a:r>
              <a:rPr lang="en-US" b="1" dirty="0" err="1">
                <a:solidFill>
                  <a:srgbClr val="000066"/>
                </a:solidFill>
              </a:rPr>
              <a:t>làm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thế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nào</a:t>
            </a:r>
            <a:r>
              <a:rPr lang="en-US" b="1" dirty="0">
                <a:solidFill>
                  <a:srgbClr val="000066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694" y="968188"/>
            <a:ext cx="10986247" cy="5325036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vi-VN" sz="2800" dirty="0"/>
              <a:t>Chọn phần văn bản cần di chuyển.</a:t>
            </a:r>
          </a:p>
          <a:p>
            <a:pPr marL="502920" indent="-457200">
              <a:buFont typeface="+mj-lt"/>
              <a:buAutoNum type="arabicPeriod"/>
            </a:pPr>
            <a:r>
              <a:rPr lang="vi-VN" sz="2800" dirty="0"/>
              <a:t>Nháy chuột phải chọn</a:t>
            </a:r>
            <a:r>
              <a:rPr lang="vi-VN" sz="2800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Cut</a:t>
            </a:r>
            <a:r>
              <a:rPr lang="vi-VN" sz="2800" dirty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  <a:p>
            <a:pPr marL="502920" indent="-457200">
              <a:buFont typeface="+mj-lt"/>
              <a:buAutoNum type="arabicPeriod"/>
            </a:pPr>
            <a:endParaRPr lang="en-US" sz="2800" dirty="0">
              <a:solidFill>
                <a:srgbClr val="FF0000"/>
              </a:solidFill>
            </a:endParaRPr>
          </a:p>
          <a:p>
            <a:pPr marL="502920" indent="-457200">
              <a:buFont typeface="+mj-lt"/>
              <a:buAutoNum type="arabicPeriod"/>
            </a:pPr>
            <a:endParaRPr lang="en-US" sz="2800" dirty="0">
              <a:solidFill>
                <a:srgbClr val="FF0000"/>
              </a:solidFill>
            </a:endParaRPr>
          </a:p>
          <a:p>
            <a:pPr marL="502920" indent="-457200">
              <a:buFont typeface="+mj-lt"/>
              <a:buAutoNum type="arabicPeriod"/>
            </a:pPr>
            <a:endParaRPr lang="en-US" sz="2800" dirty="0">
              <a:solidFill>
                <a:srgbClr val="FF0000"/>
              </a:solidFill>
            </a:endParaRPr>
          </a:p>
          <a:p>
            <a:pPr marL="502920" indent="-457200">
              <a:buFont typeface="+mj-lt"/>
              <a:buAutoNum type="arabicPeriod"/>
            </a:pPr>
            <a:r>
              <a:rPr lang="en-US" sz="2800" dirty="0" err="1"/>
              <a:t>Đặt</a:t>
            </a:r>
            <a:r>
              <a:rPr lang="vi-VN" sz="2800" dirty="0"/>
              <a:t> con trỏ chuột </a:t>
            </a:r>
            <a:r>
              <a:rPr lang="en-US" sz="2800" dirty="0" err="1"/>
              <a:t>tại</a:t>
            </a:r>
            <a:r>
              <a:rPr lang="vi-VN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vi-VN" sz="2800" dirty="0"/>
              <a:t>.</a:t>
            </a:r>
          </a:p>
          <a:p>
            <a:pPr marL="502920" indent="-457200">
              <a:buFont typeface="+mj-lt"/>
              <a:buAutoNum type="arabicPeriod"/>
            </a:pPr>
            <a:r>
              <a:rPr lang="vi-VN" sz="2800" dirty="0"/>
              <a:t>Nháy chuột phải chọn </a:t>
            </a:r>
            <a:r>
              <a:rPr lang="vi-VN" sz="2800" b="1" dirty="0">
                <a:solidFill>
                  <a:srgbClr val="FF0000"/>
                </a:solidFill>
              </a:rPr>
              <a:t>Paste.</a:t>
            </a:r>
          </a:p>
          <a:p>
            <a:pPr marL="502920" indent="-45720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2" b="89474" l="1441" r="96542">
                        <a14:foregroundMark x1="2882" y1="21053" x2="95677" y2="29825"/>
                        <a14:foregroundMark x1="4323" y1="71930" x2="95677" y2="70175"/>
                        <a14:foregroundMark x1="27378" y1="45614" x2="29683" y2="57895"/>
                        <a14:foregroundMark x1="61960" y1="52632" x2="64553" y2="57895"/>
                        <a14:foregroundMark x1="43516" y1="42105" x2="44957" y2="59649"/>
                        <a14:foregroundMark x1="49280" y1="57895" x2="47262" y2="63158"/>
                        <a14:foregroundMark x1="92795" y1="57895" x2="73199" y2="66667"/>
                        <a14:foregroundMark x1="72911" y1="77193" x2="95965" y2="73684"/>
                        <a14:foregroundMark x1="3170" y1="42105" x2="3170" y2="64912"/>
                        <a14:foregroundMark x1="2882" y1="73684" x2="4323" y2="77193"/>
                        <a14:foregroundMark x1="96542" y1="52632" x2="95677" y2="6315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49030" y="912410"/>
            <a:ext cx="3352800" cy="54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5" b="98450" l="1000" r="96250">
                        <a14:foregroundMark x1="4250" y1="3876" x2="96250" y2="5426"/>
                        <a14:foregroundMark x1="53500" y1="11240" x2="59250" y2="79457"/>
                        <a14:foregroundMark x1="83500" y1="19380" x2="66750" y2="86047"/>
                        <a14:foregroundMark x1="90250" y1="22868" x2="86250" y2="85271"/>
                        <a14:foregroundMark x1="52250" y1="78682" x2="91000" y2="94186"/>
                        <a14:foregroundMark x1="87250" y1="98450" x2="60750" y2="95736"/>
                        <a14:foregroundMark x1="7500" y1="12791" x2="36000" y2="9690"/>
                        <a14:foregroundMark x1="1000" y1="8527" x2="8000" y2="8527"/>
                        <a14:foregroundMark x1="53500" y1="1938" x2="90250" y2="77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18667" y="1511113"/>
            <a:ext cx="3849560" cy="2224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46" b="96476" l="5986" r="90493">
                        <a14:foregroundMark x1="5986" y1="4846" x2="5986" y2="12335"/>
                        <a14:foregroundMark x1="16901" y1="8811" x2="52465" y2="90308"/>
                        <a14:foregroundMark x1="88028" y1="11894" x2="90493" y2="93392"/>
                        <a14:foregroundMark x1="65493" y1="47577" x2="11620" y2="9647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62350" y="4229051"/>
            <a:ext cx="2705100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513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 chuyển văn bản">
            <a:hlinkClick r:id="" action="ppaction://media"/>
            <a:extLst>
              <a:ext uri="{FF2B5EF4-FFF2-40B4-BE49-F238E27FC236}">
                <a16:creationId xmlns:a16="http://schemas.microsoft.com/office/drawing/2014/main" id="{F60F1A94-0045-4920-978C-512095D916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75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020"/>
          <a:stretch/>
        </p:blipFill>
        <p:spPr>
          <a:xfrm>
            <a:off x="463525" y="2158785"/>
            <a:ext cx="5486400" cy="4288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743"/>
          <a:stretch/>
        </p:blipFill>
        <p:spPr>
          <a:xfrm>
            <a:off x="6106332" y="766727"/>
            <a:ext cx="5700186" cy="588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26942" y="1153048"/>
            <a:ext cx="4819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vi-VN" sz="2400" dirty="0">
                <a:solidFill>
                  <a:srgbClr val="000066"/>
                </a:solidFill>
              </a:rPr>
              <a:t>Chọn </a:t>
            </a:r>
            <a:r>
              <a:rPr lang="en-US" sz="2400" dirty="0" err="1">
                <a:solidFill>
                  <a:srgbClr val="000066"/>
                </a:solidFill>
              </a:rPr>
              <a:t>bức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tranh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cần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sao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chép</a:t>
            </a:r>
            <a:r>
              <a:rPr lang="vi-VN" sz="2400" dirty="0">
                <a:solidFill>
                  <a:srgbClr val="000066"/>
                </a:solidFill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vi-VN" sz="2400" dirty="0">
                <a:solidFill>
                  <a:srgbClr val="000066"/>
                </a:solidFill>
              </a:rPr>
              <a:t>Nháy chuột phải chọn </a:t>
            </a:r>
            <a:r>
              <a:rPr lang="vi-VN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 err="1">
                <a:solidFill>
                  <a:srgbClr val="FF0000"/>
                </a:solidFill>
              </a:rPr>
              <a:t>opy</a:t>
            </a:r>
            <a:r>
              <a:rPr lang="vi-VN" sz="2400" dirty="0">
                <a:solidFill>
                  <a:srgbClr val="000066"/>
                </a:solidFill>
              </a:rPr>
              <a:t>.</a:t>
            </a:r>
            <a:endParaRPr lang="en-US" sz="2400" dirty="0">
              <a:solidFill>
                <a:srgbClr val="000066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3525" y="270096"/>
            <a:ext cx="11129207" cy="7082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0066"/>
              </a:buClr>
              <a:buFont typeface="Arial" panose="020B0604020202020204" pitchFamily="34" charset="0"/>
              <a:buNone/>
              <a:defRPr sz="4400" kern="12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/>
              <a:t>3b</a:t>
            </a:r>
            <a:r>
              <a:rPr lang="en-US" sz="2400" b="1" dirty="0"/>
              <a:t>) </a:t>
            </a:r>
            <a:r>
              <a:rPr lang="en-US" sz="2400" b="1" dirty="0" err="1"/>
              <a:t>Muốn</a:t>
            </a:r>
            <a:r>
              <a:rPr lang="en-US" sz="2400" b="1" dirty="0"/>
              <a:t> </a:t>
            </a:r>
            <a:r>
              <a:rPr lang="en-US" sz="2400" b="1" dirty="0" err="1"/>
              <a:t>sao</a:t>
            </a:r>
            <a:r>
              <a:rPr lang="en-US" sz="2400" b="1" dirty="0"/>
              <a:t> </a:t>
            </a:r>
            <a:r>
              <a:rPr lang="en-US" sz="2400" b="1" dirty="0" err="1"/>
              <a:t>chép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bức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rồi</a:t>
            </a:r>
            <a:r>
              <a:rPr lang="en-US" sz="2400" b="1" dirty="0"/>
              <a:t> </a:t>
            </a:r>
            <a:r>
              <a:rPr lang="en-US" sz="2400" b="1" dirty="0" err="1"/>
              <a:t>dán</a:t>
            </a:r>
            <a:r>
              <a:rPr lang="en-US" sz="2400" b="1" dirty="0"/>
              <a:t> </a:t>
            </a:r>
            <a:r>
              <a:rPr lang="en-US" sz="2400" b="1" dirty="0" err="1"/>
              <a:t>vào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r>
              <a:rPr lang="en-US" sz="2400" b="1" dirty="0"/>
              <a:t> </a:t>
            </a:r>
            <a:r>
              <a:rPr lang="en-US" sz="2400" b="1" dirty="0" err="1"/>
              <a:t>trí</a:t>
            </a:r>
            <a:r>
              <a:rPr lang="en-US" sz="2400" b="1" dirty="0"/>
              <a:t> </a:t>
            </a:r>
            <a:r>
              <a:rPr lang="en-US" sz="2400" b="1" dirty="0" err="1"/>
              <a:t>khác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văn</a:t>
            </a:r>
            <a:r>
              <a:rPr lang="en-US" sz="2400" b="1" dirty="0"/>
              <a:t> </a:t>
            </a:r>
            <a:r>
              <a:rPr lang="en-US" sz="2400" b="1" dirty="0" err="1"/>
              <a:t>bản</a:t>
            </a:r>
            <a:r>
              <a:rPr lang="en-US" sz="2400" b="1" dirty="0"/>
              <a:t>, ta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thế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7764651" y="3978611"/>
            <a:ext cx="398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3"/>
            </a:pPr>
            <a:r>
              <a:rPr lang="en-US" sz="2400" dirty="0" err="1">
                <a:solidFill>
                  <a:srgbClr val="000066"/>
                </a:solidFill>
              </a:rPr>
              <a:t>Đặt</a:t>
            </a:r>
            <a:r>
              <a:rPr lang="vi-VN" sz="2400" dirty="0">
                <a:solidFill>
                  <a:srgbClr val="000066"/>
                </a:solidFill>
              </a:rPr>
              <a:t> con trỏ chuột </a:t>
            </a:r>
            <a:r>
              <a:rPr lang="en-US" sz="2400" dirty="0" err="1">
                <a:solidFill>
                  <a:srgbClr val="000066"/>
                </a:solidFill>
              </a:rPr>
              <a:t>tại</a:t>
            </a:r>
            <a:r>
              <a:rPr lang="vi-VN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vị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trí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khác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của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văn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bản</a:t>
            </a:r>
            <a:r>
              <a:rPr lang="vi-VN" sz="2400" dirty="0">
                <a:solidFill>
                  <a:srgbClr val="000066"/>
                </a:solidFill>
              </a:rPr>
              <a:t>.</a:t>
            </a:r>
          </a:p>
          <a:p>
            <a:pPr marL="457200" indent="-457200" algn="just">
              <a:buFont typeface="+mj-lt"/>
              <a:buAutoNum type="arabicPeriod" startAt="3"/>
            </a:pPr>
            <a:r>
              <a:rPr lang="vi-VN" sz="2400" dirty="0">
                <a:solidFill>
                  <a:srgbClr val="000066"/>
                </a:solidFill>
              </a:rPr>
              <a:t>Nháy chuột phải chọn </a:t>
            </a:r>
            <a:r>
              <a:rPr lang="vi-VN" sz="2400" b="1" dirty="0">
                <a:solidFill>
                  <a:srgbClr val="FF0000"/>
                </a:solidFill>
              </a:rPr>
              <a:t>Paste</a:t>
            </a:r>
            <a:r>
              <a:rPr lang="vi-VN" sz="2400" b="1" dirty="0">
                <a:solidFill>
                  <a:srgbClr val="000066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196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o chép tranh ảnh">
            <a:hlinkClick r:id="" action="ppaction://media"/>
            <a:extLst>
              <a:ext uri="{FF2B5EF4-FFF2-40B4-BE49-F238E27FC236}">
                <a16:creationId xmlns:a16="http://schemas.microsoft.com/office/drawing/2014/main" id="{247ACAB3-2DD6-4675-8730-9AB4AB46423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0455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299" y="583826"/>
            <a:ext cx="11499400" cy="70821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EM CẦN GHI NHỚ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004" y="1762125"/>
            <a:ext cx="10464091" cy="40671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 </a:t>
            </a:r>
            <a:r>
              <a:rPr lang="en-US" sz="3200" dirty="0" err="1"/>
              <a:t>kiểu</a:t>
            </a:r>
            <a:r>
              <a:rPr lang="en-US" sz="3200" dirty="0"/>
              <a:t> </a:t>
            </a:r>
            <a:r>
              <a:rPr lang="en-US" sz="3200" dirty="0" err="1"/>
              <a:t>gõ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Việt</a:t>
            </a:r>
            <a:r>
              <a:rPr lang="en-US" sz="3200" dirty="0"/>
              <a:t> hay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Telex và </a:t>
            </a:r>
            <a:r>
              <a:rPr lang="en-US" sz="3200" dirty="0" err="1"/>
              <a:t>Vni</a:t>
            </a:r>
            <a:r>
              <a:rPr lang="en-US" sz="3200" dirty="0"/>
              <a:t>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chèn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đối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,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tiên</a:t>
            </a:r>
            <a:r>
              <a:rPr lang="en-US" sz="3200" dirty="0"/>
              <a:t> ta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thẻ Insert;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di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đối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lệnh</a:t>
            </a:r>
            <a:r>
              <a:rPr lang="en-US" sz="3200" dirty="0"/>
              <a:t> Cut,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chép</a:t>
            </a:r>
            <a:r>
              <a:rPr lang="en-US" sz="3200" dirty="0"/>
              <a:t> </a:t>
            </a:r>
            <a:r>
              <a:rPr lang="en-US" sz="3200" dirty="0" err="1"/>
              <a:t>đối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lệnh</a:t>
            </a:r>
            <a:r>
              <a:rPr lang="en-US" sz="3200" dirty="0"/>
              <a:t> Copy.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8785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00" y="1079126"/>
            <a:ext cx="11499400" cy="70821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CHUẨN BỊ BÀI CHO TIẾT SAU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204" y="2286000"/>
            <a:ext cx="10464091" cy="3057525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soạn</a:t>
            </a:r>
            <a:r>
              <a:rPr lang="en-US" sz="3200" dirty="0"/>
              <a:t> </a:t>
            </a:r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“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kì</a:t>
            </a:r>
            <a:r>
              <a:rPr lang="en-US" sz="3200" dirty="0"/>
              <a:t> </a:t>
            </a:r>
            <a:r>
              <a:rPr lang="en-US" sz="3200" dirty="0" err="1"/>
              <a:t>thú</a:t>
            </a:r>
            <a:r>
              <a:rPr lang="en-US" sz="3200" dirty="0"/>
              <a:t> – Hang </a:t>
            </a:r>
            <a:r>
              <a:rPr lang="en-US" sz="3200" dirty="0" err="1"/>
              <a:t>Sơn</a:t>
            </a:r>
            <a:r>
              <a:rPr lang="en-US" sz="3200" dirty="0"/>
              <a:t> </a:t>
            </a:r>
            <a:r>
              <a:rPr lang="en-US" sz="3200" dirty="0" err="1"/>
              <a:t>Đoòng</a:t>
            </a:r>
            <a:r>
              <a:rPr lang="en-US" sz="3200" dirty="0"/>
              <a:t>” – </a:t>
            </a:r>
            <a:r>
              <a:rPr lang="en-US" sz="3200" dirty="0" err="1"/>
              <a:t>trang</a:t>
            </a:r>
            <a:r>
              <a:rPr lang="en-US" sz="3200" dirty="0"/>
              <a:t> 38 SGK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mềm</a:t>
            </a:r>
            <a:r>
              <a:rPr lang="en-US" sz="3200" dirty="0"/>
              <a:t> </a:t>
            </a:r>
            <a:r>
              <a:rPr lang="en-US" sz="3200" dirty="0" err="1"/>
              <a:t>soạn</a:t>
            </a:r>
            <a:r>
              <a:rPr lang="en-US" sz="3200" dirty="0"/>
              <a:t> </a:t>
            </a:r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Word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lưu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66419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A2D759F-C1D4-4DA4-A908-13CDC225F8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PA_直接连接符 90">
            <a:extLst>
              <a:ext uri="{FF2B5EF4-FFF2-40B4-BE49-F238E27FC236}">
                <a16:creationId xmlns:a16="http://schemas.microsoft.com/office/drawing/2014/main" id="{E563B54A-76D5-44AF-9130-44AD47B8A17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915886" y="3475775"/>
            <a:ext cx="8291297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图片 85">
            <a:extLst>
              <a:ext uri="{FF2B5EF4-FFF2-40B4-BE49-F238E27FC236}">
                <a16:creationId xmlns:a16="http://schemas.microsoft.com/office/drawing/2014/main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764" y="4236827"/>
            <a:ext cx="1743607" cy="2688569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E5565EFF-784E-4143-93E7-5B9EF2C133B1}"/>
              </a:ext>
            </a:extLst>
          </p:cNvPr>
          <p:cNvSpPr txBox="1"/>
          <p:nvPr/>
        </p:nvSpPr>
        <p:spPr>
          <a:xfrm>
            <a:off x="2565344" y="1062343"/>
            <a:ext cx="4965396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TIN HỌC LỚP 5</a:t>
            </a:r>
            <a:endParaRPr lang="zh-CN" altLang="en-US" sz="4000" b="1" dirty="0">
              <a:solidFill>
                <a:srgbClr val="FF0000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F46EBE4B-7F3B-40BA-B448-DD8563431909}"/>
              </a:ext>
            </a:extLst>
          </p:cNvPr>
          <p:cNvSpPr txBox="1"/>
          <p:nvPr/>
        </p:nvSpPr>
        <p:spPr>
          <a:xfrm>
            <a:off x="2166657" y="1975895"/>
            <a:ext cx="7858687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 ơn các em đã theo dõi bài giảng.</a:t>
            </a:r>
          </a:p>
          <a:p>
            <a:pPr algn="ctr"/>
            <a:r>
              <a:rPr lang="en-US" altLang="zh-CN" sz="3600" b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 gặp lại các em vào tiết học sau!</a:t>
            </a:r>
            <a:endParaRPr lang="zh-CN" altLang="en-US" sz="3600" b="1" dirty="0">
              <a:solidFill>
                <a:srgbClr val="00006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6D32158-C7C2-4E0A-8EDF-11CDD418B888}"/>
              </a:ext>
            </a:extLst>
          </p:cNvPr>
          <p:cNvCxnSpPr>
            <a:cxnSpLocks/>
          </p:cNvCxnSpPr>
          <p:nvPr/>
        </p:nvCxnSpPr>
        <p:spPr>
          <a:xfrm>
            <a:off x="6693295" y="1537366"/>
            <a:ext cx="3513888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A27EDA4-0A1C-468E-8AEB-524A92C0D499}"/>
              </a:ext>
            </a:extLst>
          </p:cNvPr>
          <p:cNvCxnSpPr>
            <a:cxnSpLocks/>
          </p:cNvCxnSpPr>
          <p:nvPr/>
        </p:nvCxnSpPr>
        <p:spPr>
          <a:xfrm>
            <a:off x="10208873" y="1537366"/>
            <a:ext cx="0" cy="1926532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12D7811-1528-45BA-A67F-5B553EDABA5C}"/>
              </a:ext>
            </a:extLst>
          </p:cNvPr>
          <p:cNvCxnSpPr>
            <a:cxnSpLocks/>
          </p:cNvCxnSpPr>
          <p:nvPr/>
        </p:nvCxnSpPr>
        <p:spPr>
          <a:xfrm>
            <a:off x="1915886" y="1689603"/>
            <a:ext cx="0" cy="1774295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>
            <a:extLst>
              <a:ext uri="{FF2B5EF4-FFF2-40B4-BE49-F238E27FC236}">
                <a16:creationId xmlns:a16="http://schemas.microsoft.com/office/drawing/2014/main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7173" y="3472290"/>
            <a:ext cx="3456732" cy="386519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0082" y="4321187"/>
            <a:ext cx="1463167" cy="2822693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6405" y="3980458"/>
            <a:ext cx="1639966" cy="316409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0713" y="4462795"/>
            <a:ext cx="1743607" cy="2682472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3230" y="4565929"/>
            <a:ext cx="2182557" cy="224352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9363" y="4394495"/>
            <a:ext cx="1548518" cy="276782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1151" y="6064329"/>
            <a:ext cx="737680" cy="75597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4565" y="6145952"/>
            <a:ext cx="597460" cy="105469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8653" y="5449395"/>
            <a:ext cx="676715" cy="1682642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8056" y="5661773"/>
            <a:ext cx="609653" cy="1524132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0342" y="6076357"/>
            <a:ext cx="731583" cy="75597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8903" y="5322950"/>
            <a:ext cx="676715" cy="168264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9235" y="5688003"/>
            <a:ext cx="1268078" cy="154242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6366" y="3460495"/>
            <a:ext cx="3456732" cy="3865199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6565" y="2985355"/>
            <a:ext cx="1353429" cy="4267570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4F6E7E33-6BAC-43A3-ACD9-A22B8B77B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0907" y="614336"/>
            <a:ext cx="1164437" cy="120101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30495" y="2876499"/>
            <a:ext cx="1353429" cy="4267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70953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099" name="Title 1"/>
          <p:cNvSpPr>
            <a:spLocks noGrp="1" noChangeArrowheads="1"/>
          </p:cNvSpPr>
          <p:nvPr>
            <p:ph type="title"/>
          </p:nvPr>
        </p:nvSpPr>
        <p:spPr>
          <a:xfrm>
            <a:off x="876300" y="298450"/>
            <a:ext cx="10058400" cy="398780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6600" b="1" dirty="0">
                <a:solidFill>
                  <a:srgbClr val="FF0000"/>
                </a:solidFill>
                <a:latin typeface="Arial" charset="0"/>
                <a:cs typeface="Arial" charset="0"/>
              </a:rPr>
              <a:t>MÔN TIN HỌC KHỐI 5</a:t>
            </a:r>
            <a:br>
              <a:rPr lang="en-US" altLang="en-US" sz="66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altLang="en-US" sz="6600" b="1">
                <a:solidFill>
                  <a:srgbClr val="FF0000"/>
                </a:solidFill>
                <a:latin typeface="Arial" charset="0"/>
                <a:cs typeface="Arial" charset="0"/>
              </a:rPr>
              <a:t>TUẦN 6</a:t>
            </a:r>
            <a:endParaRPr lang="en-US" altLang="en-US" sz="66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doan 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7818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570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220" y="827512"/>
            <a:ext cx="10289540" cy="2330724"/>
          </a:xfrm>
        </p:spPr>
        <p:txBody>
          <a:bodyPr/>
          <a:lstStyle/>
          <a:p>
            <a:pPr algn="ctr"/>
            <a:r>
              <a:rPr lang="en-US" b="1" dirty="0"/>
              <a:t>CHỦ ĐỀ 2: SOẠN THẢO VĂN BẢN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818" y="2554548"/>
            <a:ext cx="9244982" cy="2417502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1: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Những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gì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biết</a:t>
            </a:r>
            <a:r>
              <a:rPr lang="en-US" sz="4400" b="1" dirty="0"/>
              <a:t> 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Tiết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1)</a:t>
            </a:r>
          </a:p>
          <a:p>
            <a:pPr>
              <a:lnSpc>
                <a:spcPct val="160000"/>
              </a:lnSpc>
            </a:pPr>
            <a:r>
              <a:rPr lang="en-US" sz="4400" b="1" dirty="0"/>
              <a:t>SGK </a:t>
            </a:r>
            <a:r>
              <a:rPr lang="en-US" sz="4400" b="1" dirty="0" err="1"/>
              <a:t>trang</a:t>
            </a:r>
            <a:r>
              <a:rPr lang="en-US" sz="4400" b="1" dirty="0"/>
              <a:t> 37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1088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220" y="827512"/>
            <a:ext cx="10289540" cy="2330724"/>
          </a:xfrm>
        </p:spPr>
        <p:txBody>
          <a:bodyPr/>
          <a:lstStyle/>
          <a:p>
            <a:pPr algn="ctr"/>
            <a:r>
              <a:rPr lang="en-US" b="1" dirty="0"/>
              <a:t>CHỦ ĐỀ 2: SOẠN THẢO VĂN BẢN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3004" y="2644000"/>
            <a:ext cx="9771756" cy="2417502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1: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Những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gì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biết</a:t>
            </a:r>
            <a:r>
              <a:rPr lang="en-US" sz="4400" b="1" dirty="0"/>
              <a:t> 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440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Tiết</a:t>
            </a:r>
            <a:r>
              <a:rPr lang="en-US" sz="440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2)</a:t>
            </a:r>
            <a:endParaRPr lang="en-US" sz="4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60000"/>
              </a:lnSpc>
            </a:pPr>
            <a:r>
              <a:rPr lang="en-US" sz="4400" b="1" dirty="0"/>
              <a:t>SGK </a:t>
            </a:r>
            <a:r>
              <a:rPr lang="en-US" sz="4400" b="1" dirty="0" err="1"/>
              <a:t>trang</a:t>
            </a:r>
            <a:r>
              <a:rPr lang="en-US" sz="4400" b="1" dirty="0"/>
              <a:t> 37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174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18" y="640976"/>
            <a:ext cx="11499400" cy="7082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MỤC TIÊU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822" y="1605801"/>
            <a:ext cx="10492352" cy="417587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hình/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Tab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1776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A. HOẠT ĐỘNG THỰC HÀNH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563694" y="829541"/>
            <a:ext cx="10986247" cy="816925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en-US" b="1" dirty="0"/>
              <a:t>4.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soạn</a:t>
            </a:r>
            <a:r>
              <a:rPr lang="en-US" b="1" dirty="0"/>
              <a:t> </a:t>
            </a:r>
            <a:r>
              <a:rPr lang="en-US" b="1" dirty="0" err="1"/>
              <a:t>rồi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bày</a:t>
            </a:r>
            <a:r>
              <a:rPr lang="en-US" b="1" dirty="0"/>
              <a:t> </a:t>
            </a:r>
            <a:r>
              <a:rPr lang="en-US" b="1" dirty="0" err="1"/>
              <a:t>đoạn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dưới</a:t>
            </a:r>
            <a:r>
              <a:rPr lang="en-US" b="1" dirty="0"/>
              <a:t> </a:t>
            </a:r>
            <a:r>
              <a:rPr lang="en-US" b="1" dirty="0" err="1"/>
              <a:t>đây</a:t>
            </a:r>
            <a:r>
              <a:rPr lang="en-US" b="1" dirty="0"/>
              <a:t>.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kiếm</a:t>
            </a:r>
            <a:r>
              <a:rPr lang="en-US" b="1" dirty="0"/>
              <a:t> hình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rồi</a:t>
            </a:r>
            <a:r>
              <a:rPr lang="en-US" b="1" dirty="0"/>
              <a:t> </a:t>
            </a:r>
            <a:r>
              <a:rPr lang="en-US" b="1" dirty="0" err="1"/>
              <a:t>chèn</a:t>
            </a:r>
            <a:r>
              <a:rPr lang="en-US" b="1" dirty="0"/>
              <a:t> hình minh </a:t>
            </a:r>
            <a:r>
              <a:rPr lang="en-US" b="1" dirty="0" err="1"/>
              <a:t>họa</a:t>
            </a:r>
            <a:r>
              <a:rPr lang="en-US" b="1" dirty="0"/>
              <a:t> </a:t>
            </a:r>
            <a:r>
              <a:rPr lang="en-US" b="1" dirty="0" err="1"/>
              <a:t>phù</a:t>
            </a:r>
            <a:r>
              <a:rPr lang="en-US" b="1" dirty="0"/>
              <a:t> </a:t>
            </a:r>
            <a:r>
              <a:rPr lang="en-US" b="1" dirty="0" err="1"/>
              <a:t>hợp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dung </a:t>
            </a:r>
            <a:r>
              <a:rPr lang="en-US" b="1" dirty="0" err="1"/>
              <a:t>đoạn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, </a:t>
            </a:r>
            <a:r>
              <a:rPr lang="en-US" b="1" dirty="0" err="1"/>
              <a:t>lưu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máy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6" y="1566842"/>
            <a:ext cx="5738645" cy="494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242265" y="1727483"/>
            <a:ext cx="3690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bản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2007" y="3313990"/>
            <a:ext cx="46680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Nội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dung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căn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lề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đều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2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bên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màu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đen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phông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Arial,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cỡ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13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14,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kiểu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Đầu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dòng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bản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lùi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812513" y="5027224"/>
            <a:ext cx="4668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“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Nguồn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Tổng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Internet” 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căn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lề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màu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đen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phông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Arial,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cỡ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13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14,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kiểu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in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nghiêng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768184" y="2253721"/>
            <a:ext cx="4668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căn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lề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màu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hồng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phông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Arial,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cỡ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16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18,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in </a:t>
            </a:r>
            <a:r>
              <a:rPr 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đậm</a:t>
            </a:r>
            <a:r>
              <a:rPr 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98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/>
      <p:bldP spid="6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0309C93-4511-40DF-AA90-7D92CD3DF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22" y="1949181"/>
            <a:ext cx="9273277" cy="410941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63C2C7-996C-42C1-8BF7-DC810BF33326}"/>
              </a:ext>
            </a:extLst>
          </p:cNvPr>
          <p:cNvSpPr/>
          <p:nvPr/>
        </p:nvSpPr>
        <p:spPr>
          <a:xfrm>
            <a:off x="1796747" y="3715731"/>
            <a:ext cx="830666" cy="5774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74545" y="492149"/>
            <a:ext cx="102514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Font typeface="Arial" panose="020B0604020202020204" pitchFamily="34" charset="0"/>
              <a:buNone/>
            </a:pP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Tab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600" b="1" dirty="0">
                <a:solidFill>
                  <a:srgbClr val="1F14F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902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2" y="419100"/>
            <a:ext cx="5248275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51936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ìm kiếm và lưu ha">
            <a:hlinkClick r:id="" action="ppaction://media"/>
            <a:extLst>
              <a:ext uri="{FF2B5EF4-FFF2-40B4-BE49-F238E27FC236}">
                <a16:creationId xmlns:a16="http://schemas.microsoft.com/office/drawing/2014/main" id="{B5BE4B54-0B0D-4C10-9E56-D2740DEA49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631" y="231840"/>
            <a:ext cx="11695772" cy="6379975"/>
          </a:xfrm>
        </p:spPr>
      </p:pic>
    </p:spTree>
    <p:extLst>
      <p:ext uri="{BB962C8B-B14F-4D97-AF65-F5344CB8AC3E}">
        <p14:creationId xmlns:p14="http://schemas.microsoft.com/office/powerpoint/2010/main" val="1964494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èn hình ảnh VB">
            <a:hlinkClick r:id="" action="ppaction://media"/>
            <a:extLst>
              <a:ext uri="{FF2B5EF4-FFF2-40B4-BE49-F238E27FC236}">
                <a16:creationId xmlns:a16="http://schemas.microsoft.com/office/drawing/2014/main" id="{D3DE9CC1-CD2D-44BF-96E5-FADD8785FE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96" y="248969"/>
            <a:ext cx="11706958" cy="63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09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ưu văn bản">
            <a:hlinkClick r:id="" action="ppaction://media"/>
            <a:extLst>
              <a:ext uri="{FF2B5EF4-FFF2-40B4-BE49-F238E27FC236}">
                <a16:creationId xmlns:a16="http://schemas.microsoft.com/office/drawing/2014/main" id="{CD5BEC48-FAA3-4EB6-BEF4-7DFD2FAD41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4" y="220832"/>
            <a:ext cx="11811887" cy="643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0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358" y="414168"/>
            <a:ext cx="11499400" cy="70821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ỨNG DỤNG, MỞ RỘNG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916224"/>
          </a:xfrm>
        </p:spPr>
        <p:txBody>
          <a:bodyPr>
            <a:noAutofit/>
          </a:bodyPr>
          <a:lstStyle/>
          <a:p>
            <a:pPr marL="502920" indent="-457200">
              <a:lnSpc>
                <a:spcPct val="130000"/>
              </a:lnSpc>
              <a:spcBef>
                <a:spcPts val="0"/>
              </a:spcBef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910029" y="2858357"/>
            <a:ext cx="9949911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Phím </a:t>
            </a:r>
            <a:r>
              <a:rPr lang="vi-VN" sz="2800" b="1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 cách </a:t>
            </a:r>
            <a:r>
              <a:rPr lang="vi-VN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để </a:t>
            </a:r>
            <a:r>
              <a:rPr lang="en-US" sz="2800" b="0" i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 hai </a:t>
            </a:r>
            <a:r>
              <a:rPr lang="en-US" sz="2800" b="0" i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hím </a:t>
            </a:r>
            <a:r>
              <a:rPr lang="vi-VN" sz="2800" b="1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Tab</a:t>
            </a:r>
            <a:r>
              <a:rPr lang="vi-VN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dùng để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 dùng để lùi đầu dòng.</a:t>
            </a:r>
            <a:endParaRPr lang="en-US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oa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0728" y="5964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20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876" y="766482"/>
            <a:ext cx="10986247" cy="532503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953" y="2574388"/>
            <a:ext cx="9788091" cy="19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51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18" y="640976"/>
            <a:ext cx="11499400" cy="7082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MỤC TIÊU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822" y="1605801"/>
            <a:ext cx="10492352" cy="417587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hình/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Tab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2112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ịnh dang">
            <a:hlinkClick r:id="" action="ppaction://media"/>
            <a:extLst>
              <a:ext uri="{FF2B5EF4-FFF2-40B4-BE49-F238E27FC236}">
                <a16:creationId xmlns:a16="http://schemas.microsoft.com/office/drawing/2014/main" id="{961DCE66-DFBA-4CA1-A982-6754579A7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60" y="234900"/>
            <a:ext cx="11733192" cy="641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9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58" y="828936"/>
            <a:ext cx="11499400" cy="70821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EM CẦN GHI NHỚ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650" y="2074432"/>
            <a:ext cx="10464091" cy="1028986"/>
          </a:xfrm>
        </p:spPr>
        <p:txBody>
          <a:bodyPr>
            <a:normAutofit/>
          </a:bodyPr>
          <a:lstStyle/>
          <a:p>
            <a:pPr mar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7074" y="3216711"/>
            <a:ext cx="10529472" cy="1569660"/>
            <a:chOff x="277074" y="3396826"/>
            <a:chExt cx="10529472" cy="1569660"/>
          </a:xfrm>
        </p:grpSpPr>
        <p:sp>
          <p:nvSpPr>
            <p:cNvPr id="5" name="Rectangle 4"/>
            <p:cNvSpPr/>
            <p:nvPr/>
          </p:nvSpPr>
          <p:spPr>
            <a:xfrm>
              <a:off x="277074" y="3396826"/>
              <a:ext cx="1052947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                           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6146" name="Picture 2" descr="https://img.loigiaihay.com/picture/2019/1013/ch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966" y="3562262"/>
              <a:ext cx="3226968" cy="639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doan 2 00_00_32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5798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21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A2D759F-C1D4-4DA4-A908-13CDC225F8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PA_直接连接符 90">
            <a:extLst>
              <a:ext uri="{FF2B5EF4-FFF2-40B4-BE49-F238E27FC236}">
                <a16:creationId xmlns:a16="http://schemas.microsoft.com/office/drawing/2014/main" id="{E563B54A-76D5-44AF-9130-44AD47B8A17A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1915886" y="3475775"/>
            <a:ext cx="8291297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图片 85">
            <a:extLst>
              <a:ext uri="{FF2B5EF4-FFF2-40B4-BE49-F238E27FC236}">
                <a16:creationId xmlns:a16="http://schemas.microsoft.com/office/drawing/2014/main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64" y="4236827"/>
            <a:ext cx="1743607" cy="2688569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E5565EFF-784E-4143-93E7-5B9EF2C133B1}"/>
              </a:ext>
            </a:extLst>
          </p:cNvPr>
          <p:cNvSpPr txBox="1"/>
          <p:nvPr/>
        </p:nvSpPr>
        <p:spPr>
          <a:xfrm>
            <a:off x="2565344" y="1062343"/>
            <a:ext cx="4965396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TIN HỌC LỚP 5</a:t>
            </a:r>
            <a:endParaRPr lang="zh-CN" altLang="en-US" sz="4000" b="1" dirty="0">
              <a:solidFill>
                <a:srgbClr val="FF0000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F46EBE4B-7F3B-40BA-B448-DD8563431909}"/>
              </a:ext>
            </a:extLst>
          </p:cNvPr>
          <p:cNvSpPr txBox="1"/>
          <p:nvPr/>
        </p:nvSpPr>
        <p:spPr>
          <a:xfrm>
            <a:off x="2166657" y="1975895"/>
            <a:ext cx="7858687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dõi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giảng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gặp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  <a:endParaRPr lang="zh-CN" altLang="en-US" sz="3600" b="1" dirty="0">
              <a:solidFill>
                <a:srgbClr val="00006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6D32158-C7C2-4E0A-8EDF-11CDD418B888}"/>
              </a:ext>
            </a:extLst>
          </p:cNvPr>
          <p:cNvCxnSpPr>
            <a:cxnSpLocks/>
          </p:cNvCxnSpPr>
          <p:nvPr/>
        </p:nvCxnSpPr>
        <p:spPr>
          <a:xfrm>
            <a:off x="6693295" y="1537366"/>
            <a:ext cx="3513888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A27EDA4-0A1C-468E-8AEB-524A92C0D499}"/>
              </a:ext>
            </a:extLst>
          </p:cNvPr>
          <p:cNvCxnSpPr>
            <a:cxnSpLocks/>
          </p:cNvCxnSpPr>
          <p:nvPr/>
        </p:nvCxnSpPr>
        <p:spPr>
          <a:xfrm>
            <a:off x="10208873" y="1537366"/>
            <a:ext cx="0" cy="1926532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12D7811-1528-45BA-A67F-5B553EDABA5C}"/>
              </a:ext>
            </a:extLst>
          </p:cNvPr>
          <p:cNvCxnSpPr>
            <a:cxnSpLocks/>
          </p:cNvCxnSpPr>
          <p:nvPr/>
        </p:nvCxnSpPr>
        <p:spPr>
          <a:xfrm>
            <a:off x="1915886" y="1689603"/>
            <a:ext cx="0" cy="1774295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>
            <a:extLst>
              <a:ext uri="{FF2B5EF4-FFF2-40B4-BE49-F238E27FC236}">
                <a16:creationId xmlns:a16="http://schemas.microsoft.com/office/drawing/2014/main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7173" y="3472290"/>
            <a:ext cx="3456732" cy="386519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082" y="4321187"/>
            <a:ext cx="1463167" cy="2822693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6405" y="3980458"/>
            <a:ext cx="1639966" cy="316409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713" y="4462795"/>
            <a:ext cx="1743607" cy="2682472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3230" y="4565929"/>
            <a:ext cx="2182557" cy="224352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9363" y="4394495"/>
            <a:ext cx="1548518" cy="276782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1151" y="6064329"/>
            <a:ext cx="737680" cy="75597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4565" y="6145952"/>
            <a:ext cx="597460" cy="105469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8653" y="5449395"/>
            <a:ext cx="676715" cy="1682642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8056" y="5661773"/>
            <a:ext cx="609653" cy="1524132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40342" y="6076357"/>
            <a:ext cx="731583" cy="75597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8903" y="5322950"/>
            <a:ext cx="676715" cy="168264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9235" y="5688003"/>
            <a:ext cx="1268078" cy="154242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96366" y="3460495"/>
            <a:ext cx="3456732" cy="3865199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6565" y="2985355"/>
            <a:ext cx="1353429" cy="4267570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4F6E7E33-6BAC-43A3-ACD9-A22B8B77B0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0907" y="614336"/>
            <a:ext cx="1164437" cy="120101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30495" y="2876499"/>
            <a:ext cx="1353429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9095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099" name="Title 1"/>
          <p:cNvSpPr>
            <a:spLocks noGrp="1" noChangeArrowheads="1"/>
          </p:cNvSpPr>
          <p:nvPr>
            <p:ph type="title"/>
          </p:nvPr>
        </p:nvSpPr>
        <p:spPr>
          <a:xfrm>
            <a:off x="876300" y="298450"/>
            <a:ext cx="10058400" cy="398780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6600" b="1" dirty="0">
                <a:solidFill>
                  <a:srgbClr val="FF0000"/>
                </a:solidFill>
                <a:latin typeface="Arial" charset="0"/>
                <a:cs typeface="Arial" charset="0"/>
              </a:rPr>
              <a:t>MÔN TIN HỌC KHỐI 5</a:t>
            </a:r>
            <a:br>
              <a:rPr lang="en-US" altLang="en-US" sz="66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altLang="en-US" sz="6600" b="1" dirty="0">
                <a:solidFill>
                  <a:srgbClr val="FF0000"/>
                </a:solidFill>
                <a:latin typeface="Arial" charset="0"/>
                <a:cs typeface="Arial" charset="0"/>
              </a:rPr>
              <a:t>TUẦN 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17522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220" y="827512"/>
            <a:ext cx="10289540" cy="2330724"/>
          </a:xfrm>
        </p:spPr>
        <p:txBody>
          <a:bodyPr/>
          <a:lstStyle/>
          <a:p>
            <a:pPr algn="ctr"/>
            <a:r>
              <a:rPr lang="en-US" b="1" dirty="0"/>
              <a:t>CHỦ ĐỀ 2: SOẠN THẢO VĂN BẢN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3004" y="2644000"/>
            <a:ext cx="9771756" cy="2417502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1: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Những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gì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biết</a:t>
            </a:r>
            <a:r>
              <a:rPr lang="en-US" sz="4400" b="1" dirty="0"/>
              <a:t> 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Tiết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3)</a:t>
            </a:r>
          </a:p>
          <a:p>
            <a:pPr>
              <a:lnSpc>
                <a:spcPct val="160000"/>
              </a:lnSpc>
            </a:pPr>
            <a:r>
              <a:rPr lang="en-US" sz="4400" b="1" dirty="0"/>
              <a:t>SGK </a:t>
            </a:r>
            <a:r>
              <a:rPr lang="en-US" sz="4400" b="1" dirty="0" err="1"/>
              <a:t>trang</a:t>
            </a:r>
            <a:r>
              <a:rPr lang="en-US" sz="4400" b="1" dirty="0"/>
              <a:t> 37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9062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18" y="640976"/>
            <a:ext cx="11499400" cy="7082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MỤC TIÊU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792" y="1605801"/>
            <a:ext cx="10395382" cy="4175873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hình/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Tab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E8859-412E-4C6F-9009-9790A50C7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67601" y="1605800"/>
            <a:ext cx="541322" cy="621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9F333-3F06-4FA1-8360-BA14383507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67601" y="2861444"/>
            <a:ext cx="541322" cy="621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E745B-0B6B-4AC7-A957-FB23D7846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51682" y="4117088"/>
            <a:ext cx="557241" cy="639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51D054-5E08-4616-A1B5-B83980EA0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51682" y="4874390"/>
            <a:ext cx="516612" cy="5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30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00" y="401581"/>
            <a:ext cx="11499400" cy="708212"/>
          </a:xfrm>
        </p:spPr>
        <p:txBody>
          <a:bodyPr/>
          <a:lstStyle/>
          <a:p>
            <a:r>
              <a:rPr lang="en-US" b="1" dirty="0"/>
              <a:t>A. HOẠT ĐỘNG THỰC HÀNH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563694" y="1050793"/>
            <a:ext cx="10986247" cy="816925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en-US" b="1" dirty="0" err="1"/>
              <a:t>Soạn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242265" y="1727483"/>
            <a:ext cx="3690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bản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8184" y="3165027"/>
            <a:ext cx="4668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Sử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dụng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kĩ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thuật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chọn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phông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cỡ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kiểu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căn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lề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trình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bày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đầu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bản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768184" y="4423334"/>
            <a:ext cx="4668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Thử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áp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dụng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chức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năng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      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chép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dạng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đầu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bản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sang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sau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nhận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xét</a:t>
            </a:r>
            <a:r>
              <a:rPr lang="en-US" altLang="en-US" sz="20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768184" y="2253721"/>
            <a:ext cx="4668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kiếm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ảnh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chèn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trí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minh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họa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phù</a:t>
            </a:r>
            <a:r>
              <a:rPr lang="en-US" altLang="en-US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hợp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1AC0F-F1AC-4CED-AE0F-39BD480B9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6" y="1421296"/>
            <a:ext cx="6138010" cy="5270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35CAB-B8A8-4FCF-BC50-054B2E38A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817" y="4384110"/>
            <a:ext cx="438211" cy="3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8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/>
      <p:bldP spid="6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51066B-ECB0-46A4-9B3D-EADFA7B7D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7262" y="2796996"/>
            <a:ext cx="3067218" cy="380102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2E45D98-1317-46BC-9C1D-60F2001520DB}"/>
              </a:ext>
            </a:extLst>
          </p:cNvPr>
          <p:cNvSpPr txBox="1">
            <a:spLocks/>
          </p:cNvSpPr>
          <p:nvPr/>
        </p:nvSpPr>
        <p:spPr>
          <a:xfrm>
            <a:off x="3248525" y="1047625"/>
            <a:ext cx="11499400" cy="70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0066"/>
              </a:buClr>
              <a:buFont typeface="Arial" panose="020B0604020202020204" pitchFamily="34" charset="0"/>
              <a:buNone/>
              <a:defRPr sz="28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/>
              <a:t>BÀI LÀM CỦA HỌC SINH</a:t>
            </a:r>
          </a:p>
        </p:txBody>
      </p:sp>
    </p:spTree>
    <p:extLst>
      <p:ext uri="{BB962C8B-B14F-4D97-AF65-F5344CB8AC3E}">
        <p14:creationId xmlns:p14="http://schemas.microsoft.com/office/powerpoint/2010/main" val="2802870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5608E-14A3-4509-8EDD-FC67A579B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3AAACA-BD0D-4C4E-9BCB-917F9956B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7118" y="4522483"/>
            <a:ext cx="2395767" cy="207554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CB076A-F3D1-420E-8680-9AF918F1952F}"/>
              </a:ext>
            </a:extLst>
          </p:cNvPr>
          <p:cNvSpPr txBox="1">
            <a:spLocks/>
          </p:cNvSpPr>
          <p:nvPr/>
        </p:nvSpPr>
        <p:spPr>
          <a:xfrm>
            <a:off x="3261272" y="983590"/>
            <a:ext cx="4564689" cy="70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0066"/>
              </a:buClr>
              <a:buFont typeface="Arial" panose="020B0604020202020204" pitchFamily="34" charset="0"/>
              <a:buNone/>
              <a:defRPr sz="28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TIÊU CHÍ NHẬN XÉT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A52C90-FFE9-462B-BF82-6DE9AD6A55A5}"/>
              </a:ext>
            </a:extLst>
          </p:cNvPr>
          <p:cNvSpPr txBox="1">
            <a:spLocks/>
          </p:cNvSpPr>
          <p:nvPr/>
        </p:nvSpPr>
        <p:spPr>
          <a:xfrm>
            <a:off x="2065839" y="1691802"/>
            <a:ext cx="10464091" cy="1028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22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F93A6A-7768-47A8-B975-2D655046F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276" y="4141430"/>
            <a:ext cx="428685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58" y="828936"/>
            <a:ext cx="11499400" cy="70821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EM CẦN GHI NHỚ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650" y="2074432"/>
            <a:ext cx="10464091" cy="1028986"/>
          </a:xfrm>
        </p:spPr>
        <p:txBody>
          <a:bodyPr>
            <a:normAutofit/>
          </a:bodyPr>
          <a:lstStyle/>
          <a:p>
            <a:pPr mar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7074" y="3216711"/>
            <a:ext cx="10529472" cy="1569660"/>
            <a:chOff x="277074" y="3396826"/>
            <a:chExt cx="10529472" cy="1569660"/>
          </a:xfrm>
        </p:grpSpPr>
        <p:sp>
          <p:nvSpPr>
            <p:cNvPr id="5" name="Rectangle 4"/>
            <p:cNvSpPr/>
            <p:nvPr/>
          </p:nvSpPr>
          <p:spPr>
            <a:xfrm>
              <a:off x="277074" y="3396826"/>
              <a:ext cx="1052947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                           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32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6146" name="Picture 2" descr="https://img.loigiaihay.com/picture/2019/1013/ch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966" y="3562262"/>
              <a:ext cx="3226968" cy="639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doan 2 00_00_32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5798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1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A. HOẠT ĐỘNG THỰC HÀNH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147" y="968188"/>
            <a:ext cx="11139984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Em hãy cho biết các kiểu gõ tiếng Việt nào hay dùng?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7705" y="1761227"/>
            <a:ext cx="927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none" dirty="0">
                <a:solidFill>
                  <a:srgbClr val="000066"/>
                </a:solidFill>
                <a:sym typeface="Wingdings" panose="05000000000000000000" pitchFamily="2" charset="2"/>
              </a:rPr>
              <a:t> </a:t>
            </a:r>
            <a:r>
              <a:rPr lang="en-US" sz="2800" cap="none" dirty="0" err="1">
                <a:solidFill>
                  <a:srgbClr val="000066"/>
                </a:solidFill>
              </a:rPr>
              <a:t>Có</a:t>
            </a:r>
            <a:r>
              <a:rPr lang="en-US" sz="2800" cap="none" dirty="0">
                <a:solidFill>
                  <a:srgbClr val="000066"/>
                </a:solidFill>
              </a:rPr>
              <a:t> 2 kiểu gõ Tiếng Việt hay dùng là:</a:t>
            </a:r>
            <a:r>
              <a:rPr lang="en-US" sz="2800" b="1" cap="none" dirty="0">
                <a:solidFill>
                  <a:srgbClr val="000066"/>
                </a:solidFill>
              </a:rPr>
              <a:t>                 </a:t>
            </a:r>
            <a:r>
              <a:rPr lang="en-US" sz="2800" cap="none" dirty="0">
                <a:solidFill>
                  <a:srgbClr val="000066"/>
                </a:solidFill>
              </a:rPr>
              <a:t>và </a:t>
            </a:r>
            <a:r>
              <a:rPr lang="en-US" sz="2800" b="1" cap="none" dirty="0">
                <a:solidFill>
                  <a:srgbClr val="000066"/>
                </a:solidFill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8045" y="1761227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none" dirty="0">
                <a:solidFill>
                  <a:srgbClr val="C00000"/>
                </a:solidFill>
              </a:rPr>
              <a:t>TELEX 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9445" y="1761227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none" dirty="0">
                <a:solidFill>
                  <a:srgbClr val="C00000"/>
                </a:solidFill>
              </a:rPr>
              <a:t>VNI</a:t>
            </a:r>
            <a:endParaRPr lang="vi-VN" sz="2800" dirty="0">
              <a:solidFill>
                <a:srgbClr val="C0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6080" y="2550245"/>
            <a:ext cx="7080118" cy="344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4807331" y="2284447"/>
            <a:ext cx="3231769" cy="22222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39187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A2D759F-C1D4-4DA4-A908-13CDC225F8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PA_直接连接符 90">
            <a:extLst>
              <a:ext uri="{FF2B5EF4-FFF2-40B4-BE49-F238E27FC236}">
                <a16:creationId xmlns:a16="http://schemas.microsoft.com/office/drawing/2014/main" id="{E563B54A-76D5-44AF-9130-44AD47B8A17A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1915886" y="3475775"/>
            <a:ext cx="8291297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图片 85">
            <a:extLst>
              <a:ext uri="{FF2B5EF4-FFF2-40B4-BE49-F238E27FC236}">
                <a16:creationId xmlns:a16="http://schemas.microsoft.com/office/drawing/2014/main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64" y="4236827"/>
            <a:ext cx="1743607" cy="2688569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E5565EFF-784E-4143-93E7-5B9EF2C133B1}"/>
              </a:ext>
            </a:extLst>
          </p:cNvPr>
          <p:cNvSpPr txBox="1"/>
          <p:nvPr/>
        </p:nvSpPr>
        <p:spPr>
          <a:xfrm>
            <a:off x="2565344" y="1062343"/>
            <a:ext cx="4965396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TIN HỌC LỚP 5</a:t>
            </a:r>
            <a:endParaRPr lang="zh-CN" altLang="en-US" sz="4000" b="1" dirty="0">
              <a:solidFill>
                <a:srgbClr val="FF0000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F46EBE4B-7F3B-40BA-B448-DD8563431909}"/>
              </a:ext>
            </a:extLst>
          </p:cNvPr>
          <p:cNvSpPr txBox="1"/>
          <p:nvPr/>
        </p:nvSpPr>
        <p:spPr>
          <a:xfrm>
            <a:off x="2166657" y="1975895"/>
            <a:ext cx="7858687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dõi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giảng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gặp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lang="en-US" altLang="zh-CN" sz="3600" b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  <a:endParaRPr lang="zh-CN" altLang="en-US" sz="3600" b="1" dirty="0">
              <a:solidFill>
                <a:srgbClr val="00006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6D32158-C7C2-4E0A-8EDF-11CDD418B888}"/>
              </a:ext>
            </a:extLst>
          </p:cNvPr>
          <p:cNvCxnSpPr>
            <a:cxnSpLocks/>
          </p:cNvCxnSpPr>
          <p:nvPr/>
        </p:nvCxnSpPr>
        <p:spPr>
          <a:xfrm>
            <a:off x="6693295" y="1537366"/>
            <a:ext cx="3513888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A27EDA4-0A1C-468E-8AEB-524A92C0D499}"/>
              </a:ext>
            </a:extLst>
          </p:cNvPr>
          <p:cNvCxnSpPr>
            <a:cxnSpLocks/>
          </p:cNvCxnSpPr>
          <p:nvPr/>
        </p:nvCxnSpPr>
        <p:spPr>
          <a:xfrm>
            <a:off x="10208873" y="1537366"/>
            <a:ext cx="0" cy="1926532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12D7811-1528-45BA-A67F-5B553EDABA5C}"/>
              </a:ext>
            </a:extLst>
          </p:cNvPr>
          <p:cNvCxnSpPr>
            <a:cxnSpLocks/>
          </p:cNvCxnSpPr>
          <p:nvPr/>
        </p:nvCxnSpPr>
        <p:spPr>
          <a:xfrm>
            <a:off x="1915886" y="1689603"/>
            <a:ext cx="0" cy="1774295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>
            <a:extLst>
              <a:ext uri="{FF2B5EF4-FFF2-40B4-BE49-F238E27FC236}">
                <a16:creationId xmlns:a16="http://schemas.microsoft.com/office/drawing/2014/main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7173" y="3472290"/>
            <a:ext cx="3456732" cy="386519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082" y="4321187"/>
            <a:ext cx="1463167" cy="2822693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6405" y="3980458"/>
            <a:ext cx="1639966" cy="316409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713" y="4462795"/>
            <a:ext cx="1743607" cy="2682472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3230" y="4565929"/>
            <a:ext cx="2182557" cy="224352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9363" y="4394495"/>
            <a:ext cx="1548518" cy="276782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1151" y="6064329"/>
            <a:ext cx="737680" cy="75597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4565" y="6145952"/>
            <a:ext cx="597460" cy="105469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8653" y="5449395"/>
            <a:ext cx="676715" cy="1682642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8056" y="5661773"/>
            <a:ext cx="609653" cy="1524132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40342" y="6076357"/>
            <a:ext cx="731583" cy="75597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8903" y="5322950"/>
            <a:ext cx="676715" cy="168264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9235" y="5688003"/>
            <a:ext cx="1268078" cy="154242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96366" y="3460495"/>
            <a:ext cx="3456732" cy="3865199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01018" y="2885666"/>
            <a:ext cx="1353429" cy="4267570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4F6E7E33-6BAC-43A3-ACD9-A22B8B77B0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0907" y="614336"/>
            <a:ext cx="1164437" cy="120101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30495" y="2876499"/>
            <a:ext cx="1353429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3497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6423507"/>
              </p:ext>
            </p:extLst>
          </p:nvPr>
        </p:nvGraphicFramePr>
        <p:xfrm>
          <a:off x="866775" y="1853542"/>
          <a:ext cx="10462572" cy="419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7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7524">
                  <a:extLst>
                    <a:ext uri="{9D8B030D-6E8A-4147-A177-3AD203B41FA5}">
                      <a16:colId xmlns:a16="http://schemas.microsoft.com/office/drawing/2014/main" val="95759446"/>
                    </a:ext>
                  </a:extLst>
                </a:gridCol>
              </a:tblGrid>
              <a:tr h="49013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FF00"/>
                          </a:solidFill>
                        </a:rPr>
                        <a:t>Chữ cần có</a:t>
                      </a:r>
                      <a:endParaRPr lang="vi-VN" sz="2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FF00"/>
                          </a:solidFill>
                        </a:rPr>
                        <a:t>Cách gõ kiểu Telex</a:t>
                      </a:r>
                      <a:endParaRPr lang="vi-VN" sz="2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</a:rPr>
                        <a:t>Cách gõ kiểu</a:t>
                      </a:r>
                      <a:r>
                        <a:rPr lang="en-US" sz="2800" b="1" baseline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00"/>
                          </a:solidFill>
                        </a:rPr>
                        <a:t>Vni</a:t>
                      </a:r>
                      <a:endParaRPr lang="vi-VN" sz="2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5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66"/>
                          </a:solidFill>
                        </a:rPr>
                        <a:t>â</a:t>
                      </a:r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75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66"/>
                          </a:solidFill>
                        </a:rPr>
                        <a:t>ô</a:t>
                      </a:r>
                      <a:endParaRPr lang="vi-VN" sz="2800" b="1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5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66"/>
                          </a:solidFill>
                        </a:rPr>
                        <a:t>ê</a:t>
                      </a:r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7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000066"/>
                          </a:solidFill>
                        </a:rPr>
                        <a:t>đ</a:t>
                      </a:r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7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000066"/>
                          </a:solidFill>
                        </a:rPr>
                        <a:t>ă</a:t>
                      </a:r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7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000066"/>
                          </a:solidFill>
                        </a:rPr>
                        <a:t>ư</a:t>
                      </a:r>
                      <a:endParaRPr lang="en-US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57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000066"/>
                          </a:solidFill>
                        </a:rPr>
                        <a:t>ơ</a:t>
                      </a:r>
                      <a:endParaRPr lang="en-US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3082" y="849960"/>
            <a:ext cx="5186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Các kí tự â ; ô ; ê ; đ ; ă ; ư ; ơ</a:t>
            </a:r>
            <a:endParaRPr lang="vi-VN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4023" y="2358845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0066"/>
                </a:solidFill>
              </a:rPr>
              <a:t>aa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C0D8B6-B931-4111-8C5C-C951340C99B0}"/>
              </a:ext>
            </a:extLst>
          </p:cNvPr>
          <p:cNvGrpSpPr/>
          <p:nvPr/>
        </p:nvGrpSpPr>
        <p:grpSpPr>
          <a:xfrm>
            <a:off x="5754787" y="2882720"/>
            <a:ext cx="728395" cy="3199745"/>
            <a:chOff x="5754787" y="2882720"/>
            <a:chExt cx="728395" cy="3199745"/>
          </a:xfrm>
        </p:grpSpPr>
        <p:sp>
          <p:nvSpPr>
            <p:cNvPr id="10" name="Rectangle 9"/>
            <p:cNvSpPr/>
            <p:nvPr/>
          </p:nvSpPr>
          <p:spPr>
            <a:xfrm>
              <a:off x="5774023" y="2882720"/>
              <a:ext cx="6238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srgbClr val="000066"/>
                  </a:solidFill>
                </a:rPr>
                <a:t>oo</a:t>
              </a:r>
              <a:endParaRPr lang="en-US" sz="2800" b="1" dirty="0">
                <a:solidFill>
                  <a:srgbClr val="000066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54787" y="3959045"/>
              <a:ext cx="6238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>
                  <a:solidFill>
                    <a:srgbClr val="000066"/>
                  </a:solidFill>
                </a:rPr>
                <a:t>dd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62927" y="4492445"/>
              <a:ext cx="6639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>
                  <a:solidFill>
                    <a:srgbClr val="000066"/>
                  </a:solidFill>
                </a:rPr>
                <a:t>aw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74825" y="5025845"/>
              <a:ext cx="68320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>
                  <a:solidFill>
                    <a:srgbClr val="000066"/>
                  </a:solidFill>
                </a:rPr>
                <a:t>uw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99982" y="5559245"/>
              <a:ext cx="68320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>
                  <a:solidFill>
                    <a:srgbClr val="000066"/>
                  </a:solidFill>
                </a:rPr>
                <a:t>ow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76622" y="3425645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srgbClr val="000066"/>
                  </a:solidFill>
                </a:rPr>
                <a:t>ee</a:t>
              </a:r>
              <a:endParaRPr lang="en-US" sz="2800" b="1" dirty="0">
                <a:solidFill>
                  <a:srgbClr val="000066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9375917" y="238045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0066"/>
                </a:solidFill>
              </a:rPr>
              <a:t>a6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4C7BE6-1B1F-4284-A6FA-51B11BFFE680}"/>
              </a:ext>
            </a:extLst>
          </p:cNvPr>
          <p:cNvGrpSpPr/>
          <p:nvPr/>
        </p:nvGrpSpPr>
        <p:grpSpPr>
          <a:xfrm>
            <a:off x="9366299" y="2904330"/>
            <a:ext cx="629810" cy="3199745"/>
            <a:chOff x="9366299" y="2904330"/>
            <a:chExt cx="629810" cy="3199745"/>
          </a:xfrm>
        </p:grpSpPr>
        <p:sp>
          <p:nvSpPr>
            <p:cNvPr id="28" name="Rectangle 27"/>
            <p:cNvSpPr/>
            <p:nvPr/>
          </p:nvSpPr>
          <p:spPr>
            <a:xfrm>
              <a:off x="9375917" y="2904330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 dirty="0">
                  <a:solidFill>
                    <a:srgbClr val="000066"/>
                  </a:solidFill>
                </a:rPr>
                <a:t>o6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366299" y="3980655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>
                  <a:solidFill>
                    <a:srgbClr val="000066"/>
                  </a:solidFill>
                </a:rPr>
                <a:t>d9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374311" y="451405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>
                  <a:solidFill>
                    <a:srgbClr val="000066"/>
                  </a:solidFill>
                </a:rPr>
                <a:t>a8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366299" y="5047455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>
                  <a:solidFill>
                    <a:srgbClr val="000066"/>
                  </a:solidFill>
                </a:rPr>
                <a:t>u7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391456" y="5580855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>
                  <a:solidFill>
                    <a:srgbClr val="000066"/>
                  </a:solidFill>
                </a:rPr>
                <a:t>o7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388935" y="344725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>
                  <a:solidFill>
                    <a:srgbClr val="000066"/>
                  </a:solidFill>
                </a:rPr>
                <a:t>e6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E9B3E85-BFCD-4B41-95C0-4D108E7693AF}"/>
              </a:ext>
            </a:extLst>
          </p:cNvPr>
          <p:cNvSpPr txBox="1"/>
          <p:nvPr/>
        </p:nvSpPr>
        <p:spPr>
          <a:xfrm>
            <a:off x="466247" y="312147"/>
            <a:ext cx="10096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Telex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5645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358610"/>
              </p:ext>
            </p:extLst>
          </p:nvPr>
        </p:nvGraphicFramePr>
        <p:xfrm>
          <a:off x="893239" y="2329055"/>
          <a:ext cx="10602495" cy="365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4165">
                  <a:extLst>
                    <a:ext uri="{9D8B030D-6E8A-4147-A177-3AD203B41FA5}">
                      <a16:colId xmlns:a16="http://schemas.microsoft.com/office/drawing/2014/main" val="3140301929"/>
                    </a:ext>
                  </a:extLst>
                </a:gridCol>
              </a:tblGrid>
              <a:tr h="6097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FF00"/>
                          </a:solidFill>
                        </a:rPr>
                        <a:t>Dấu cần có</a:t>
                      </a:r>
                      <a:endParaRPr lang="vi-VN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Phím gõ kiểu Telex</a:t>
                      </a:r>
                      <a:endParaRPr lang="vi-VN" sz="2800" b="1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</a:rPr>
                        <a:t>Phím gõ kiểu</a:t>
                      </a:r>
                      <a:r>
                        <a:rPr lang="en-US" sz="2800" b="1" baseline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FF00"/>
                          </a:solidFill>
                        </a:rPr>
                        <a:t>Vni</a:t>
                      </a:r>
                      <a:endParaRPr lang="vi-VN" sz="2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790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0066"/>
                          </a:solidFill>
                        </a:rPr>
                        <a:t>SẮC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790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0066"/>
                          </a:solidFill>
                        </a:rPr>
                        <a:t>HUYỀN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790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0066"/>
                          </a:solidFill>
                        </a:rPr>
                        <a:t>HỎI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790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0066"/>
                          </a:solidFill>
                        </a:rPr>
                        <a:t>NGÃ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790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0066"/>
                          </a:solidFill>
                        </a:rPr>
                        <a:t>NẶNG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6100" y="1203137"/>
            <a:ext cx="7771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Các dấu “sắc”, “huyền”, “hỏi”, “ngã”, “nặng” 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0513" y="3062875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</a:rPr>
              <a:t>S</a:t>
            </a:r>
            <a:endParaRPr lang="vi-VN" sz="2800" b="1" dirty="0">
              <a:solidFill>
                <a:srgbClr val="00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90513" y="3586095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</a:rPr>
              <a:t>F</a:t>
            </a:r>
            <a:endParaRPr lang="vi-VN" sz="2800" b="1" dirty="0">
              <a:solidFill>
                <a:srgbClr val="0000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90513" y="4234367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</a:rPr>
              <a:t>R</a:t>
            </a:r>
            <a:endParaRPr lang="vi-VN" sz="2800" b="1" dirty="0">
              <a:solidFill>
                <a:srgbClr val="00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90513" y="4822359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66"/>
                </a:solidFill>
              </a:rPr>
              <a:t>X</a:t>
            </a:r>
            <a:endParaRPr lang="vi-VN" sz="2800" b="1">
              <a:solidFill>
                <a:srgbClr val="0000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90513" y="5355759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66"/>
                </a:solidFill>
              </a:rPr>
              <a:t>J</a:t>
            </a:r>
            <a:endParaRPr lang="vi-VN" sz="2800" b="1">
              <a:solidFill>
                <a:srgbClr val="00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00063" y="3062875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</a:rPr>
              <a:t>1</a:t>
            </a:r>
            <a:endParaRPr lang="vi-VN" sz="2800" b="1" dirty="0">
              <a:solidFill>
                <a:srgbClr val="00006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00063" y="3586095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66"/>
                </a:solidFill>
              </a:rPr>
              <a:t>2</a:t>
            </a:r>
            <a:endParaRPr lang="vi-VN" sz="2800" b="1">
              <a:solidFill>
                <a:srgbClr val="0000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600063" y="4111535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66"/>
                </a:solidFill>
              </a:rPr>
              <a:t>3</a:t>
            </a:r>
            <a:endParaRPr lang="vi-VN" sz="2800" b="1">
              <a:solidFill>
                <a:srgbClr val="00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00063" y="4740471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</a:rPr>
              <a:t>4</a:t>
            </a:r>
            <a:endParaRPr lang="vi-VN" sz="2800" b="1" dirty="0">
              <a:solidFill>
                <a:srgbClr val="00006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00063" y="5369407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</a:rPr>
              <a:t>5</a:t>
            </a:r>
            <a:endParaRPr lang="vi-VN" sz="2800" b="1" dirty="0">
              <a:solidFill>
                <a:srgbClr val="00006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B0D8EA-FF34-4ED5-86E2-EB70CF99ED85}"/>
              </a:ext>
            </a:extLst>
          </p:cNvPr>
          <p:cNvSpPr txBox="1"/>
          <p:nvPr/>
        </p:nvSpPr>
        <p:spPr>
          <a:xfrm>
            <a:off x="809147" y="559797"/>
            <a:ext cx="10096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Telex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9523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6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600" y="420164"/>
            <a:ext cx="11499400" cy="1950961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>
                <a:solidFill>
                  <a:srgbClr val="000066"/>
                </a:solidFill>
              </a:rPr>
              <a:t>2. </a:t>
            </a:r>
            <a:r>
              <a:rPr lang="en-US" b="1" dirty="0" err="1">
                <a:solidFill>
                  <a:srgbClr val="000066"/>
                </a:solidFill>
              </a:rPr>
              <a:t>Em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hãy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chọn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cụm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từ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thích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hợp</a:t>
            </a:r>
            <a:r>
              <a:rPr lang="en-US" b="1" dirty="0">
                <a:solidFill>
                  <a:srgbClr val="000066"/>
                </a:solidFill>
              </a:rPr>
              <a:t>:                                ;            ;</a:t>
            </a:r>
            <a:br>
              <a:rPr lang="en-US" b="1" dirty="0">
                <a:solidFill>
                  <a:srgbClr val="000066"/>
                </a:solidFill>
              </a:rPr>
            </a:br>
            <a:r>
              <a:rPr lang="en-US" b="1" dirty="0">
                <a:solidFill>
                  <a:srgbClr val="000066"/>
                </a:solidFill>
              </a:rPr>
              <a:t>           ;                    ;                     ;                  ;                      ;  </a:t>
            </a:r>
            <a:br>
              <a:rPr lang="en-US" b="1" dirty="0">
                <a:solidFill>
                  <a:srgbClr val="000066"/>
                </a:solidFill>
              </a:rPr>
            </a:br>
            <a:br>
              <a:rPr lang="en-US" b="1" dirty="0">
                <a:solidFill>
                  <a:srgbClr val="000066"/>
                </a:solidFill>
              </a:rPr>
            </a:b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125" y="2101391"/>
            <a:ext cx="10986247" cy="4580616"/>
          </a:xfrm>
        </p:spPr>
        <p:txBody>
          <a:bodyPr>
            <a:noAutofit/>
          </a:bodyPr>
          <a:lstStyle/>
          <a:p>
            <a:pPr marL="560070" indent="-514350">
              <a:lnSpc>
                <a:spcPct val="150000"/>
              </a:lnSpc>
              <a:spcBef>
                <a:spcPts val="600"/>
              </a:spcBef>
              <a:buFont typeface="+mj-lt"/>
              <a:buAutoNum type="alphaLcParenR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chèn.................................vào văn bản, trước tiên ta phải chọn thẻ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60070" indent="-514350">
              <a:lnSpc>
                <a:spcPct val="150000"/>
              </a:lnSpc>
              <a:spcBef>
                <a:spcPts val="600"/>
              </a:spcBef>
              <a:buFont typeface="+mj-lt"/>
              <a:buAutoNum type="alphaLcParenR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chèn ................................. vào văn bản, ta chọn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;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0070" indent="-514350">
              <a:lnSpc>
                <a:spcPct val="150000"/>
              </a:lnSpc>
              <a:spcBef>
                <a:spcPts val="600"/>
              </a:spcBef>
              <a:buFont typeface="+mj-lt"/>
              <a:buAutoNum type="alphaLcParenR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chèn ................................. vào văn bản, ta chọn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;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0070" indent="-514350">
              <a:lnSpc>
                <a:spcPct val="150000"/>
              </a:lnSpc>
              <a:spcBef>
                <a:spcPts val="600"/>
              </a:spcBef>
              <a:buFont typeface="+mj-lt"/>
              <a:buAutoNum type="alphaLcParenR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chèn ................................. vào văn bản, ta chọn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;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0070" indent="-514350">
              <a:lnSpc>
                <a:spcPct val="150000"/>
              </a:lnSpc>
              <a:spcBef>
                <a:spcPts val="600"/>
              </a:spcBef>
              <a:buFont typeface="+mj-lt"/>
              <a:buAutoNum type="alphaLcParenR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................................. đoạn văn bản ta chọn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600" dirty="0"/>
              <a:t>.</a:t>
            </a:r>
            <a:endParaRPr lang="vi-VN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6556808" y="398249"/>
            <a:ext cx="313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FF0000"/>
                </a:solidFill>
              </a:rPr>
              <a:t>“đối tượng nào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đó</a:t>
            </a:r>
            <a:r>
              <a:rPr lang="en-US" sz="2800" i="1" dirty="0">
                <a:solidFill>
                  <a:srgbClr val="FF0000"/>
                </a:solidFill>
              </a:rPr>
              <a:t>”</a:t>
            </a:r>
            <a:endParaRPr lang="vi-VN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787018" y="400239"/>
            <a:ext cx="129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FF0000"/>
                </a:solidFill>
              </a:rPr>
              <a:t>“bảng” </a:t>
            </a:r>
            <a:endParaRPr lang="vi-VN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98483" y="874412"/>
            <a:ext cx="1178268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FF0000"/>
                </a:solidFill>
              </a:rPr>
              <a:t>“hình” </a:t>
            </a:r>
            <a:endParaRPr lang="vi-VN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024440" y="874412"/>
            <a:ext cx="193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FF0000"/>
                </a:solidFill>
              </a:rPr>
              <a:t>“tranh/ảnh”</a:t>
            </a:r>
            <a:endParaRPr lang="vi-VN" sz="28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90635" y="1361028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vi-VN" sz="2800" i="1" dirty="0">
                <a:solidFill>
                  <a:srgbClr val="FF0000"/>
                </a:solidFill>
              </a:rPr>
              <a:t>“căn đều hai bên” </a:t>
            </a:r>
            <a:endParaRPr lang="vi-VN" sz="28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189877" y="943384"/>
            <a:ext cx="193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FF0000"/>
                </a:solidFill>
              </a:rPr>
              <a:t>“căn giữa”</a:t>
            </a:r>
            <a:endParaRPr lang="vi-VN" sz="28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09292" y="943384"/>
            <a:ext cx="208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FF0000"/>
                </a:solidFill>
              </a:rPr>
              <a:t>“căn </a:t>
            </a:r>
            <a:r>
              <a:rPr lang="en-US" sz="2800" i="1" dirty="0" err="1">
                <a:solidFill>
                  <a:srgbClr val="FF0000"/>
                </a:solidFill>
              </a:rPr>
              <a:t>lề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trái</a:t>
            </a:r>
            <a:r>
              <a:rPr lang="vi-VN" sz="2800" i="1" dirty="0">
                <a:solidFill>
                  <a:srgbClr val="FF0000"/>
                </a:solidFill>
              </a:rPr>
              <a:t>”</a:t>
            </a:r>
            <a:endParaRPr lang="vi-VN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8217200" y="924071"/>
            <a:ext cx="218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FF0000"/>
                </a:solidFill>
              </a:rPr>
              <a:t>“căn </a:t>
            </a:r>
            <a:r>
              <a:rPr lang="en-US" sz="2800" i="1" dirty="0" err="1">
                <a:solidFill>
                  <a:srgbClr val="FF0000"/>
                </a:solidFill>
              </a:rPr>
              <a:t>lề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phải</a:t>
            </a:r>
            <a:r>
              <a:rPr lang="vi-VN" sz="2800" i="1" dirty="0">
                <a:solidFill>
                  <a:srgbClr val="FF0000"/>
                </a:solidFill>
              </a:rPr>
              <a:t>”</a:t>
            </a:r>
            <a:endParaRPr lang="vi-VN" sz="2800" i="1" dirty="0"/>
          </a:p>
        </p:txBody>
      </p:sp>
      <p:sp>
        <p:nvSpPr>
          <p:cNvPr id="13" name="Rectangle 12"/>
          <p:cNvSpPr/>
          <p:nvPr/>
        </p:nvSpPr>
        <p:spPr>
          <a:xfrm>
            <a:off x="3594859" y="1411811"/>
            <a:ext cx="4677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vi-VN" sz="2800" b="1" dirty="0">
                <a:solidFill>
                  <a:srgbClr val="000066"/>
                </a:solidFill>
              </a:rPr>
              <a:t>để điền vào chỗ chấm (...) </a:t>
            </a:r>
            <a:endParaRPr lang="vi-VN" sz="2800" dirty="0">
              <a:solidFill>
                <a:srgbClr val="000066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015569" y="2873963"/>
            <a:ext cx="1416766" cy="3412537"/>
            <a:chOff x="6252950" y="2709478"/>
            <a:chExt cx="1697174" cy="338718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/>
            <a:srcRect r="5881" b="9876"/>
            <a:stretch/>
          </p:blipFill>
          <p:spPr bwMode="auto">
            <a:xfrm>
              <a:off x="7056168" y="2709478"/>
              <a:ext cx="893955" cy="9877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 rotWithShape="1">
            <a:blip r:embed="rId5"/>
            <a:srcRect t="6264" r="7026" b="20738"/>
            <a:stretch/>
          </p:blipFill>
          <p:spPr bwMode="auto">
            <a:xfrm>
              <a:off x="6968369" y="3766262"/>
              <a:ext cx="981755" cy="6985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 rotWithShape="1">
            <a:blip r:embed="rId6"/>
            <a:srcRect l="13913" t="5097" r="14184" b="5679"/>
            <a:stretch/>
          </p:blipFill>
          <p:spPr bwMode="auto">
            <a:xfrm>
              <a:off x="7041715" y="4559962"/>
              <a:ext cx="908407" cy="8671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0"/>
            <p:cNvPicPr>
              <a:picLocks noChangeAspect="1" noChangeArrowheads="1"/>
            </p:cNvPicPr>
            <p:nvPr/>
          </p:nvPicPr>
          <p:blipFill rotWithShape="1">
            <a:blip r:embed="rId7"/>
            <a:srcRect l="17715" t="6742" r="16352" b="19870"/>
            <a:stretch/>
          </p:blipFill>
          <p:spPr bwMode="auto">
            <a:xfrm>
              <a:off x="6252950" y="5576155"/>
              <a:ext cx="703385" cy="5205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Title 1"/>
          <p:cNvSpPr txBox="1">
            <a:spLocks/>
          </p:cNvSpPr>
          <p:nvPr/>
        </p:nvSpPr>
        <p:spPr>
          <a:xfrm>
            <a:off x="693576" y="221509"/>
            <a:ext cx="11250871" cy="183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0066"/>
              </a:buClr>
              <a:buFont typeface="Arial" panose="020B0604020202020204" pitchFamily="34" charset="0"/>
              <a:buNone/>
              <a:defRPr sz="28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b="1" dirty="0">
                <a:solidFill>
                  <a:srgbClr val="000066"/>
                </a:solidFill>
              </a:rPr>
              <a:t>2. </a:t>
            </a:r>
            <a:r>
              <a:rPr lang="en-US" b="1" dirty="0" err="1">
                <a:solidFill>
                  <a:srgbClr val="000066"/>
                </a:solidFill>
              </a:rPr>
              <a:t>Em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hãy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chọn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cụm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từ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thích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hợp</a:t>
            </a:r>
            <a:r>
              <a:rPr lang="en-US" b="1" dirty="0">
                <a:solidFill>
                  <a:srgbClr val="000066"/>
                </a:solidFill>
              </a:rPr>
              <a:t>: </a:t>
            </a:r>
            <a:r>
              <a:rPr lang="en-US" i="1" dirty="0">
                <a:solidFill>
                  <a:srgbClr val="FF0000"/>
                </a:solidFill>
              </a:rPr>
              <a:t>“</a:t>
            </a:r>
            <a:r>
              <a:rPr lang="vi-VN" i="1" dirty="0">
                <a:solidFill>
                  <a:srgbClr val="FF0000"/>
                </a:solidFill>
              </a:rPr>
              <a:t>đối tượng nào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đó</a:t>
            </a:r>
            <a:r>
              <a:rPr lang="en-US" i="1" dirty="0">
                <a:solidFill>
                  <a:srgbClr val="FF0000"/>
                </a:solidFill>
              </a:rPr>
              <a:t>”</a:t>
            </a:r>
            <a:r>
              <a:rPr lang="en-US" b="1" dirty="0">
                <a:solidFill>
                  <a:srgbClr val="000066"/>
                </a:solidFill>
              </a:rPr>
              <a:t>   </a:t>
            </a:r>
            <a:r>
              <a:rPr lang="vi-VN" i="1" dirty="0">
                <a:solidFill>
                  <a:srgbClr val="FF0000"/>
                </a:solidFill>
              </a:rPr>
              <a:t>“bảng”</a:t>
            </a:r>
            <a:endParaRPr lang="en-US" b="1" dirty="0">
              <a:solidFill>
                <a:srgbClr val="000066"/>
              </a:solidFill>
            </a:endParaRPr>
          </a:p>
          <a:p>
            <a:pPr>
              <a:lnSpc>
                <a:spcPct val="114000"/>
              </a:lnSpc>
            </a:pPr>
            <a:r>
              <a:rPr lang="vi-VN" i="1" dirty="0">
                <a:solidFill>
                  <a:srgbClr val="FF0000"/>
                </a:solidFill>
              </a:rPr>
              <a:t>“hình” </a:t>
            </a:r>
            <a:r>
              <a:rPr lang="en-US" i="1" dirty="0">
                <a:solidFill>
                  <a:srgbClr val="FF0000"/>
                </a:solidFill>
              </a:rPr>
              <a:t>  </a:t>
            </a:r>
            <a:r>
              <a:rPr lang="vi-VN" i="1" dirty="0">
                <a:solidFill>
                  <a:srgbClr val="FF0000"/>
                </a:solidFill>
              </a:rPr>
              <a:t> “tranh/ảnh”</a:t>
            </a:r>
            <a:r>
              <a:rPr lang="en-US" b="1" dirty="0">
                <a:solidFill>
                  <a:srgbClr val="000066"/>
                </a:solidFill>
              </a:rPr>
              <a:t> ; </a:t>
            </a:r>
          </a:p>
          <a:p>
            <a:pPr>
              <a:lnSpc>
                <a:spcPct val="114000"/>
              </a:lnSpc>
            </a:pPr>
            <a:r>
              <a:rPr lang="vi-VN" i="1" dirty="0">
                <a:solidFill>
                  <a:srgbClr val="FF0000"/>
                </a:solidFill>
              </a:rPr>
              <a:t>“căn đều hai bên”</a:t>
            </a:r>
            <a:endParaRPr lang="vi-VN" dirty="0">
              <a:solidFill>
                <a:srgbClr val="00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899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416 L -0.34115 0.263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22396 0.384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555 L 0.07969 0.494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349 0.670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5" y="3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024 L 0.09804 0.635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3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7113" y="3473307"/>
            <a:ext cx="2417068" cy="309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540202" y="359855"/>
            <a:ext cx="542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66"/>
                </a:solidFill>
              </a:rPr>
              <a:t>Chèn hình vào văn bản</a:t>
            </a:r>
            <a:endParaRPr lang="en-US" sz="3600" b="1" dirty="0">
              <a:solidFill>
                <a:srgbClr val="0000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6" b="95708" l="2216" r="97637">
                        <a14:foregroundMark x1="2511" y1="17597" x2="94830" y2="24034"/>
                        <a14:foregroundMark x1="97932" y1="5579" x2="96455" y2="33906"/>
                        <a14:foregroundMark x1="92319" y1="7725" x2="33235" y2="8155"/>
                        <a14:foregroundMark x1="19202" y1="2146" x2="22452" y2="7725"/>
                        <a14:foregroundMark x1="51994" y1="36481" x2="88035" y2="53648"/>
                        <a14:foregroundMark x1="51994" y1="55365" x2="40473" y2="81545"/>
                        <a14:foregroundMark x1="54357" y1="57511" x2="53323" y2="86695"/>
                        <a14:foregroundMark x1="9601" y1="52790" x2="38700" y2="95708"/>
                        <a14:foregroundMark x1="63516" y1="87554" x2="97637" y2="87983"/>
                        <a14:foregroundMark x1="5170" y1="4721" x2="2806" y2="7725"/>
                        <a14:backgroundMark x1="59527" y1="72532" x2="59675" y2="78112"/>
                        <a14:backgroundMark x1="88035" y1="73391" x2="90842" y2="77253"/>
                        <a14:backgroundMark x1="94535" y1="74249" x2="96455" y2="77253"/>
                        <a14:backgroundMark x1="92910" y1="78970" x2="93501" y2="79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1318508"/>
            <a:ext cx="11706225" cy="4928252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 rot="10800000">
            <a:off x="1396510" y="2664389"/>
            <a:ext cx="2451122" cy="1149024"/>
          </a:xfrm>
          <a:prstGeom prst="wedgeEllipseCallout">
            <a:avLst>
              <a:gd name="adj1" fmla="val -7206"/>
              <a:gd name="adj2" fmla="val 12867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accent1"/>
              </a:solidFill>
              <a:latin typeface="time new roman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7884520" y="1569570"/>
            <a:ext cx="3698325" cy="1158806"/>
          </a:xfrm>
          <a:prstGeom prst="wedgeEllipseCallout">
            <a:avLst>
              <a:gd name="adj1" fmla="val -112432"/>
              <a:gd name="adj2" fmla="val 4171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2: </a:t>
            </a: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Chọn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 new roman"/>
              </a:rPr>
              <a:t>Shapes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645392" y="4762888"/>
            <a:ext cx="3359278" cy="1205325"/>
          </a:xfrm>
          <a:prstGeom prst="wedgeEllipseCallout">
            <a:avLst>
              <a:gd name="adj1" fmla="val 85368"/>
              <a:gd name="adj2" fmla="val -1537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 new roman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ew roman"/>
              </a:rPr>
              <a:t>hình</a:t>
            </a:r>
            <a:endParaRPr lang="en-US" sz="2800" b="1" dirty="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7877881" y="3316112"/>
            <a:ext cx="3371794" cy="2027691"/>
          </a:xfrm>
          <a:prstGeom prst="wedgeEllipseCallout">
            <a:avLst>
              <a:gd name="adj1" fmla="val 24462"/>
              <a:gd name="adj2" fmla="val 7711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4: </a:t>
            </a: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Nháy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chuột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vị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trí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chèn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 new roman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 new roman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96509" y="2728376"/>
            <a:ext cx="2477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Bước</a:t>
            </a:r>
            <a:r>
              <a:rPr lang="en-US" sz="2800" b="1" dirty="0"/>
              <a:t> 1: </a:t>
            </a:r>
            <a:r>
              <a:rPr lang="en-US" sz="2800" b="1" dirty="0" err="1"/>
              <a:t>Chọn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Insert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3022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844877" y="294913"/>
            <a:ext cx="6680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66"/>
                </a:solidFill>
              </a:rPr>
              <a:t>Chèn tranh ảnh vào văn bản</a:t>
            </a:r>
            <a:endParaRPr lang="en-US" sz="3600" b="1" dirty="0">
              <a:solidFill>
                <a:srgbClr val="000066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6CDC2E-085B-4567-8F17-C5A937EFB9DF}"/>
              </a:ext>
            </a:extLst>
          </p:cNvPr>
          <p:cNvGrpSpPr/>
          <p:nvPr/>
        </p:nvGrpSpPr>
        <p:grpSpPr>
          <a:xfrm>
            <a:off x="4034400" y="1182235"/>
            <a:ext cx="7862325" cy="5275872"/>
            <a:chOff x="2090225" y="1544028"/>
            <a:chExt cx="7862325" cy="527587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00"/>
            <a:stretch/>
          </p:blipFill>
          <p:spPr bwMode="auto">
            <a:xfrm>
              <a:off x="2090225" y="1544028"/>
              <a:ext cx="7862325" cy="5275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Rectangle 56"/>
            <p:cNvSpPr/>
            <p:nvPr/>
          </p:nvSpPr>
          <p:spPr>
            <a:xfrm>
              <a:off x="2897658" y="1724671"/>
              <a:ext cx="486785" cy="24421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441594" y="1981024"/>
              <a:ext cx="405506" cy="4416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6823633" y="3707497"/>
            <a:ext cx="895350" cy="932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8915400" y="6000749"/>
            <a:ext cx="733425" cy="3048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llout: Line 3">
            <a:extLst>
              <a:ext uri="{FF2B5EF4-FFF2-40B4-BE49-F238E27FC236}">
                <a16:creationId xmlns:a16="http://schemas.microsoft.com/office/drawing/2014/main" id="{5970FBE1-FEA8-4913-AC14-9B59A957F022}"/>
              </a:ext>
            </a:extLst>
          </p:cNvPr>
          <p:cNvSpPr/>
          <p:nvPr/>
        </p:nvSpPr>
        <p:spPr>
          <a:xfrm>
            <a:off x="361951" y="2497678"/>
            <a:ext cx="2943224" cy="809645"/>
          </a:xfrm>
          <a:prstGeom prst="borderCallout1">
            <a:avLst>
              <a:gd name="adj1" fmla="val 49086"/>
              <a:gd name="adj2" fmla="val 100238"/>
              <a:gd name="adj3" fmla="val -114825"/>
              <a:gd name="adj4" fmla="val 1578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AB63F510-4997-42F0-80DB-866C9713B064}"/>
              </a:ext>
            </a:extLst>
          </p:cNvPr>
          <p:cNvSpPr/>
          <p:nvPr/>
        </p:nvSpPr>
        <p:spPr>
          <a:xfrm>
            <a:off x="361951" y="3484146"/>
            <a:ext cx="2943224" cy="1651594"/>
          </a:xfrm>
          <a:prstGeom prst="borderCallout1">
            <a:avLst>
              <a:gd name="adj1" fmla="val 49086"/>
              <a:gd name="adj2" fmla="val 100238"/>
              <a:gd name="adj3" fmla="val 42500"/>
              <a:gd name="adj4" fmla="val 2209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 Picture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C72BE51A-D5A5-4A08-AE7C-752B9E2C492E}"/>
              </a:ext>
            </a:extLst>
          </p:cNvPr>
          <p:cNvSpPr/>
          <p:nvPr/>
        </p:nvSpPr>
        <p:spPr>
          <a:xfrm>
            <a:off x="361951" y="5296881"/>
            <a:ext cx="2943224" cy="1008669"/>
          </a:xfrm>
          <a:prstGeom prst="borderCallout1">
            <a:avLst>
              <a:gd name="adj1" fmla="val 49086"/>
              <a:gd name="adj2" fmla="val 100238"/>
              <a:gd name="adj3" fmla="val 91152"/>
              <a:gd name="adj4" fmla="val 29022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F145A1E9-2F41-4BE5-9DCA-E287E610259C}"/>
              </a:ext>
            </a:extLst>
          </p:cNvPr>
          <p:cNvSpPr/>
          <p:nvPr/>
        </p:nvSpPr>
        <p:spPr>
          <a:xfrm>
            <a:off x="415492" y="1326252"/>
            <a:ext cx="2943224" cy="990535"/>
          </a:xfrm>
          <a:prstGeom prst="borderCallout1">
            <a:avLst>
              <a:gd name="adj1" fmla="val 49086"/>
              <a:gd name="adj2" fmla="val 100238"/>
              <a:gd name="adj3" fmla="val 51611"/>
              <a:gd name="adj4" fmla="val 1006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2489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1171514"/>
  <p:tag name="ISPRING_UUID" val="{99F1FE3A-84F3-451C-9951-8504F00B8C5B}"/>
  <p:tag name="ISPRING_RESOURCE_FOLDER" val="D:\MỸ HẠNH\GIÁO ÁN\GA online\TUẦN 5\LỚP 5\Tiết 1\Tin học lớp 5 - Tuần 5 - Tiết 1\"/>
  <p:tag name="ISPRING_PRESENTATION_PATH" val="D:\MỸ HẠNH\GIÁO ÁN\GA online\TUẦN 5\LỚP 5\Tiết 1\Tin học lớp 5 - Tuần 5 - Tiết 1.pptx"/>
  <p:tag name="ISPRING_PROJECT_VERSION" val="9"/>
  <p:tag name="ISPRING_PROJECT_FOLDER_UPDATED" val="1"/>
  <p:tag name="ISPRING_SCREEN_RECS_UPDATED" val="D:\MỸ HẠNH\GIÁO ÁN\GA online\TUẦN 5\LỚP 5\Tiết 1\Tin học lớp 5 - Tuần 5 - Tiết 1\"/>
  <p:tag name="FLASHSPRING_ZOOM_TAG" val="59"/>
  <p:tag name="ISPRING_PRESENTATION_INFO_2" val="&lt;?xml version=&quot;1.0&quot; encoding=&quot;UTF-8&quot; standalone=&quot;no&quot; ?&gt;&#10;&lt;presentation2&gt;&#10;&#10;  &lt;slides&gt;&#10;    &lt;slide id=&quot;{A904CC9F-073C-4FBE-8329-C783AB34C3AB}&quot; pptId=&quot;307&quot;/&gt;&#10;    &lt;slide id=&quot;{D0029216-6F12-4B55-9197-0CA4AE2301CB}&quot; pptId=&quot;258&quot;/&gt;&#10;    &lt;slide id=&quot;{09333597-A89E-42E1-8A64-B101FCF210D0}&quot; pptId=&quot;260&quot;/&gt;&#10;    &lt;slide id=&quot;{2329B38E-9DED-41C3-9E00-45B73EB79F2E}&quot; pptId=&quot;257&quot;/&gt;&#10;    &lt;slide id=&quot;{1F1C0556-C77A-4E46-8A8A-67A491F884A0}&quot; pptId=&quot;261&quot;/&gt;&#10;    &lt;slide id=&quot;{FB38E1B3-BE46-4FE8-BD6A-C7CC6BA78ACE}&quot; pptId=&quot;262&quot;/&gt;&#10;    &lt;slide id=&quot;{7A84CE5C-9FD1-47A6-A1E9-C1FBF030B4E4}&quot; pptId=&quot;264&quot;/&gt;&#10;    &lt;slide id=&quot;{C53F0E43-95C9-4A71-9315-14F39C38988E}&quot; pptId=&quot;265&quot;/&gt;&#10;    &lt;slide id=&quot;{A7B3EDF4-1D64-42F7-ACBB-15B4A40AB036}&quot; pptId=&quot;267&quot;/&gt;&#10;    &lt;slide id=&quot;{8E0DD24B-7478-4203-AF76-9E0AFD4EB339}&quot; pptId=&quot;268&quot;/&gt;&#10;    &lt;slide id=&quot;{A9BDB0FF-57A2-4F0C-A9ED-334D96E94F6E}&quot; pptId=&quot;269&quot;/&gt;&#10;    &lt;slide id=&quot;{F59035E8-EAF7-4531-AF9C-264C3A703B50}&quot; pptId=&quot;270&quot;/&gt;&#10;    &lt;slide id=&quot;{3E296552-A5A4-44DA-A51A-859FE34240FD}&quot; pptId=&quot;266&quot;/&gt;&#10;    &lt;slide id=&quot;{6586EDEC-0014-469B-93D9-2A3155D25554}&quot; pptId=&quot;280&quot;/&gt;&#10;    &lt;slide id=&quot;{D349BF40-4C5A-422C-8F91-D89E7910E3EB}&quot; pptId=&quot;274&quot;/&gt;&#10;    &lt;slide id=&quot;{36A191F6-2AEC-409B-9914-215C27D6BDD1}&quot; pptId=&quot;275&quot;/&gt;&#10;    &lt;slide id=&quot;{DE951645-06E6-4F7F-BDEC-192C6CC78E1A}&quot; pptId=&quot;276&quot;/&gt;&#10;    &lt;slide id=&quot;{FE55EB8C-561B-4AD9-AED7-637F6EB080A8}&quot; pptId=&quot;282&quot;/&gt;&#10;    &lt;slide id=&quot;{64122D80-D16B-40D5-85F5-40C290AB840B}&quot; pptId=&quot;306&quot;/&gt;&#10;  &lt;/slides&gt;&#10;&#10;  &lt;narration&gt;&#10;    &lt;audioTracks&gt;&#10;      &lt;audioTrack muted=&quot;false&quot; name=&quot;1&quot; resource=&quot;88d0c1ae&quot; slideId=&quot;{A904CC9F-073C-4FBE-8329-C783AB34C3AB}&quot; startTime=&quot;0&quot; stepIndex=&quot;0&quot; volume=&quot;1&quot;&gt;&#10;        &lt;audio channels=&quot;1&quot; format=&quot;s16p&quot; sampleRate=&quot;44100&quot;/&gt;&#10;      &lt;/audioTrack&gt;&#10;      &lt;audioTrack muted=&quot;false&quot; name=&quot;2&quot; resource=&quot;f88ed906&quot; slideId=&quot;{D0029216-6F12-4B55-9197-0CA4AE2301CB}&quot; startTime=&quot;5322&quot; stepIndex=&quot;5&quot; volume=&quot;1&quot;&gt;&#10;        &lt;audio channels=&quot;1&quot; format=&quot;s16p&quot; sampleRate=&quot;44100&quot;/&gt;&#10;      &lt;/audioTrack&gt;&#10;      &lt;audioTrack muted=&quot;false&quot; name=&quot;3&quot; resource=&quot;b92c40a4&quot; slideId=&quot;{09333597-A89E-42E1-8A64-B101FCF210D0}&quot; startTime=&quot;2329&quot; stepIndex=&quot;2&quot; volume=&quot;1&quot;&gt;&#10;        &lt;audio channels=&quot;1&quot; format=&quot;s16p&quot; sampleRate=&quot;44100&quot;/&gt;&#10;      &lt;/audioTrack&gt;&#10;      &lt;audioTrack muted=&quot;false&quot; name=&quot;4&quot; resource=&quot;d23eef3d&quot; slideId=&quot;{1F1C0556-C77A-4E46-8A8A-67A491F884A0}&quot; startTime=&quot;2314&quot; stepIndex=&quot;0&quot; volume=&quot;1&quot;&gt;&#10;        &lt;audio channels=&quot;1&quot; format=&quot;s16p&quot; sampleRate=&quot;44100&quot;/&gt;&#10;      &lt;/audioTrack&gt;&#10;      &lt;audioTrack muted=&quot;false&quot; name=&quot;5&quot; resource=&quot;b2bd3ebc&quot; slideId=&quot;{FB38E1B3-BE46-4FE8-BD6A-C7CC6BA78ACE}&quot; startTime=&quot;601&quot; stepIndex=&quot;1&quot; volume=&quot;1&quot;&gt;&#10;        &lt;audio channels=&quot;1&quot; format=&quot;s16p&quot; sampleRate=&quot;44100&quot;/&gt;&#10;      &lt;/audioTrack&gt;&#10;      &lt;audioTrack muted=&quot;false&quot; name=&quot;6&quot; resource=&quot;10605a2e&quot; slideId=&quot;{FB38E1B3-BE46-4FE8-BD6A-C7CC6BA78ACE}&quot; startTime=&quot;8003&quot; stepIndex=&quot;4&quot; volume=&quot;1&quot;&gt;&#10;        &lt;audio channels=&quot;1&quot; format=&quot;s16p&quot; sampleRate=&quot;44100&quot;/&gt;&#10;      &lt;/audioTrack&gt;&#10;      &lt;audioTrack muted=&quot;false&quot; name=&quot;7&quot; resource=&quot;6b218416&quot; slideId=&quot;{7A84CE5C-9FD1-47A6-A1E9-C1FBF030B4E4}&quot; startTime=&quot;0&quot; stepIndex=&quot;0&quot; volume=&quot;1&quot;&gt;&#10;        &lt;audio channels=&quot;1&quot; format=&quot;s16p&quot; sampleRate=&quot;44100&quot;/&gt;&#10;      &lt;/audioTrack&gt;&#10;      &lt;audioTrack muted=&quot;false&quot; name=&quot;8&quot; resource=&quot;39a79756&quot; slideId=&quot;{7A84CE5C-9FD1-47A6-A1E9-C1FBF030B4E4}&quot; startTime=&quot;5516&quot; stepIndex=&quot;4&quot; volume=&quot;1&quot;&gt;&#10;        &lt;audio channels=&quot;1&quot; format=&quot;s16p&quot; sampleRate=&quot;44100&quot;/&gt;&#10;      &lt;/audioTrack&gt;&#10;      &lt;audioTrack muted=&quot;false&quot; name=&quot;9&quot; resource=&quot;df7e6440&quot; slideId=&quot;{7A84CE5C-9FD1-47A6-A1E9-C1FBF030B4E4}&quot; startTime=&quot;4752&quot; stepIndex=&quot;5&quot; volume=&quot;1&quot;&gt;&#10;        &lt;audio channels=&quot;1&quot; format=&quot;s16p&quot; sampleRate=&quot;44100&quot;/&gt;&#10;      &lt;/audioTrack&gt;&#10;      &lt;audioTrack muted=&quot;false&quot; name=&quot;10&quot; resource=&quot;c3d567a4&quot; slideId=&quot;{C53F0E43-95C9-4A71-9315-14F39C38988E}&quot; startTime=&quot;20492&quot; stepIndex=&quot;0&quot; volume=&quot;1&quot;&gt;&#10;        &lt;audio channels=&quot;1&quot; format=&quot;s16p&quot; sampleRate=&quot;44100&quot;/&gt;&#10;      &lt;/audioTrack&gt;&#10;      &lt;audioTrack muted=&quot;false&quot; name=&quot;11&quot; resource=&quot;ed641b34&quot; slideId=&quot;{C53F0E43-95C9-4A71-9315-14F39C38988E}&quot; startTime=&quot;6028&quot; stepIndex=&quot;5&quot; volume=&quot;1&quot;&gt;&#10;        &lt;audio channels=&quot;1&quot; format=&quot;s16p&quot; sampleRate=&quot;44100&quot;/&gt;&#10;      &lt;/audioTrack&gt;&#10;      &lt;audioTrack muted=&quot;false&quot; name=&quot;12&quot; resource=&quot;ff129ebc&quot; slideId=&quot;{A7B3EDF4-1D64-42F7-ACBB-15B4A40AB036}&quot; startTime=&quot;3542&quot; stepIndex=&quot;0&quot; volume=&quot;1&quot;&gt;&#10;        &lt;audio channels=&quot;1&quot; format=&quot;s16p&quot; sampleRate=&quot;44100&quot;/&gt;&#10;      &lt;/audioTrack&gt;&#10;      &lt;audioTrack muted=&quot;false&quot; name=&quot;13&quot; resource=&quot;76df14fc&quot; slideId=&quot;{8E0DD24B-7478-4203-AF76-9E0AFD4EB339}&quot; startTime=&quot;367&quot; stepIndex=&quot;0&quot; volume=&quot;1&quot;&gt;&#10;        &lt;audio channels=&quot;1&quot; format=&quot;s16p&quot; sampleRate=&quot;44100&quot;/&gt;&#10;      &lt;/audioTrack&gt;&#10;      &lt;audioTrack muted=&quot;false&quot; name=&quot;14&quot; resource=&quot;5c07da4d&quot; slideId=&quot;{A9BDB0FF-57A2-4F0C-A9ED-334D96E94F6E}&quot; startTime=&quot;743&quot; stepIndex=&quot;0&quot; volume=&quot;1&quot;&gt;&#10;        &lt;audio channels=&quot;1&quot; format=&quot;s16p&quot; sampleRate=&quot;44100&quot;/&gt;&#10;      &lt;/audioTrack&gt;&#10;      &lt;audioTrack muted=&quot;false&quot; name=&quot;15&quot; resource=&quot;338118e8&quot; slideId=&quot;{F59035E8-EAF7-4531-AF9C-264C3A703B50}&quot; startTime=&quot;0&quot; stepIndex=&quot;0&quot; volume=&quot;1&quot;&gt;&#10;        &lt;audio channels=&quot;1&quot; format=&quot;s16p&quot; sampleRate=&quot;44100&quot;/&gt;&#10;      &lt;/audioTrack&gt;&#10;      &lt;audioTrack muted=&quot;false&quot; name=&quot;16&quot; resource=&quot;57a8a8f6&quot; slideId=&quot;{3E296552-A5A4-44DA-A51A-859FE34240FD}&quot; startTime=&quot;633&quot; stepIndex=&quot;0&quot; volume=&quot;1&quot;&gt;&#10;        &lt;audio channels=&quot;1&quot; format=&quot;s16p&quot; sampleRate=&quot;44100&quot;/&gt;&#10;      &lt;/audioTrack&gt;&#10;      &lt;audioTrack muted=&quot;false&quot; name=&quot;17&quot; resource=&quot;6a5e52aa&quot; slideId=&quot;{D349BF40-4C5A-422C-8F91-D89E7910E3EB}&quot; startTime=&quot;0&quot; stepIndex=&quot;0&quot; volume=&quot;1&quot;&gt;&#10;        &lt;audio channels=&quot;1&quot; format=&quot;s16p&quot; sampleRate=&quot;44100&quot;/&gt;&#10;      &lt;/audioTrack&gt;&#10;      &lt;audioTrack muted=&quot;false&quot; name=&quot;18&quot; resource=&quot;46229c0e&quot; slideId=&quot;{DE951645-06E6-4F7F-BDEC-192C6CC78E1A}&quot; startTime=&quot;0&quot; stepIndex=&quot;0&quot; volume=&quot;1&quot;&gt;&#10;        &lt;audio channels=&quot;1&quot; format=&quot;s16p&quot; sampleRate=&quot;44100&quot;/&gt;&#10;      &lt;/audioTrack&gt;&#10;      &lt;audioTrack muted=&quot;false&quot; name=&quot;19&quot; resource=&quot;2423d6db&quot; slideId=&quot;{FE55EB8C-561B-4AD9-AED7-637F6EB080A8}&quot; startTime=&quot;0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Bsjx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QbI8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BsjxTr43q8HYDAAAJDgAAJwAAAHVuaXZlcnNhbC9mbGFzaF9wdWJsaXNoaW5nX3NldHRpbmdzLnhtbOVX224bNxB911cQW+QxWjtxmtRYyQh0QYU4kmFt2/jJGC0pLWFetrxIUZ76Nf2wfkmHS0mRaiddJ1ERoA+CdoczZw5nhjPc7OK9FGTJjOVadZLT9klCmCo05WrRSX7Jh09fJcQ6UBSEVqyTKJ2Qi24rq/xMcFtOmXOoagnCKHteuU5SOledp+lqtWpzW5mwqoV3iG/bhZZpZZhlyjGTVgLW+OfWFbPJBqEBAP6kVhuzbqtFSBaR3mrqBSOcInPFw6ZADAXYMkmj2gyKu4XRXtGeFtoQs5h1kh96g/5p//lWJ0L1uWQqxMR2URjE7hwo5YEFiCn/wEjJ+KJEus/OErLi1JX1Yxr0s/Q+So0dtw4BpacxBspt4CVzQMFBfI3+HHvv7FYQRXStQPIixxUS9t9J+vntzzdXg+vL0fjNbT6ZXOajq0iitkkPcbL00FGGhLQ3Bdv5ycA5KErkjTZzEJZl6b5oq8ZDBqFwfIkxYf+gOfdCTH1VaeO6znhW09gX7uh9Aiaba3Ww9/BOZlpgamtSWKVyxugYJNtL9vSOqyFqniZkjnES604yqZgiU1BYYNyB4MUOwPqZddzVhTXcaL82HARBPDwBjLydJh8pxJ0VJRjL9qltV2xIa9H9TXtByVp7IvgdI04TDLGX+FQysp9/Mjda1lKsUEes4OhxydmK0Ys6XhvATzm6QRfSoyUeh0owFz387vkHMmNzbRCXwRIPD8q5jfjtRwFXYO1HUNhyfDK9HPUHt6Nxf/DuSdgg0CWo4pHgWFNMVu4o+LAmSrutHYajAG9ZnRTKab3WZG/tL0/Drqwxz98oGwf4lksv4FvC7wKyB33ElB/Hy2MS/68MGrstYVkf9HB4a2g84hxTEjFxocCWxNWmDTYALEARrcSaQIGd2Ya2seTaW5TEBhGh7ZczjPZYpvXbAtsnejSUmUaQJ6fPnp+9+PHlq5/O2+lff/z59LNGm5l1JSC4i0Or99mpdc92qI0M1UP37EfjfHD9upePfh3lN7f54F1+CFBzut+uszSMkocnSxhV3+1guRlMm+RmPGmiNXnTROs6Tq6rvanViAJ2okU8WdiLBJccM3e0uvqPauOrbx2xuI5TG99z4L72UP1/4hbfdjf1g6t5lj747RBWJFdcYjRDS999cHRfnJ3gZf/BpVYL0Q4/37qtvwFQSwMEFAACAAgAQbI8U7ThkXBXAwAAQQwAACEAAAB1bml2ZXJzYWwvZmxhc2hfc2tpbl9zZXR0aW5ncy54bWyVV9tO4zAQfecrqu47WUp3C1KoVNoioe0CWljenWbaWnXsyHbK9u93fEnjtAkNREh45hx7LsdjEast5b0dSEUFv+sP+uOLXi9eFlIC12+Q5Yxo6CVEwWN613/4u1j0IwcRTMhX0JrytTKW0tajCEwKrQW/XAqucZ9LLmRGWH/87cH+xJFFnmMJDKsrZ0WWUB3zY3BzP+tE8WcM70ez6W0bYSmynPD9QqzFZUKW27UUBU9NaNfma6Nt9jlIRvn2bESMKv2oIavFNL+aD+aDbpRcglJgQrqdTQaTn2dZjCTADtmPhjfDSUdOddTnjTmi7aii2tJGg9H1aNhGy8ka6kWezmdXs+t2PMfd6135NC5H0PBPn80cxb8H+aXNRV7kX9FILsXaFPSIMzLfWQ4TJMXrh4TZrfnOEkxC5qCzglSMptgGIVMnxe/mawO31dL/GQ6J2NxtKdiLacLR9DAKSRiMV4QpiKNy6ZxqIz6eC4236QAITRXoBVN8IYWCsZaFR1W2CvcHPihPA5A3VIh3wYoMpi7gAFi3V/jp9N4OljC+gy0IUMLOG4MIK2OFfMK6niADY4V8Ne165mx/Aj/2OE4piHviuxmU33Fr1UcvcILLsl7lqvSakxbmmqvgaG8oMZlIYWx19UYzMF2LI2tzIUUnMcWc7OiaaHyYfhtcsrfJqDg6cnipNQsr1lQzaNKbjRFHetgvu+4gR/eEVMm5dU/jxL/rZ0RuQb4JwVS/53l4S7Aw7u08ZZiZii8eyEe+Eh05XGgI97dxtoGFuydd4URrstxkGFJbBnEUlCCOmosc+2Obqs+LLAE5x6ZRKFVTtznchq43DH/1O4UPSOuEFqdj6g1uxwk9iDIweAUAkctNKVm3cJ6sYJoy2EF58QODTbgts1ihRNvUNtELWOlQb97SSZB+TlRCCXF1RwPhHeMS9YkTOjpoXpNE2cxq176cwNXOtZlcjjIj1nCK2bVXUm1j9DdVEHtVKycptHjVRGq/abX2uZMdTDjN7JRAR3B8g8dxmBC5L4t1lmU4sVchmJflsJkqCQ2eNoqZheNBE8V6jgfhG17P8UoChEPQGi+CMf0L9okgMn06QGpzu8Ht2Jgjvmx2puI0znIdR4HJNefQBvwb/3UY/wdQSwMEFAACAAgAQbI8UwFpVjNcAwAAmg0AACYAAAB1bml2ZXJzYWwvaHRtbF9wdWJsaXNoaW5nX3NldHRpbmdzLnhtbO1XzXLTMBC+5yk0ZjgSt/zTcdJhknTIUJJMY3566mwsJdYgS0Y/CeHE0/BgPAkrK0kTWorLEODAIRNrtfvtp93Vrp0cfywEmTNtuJKt6LB5EBEmM0W5nLWi1+nJvacRMRYkBaEka0VSReS43UhKNxHc5GNmLaoagjDSHJW2FeXWlkdxvFgsmtyU2u8q4Szim2amirjUzDBpmY5LAUv8s8uSmWiFUAMAf4WSK7N2o0FIEpBeKeoEI5wic8n9oUC8sIWI4qA1gez9TCsnaUcJpYmeTVrRnU6ve9h9sNYJSF1eMOlDYtoo9GJ7BJRyTwLEmH9iJGd8liPb+w8jsuDU5tVj7PWT+CpKhR1ODh6lozAE0q7gC2aBgoWwDP4s+2jNWhBEdCmh4FmKO8QfvxV104sX56Pe2Wl/8PIiHQ5P0/4okKhs4l2cJN51lCAh5XTGNn4SsBayHHmjzRSEYUm8LVqrcZ9AyCyfY0zYdzSnToixK0ulbdtqxyoa28INvR/AJFMld87u12SiBGa2IoVFWkwYHUCBMRidyIhMMTBi2YqGJZNkDBILilsQPNtYGDcxltuqkE5W2s81B0GwWLDiGXk1ji59hqNkOWjDtrmsd4zPY9Z+q5ygZKkcEfw9I1YRjKkr8ClnZDvhZKpVUUkFGEuM4OhxztmC0eMqQCvAHzk6RxeFQ0ss/1IwGzx8cPwTmbCp0ojLYI6XBeXcBPzmrYBLMOYSFNYc745P+93eRX/Q7b276w8IdA4yuyU4FhErSrsXfFgSqezaDsORgTOsSgrltNqrc7bmr6dhU8eY59+UjR18wwsn4HfCbwKyBb3HlO/Hy20S/1MGtd3mMK8uur+8FTRecY4pCZi4kWG34nLV92oAZiCJkmJJIMNWbHzbmHPlDEpCgwjQ5tcZBnss02o1w9mIHjVluhbkweH9Bw8fPX7y9NlRM/76+cu9G41WQ2okwLsLU6pz45i6YnuidOGrh27Z9wdp7+x5J+2/6afnF2nvXboLUHG62q6T2M+O60eJn03fT5LJ3xsl571xnWwMhnW0hi/raJ2FWTXamlO1KGDvmYW7hN1H8IJjrvZWSX+oGq59seA3lkMooP1Uw78cqmsvzv9Qba82b9w7r9hJfO03QAPlu99T7cY3UEsDBBQAAgAIAEGyPFPAeLmksgEAAFIGAAAfAAAAdW5pdmVyc2FsL2h0bWxfc2tpbl9zZXR0aW5ncy5qc42UUU+DMBDH3/cpFnw1izKUzbdtYGLig4m+GR8K3BhZ6TVtN53G7y5lcytw6OgL/fPr/3pXel+DYfV4qTe8G37V7/X8qTmvNbCaURu4bOq8Ry+t7mleZPBSlMALAV4L2f4uPcrfJ4Iy9kRtmuyera12/Dy0X5aMaxeXhIUiNE1oW8rwnQA/KPCzkdohrX1KTp2TjTEoRikKA8KMBKqS1Yx3cV8/boYtGLeg/kGXLIWG6Y0/mUe95MkxmIfRYupyKZaSid0j5jhKWLrOFW5Edog/tsOlVzsJqjrxdV9YXmjzYKBsB46vYz/2+0mpQGs4xJ1GM392S8KcJcDdhMJgEsz+QBvG3YK26G2hC/NLh344DgOXliyHTpUWcXQdjZuYqLw61ewE33MGPkxfMpKzHahzrFBu5BkHKBXmtiJdNLSDRDmyrBD5noumdpCc3ay17fs36pYxSlBlx7/iyg6X6RSjcc2wdc1WxK0t+7rLGa3BkJdbt6I+Un2BUyIVFwlNUotPfaqxG9NuNXb+WuXN1BrUCyKv2qc9FdBVNwH1IJZoBWYMS1dlpVX5vP2383bwwfcPUEsDBBQAAgAIAEGyPFPyGhxS7AAAALAOAAAXAAAAdW5pdmVyc2FsL3VuaXZlcnNhbC5wbmfrDPBz5+WS4mJgYOD19HAJYmBgTmRgYOrnYAOKPDE9VAmkGIuD3J0Y1p2TeQnksKQ7+joyMGzs5/6TyArkcxZ4RBYzMPAdBmHG4/krUoAMV08Xx5CKuLfXN/I2GDAcMPi3fxP/lzajKY0TuTQn6z7tiOFmYGjo4WRmYOCYaQBkTiCZKet7Q8J5kornpC+vrnxsYWRg2ECmQaPMUeYoc5Q5yhxljjJHmaPMUeYoc5Q5yiSdGWCUCOqSLbk75/POpe/71HiAYvU+EgwMDidAXbQWEpgp13YxPjv3L7eR50EYsJfJ4Onq57LOKaEJAFBLAwQUAAIACABBsjxT5OxXDEoAAABqAAAAGwAAAHVuaXZlcnNhbC91bml2ZXJzYWwucG5nLnhtbLOxr8jNUShLLSrOzM+zVTLUM1Cyt+PlsikoSi3LTC1XqACKAQUhQEmhEsg1QnDLM1NKMmyVLEyQlGSkZqZnlNgqmRkjBPWBRgIAUEsBAgAAFAACAAgA81bJTNajftpHAwAA4QkAABQAAAAAAAAAAQAAAAAAAAAAAHVuaXZlcnNhbC9wbGF5ZXIueG1sUEsBAgAAFAACAAgAQbI8U39k7af6BAAAYhMAAB0AAAAAAAAAAQAAAAAAeQMAAHVuaXZlcnNhbC9jb21tb25fbWVzc2FnZXMubG5nUEsBAgAAFAACAAgAQbI8UxUeYBujAAAAfwEAAC4AAAAAAAAAAQAAAAAArggAAHVuaXZlcnNhbC9wbGF5YmFja19hbmRfbmF2aWdhdGlvbl9zZXR0aW5ncy54bWxQSwECAAAUAAIACABBsjxTr43q8HYDAAAJDgAAJwAAAAAAAAABAAAAAACdCQAAdW5pdmVyc2FsL2ZsYXNoX3B1Ymxpc2hpbmdfc2V0dGluZ3MueG1sUEsBAgAAFAACAAgAQbI8U7ThkXBXAwAAQQwAACEAAAAAAAAAAQAAAAAAWA0AAHVuaXZlcnNhbC9mbGFzaF9za2luX3NldHRpbmdzLnhtbFBLAQIAABQAAgAIAEGyPFMBaVYzXAMAAJoNAAAmAAAAAAAAAAEAAAAAAO4QAAB1bml2ZXJzYWwvaHRtbF9wdWJsaXNoaW5nX3NldHRpbmdzLnhtbFBLAQIAABQAAgAIAEGyPFPAeLmksgEAAFIGAAAfAAAAAAAAAAEAAAAAAI4UAAB1bml2ZXJzYWwvaHRtbF9za2luX3NldHRpbmdzLmpzUEsBAgAAFAACAAgAQbI8U/IaHFLsAAAAsA4AABcAAAAAAAAAAAAAAAAAfRYAAHVuaXZlcnNhbC91bml2ZXJzYWwucG5nUEsBAgAAFAACAAgAQbI8U+TsVwxKAAAAagAAABsAAAAAAAAAAQAAAAAAnhcAAHVuaXZlcnNhbC91bml2ZXJzYWwucG5nLnhtbFBLBQYAAAAACQAJALwCAAAhGAAAAAA="/>
  <p:tag name="ISPRING_CURRENT_PLAYER_ID" val="universal"/>
  <p:tag name="ISPRING_LMS_API_VERSION" val="SCORM 1.2"/>
  <p:tag name="ISPRING_ULTRA_SCORM_COURSE_ID" val="97483E7A-0564-4BAD-A7AC-DCAAD37FC53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PRESENTATION_TITLE" val="Tin học lớp 5 - Tuần 5 - Tiết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E0DD24B-7478-4203-AF76-9E0AFD4EB339}"/>
  <p:tag name="GENSWF_ADVANCE_TIME" val="23.356"/>
  <p:tag name="TIMING" val="|4.628|4.302|4.419|6.733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9BDB0FF-57A2-4F0C-A9ED-334D96E94F6E}"/>
  <p:tag name="GENSWF_ADVANCE_TIME" val="19.022"/>
  <p:tag name="TIMING" val="|6.212|3.437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59035E8-EAF7-4531-AF9C-264C3A703B50}"/>
  <p:tag name="GENSWF_ADVANCE_TIME" val="12.109"/>
  <p:tag name="TIMING" val="|5.108|2.673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E296552-A5A4-44DA-A51A-859FE34240FD}"/>
  <p:tag name="GENSWF_ADVANCE_TIME" val="33.837"/>
  <p:tag name="TIMING" val="|12.724|3.264|3.966|3.238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586EDEC-0014-469B-93D9-2A3155D25554}"/>
  <p:tag name="GENSWF_ADVANCE_TIME" val="26.418"/>
  <p:tag name="TIMING" val="|1.117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349BF40-4C5A-422C-8F91-D89E7910E3EB}"/>
  <p:tag name="GENSWF_ADVANCE_TIME" val="21.447"/>
  <p:tag name="TIMING" val="|6.39|6.64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6A191F6-2AEC-409B-9914-215C27D6BDD1}"/>
  <p:tag name="GENSWF_ADVANCE_TIME" val="29.101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E951645-06E6-4F7F-BDEC-192C6CC78E1A}"/>
  <p:tag name="GENSWF_ADVANCE_TIME" val="20.242"/>
  <p:tag name="TIMING" val="|2.899|1.846|4.06|5.302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E55EB8C-561B-4AD9-AED7-637F6EB080A8}"/>
  <p:tag name="GENSWF_ADVANCE_TIME" val="14.767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4122D80-D16B-40D5-85F5-40C290AB840B}"/>
  <p:tag name="GENSWF_ADVANCE_TIME" val="4.313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A904CC9F-073C-4FBE-8329-C783AB34C3AB}"/>
  <p:tag name="GENSWF_ADVANCE_TIME" val="7.8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B891942-7FE9-4B73-8B77-E250C1584C9F}"/>
  <p:tag name="GENSWF_ADVANCE_TIME" val="8.44"/>
  <p:tag name="ISPRING_SLIDE_INDENT_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9333597-A89E-42E1-8A64-B101FCF210D0}"/>
  <p:tag name="GENSWF_ADVANCE_TIME" val="19.326"/>
  <p:tag name="TIMING" val="|13.537|2.987"/>
  <p:tag name="ISPRING_CUSTOM_TIMING_USED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B891942-7FE9-4B73-8B77-E250C1584C9F}"/>
  <p:tag name="GENSWF_ADVANCE_TIME" val="8.44"/>
  <p:tag name="ISPRING_SLIDE_INDENT_LEVEL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9333597-A89E-42E1-8A64-B101FCF210D0}"/>
  <p:tag name="GENSWF_ADVANCE_TIME" val="19.326"/>
  <p:tag name="TIMING" val="|13.537|2.987"/>
  <p:tag name="ISPRING_CUSTOM_TIMING_USED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9333597-A89E-42E1-8A64-B101FCF210D0}"/>
  <p:tag name="GENSWF_ADVANCE_TIME" val="19.326"/>
  <p:tag name="TIMING" val="|13.537|2.987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329B38E-9DED-41C3-9E00-45B73EB79F2E}"/>
  <p:tag name="GENSWF_ADVANCE_TIME" val="33.237"/>
  <p:tag name="TIMING" val="|0.871|2.446|7.968|7.561|3.031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F1C0556-C77A-4E46-8A8A-67A491F884A0}"/>
  <p:tag name="GENSWF_ADVANCE_TIME" val="28.127"/>
  <p:tag name="TIMING" val="|10.907|5.1|2.798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B38E1B3-BE46-4FE8-BD6A-C7CC6BA78ACE}"/>
  <p:tag name="GENSWF_ADVANCE_TIME" val="42.55"/>
  <p:tag name="TIMING" val="|1.031|1.404|15.401|2.389|9.914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A84CE5C-9FD1-47A6-A1E9-C1FBF030B4E4}"/>
  <p:tag name="GENSWF_ADVANCE_TIME" val="38.678"/>
  <p:tag name="TIMING" val="|5.159|3.431|14.082|3.16|7.452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53F0E43-95C9-4A71-9315-14F39C38988E}"/>
  <p:tag name="GENSWF_ADVANCE_TIME" val="51.643"/>
  <p:tag name="TIMING" val="|20.999|9.957|4.62|4.658|4.951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7B3EDF4-1D64-42F7-ACBB-15B4A40AB036}"/>
  <p:tag name="GENSWF_ADVANCE_TIME" val="21.63"/>
  <p:tag name="TIMING" val="|8.582|3.19|2.359|2.331"/>
  <p:tag name="ISPRING_CUSTOM_TIMING_USED" val="1"/>
</p:tagLst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1589</Words>
  <Application>Microsoft Office PowerPoint</Application>
  <PresentationFormat>Widescreen</PresentationFormat>
  <Paragraphs>200</Paragraphs>
  <Slides>40</Slides>
  <Notes>26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Corbel</vt:lpstr>
      <vt:lpstr>time new roman</vt:lpstr>
      <vt:lpstr>Times New Roman</vt:lpstr>
      <vt:lpstr>Basis</vt:lpstr>
      <vt:lpstr>MÔN TIN HỌC KHỐI 5 </vt:lpstr>
      <vt:lpstr>CHỦ ĐỀ 2: SOẠN THẢO VĂN BẢN</vt:lpstr>
      <vt:lpstr>MỤC TIÊU BÀI HỌC</vt:lpstr>
      <vt:lpstr>A. HOẠT ĐỘNG THỰC HÀNH</vt:lpstr>
      <vt:lpstr>PowerPoint Presentation</vt:lpstr>
      <vt:lpstr>PowerPoint Presentation</vt:lpstr>
      <vt:lpstr>2. Em hãy chọn cụm từ thích hợp:                                ;            ;            ;                    ;                     ;                  ;                      ;    </vt:lpstr>
      <vt:lpstr>PowerPoint Presentation</vt:lpstr>
      <vt:lpstr>PowerPoint Presentation</vt:lpstr>
      <vt:lpstr>PowerPoint Presentation</vt:lpstr>
      <vt:lpstr>PowerPoint Presentation</vt:lpstr>
      <vt:lpstr>3a) Để di chuyển một phần văn bản đến vị trí mới, ta làm thế nào?</vt:lpstr>
      <vt:lpstr>PowerPoint Presentation</vt:lpstr>
      <vt:lpstr>PowerPoint Presentation</vt:lpstr>
      <vt:lpstr>PowerPoint Presentation</vt:lpstr>
      <vt:lpstr>EM CẦN GHI NHỚ</vt:lpstr>
      <vt:lpstr>CHUẨN BỊ BÀI CHO TIẾT SAU</vt:lpstr>
      <vt:lpstr>PowerPoint Presentation</vt:lpstr>
      <vt:lpstr>MÔN TIN HỌC KHỐI 5 TUẦN 6</vt:lpstr>
      <vt:lpstr>CHỦ ĐỀ 2: SOẠN THẢO VĂN BẢN</vt:lpstr>
      <vt:lpstr>MỤC TIÊU BÀI HỌC</vt:lpstr>
      <vt:lpstr>A. HOẠT ĐỘNG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HOẠT ĐỘNG ỨNG DỤNG, MỞ RỘNG</vt:lpstr>
      <vt:lpstr>PowerPoint Presentation</vt:lpstr>
      <vt:lpstr>PowerPoint Presentation</vt:lpstr>
      <vt:lpstr>EM CẦN GHI NHỚ</vt:lpstr>
      <vt:lpstr>PowerPoint Presentation</vt:lpstr>
      <vt:lpstr>MÔN TIN HỌC KHỐI 5 TUẦN 7</vt:lpstr>
      <vt:lpstr>CHỦ ĐỀ 2: SOẠN THẢO VĂN BẢN</vt:lpstr>
      <vt:lpstr>MỤC TIÊU BÀI HỌC</vt:lpstr>
      <vt:lpstr>A. HOẠT ĐỘNG THỰC HÀNH</vt:lpstr>
      <vt:lpstr>PowerPoint Presentation</vt:lpstr>
      <vt:lpstr>PowerPoint Presentation</vt:lpstr>
      <vt:lpstr>EM CẦN GHI NHỚ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 học lớp 5 - Tuần 5 - Tiết 1</dc:title>
  <dc:subject>9Slide.vn</dc:subject>
  <dc:creator/>
  <dc:description>9Slide.vn</dc:description>
  <cp:lastModifiedBy/>
  <cp:revision>1</cp:revision>
  <dcterms:created xsi:type="dcterms:W3CDTF">2021-09-27T06:18:10Z</dcterms:created>
  <dcterms:modified xsi:type="dcterms:W3CDTF">2021-11-26T09:45:24Z</dcterms:modified>
  <cp:category>9Slide.vn</cp:category>
</cp:coreProperties>
</file>