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8"/>
    <p:sldId id="257" r:id="rId69"/>
    <p:sldId id="258" r:id="rId70"/>
    <p:sldId id="259" r:id="rId71"/>
    <p:sldId id="260" r:id="rId72"/>
    <p:sldId id="261" r:id="rId73"/>
    <p:sldId id="262" r:id="rId74"/>
    <p:sldId id="263" r:id="rId75"/>
    <p:sldId id="264" r:id="rId76"/>
    <p:sldId id="265" r:id="rId77"/>
    <p:sldId id="266" r:id="rId78"/>
    <p:sldId id="267" r:id="rId79"/>
    <p:sldId id="268" r:id="rId80"/>
    <p:sldId id="269" r:id="rId81"/>
    <p:sldId id="270" r:id="rId82"/>
    <p:sldId id="271" r:id="rId83"/>
    <p:sldId id="272" r:id="rId84"/>
    <p:sldId id="273" r:id="rId85"/>
  </p:sldIdLst>
  <p:sldSz cx="8953500" cy="75057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Noto Sans" charset="1" panose="020B0502040504020204"/>
      <p:regular r:id="rId14"/>
    </p:embeddedFont>
    <p:embeddedFont>
      <p:font typeface="Noto Sans Bold" charset="1" panose="020B0802040504020204"/>
      <p:regular r:id="rId15"/>
    </p:embeddedFont>
    <p:embeddedFont>
      <p:font typeface="Noto Sans Italics" charset="1" panose="020B0502040504090204"/>
      <p:regular r:id="rId16"/>
    </p:embeddedFont>
    <p:embeddedFont>
      <p:font typeface="Noto Sans Bold Italics" charset="1" panose="020B0802040504090204"/>
      <p:regular r:id="rId17"/>
    </p:embeddedFont>
    <p:embeddedFont>
      <p:font typeface="Yatra One" charset="1" panose="02000000000000000000"/>
      <p:regular r:id="rId18"/>
    </p:embeddedFont>
    <p:embeddedFont>
      <p:font typeface="Baloo" charset="1" panose="03080902040302020200"/>
      <p:regular r:id="rId19"/>
    </p:embeddedFont>
    <p:embeddedFont>
      <p:font typeface="Aliengo" charset="1" panose="00000000000000000000"/>
      <p:regular r:id="rId20"/>
    </p:embeddedFont>
    <p:embeddedFont>
      <p:font typeface="Playfair Display" charset="1" panose="00000000000000000000"/>
      <p:regular r:id="rId21"/>
    </p:embeddedFont>
    <p:embeddedFont>
      <p:font typeface="Playfair Display Bold" charset="1" panose="00000000000000000000"/>
      <p:regular r:id="rId22"/>
    </p:embeddedFont>
    <p:embeddedFont>
      <p:font typeface="Playfair Display Italics" charset="1" panose="00000000000000000000"/>
      <p:regular r:id="rId23"/>
    </p:embeddedFont>
    <p:embeddedFont>
      <p:font typeface="Playfair Display Bold Italics" charset="1" panose="00000000000000000000"/>
      <p:regular r:id="rId24"/>
    </p:embeddedFont>
    <p:embeddedFont>
      <p:font typeface="Playfair Display Medium" charset="1" panose="00000000000000000000"/>
      <p:regular r:id="rId25"/>
    </p:embeddedFont>
    <p:embeddedFont>
      <p:font typeface="Playfair Display Medium Italics" charset="1" panose="00000000000000000000"/>
      <p:regular r:id="rId26"/>
    </p:embeddedFont>
    <p:embeddedFont>
      <p:font typeface="Playfair Display Semi-Bold" charset="1" panose="00000000000000000000"/>
      <p:regular r:id="rId27"/>
    </p:embeddedFont>
    <p:embeddedFont>
      <p:font typeface="Playfair Display Semi-Bold Italics" charset="1" panose="00000000000000000000"/>
      <p:regular r:id="rId28"/>
    </p:embeddedFont>
    <p:embeddedFont>
      <p:font typeface="Playfair Display Ultra-Bold" charset="1" panose="00000000000000000000"/>
      <p:regular r:id="rId29"/>
    </p:embeddedFont>
    <p:embeddedFont>
      <p:font typeface="Playfair Display Ultra-Bold Italics" charset="1" panose="00000000000000000000"/>
      <p:regular r:id="rId30"/>
    </p:embeddedFont>
    <p:embeddedFont>
      <p:font typeface="Playfair Display Heavy" charset="1" panose="00000000000000000000"/>
      <p:regular r:id="rId31"/>
    </p:embeddedFont>
    <p:embeddedFont>
      <p:font typeface="Playfair Display Heavy Italics" charset="1" panose="00000000000000000000"/>
      <p:regular r:id="rId32"/>
    </p:embeddedFont>
    <p:embeddedFont>
      <p:font typeface="Noto Serif Display" charset="1" panose="02020502080505020204"/>
      <p:regular r:id="rId33"/>
    </p:embeddedFont>
    <p:embeddedFont>
      <p:font typeface="Noto Serif Display Bold" charset="1" panose="02020802080505020204"/>
      <p:regular r:id="rId34"/>
    </p:embeddedFont>
    <p:embeddedFont>
      <p:font typeface="Noto Serif Display Italics" charset="1" panose="02020502080505090204"/>
      <p:regular r:id="rId35"/>
    </p:embeddedFont>
    <p:embeddedFont>
      <p:font typeface="Noto Serif Display Bold Italics" charset="1" panose="02020802080505090204"/>
      <p:regular r:id="rId36"/>
    </p:embeddedFont>
    <p:embeddedFont>
      <p:font typeface="Noto Serif Display Thin" charset="1" panose="02020202080505020204"/>
      <p:regular r:id="rId37"/>
    </p:embeddedFont>
    <p:embeddedFont>
      <p:font typeface="Noto Serif Display Thin Italics" charset="1" panose="02020202080505090204"/>
      <p:regular r:id="rId38"/>
    </p:embeddedFont>
    <p:embeddedFont>
      <p:font typeface="Noto Serif Display Extra-Light" charset="1" panose="02020302080505020204"/>
      <p:regular r:id="rId39"/>
    </p:embeddedFont>
    <p:embeddedFont>
      <p:font typeface="Noto Serif Display Extra-Light Italics" charset="1" panose="02020302080505090204"/>
      <p:regular r:id="rId40"/>
    </p:embeddedFont>
    <p:embeddedFont>
      <p:font typeface="Noto Serif Display Light" charset="1" panose="02020402080505020204"/>
      <p:regular r:id="rId41"/>
    </p:embeddedFont>
    <p:embeddedFont>
      <p:font typeface="Noto Serif Display Light Italics" charset="1" panose="02020402080505090204"/>
      <p:regular r:id="rId42"/>
    </p:embeddedFont>
    <p:embeddedFont>
      <p:font typeface="Noto Serif Display Medium" charset="1" panose="02020602080505020204"/>
      <p:regular r:id="rId43"/>
    </p:embeddedFont>
    <p:embeddedFont>
      <p:font typeface="Noto Serif Display Medium Italics" charset="1" panose="02020602080505090204"/>
      <p:regular r:id="rId44"/>
    </p:embeddedFont>
    <p:embeddedFont>
      <p:font typeface="Noto Serif Display Semi-Bold" charset="1" panose="02020702080505020204"/>
      <p:regular r:id="rId45"/>
    </p:embeddedFont>
    <p:embeddedFont>
      <p:font typeface="Noto Serif Display Semi-Bold Italics" charset="1" panose="02020702080505090204"/>
      <p:regular r:id="rId46"/>
    </p:embeddedFont>
    <p:embeddedFont>
      <p:font typeface="Noto Serif Display Ultra-Bold" charset="1" panose="02020902080505020204"/>
      <p:regular r:id="rId47"/>
    </p:embeddedFont>
    <p:embeddedFont>
      <p:font typeface="Noto Serif Display Ultra-Bold Italics" charset="1" panose="02020902080505090204"/>
      <p:regular r:id="rId48"/>
    </p:embeddedFont>
    <p:embeddedFont>
      <p:font typeface="Noto Serif Display Heavy" charset="1" panose="02020A02080505020204"/>
      <p:regular r:id="rId49"/>
    </p:embeddedFont>
    <p:embeddedFont>
      <p:font typeface="Noto Serif Display Heavy Italics" charset="1" panose="02020A02080505090204"/>
      <p:regular r:id="rId50"/>
    </p:embeddedFont>
    <p:embeddedFont>
      <p:font typeface="HK Grotesk" charset="1" panose="00000500000000000000"/>
      <p:regular r:id="rId51"/>
    </p:embeddedFont>
    <p:embeddedFont>
      <p:font typeface="HK Grotesk Bold" charset="1" panose="00000800000000000000"/>
      <p:regular r:id="rId52"/>
    </p:embeddedFont>
    <p:embeddedFont>
      <p:font typeface="HK Grotesk Italics" charset="1" panose="00000500000000000000"/>
      <p:regular r:id="rId53"/>
    </p:embeddedFont>
    <p:embeddedFont>
      <p:font typeface="HK Grotesk Bold Italics" charset="1" panose="00000800000000000000"/>
      <p:regular r:id="rId54"/>
    </p:embeddedFont>
    <p:embeddedFont>
      <p:font typeface="HK Grotesk Light" charset="1" panose="00000400000000000000"/>
      <p:regular r:id="rId55"/>
    </p:embeddedFont>
    <p:embeddedFont>
      <p:font typeface="HK Grotesk Light Italics" charset="1" panose="00000400000000000000"/>
      <p:regular r:id="rId56"/>
    </p:embeddedFont>
    <p:embeddedFont>
      <p:font typeface="HK Grotesk Medium" charset="1" panose="00000600000000000000"/>
      <p:regular r:id="rId57"/>
    </p:embeddedFont>
    <p:embeddedFont>
      <p:font typeface="HK Grotesk Medium Italics" charset="1" panose="00000600000000000000"/>
      <p:regular r:id="rId58"/>
    </p:embeddedFont>
    <p:embeddedFont>
      <p:font typeface="HK Grotesk Semi-Bold" charset="1" panose="00000700000000000000"/>
      <p:regular r:id="rId59"/>
    </p:embeddedFont>
    <p:embeddedFont>
      <p:font typeface="HK Grotesk Semi-Bold Italics" charset="1" panose="00000700000000000000"/>
      <p:regular r:id="rId60"/>
    </p:embeddedFont>
    <p:embeddedFont>
      <p:font typeface="DejaVu Sans Bold" charset="1" panose="020B0803030604020204"/>
      <p:regular r:id="rId61"/>
    </p:embeddedFont>
    <p:embeddedFont>
      <p:font typeface="DejaVu Sans Bold Italics" charset="1" panose="020B08030303040B0204"/>
      <p:regular r:id="rId62"/>
    </p:embeddedFont>
    <p:embeddedFont>
      <p:font typeface="DejaVu Sans Extra-Light" charset="1" panose="020B0203030804020204"/>
      <p:regular r:id="rId63"/>
    </p:embeddedFont>
    <p:embeddedFont>
      <p:font typeface="DejaVu Sans Light" charset="1" panose="020B0603030804020204"/>
      <p:regular r:id="rId64"/>
    </p:embeddedFont>
    <p:embeddedFont>
      <p:font typeface="Times New Roman" charset="1" panose="02020703060505090304"/>
      <p:regular r:id="rId65"/>
    </p:embeddedFont>
    <p:embeddedFont>
      <p:font typeface="Dancing Script" charset="1" panose="03080600040507000D00"/>
      <p:regular r:id="rId66"/>
    </p:embeddedFont>
    <p:embeddedFont>
      <p:font typeface="Dancing Script Bold" charset="1" panose="03080800040507000D0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slides/slide1.xml" Type="http://schemas.openxmlformats.org/officeDocument/2006/relationships/slide"/><Relationship Id="rId69" Target="slides/slide2.xml" Type="http://schemas.openxmlformats.org/officeDocument/2006/relationships/slide"/><Relationship Id="rId7" Target="fonts/font7.fntdata" Type="http://schemas.openxmlformats.org/officeDocument/2006/relationships/font"/><Relationship Id="rId70" Target="slides/slide3.xml" Type="http://schemas.openxmlformats.org/officeDocument/2006/relationships/slide"/><Relationship Id="rId71" Target="slides/slide4.xml" Type="http://schemas.openxmlformats.org/officeDocument/2006/relationships/slide"/><Relationship Id="rId72" Target="slides/slide5.xml" Type="http://schemas.openxmlformats.org/officeDocument/2006/relationships/slide"/><Relationship Id="rId73" Target="slides/slide6.xml" Type="http://schemas.openxmlformats.org/officeDocument/2006/relationships/slide"/><Relationship Id="rId74" Target="slides/slide7.xml" Type="http://schemas.openxmlformats.org/officeDocument/2006/relationships/slide"/><Relationship Id="rId75" Target="slides/slide8.xml" Type="http://schemas.openxmlformats.org/officeDocument/2006/relationships/slide"/><Relationship Id="rId76" Target="slides/slide9.xml" Type="http://schemas.openxmlformats.org/officeDocument/2006/relationships/slide"/><Relationship Id="rId77" Target="slides/slide10.xml" Type="http://schemas.openxmlformats.org/officeDocument/2006/relationships/slide"/><Relationship Id="rId78" Target="slides/slide11.xml" Type="http://schemas.openxmlformats.org/officeDocument/2006/relationships/slide"/><Relationship Id="rId79" Target="slides/slide12.xml" Type="http://schemas.openxmlformats.org/officeDocument/2006/relationships/slide"/><Relationship Id="rId8" Target="fonts/font8.fntdata" Type="http://schemas.openxmlformats.org/officeDocument/2006/relationships/font"/><Relationship Id="rId80" Target="slides/slide13.xml" Type="http://schemas.openxmlformats.org/officeDocument/2006/relationships/slide"/><Relationship Id="rId81" Target="slides/slide14.xml" Type="http://schemas.openxmlformats.org/officeDocument/2006/relationships/slide"/><Relationship Id="rId82" Target="slides/slide15.xml" Type="http://schemas.openxmlformats.org/officeDocument/2006/relationships/slide"/><Relationship Id="rId83" Target="slides/slide16.xml" Type="http://schemas.openxmlformats.org/officeDocument/2006/relationships/slide"/><Relationship Id="rId84" Target="slides/slide17.xml" Type="http://schemas.openxmlformats.org/officeDocument/2006/relationships/slide"/><Relationship Id="rId85" Target="slides/slide18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svg" Type="http://schemas.openxmlformats.org/officeDocument/2006/relationships/image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Relationship Id="rId9" Target="../media/image4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Relationship Id="rId4" Target="../media/image54.png" Type="http://schemas.openxmlformats.org/officeDocument/2006/relationships/image"/><Relationship Id="rId5" Target="../media/image55.jpeg" Type="http://schemas.openxmlformats.org/officeDocument/2006/relationships/image"/><Relationship Id="rId6" Target="../media/image56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image62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svg" Type="http://schemas.openxmlformats.org/officeDocument/2006/relationships/image"/><Relationship Id="rId4" Target="../media/image6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12" Target="../media/image27.pn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jpeg" Type="http://schemas.openxmlformats.org/officeDocument/2006/relationships/image"/><Relationship Id="rId5" Target="../media/image31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gif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953500" cy="7505700"/>
          </a:xfrm>
          <a:custGeom>
            <a:avLst/>
            <a:gdLst/>
            <a:ahLst/>
            <a:cxnLst/>
            <a:rect r="r" b="b" t="t" l="l"/>
            <a:pathLst>
              <a:path h="7505700" w="8953500">
                <a:moveTo>
                  <a:pt x="0" y="0"/>
                </a:moveTo>
                <a:lnTo>
                  <a:pt x="8953500" y="0"/>
                </a:lnTo>
                <a:lnTo>
                  <a:pt x="8953500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11" t="0" r="-129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6050" y="2643950"/>
            <a:ext cx="3581400" cy="162791"/>
          </a:xfrm>
          <a:custGeom>
            <a:avLst/>
            <a:gdLst/>
            <a:ahLst/>
            <a:cxnLst/>
            <a:rect r="r" b="b" t="t" l="l"/>
            <a:pathLst>
              <a:path h="162791" w="3581400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86050" y="262616"/>
            <a:ext cx="3581400" cy="162791"/>
          </a:xfrm>
          <a:custGeom>
            <a:avLst/>
            <a:gdLst/>
            <a:ahLst/>
            <a:cxnLst/>
            <a:rect r="r" b="b" t="t" l="l"/>
            <a:pathLst>
              <a:path h="162791" w="3581400">
                <a:moveTo>
                  <a:pt x="0" y="0"/>
                </a:moveTo>
                <a:lnTo>
                  <a:pt x="3581400" y="0"/>
                </a:lnTo>
                <a:lnTo>
                  <a:pt x="3581400" y="162791"/>
                </a:lnTo>
                <a:lnTo>
                  <a:pt x="0" y="1627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22811" y="6175332"/>
            <a:ext cx="3581400" cy="1532101"/>
          </a:xfrm>
          <a:custGeom>
            <a:avLst/>
            <a:gdLst/>
            <a:ahLst/>
            <a:cxnLst/>
            <a:rect r="r" b="b" t="t" l="l"/>
            <a:pathLst>
              <a:path h="1532101" w="3581400">
                <a:moveTo>
                  <a:pt x="0" y="0"/>
                </a:moveTo>
                <a:lnTo>
                  <a:pt x="3581400" y="0"/>
                </a:lnTo>
                <a:lnTo>
                  <a:pt x="3581400" y="1532101"/>
                </a:lnTo>
                <a:lnTo>
                  <a:pt x="0" y="1532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84987" y="3604703"/>
            <a:ext cx="3619224" cy="2750610"/>
          </a:xfrm>
          <a:custGeom>
            <a:avLst/>
            <a:gdLst/>
            <a:ahLst/>
            <a:cxnLst/>
            <a:rect r="r" b="b" t="t" l="l"/>
            <a:pathLst>
              <a:path h="2750610" w="3619224">
                <a:moveTo>
                  <a:pt x="0" y="0"/>
                </a:moveTo>
                <a:lnTo>
                  <a:pt x="3619224" y="0"/>
                </a:lnTo>
                <a:lnTo>
                  <a:pt x="3619224" y="2750610"/>
                </a:lnTo>
                <a:lnTo>
                  <a:pt x="0" y="2750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14" y="0"/>
            <a:ext cx="8947886" cy="7505700"/>
          </a:xfrm>
          <a:custGeom>
            <a:avLst/>
            <a:gdLst/>
            <a:ahLst/>
            <a:cxnLst/>
            <a:rect r="r" b="b" t="t" l="l"/>
            <a:pathLst>
              <a:path h="7505700" w="8947886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2367" r="0" b="-684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73831" y="2418916"/>
            <a:ext cx="9101163" cy="6171627"/>
          </a:xfrm>
          <a:custGeom>
            <a:avLst/>
            <a:gdLst/>
            <a:ahLst/>
            <a:cxnLst/>
            <a:rect r="r" b="b" t="t" l="l"/>
            <a:pathLst>
              <a:path h="6171627" w="9101163">
                <a:moveTo>
                  <a:pt x="0" y="0"/>
                </a:moveTo>
                <a:lnTo>
                  <a:pt x="9101162" y="0"/>
                </a:lnTo>
                <a:lnTo>
                  <a:pt x="9101162" y="6171626"/>
                </a:lnTo>
                <a:lnTo>
                  <a:pt x="0" y="6171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72" t="0" r="-1872" b="-1244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50538" y="566824"/>
            <a:ext cx="7223671" cy="1572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3742">
                <a:solidFill>
                  <a:srgbClr val="FFFFFF"/>
                </a:solidFill>
                <a:latin typeface="Playfair Display Bold"/>
              </a:rPr>
              <a:t>Mĩ thuật 4</a:t>
            </a:r>
          </a:p>
          <a:p>
            <a:pPr algn="ctr">
              <a:lnSpc>
                <a:spcPts val="3236"/>
              </a:lnSpc>
            </a:pPr>
            <a:r>
              <a:rPr lang="en-US" sz="2311">
                <a:solidFill>
                  <a:srgbClr val="FFDE59"/>
                </a:solidFill>
                <a:latin typeface="Playfair Display Bold"/>
              </a:rPr>
              <a:t>Chủ đề 4: Quê hương- Đất nước</a:t>
            </a:r>
          </a:p>
          <a:p>
            <a:pPr algn="ctr">
              <a:lnSpc>
                <a:spcPts val="4161"/>
              </a:lnSpc>
            </a:pPr>
            <a:r>
              <a:rPr lang="en-US" sz="2972">
                <a:solidFill>
                  <a:srgbClr val="FFFFFF"/>
                </a:solidFill>
                <a:latin typeface="Times New Roman"/>
              </a:rPr>
              <a:t> Bài 1: Tranh vẽ về biển đảo Việt Nam (Tiết 1)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953500" cy="7162800"/>
          </a:xfrm>
          <a:custGeom>
            <a:avLst/>
            <a:gdLst/>
            <a:ahLst/>
            <a:cxnLst/>
            <a:rect r="r" b="b" t="t" l="l"/>
            <a:pathLst>
              <a:path h="7162800" w="8953500">
                <a:moveTo>
                  <a:pt x="0" y="0"/>
                </a:moveTo>
                <a:lnTo>
                  <a:pt x="8953500" y="0"/>
                </a:lnTo>
                <a:lnTo>
                  <a:pt x="8953500" y="7162800"/>
                </a:lnTo>
                <a:lnTo>
                  <a:pt x="0" y="7162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42864" y="1210336"/>
            <a:ext cx="5067772" cy="1970096"/>
          </a:xfrm>
          <a:custGeom>
            <a:avLst/>
            <a:gdLst/>
            <a:ahLst/>
            <a:cxnLst/>
            <a:rect r="r" b="b" t="t" l="l"/>
            <a:pathLst>
              <a:path h="1970096" w="5067772">
                <a:moveTo>
                  <a:pt x="0" y="0"/>
                </a:moveTo>
                <a:lnTo>
                  <a:pt x="5067772" y="0"/>
                </a:lnTo>
                <a:lnTo>
                  <a:pt x="5067772" y="1970097"/>
                </a:lnTo>
                <a:lnTo>
                  <a:pt x="0" y="1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43682" y="4469012"/>
            <a:ext cx="2136890" cy="3189388"/>
          </a:xfrm>
          <a:custGeom>
            <a:avLst/>
            <a:gdLst/>
            <a:ahLst/>
            <a:cxnLst/>
            <a:rect r="r" b="b" t="t" l="l"/>
            <a:pathLst>
              <a:path h="3189388" w="2136890">
                <a:moveTo>
                  <a:pt x="0" y="0"/>
                </a:moveTo>
                <a:lnTo>
                  <a:pt x="2136890" y="0"/>
                </a:lnTo>
                <a:lnTo>
                  <a:pt x="2136890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7936" y="4574727"/>
            <a:ext cx="2806662" cy="3189388"/>
          </a:xfrm>
          <a:custGeom>
            <a:avLst/>
            <a:gdLst/>
            <a:ahLst/>
            <a:cxnLst/>
            <a:rect r="r" b="b" t="t" l="l"/>
            <a:pathLst>
              <a:path h="3189388" w="2806662">
                <a:moveTo>
                  <a:pt x="0" y="0"/>
                </a:moveTo>
                <a:lnTo>
                  <a:pt x="2806662" y="0"/>
                </a:lnTo>
                <a:lnTo>
                  <a:pt x="2806662" y="3189388"/>
                </a:lnTo>
                <a:lnTo>
                  <a:pt x="0" y="31893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17768" y="4574727"/>
            <a:ext cx="2635732" cy="3180370"/>
          </a:xfrm>
          <a:custGeom>
            <a:avLst/>
            <a:gdLst/>
            <a:ahLst/>
            <a:cxnLst/>
            <a:rect r="r" b="b" t="t" l="l"/>
            <a:pathLst>
              <a:path h="3180370" w="2635732">
                <a:moveTo>
                  <a:pt x="0" y="0"/>
                </a:moveTo>
                <a:lnTo>
                  <a:pt x="2635732" y="0"/>
                </a:lnTo>
                <a:lnTo>
                  <a:pt x="2635732" y="3180370"/>
                </a:lnTo>
                <a:lnTo>
                  <a:pt x="0" y="3180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50570" y="176774"/>
            <a:ext cx="6721010" cy="60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3"/>
              </a:lnSpc>
            </a:pPr>
            <a:r>
              <a:rPr lang="en-US" sz="3552">
                <a:solidFill>
                  <a:srgbClr val="272757"/>
                </a:solidFill>
                <a:latin typeface="Noto Sans Bold"/>
              </a:rPr>
              <a:t>3- HĐ3: Luyện tập sáng tạo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5885" y="1449061"/>
            <a:ext cx="5581730" cy="1145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Em hãy vẽ bức tranh </a:t>
            </a:r>
          </a:p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91080C"/>
                </a:solidFill>
                <a:latin typeface="Yatra One"/>
              </a:rPr>
              <a:t>về biển đảo Việt Nam.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7628" y="1407322"/>
            <a:ext cx="3113399" cy="2015318"/>
          </a:xfrm>
          <a:custGeom>
            <a:avLst/>
            <a:gdLst/>
            <a:ahLst/>
            <a:cxnLst/>
            <a:rect r="r" b="b" t="t" l="l"/>
            <a:pathLst>
              <a:path h="2015318" w="3113399">
                <a:moveTo>
                  <a:pt x="0" y="0"/>
                </a:moveTo>
                <a:lnTo>
                  <a:pt x="3113399" y="0"/>
                </a:lnTo>
                <a:lnTo>
                  <a:pt x="3113399" y="2015319"/>
                </a:lnTo>
                <a:lnTo>
                  <a:pt x="0" y="2015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32" r="0" b="-79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68327" y="1418527"/>
            <a:ext cx="3275715" cy="2004114"/>
          </a:xfrm>
          <a:custGeom>
            <a:avLst/>
            <a:gdLst/>
            <a:ahLst/>
            <a:cxnLst/>
            <a:rect r="r" b="b" t="t" l="l"/>
            <a:pathLst>
              <a:path h="2004114" w="3275715">
                <a:moveTo>
                  <a:pt x="0" y="0"/>
                </a:moveTo>
                <a:lnTo>
                  <a:pt x="3275715" y="0"/>
                </a:lnTo>
                <a:lnTo>
                  <a:pt x="3275715" y="2004114"/>
                </a:lnTo>
                <a:lnTo>
                  <a:pt x="0" y="200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659" r="-2360" b="-1265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4006051"/>
            <a:ext cx="8953500" cy="4097983"/>
          </a:xfrm>
          <a:custGeom>
            <a:avLst/>
            <a:gdLst/>
            <a:ahLst/>
            <a:cxnLst/>
            <a:rect r="r" b="b" t="t" l="l"/>
            <a:pathLst>
              <a:path h="4097983" w="8953500">
                <a:moveTo>
                  <a:pt x="0" y="0"/>
                </a:moveTo>
                <a:lnTo>
                  <a:pt x="8953500" y="0"/>
                </a:lnTo>
                <a:lnTo>
                  <a:pt x="8953500" y="4097983"/>
                </a:lnTo>
                <a:lnTo>
                  <a:pt x="0" y="409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595" r="0" b="-103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97808" y="4341543"/>
            <a:ext cx="3202750" cy="2195111"/>
          </a:xfrm>
          <a:custGeom>
            <a:avLst/>
            <a:gdLst/>
            <a:ahLst/>
            <a:cxnLst/>
            <a:rect r="r" b="b" t="t" l="l"/>
            <a:pathLst>
              <a:path h="2195111" w="3202750">
                <a:moveTo>
                  <a:pt x="0" y="0"/>
                </a:moveTo>
                <a:lnTo>
                  <a:pt x="3202750" y="0"/>
                </a:lnTo>
                <a:lnTo>
                  <a:pt x="3202750" y="2195112"/>
                </a:lnTo>
                <a:lnTo>
                  <a:pt x="0" y="219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68327" y="4391900"/>
            <a:ext cx="3275715" cy="2094398"/>
          </a:xfrm>
          <a:custGeom>
            <a:avLst/>
            <a:gdLst/>
            <a:ahLst/>
            <a:cxnLst/>
            <a:rect r="r" b="b" t="t" l="l"/>
            <a:pathLst>
              <a:path h="2094398" w="3275715">
                <a:moveTo>
                  <a:pt x="0" y="0"/>
                </a:moveTo>
                <a:lnTo>
                  <a:pt x="3275715" y="0"/>
                </a:lnTo>
                <a:lnTo>
                  <a:pt x="3275715" y="2094398"/>
                </a:lnTo>
                <a:lnTo>
                  <a:pt x="0" y="2094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092" t="-2952" r="-2024" b="-1161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365386" y="3575262"/>
            <a:ext cx="577884" cy="613660"/>
            <a:chOff x="0" y="0"/>
            <a:chExt cx="1075009" cy="11415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30729" y="0"/>
              <a:ext cx="1136468" cy="1141562"/>
            </a:xfrm>
            <a:custGeom>
              <a:avLst/>
              <a:gdLst/>
              <a:ahLst/>
              <a:cxnLst/>
              <a:rect r="r" b="b" t="t" l="l"/>
              <a:pathLst>
                <a:path h="1141562" w="1136468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1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2559005" y="293140"/>
            <a:ext cx="418787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ejaVu Serif Bold"/>
              </a:rPr>
              <a:t>Tranh tham khảo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6317242" y="6572023"/>
            <a:ext cx="577884" cy="613660"/>
            <a:chOff x="0" y="0"/>
            <a:chExt cx="1075009" cy="11415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30729" y="0"/>
              <a:ext cx="1136468" cy="1141562"/>
            </a:xfrm>
            <a:custGeom>
              <a:avLst/>
              <a:gdLst/>
              <a:ahLst/>
              <a:cxnLst/>
              <a:rect r="r" b="b" t="t" l="l"/>
              <a:pathLst>
                <a:path h="1141562" w="1136468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4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294909" y="6670046"/>
            <a:ext cx="577884" cy="613660"/>
            <a:chOff x="0" y="0"/>
            <a:chExt cx="1075009" cy="11415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0729" y="0"/>
              <a:ext cx="1136468" cy="1141562"/>
            </a:xfrm>
            <a:custGeom>
              <a:avLst/>
              <a:gdLst/>
              <a:ahLst/>
              <a:cxnLst/>
              <a:rect r="r" b="b" t="t" l="l"/>
              <a:pathLst>
                <a:path h="1141562" w="1136468">
                  <a:moveTo>
                    <a:pt x="568234" y="0"/>
                  </a:moveTo>
                  <a:cubicBezTo>
                    <a:pt x="882471" y="1405"/>
                    <a:pt x="1136468" y="256541"/>
                    <a:pt x="1136468" y="570781"/>
                  </a:cubicBezTo>
                  <a:cubicBezTo>
                    <a:pt x="1136468" y="885021"/>
                    <a:pt x="882471" y="1140157"/>
                    <a:pt x="568234" y="1141562"/>
                  </a:cubicBezTo>
                  <a:cubicBezTo>
                    <a:pt x="253996" y="1140157"/>
                    <a:pt x="0" y="885021"/>
                    <a:pt x="0" y="570781"/>
                  </a:cubicBezTo>
                  <a:cubicBezTo>
                    <a:pt x="0" y="256541"/>
                    <a:pt x="253996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3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317242" y="3703733"/>
            <a:ext cx="660107" cy="613660"/>
            <a:chOff x="0" y="0"/>
            <a:chExt cx="1227965" cy="11415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45748" y="0"/>
              <a:ext cx="1136468" cy="1141562"/>
            </a:xfrm>
            <a:custGeom>
              <a:avLst/>
              <a:gdLst/>
              <a:ahLst/>
              <a:cxnLst/>
              <a:rect r="r" b="b" t="t" l="l"/>
              <a:pathLst>
                <a:path h="1141562" w="1136468">
                  <a:moveTo>
                    <a:pt x="568234" y="0"/>
                  </a:moveTo>
                  <a:cubicBezTo>
                    <a:pt x="882472" y="1405"/>
                    <a:pt x="1136469" y="256541"/>
                    <a:pt x="1136469" y="570781"/>
                  </a:cubicBezTo>
                  <a:cubicBezTo>
                    <a:pt x="1136469" y="885021"/>
                    <a:pt x="882472" y="1140157"/>
                    <a:pt x="568234" y="1141562"/>
                  </a:cubicBezTo>
                  <a:cubicBezTo>
                    <a:pt x="253997" y="1140157"/>
                    <a:pt x="0" y="885021"/>
                    <a:pt x="0" y="570781"/>
                  </a:cubicBezTo>
                  <a:cubicBezTo>
                    <a:pt x="0" y="256541"/>
                    <a:pt x="253997" y="1405"/>
                    <a:pt x="568234" y="0"/>
                  </a:cubicBezTo>
                  <a:close/>
                </a:path>
              </a:pathLst>
            </a:custGeom>
            <a:solidFill>
              <a:srgbClr val="F4F6FC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05000A"/>
                  </a:solidFill>
                  <a:latin typeface="DejaVu Serif Bold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2632" y="3752850"/>
            <a:ext cx="8390868" cy="4112896"/>
          </a:xfrm>
          <a:custGeom>
            <a:avLst/>
            <a:gdLst/>
            <a:ahLst/>
            <a:cxnLst/>
            <a:rect r="r" b="b" t="t" l="l"/>
            <a:pathLst>
              <a:path h="4112896" w="8390868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264" r="0" b="-1426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7956" y="47787"/>
            <a:ext cx="8004974" cy="702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4- HĐ4: Phân tích- Đánh giá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50491" y="1054375"/>
            <a:ext cx="5488805" cy="477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50491" y="1830362"/>
            <a:ext cx="6740949" cy="2513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nào?</a:t>
            </a:r>
          </a:p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như nào để bức tranh hoàn thiện, đẹp hơn?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D62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03997" y="1387920"/>
            <a:ext cx="5497404" cy="2639045"/>
          </a:xfrm>
          <a:custGeom>
            <a:avLst/>
            <a:gdLst/>
            <a:ahLst/>
            <a:cxnLst/>
            <a:rect r="r" b="b" t="t" l="l"/>
            <a:pathLst>
              <a:path h="2639045" w="5497404">
                <a:moveTo>
                  <a:pt x="0" y="0"/>
                </a:moveTo>
                <a:lnTo>
                  <a:pt x="5497404" y="0"/>
                </a:lnTo>
                <a:lnTo>
                  <a:pt x="5497404" y="2639046"/>
                </a:lnTo>
                <a:lnTo>
                  <a:pt x="0" y="2639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18" r="0" b="-531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3223" y="198468"/>
            <a:ext cx="6845155" cy="588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3438">
                <a:solidFill>
                  <a:srgbClr val="FFFFFF"/>
                </a:solidFill>
                <a:latin typeface="Noto Sans Bold"/>
              </a:rPr>
              <a:t>5- HĐ 5: Vận dụng- phát triển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128121" y="2319658"/>
            <a:ext cx="2985406" cy="737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Tp: Vịnh Hạ Long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Chất liêu: Sơn mài</a:t>
            </a:r>
          </a:p>
          <a:p>
            <a:pPr algn="ctr">
              <a:lnSpc>
                <a:spcPts val="1942"/>
              </a:lnSpc>
            </a:pPr>
            <a:r>
              <a:rPr lang="en-US" sz="1387">
                <a:solidFill>
                  <a:srgbClr val="FFFFFF"/>
                </a:solidFill>
                <a:latin typeface="DejaVu Serif Bold"/>
              </a:rPr>
              <a:t>Họa sĩ Phạm Văn Đôn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64581" y="4752190"/>
            <a:ext cx="6613674" cy="1301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02981" indent="-201490" lvl="1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có thích bức tranh này không? vì sao?</a:t>
            </a:r>
          </a:p>
          <a:p>
            <a:pPr marL="402981" indent="-201490" lvl="1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Hình ảnh và màu sắc có giống tranh của em không?</a:t>
            </a:r>
          </a:p>
          <a:p>
            <a:pPr marL="402981" indent="-201490" lvl="1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DejaVu Serif Bold"/>
              </a:rPr>
              <a:t>Em học tập được gì từ bức tranh?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27736" y="6787295"/>
            <a:ext cx="6487364" cy="2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09"/>
              </a:lnSpc>
            </a:pPr>
            <a:r>
              <a:rPr lang="en-US" sz="1649">
                <a:solidFill>
                  <a:srgbClr val="FFFFFF"/>
                </a:solidFill>
                <a:latin typeface="Noto Serif Display"/>
              </a:rPr>
              <a:t>Dặn dò: Các em chuẩn bị sản phẩm và đồ dùng trong tiết học sau.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B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233345"/>
            <a:ext cx="8953500" cy="6004560"/>
          </a:xfrm>
          <a:custGeom>
            <a:avLst/>
            <a:gdLst/>
            <a:ahLst/>
            <a:cxnLst/>
            <a:rect r="r" b="b" t="t" l="l"/>
            <a:pathLst>
              <a:path h="6004560" w="8953500">
                <a:moveTo>
                  <a:pt x="0" y="0"/>
                </a:moveTo>
                <a:lnTo>
                  <a:pt x="8953500" y="0"/>
                </a:lnTo>
                <a:lnTo>
                  <a:pt x="8953500" y="6004560"/>
                </a:lnTo>
                <a:lnTo>
                  <a:pt x="0" y="600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555" r="0" b="-24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67903" y="1991914"/>
            <a:ext cx="5250363" cy="4763216"/>
          </a:xfrm>
          <a:custGeom>
            <a:avLst/>
            <a:gdLst/>
            <a:ahLst/>
            <a:cxnLst/>
            <a:rect r="r" b="b" t="t" l="l"/>
            <a:pathLst>
              <a:path h="4763216" w="5250363">
                <a:moveTo>
                  <a:pt x="0" y="0"/>
                </a:moveTo>
                <a:lnTo>
                  <a:pt x="5250363" y="0"/>
                </a:lnTo>
                <a:lnTo>
                  <a:pt x="5250363" y="4763216"/>
                </a:lnTo>
                <a:lnTo>
                  <a:pt x="0" y="4763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822230" y="114438"/>
            <a:ext cx="3652195" cy="49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2"/>
              </a:lnSpc>
            </a:pPr>
            <a:r>
              <a:rPr lang="en-US" sz="2930">
                <a:solidFill>
                  <a:srgbClr val="90090D"/>
                </a:solidFill>
                <a:latin typeface="Noto Sans Bold"/>
              </a:rPr>
              <a:t>TIẾT 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68964" y="792088"/>
            <a:ext cx="7684536" cy="441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3"/>
              </a:lnSpc>
            </a:pPr>
            <a:r>
              <a:rPr lang="en-US" sz="2502">
                <a:solidFill>
                  <a:srgbClr val="FFFFFF"/>
                </a:solidFill>
                <a:latin typeface="DejaVu Serif Bold"/>
              </a:rPr>
              <a:t>Nhắc lại các bước vẽ tranh về biển đảo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B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041267" cy="8558658"/>
          </a:xfrm>
          <a:custGeom>
            <a:avLst/>
            <a:gdLst/>
            <a:ahLst/>
            <a:cxnLst/>
            <a:rect r="r" b="b" t="t" l="l"/>
            <a:pathLst>
              <a:path h="8558658" w="9041267">
                <a:moveTo>
                  <a:pt x="0" y="0"/>
                </a:moveTo>
                <a:lnTo>
                  <a:pt x="9041267" y="0"/>
                </a:lnTo>
                <a:lnTo>
                  <a:pt x="9041267" y="8558658"/>
                </a:lnTo>
                <a:lnTo>
                  <a:pt x="0" y="8558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3" t="0" r="-1243" b="-826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84622" y="1509357"/>
            <a:ext cx="6184255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DejaVu Serif Bold"/>
              </a:rPr>
              <a:t>HOÀN THÀNH TRANH VẼ TIẾT 1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41489" y="177875"/>
            <a:ext cx="5035600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Noto Sans Bold"/>
              </a:rPr>
              <a:t>Luyện tập- Sáng tạo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2632" y="3752850"/>
            <a:ext cx="8390868" cy="4112896"/>
          </a:xfrm>
          <a:custGeom>
            <a:avLst/>
            <a:gdLst/>
            <a:ahLst/>
            <a:cxnLst/>
            <a:rect r="r" b="b" t="t" l="l"/>
            <a:pathLst>
              <a:path h="4112896" w="8390868">
                <a:moveTo>
                  <a:pt x="0" y="0"/>
                </a:moveTo>
                <a:lnTo>
                  <a:pt x="8390868" y="0"/>
                </a:lnTo>
                <a:lnTo>
                  <a:pt x="8390868" y="4112896"/>
                </a:lnTo>
                <a:lnTo>
                  <a:pt x="0" y="4112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264" r="0" b="-1426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7956" y="47787"/>
            <a:ext cx="8004974" cy="702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0"/>
              </a:lnSpc>
            </a:pPr>
            <a:r>
              <a:rPr lang="en-US" sz="4079">
                <a:solidFill>
                  <a:srgbClr val="E5F6FA"/>
                </a:solidFill>
                <a:latin typeface="Noto Sans Bold"/>
              </a:rPr>
              <a:t> Phân tích- Đánh giá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50491" y="1054375"/>
            <a:ext cx="5488805" cy="477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90"/>
              </a:lnSpc>
            </a:pPr>
            <a:r>
              <a:rPr lang="en-US" sz="2778">
                <a:solidFill>
                  <a:srgbClr val="000000"/>
                </a:solidFill>
                <a:latin typeface="DejaVu Serif Bold"/>
              </a:rPr>
              <a:t>Giới thiệu tranh và chia sẻ: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50491" y="1830362"/>
            <a:ext cx="6740949" cy="2513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thích bức tranh nào nhất?</a:t>
            </a:r>
          </a:p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Bức tranh vẽ địa danh nào?</a:t>
            </a:r>
          </a:p>
          <a:p>
            <a:pPr marL="453079" indent="-226540" lvl="1">
              <a:lnSpc>
                <a:spcPts val="5036"/>
              </a:lnSpc>
              <a:buFont typeface="Arial"/>
              <a:buChar char="•"/>
            </a:pPr>
            <a:r>
              <a:rPr lang="en-US" sz="2098">
                <a:solidFill>
                  <a:srgbClr val="000000"/>
                </a:solidFill>
                <a:latin typeface="DejaVu Serif Bold"/>
              </a:rPr>
              <a:t>Em có ý tưởng điều chỉnh hình ảnh xa gần như nào để bức tranh đẹp hơn?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3498" y="3505952"/>
            <a:ext cx="3742456" cy="2607644"/>
          </a:xfrm>
          <a:custGeom>
            <a:avLst/>
            <a:gdLst/>
            <a:ahLst/>
            <a:cxnLst/>
            <a:rect r="r" b="b" t="t" l="l"/>
            <a:pathLst>
              <a:path h="2607644" w="3742456">
                <a:moveTo>
                  <a:pt x="0" y="0"/>
                </a:moveTo>
                <a:lnTo>
                  <a:pt x="3742456" y="0"/>
                </a:lnTo>
                <a:lnTo>
                  <a:pt x="3742456" y="2607645"/>
                </a:lnTo>
                <a:lnTo>
                  <a:pt x="0" y="260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55" t="-5047" r="-16135" b="-199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76750" y="3594656"/>
            <a:ext cx="4311812" cy="2430236"/>
          </a:xfrm>
          <a:custGeom>
            <a:avLst/>
            <a:gdLst/>
            <a:ahLst/>
            <a:cxnLst/>
            <a:rect r="r" b="b" t="t" l="l"/>
            <a:pathLst>
              <a:path h="2430236" w="4311812">
                <a:moveTo>
                  <a:pt x="0" y="0"/>
                </a:moveTo>
                <a:lnTo>
                  <a:pt x="4311812" y="0"/>
                </a:lnTo>
                <a:lnTo>
                  <a:pt x="4311812" y="2430237"/>
                </a:lnTo>
                <a:lnTo>
                  <a:pt x="0" y="24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17" t="-3527" r="-255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8436" y="445408"/>
            <a:ext cx="4312636" cy="553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278">
                <a:solidFill>
                  <a:srgbClr val="FFFFFF"/>
                </a:solidFill>
                <a:latin typeface="Noto Sans Bold"/>
              </a:rPr>
              <a:t>Vận dụng- Phát triển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93498" y="1715080"/>
            <a:ext cx="8084285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72757"/>
                </a:solidFill>
                <a:latin typeface="Noto Serif Display Bold"/>
              </a:rPr>
              <a:t>Các con tham khảo thêm tranh vẽ về biển đảo được ghép ống hút và giấy màu...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3B5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07324" y="750570"/>
            <a:ext cx="12268850" cy="6134425"/>
          </a:xfrm>
          <a:custGeom>
            <a:avLst/>
            <a:gdLst/>
            <a:ahLst/>
            <a:cxnLst/>
            <a:rect r="r" b="b" t="t" l="l"/>
            <a:pathLst>
              <a:path h="6134425" w="12268850">
                <a:moveTo>
                  <a:pt x="0" y="0"/>
                </a:moveTo>
                <a:lnTo>
                  <a:pt x="12268850" y="0"/>
                </a:lnTo>
                <a:lnTo>
                  <a:pt x="12268850" y="6134425"/>
                </a:lnTo>
                <a:lnTo>
                  <a:pt x="0" y="6134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1993" y="1475804"/>
            <a:ext cx="8202930" cy="4409075"/>
          </a:xfrm>
          <a:custGeom>
            <a:avLst/>
            <a:gdLst/>
            <a:ahLst/>
            <a:cxnLst/>
            <a:rect r="r" b="b" t="t" l="l"/>
            <a:pathLst>
              <a:path h="4409075" w="8202930">
                <a:moveTo>
                  <a:pt x="0" y="0"/>
                </a:moveTo>
                <a:lnTo>
                  <a:pt x="8202930" y="0"/>
                </a:lnTo>
                <a:lnTo>
                  <a:pt x="8202930" y="4409075"/>
                </a:lnTo>
                <a:lnTo>
                  <a:pt x="0" y="440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36098" y="2508016"/>
            <a:ext cx="5740349" cy="2086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85"/>
              </a:lnSpc>
            </a:pPr>
            <a:r>
              <a:rPr lang="en-US" sz="2632">
                <a:solidFill>
                  <a:srgbClr val="90090D"/>
                </a:solidFill>
                <a:latin typeface="Playfair Display Bold Italics"/>
              </a:rPr>
              <a:t>Các em chuẩn bị Đồ dùng học tập cho tiết học sau nhé!</a:t>
            </a:r>
          </a:p>
          <a:p>
            <a:pPr algn="ctr">
              <a:lnSpc>
                <a:spcPts val="4665"/>
              </a:lnSpc>
            </a:pPr>
            <a:r>
              <a:rPr lang="en-US" sz="3332">
                <a:solidFill>
                  <a:srgbClr val="272757"/>
                </a:solidFill>
                <a:latin typeface="Playfair Display Bold Italics"/>
              </a:rPr>
              <a:t>Hẹn gặp lại các em vào </a:t>
            </a:r>
          </a:p>
          <a:p>
            <a:pPr algn="ctr">
              <a:lnSpc>
                <a:spcPts val="4665"/>
              </a:lnSpc>
            </a:pPr>
            <a:r>
              <a:rPr lang="en-US" sz="3332">
                <a:solidFill>
                  <a:srgbClr val="272757"/>
                </a:solidFill>
                <a:latin typeface="Playfair Display Bold Italics"/>
              </a:rPr>
              <a:t>tiết học sau!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2771" y="-176492"/>
            <a:ext cx="8947886" cy="7505700"/>
          </a:xfrm>
          <a:custGeom>
            <a:avLst/>
            <a:gdLst/>
            <a:ahLst/>
            <a:cxnLst/>
            <a:rect r="r" b="b" t="t" l="l"/>
            <a:pathLst>
              <a:path h="7505700" w="8947886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367" r="0" b="-68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5291" y="3718774"/>
            <a:ext cx="2242775" cy="2777430"/>
          </a:xfrm>
          <a:custGeom>
            <a:avLst/>
            <a:gdLst/>
            <a:ahLst/>
            <a:cxnLst/>
            <a:rect r="r" b="b" t="t" l="l"/>
            <a:pathLst>
              <a:path h="2777430" w="2242775">
                <a:moveTo>
                  <a:pt x="0" y="0"/>
                </a:moveTo>
                <a:lnTo>
                  <a:pt x="2242775" y="0"/>
                </a:lnTo>
                <a:lnTo>
                  <a:pt x="2242775" y="2777429"/>
                </a:lnTo>
                <a:lnTo>
                  <a:pt x="0" y="2777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5291" y="1117914"/>
            <a:ext cx="2550577" cy="2155238"/>
          </a:xfrm>
          <a:custGeom>
            <a:avLst/>
            <a:gdLst/>
            <a:ahLst/>
            <a:cxnLst/>
            <a:rect r="r" b="b" t="t" l="l"/>
            <a:pathLst>
              <a:path h="2155238" w="2550577">
                <a:moveTo>
                  <a:pt x="0" y="0"/>
                </a:moveTo>
                <a:lnTo>
                  <a:pt x="2550578" y="0"/>
                </a:lnTo>
                <a:lnTo>
                  <a:pt x="2550578" y="2155238"/>
                </a:lnTo>
                <a:lnTo>
                  <a:pt x="0" y="215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074007">
            <a:off x="5375857" y="4083255"/>
            <a:ext cx="2657678" cy="2614491"/>
          </a:xfrm>
          <a:custGeom>
            <a:avLst/>
            <a:gdLst/>
            <a:ahLst/>
            <a:cxnLst/>
            <a:rect r="r" b="b" t="t" l="l"/>
            <a:pathLst>
              <a:path h="2614491" w="2657678">
                <a:moveTo>
                  <a:pt x="0" y="0"/>
                </a:moveTo>
                <a:lnTo>
                  <a:pt x="2657678" y="0"/>
                </a:lnTo>
                <a:lnTo>
                  <a:pt x="2657678" y="2614491"/>
                </a:lnTo>
                <a:lnTo>
                  <a:pt x="0" y="2614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44439" y="671221"/>
            <a:ext cx="2120514" cy="2707485"/>
          </a:xfrm>
          <a:custGeom>
            <a:avLst/>
            <a:gdLst/>
            <a:ahLst/>
            <a:cxnLst/>
            <a:rect r="r" b="b" t="t" l="l"/>
            <a:pathLst>
              <a:path h="2707485" w="2120514">
                <a:moveTo>
                  <a:pt x="0" y="0"/>
                </a:moveTo>
                <a:lnTo>
                  <a:pt x="2120514" y="0"/>
                </a:lnTo>
                <a:lnTo>
                  <a:pt x="2120514" y="2707485"/>
                </a:lnTo>
                <a:lnTo>
                  <a:pt x="0" y="2707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442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61088" y="294604"/>
            <a:ext cx="2913379" cy="594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342">
                <a:solidFill>
                  <a:srgbClr val="FFFFFF"/>
                </a:solidFill>
                <a:latin typeface="Times New Roman"/>
              </a:rPr>
              <a:t>Đồ dùng học tập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45094" y="6627064"/>
            <a:ext cx="1525613" cy="363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024">
                <a:solidFill>
                  <a:srgbClr val="000000"/>
                </a:solidFill>
                <a:latin typeface="DejaVu Serif Bold"/>
              </a:rPr>
              <a:t>Màu sáp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51851" y="3225527"/>
            <a:ext cx="2112099" cy="374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163">
                <a:solidFill>
                  <a:srgbClr val="000000"/>
                </a:solidFill>
                <a:latin typeface="DejaVu Serif Bold"/>
              </a:rPr>
              <a:t>Giấy vẽ A4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225213" y="6789521"/>
            <a:ext cx="1357635" cy="338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>
                <a:solidFill>
                  <a:srgbClr val="000000"/>
                </a:solidFill>
                <a:latin typeface="DejaVu Serif Bold"/>
              </a:rPr>
              <a:t>Màu nước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29328" y="3365599"/>
            <a:ext cx="2350735" cy="364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6"/>
              </a:lnSpc>
            </a:pPr>
            <a:r>
              <a:rPr lang="en-US" sz="2033">
                <a:solidFill>
                  <a:srgbClr val="000000"/>
                </a:solidFill>
                <a:latin typeface="DejaVu Serif Bold"/>
              </a:rPr>
              <a:t>Sách giáo khoa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837" y="0"/>
            <a:ext cx="8947886" cy="7505700"/>
          </a:xfrm>
          <a:custGeom>
            <a:avLst/>
            <a:gdLst/>
            <a:ahLst/>
            <a:cxnLst/>
            <a:rect r="r" b="b" t="t" l="l"/>
            <a:pathLst>
              <a:path h="7505700" w="8947886">
                <a:moveTo>
                  <a:pt x="0" y="0"/>
                </a:moveTo>
                <a:lnTo>
                  <a:pt x="8947886" y="0"/>
                </a:lnTo>
                <a:lnTo>
                  <a:pt x="8947886" y="7505700"/>
                </a:lnTo>
                <a:lnTo>
                  <a:pt x="0" y="750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367" r="0" b="-684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85994" y="121182"/>
            <a:ext cx="3720683" cy="7703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8"/>
              </a:lnSpc>
            </a:pPr>
            <a:r>
              <a:rPr lang="en-US" sz="4413">
                <a:solidFill>
                  <a:srgbClr val="FFDE59"/>
                </a:solidFill>
                <a:latin typeface="Times New Roman"/>
              </a:rPr>
              <a:t>Yêu cầu cần đạt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10507" y="1321440"/>
            <a:ext cx="7902546" cy="3925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42570" indent="-321285" lvl="1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nêu được cách vẽ tạo không gian xa gần trong tranh.</a:t>
            </a:r>
          </a:p>
          <a:p>
            <a:pPr algn="ctr" marL="642570" indent="-321285" lvl="1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Học sinh vẽ được bức tranh về biển đảo Việt Nam với hòa sắc nóng hoặc lạnh.</a:t>
            </a:r>
          </a:p>
          <a:p>
            <a:pPr algn="ctr" marL="642570" indent="-321285" lvl="1">
              <a:lnSpc>
                <a:spcPts val="4464"/>
              </a:lnSpc>
              <a:buFont typeface="Arial"/>
              <a:buChar char="•"/>
            </a:pPr>
            <a:r>
              <a:rPr lang="en-US" sz="2976">
                <a:solidFill>
                  <a:srgbClr val="EDEEF0"/>
                </a:solidFill>
                <a:latin typeface="Times New Roman"/>
              </a:rPr>
              <a:t>Chia sẻ được cảm nhận về vẻ đẹp của biển đảo Việt Nam và trách nhiệm của cá nhân với quê hương, đất nước.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55407" y="214364"/>
            <a:ext cx="2295046" cy="1072412"/>
          </a:xfrm>
          <a:custGeom>
            <a:avLst/>
            <a:gdLst/>
            <a:ahLst/>
            <a:cxnLst/>
            <a:rect r="r" b="b" t="t" l="l"/>
            <a:pathLst>
              <a:path h="1072412" w="2295046">
                <a:moveTo>
                  <a:pt x="0" y="0"/>
                </a:moveTo>
                <a:lnTo>
                  <a:pt x="2295046" y="0"/>
                </a:lnTo>
                <a:lnTo>
                  <a:pt x="2295046" y="1072412"/>
                </a:lnTo>
                <a:lnTo>
                  <a:pt x="0" y="1072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33257" y="1946591"/>
            <a:ext cx="3581400" cy="2639503"/>
          </a:xfrm>
          <a:custGeom>
            <a:avLst/>
            <a:gdLst/>
            <a:ahLst/>
            <a:cxnLst/>
            <a:rect r="r" b="b" t="t" l="l"/>
            <a:pathLst>
              <a:path h="2639503" w="3581400">
                <a:moveTo>
                  <a:pt x="0" y="0"/>
                </a:moveTo>
                <a:lnTo>
                  <a:pt x="3581400" y="0"/>
                </a:lnTo>
                <a:lnTo>
                  <a:pt x="3581400" y="2639502"/>
                </a:lnTo>
                <a:lnTo>
                  <a:pt x="0" y="2639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76638" y="3705856"/>
            <a:ext cx="3581400" cy="2639503"/>
          </a:xfrm>
          <a:custGeom>
            <a:avLst/>
            <a:gdLst/>
            <a:ahLst/>
            <a:cxnLst/>
            <a:rect r="r" b="b" t="t" l="l"/>
            <a:pathLst>
              <a:path h="2639503" w="3581400">
                <a:moveTo>
                  <a:pt x="0" y="0"/>
                </a:moveTo>
                <a:lnTo>
                  <a:pt x="3581400" y="0"/>
                </a:lnTo>
                <a:lnTo>
                  <a:pt x="3581400" y="2639503"/>
                </a:lnTo>
                <a:lnTo>
                  <a:pt x="0" y="26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891179" y="2736113"/>
            <a:ext cx="1928252" cy="901020"/>
          </a:xfrm>
          <a:custGeom>
            <a:avLst/>
            <a:gdLst/>
            <a:ahLst/>
            <a:cxnLst/>
            <a:rect r="r" b="b" t="t" l="l"/>
            <a:pathLst>
              <a:path h="901020" w="1928252">
                <a:moveTo>
                  <a:pt x="1928252" y="0"/>
                </a:moveTo>
                <a:lnTo>
                  <a:pt x="0" y="0"/>
                </a:lnTo>
                <a:lnTo>
                  <a:pt x="0" y="901020"/>
                </a:lnTo>
                <a:lnTo>
                  <a:pt x="1928252" y="901020"/>
                </a:lnTo>
                <a:lnTo>
                  <a:pt x="1928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1640291" y="1129221"/>
            <a:ext cx="3825987" cy="1634740"/>
          </a:xfrm>
          <a:custGeom>
            <a:avLst/>
            <a:gdLst/>
            <a:ahLst/>
            <a:cxnLst/>
            <a:rect r="r" b="b" t="t" l="l"/>
            <a:pathLst>
              <a:path h="1634740" w="3825987">
                <a:moveTo>
                  <a:pt x="3825987" y="0"/>
                </a:moveTo>
                <a:lnTo>
                  <a:pt x="0" y="0"/>
                </a:lnTo>
                <a:lnTo>
                  <a:pt x="0" y="1634739"/>
                </a:lnTo>
                <a:lnTo>
                  <a:pt x="3825987" y="1634739"/>
                </a:lnTo>
                <a:lnTo>
                  <a:pt x="38259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70479" y="2227918"/>
            <a:ext cx="4487559" cy="1917412"/>
          </a:xfrm>
          <a:custGeom>
            <a:avLst/>
            <a:gdLst/>
            <a:ahLst/>
            <a:cxnLst/>
            <a:rect r="r" b="b" t="t" l="l"/>
            <a:pathLst>
              <a:path h="1917412" w="4487559">
                <a:moveTo>
                  <a:pt x="0" y="0"/>
                </a:moveTo>
                <a:lnTo>
                  <a:pt x="4487559" y="0"/>
                </a:lnTo>
                <a:lnTo>
                  <a:pt x="4487559" y="1917411"/>
                </a:lnTo>
                <a:lnTo>
                  <a:pt x="0" y="191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93513">
            <a:off x="205576" y="840467"/>
            <a:ext cx="1632628" cy="1021135"/>
          </a:xfrm>
          <a:custGeom>
            <a:avLst/>
            <a:gdLst/>
            <a:ahLst/>
            <a:cxnLst/>
            <a:rect r="r" b="b" t="t" l="l"/>
            <a:pathLst>
              <a:path h="1021135" w="1632628">
                <a:moveTo>
                  <a:pt x="0" y="0"/>
                </a:moveTo>
                <a:lnTo>
                  <a:pt x="1632629" y="0"/>
                </a:lnTo>
                <a:lnTo>
                  <a:pt x="1632629" y="1021135"/>
                </a:lnTo>
                <a:lnTo>
                  <a:pt x="0" y="102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185696" y="651034"/>
            <a:ext cx="4387597" cy="635742"/>
            <a:chOff x="0" y="0"/>
            <a:chExt cx="1583791" cy="2294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83791" cy="229484"/>
            </a:xfrm>
            <a:custGeom>
              <a:avLst/>
              <a:gdLst/>
              <a:ahLst/>
              <a:cxnLst/>
              <a:rect r="r" b="b" t="t" l="l"/>
              <a:pathLst>
                <a:path h="229484" w="1583791">
                  <a:moveTo>
                    <a:pt x="65287" y="0"/>
                  </a:moveTo>
                  <a:lnTo>
                    <a:pt x="1518505" y="0"/>
                  </a:lnTo>
                  <a:cubicBezTo>
                    <a:pt x="1535820" y="0"/>
                    <a:pt x="1552426" y="6878"/>
                    <a:pt x="1564669" y="19122"/>
                  </a:cubicBezTo>
                  <a:cubicBezTo>
                    <a:pt x="1576913" y="31366"/>
                    <a:pt x="1583791" y="47971"/>
                    <a:pt x="1583791" y="65287"/>
                  </a:cubicBezTo>
                  <a:lnTo>
                    <a:pt x="1583791" y="164197"/>
                  </a:lnTo>
                  <a:cubicBezTo>
                    <a:pt x="1583791" y="181512"/>
                    <a:pt x="1576913" y="198118"/>
                    <a:pt x="1564669" y="210362"/>
                  </a:cubicBezTo>
                  <a:cubicBezTo>
                    <a:pt x="1552426" y="222606"/>
                    <a:pt x="1535820" y="229484"/>
                    <a:pt x="1518505" y="229484"/>
                  </a:cubicBezTo>
                  <a:lnTo>
                    <a:pt x="65287" y="229484"/>
                  </a:lnTo>
                  <a:cubicBezTo>
                    <a:pt x="47971" y="229484"/>
                    <a:pt x="31366" y="222606"/>
                    <a:pt x="19122" y="210362"/>
                  </a:cubicBezTo>
                  <a:cubicBezTo>
                    <a:pt x="6878" y="198118"/>
                    <a:pt x="0" y="181512"/>
                    <a:pt x="0" y="164197"/>
                  </a:cubicBezTo>
                  <a:lnTo>
                    <a:pt x="0" y="65287"/>
                  </a:lnTo>
                  <a:cubicBezTo>
                    <a:pt x="0" y="47971"/>
                    <a:pt x="6878" y="31366"/>
                    <a:pt x="19122" y="19122"/>
                  </a:cubicBezTo>
                  <a:cubicBezTo>
                    <a:pt x="31366" y="6878"/>
                    <a:pt x="47971" y="0"/>
                    <a:pt x="65287" y="0"/>
                  </a:cubicBezTo>
                  <a:close/>
                </a:path>
              </a:pathLst>
            </a:custGeom>
            <a:solidFill>
              <a:srgbClr val="5CB6F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241942" y="4767192"/>
            <a:ext cx="3581400" cy="2198084"/>
          </a:xfrm>
          <a:custGeom>
            <a:avLst/>
            <a:gdLst/>
            <a:ahLst/>
            <a:cxnLst/>
            <a:rect r="r" b="b" t="t" l="l"/>
            <a:pathLst>
              <a:path h="2198084" w="3581400">
                <a:moveTo>
                  <a:pt x="0" y="0"/>
                </a:moveTo>
                <a:lnTo>
                  <a:pt x="3581400" y="0"/>
                </a:lnTo>
                <a:lnTo>
                  <a:pt x="3581400" y="2198085"/>
                </a:lnTo>
                <a:lnTo>
                  <a:pt x="0" y="219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3466367"/>
            <a:ext cx="5000653" cy="1994010"/>
          </a:xfrm>
          <a:custGeom>
            <a:avLst/>
            <a:gdLst/>
            <a:ahLst/>
            <a:cxnLst/>
            <a:rect r="r" b="b" t="t" l="l"/>
            <a:pathLst>
              <a:path h="1994010" w="5000653">
                <a:moveTo>
                  <a:pt x="0" y="0"/>
                </a:moveTo>
                <a:lnTo>
                  <a:pt x="5000653" y="0"/>
                </a:lnTo>
                <a:lnTo>
                  <a:pt x="5000653" y="1994010"/>
                </a:lnTo>
                <a:lnTo>
                  <a:pt x="0" y="1994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46485" y="1389917"/>
            <a:ext cx="7431653" cy="187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Hát và vận động theo bài </a:t>
            </a:r>
          </a:p>
          <a:p>
            <a:pPr algn="ctr">
              <a:lnSpc>
                <a:spcPts val="7499"/>
              </a:lnSpc>
            </a:pPr>
            <a:r>
              <a:rPr lang="en-US" sz="5999">
                <a:solidFill>
                  <a:srgbClr val="0D62A2"/>
                </a:solidFill>
                <a:latin typeface="Dancing Script Bold"/>
              </a:rPr>
              <a:t>" Cháu hát về đảo xa</a:t>
            </a:r>
            <a:r>
              <a:rPr lang="en-US" sz="5999">
                <a:solidFill>
                  <a:srgbClr val="0D62A2"/>
                </a:solidFill>
                <a:latin typeface="Dancing Script"/>
              </a:rPr>
              <a:t>"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85696" y="706386"/>
            <a:ext cx="4387597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KHỞI ĐỘNG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0570" y="4442174"/>
            <a:ext cx="3398484" cy="2312956"/>
          </a:xfrm>
          <a:custGeom>
            <a:avLst/>
            <a:gdLst/>
            <a:ahLst/>
            <a:cxnLst/>
            <a:rect r="r" b="b" t="t" l="l"/>
            <a:pathLst>
              <a:path h="2312956" w="3398484">
                <a:moveTo>
                  <a:pt x="0" y="0"/>
                </a:moveTo>
                <a:lnTo>
                  <a:pt x="3398484" y="0"/>
                </a:lnTo>
                <a:lnTo>
                  <a:pt x="3398484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028" r="0" b="-50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37678" y="1381966"/>
            <a:ext cx="3165252" cy="2370884"/>
          </a:xfrm>
          <a:custGeom>
            <a:avLst/>
            <a:gdLst/>
            <a:ahLst/>
            <a:cxnLst/>
            <a:rect r="r" b="b" t="t" l="l"/>
            <a:pathLst>
              <a:path h="2370884" w="3165252">
                <a:moveTo>
                  <a:pt x="0" y="0"/>
                </a:moveTo>
                <a:lnTo>
                  <a:pt x="3165252" y="0"/>
                </a:lnTo>
                <a:lnTo>
                  <a:pt x="3165252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4557" y="1381966"/>
            <a:ext cx="3398484" cy="2370884"/>
          </a:xfrm>
          <a:custGeom>
            <a:avLst/>
            <a:gdLst/>
            <a:ahLst/>
            <a:cxnLst/>
            <a:rect r="r" b="b" t="t" l="l"/>
            <a:pathLst>
              <a:path h="2370884" w="3398484">
                <a:moveTo>
                  <a:pt x="0" y="0"/>
                </a:moveTo>
                <a:lnTo>
                  <a:pt x="3398484" y="0"/>
                </a:lnTo>
                <a:lnTo>
                  <a:pt x="3398484" y="2370884"/>
                </a:lnTo>
                <a:lnTo>
                  <a:pt x="0" y="2370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4" t="0" r="-234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37678" y="4442174"/>
            <a:ext cx="3165252" cy="2312956"/>
          </a:xfrm>
          <a:custGeom>
            <a:avLst/>
            <a:gdLst/>
            <a:ahLst/>
            <a:cxnLst/>
            <a:rect r="r" b="b" t="t" l="l"/>
            <a:pathLst>
              <a:path h="2312956" w="3165252">
                <a:moveTo>
                  <a:pt x="0" y="0"/>
                </a:moveTo>
                <a:lnTo>
                  <a:pt x="3165252" y="0"/>
                </a:lnTo>
                <a:lnTo>
                  <a:pt x="3165252" y="2312956"/>
                </a:lnTo>
                <a:lnTo>
                  <a:pt x="0" y="2312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58" t="0" r="-7779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33799" y="142618"/>
            <a:ext cx="3474601" cy="705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2615" y="3724275"/>
            <a:ext cx="3398484" cy="257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Noto Serif Display Bold"/>
              </a:rPr>
              <a:t>Vịnh Hạ Long- Quảng Ninh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327839" y="3738485"/>
            <a:ext cx="2584929" cy="248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6"/>
              </a:lnSpc>
            </a:pPr>
            <a:r>
              <a:rPr lang="en-US" sz="1483">
                <a:solidFill>
                  <a:srgbClr val="000000"/>
                </a:solidFill>
                <a:latin typeface="Noto Serif Display Bold"/>
              </a:rPr>
              <a:t>Cảnh biển lúc Hoàng hôn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2615" y="6861158"/>
            <a:ext cx="2875091" cy="239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428">
                <a:solidFill>
                  <a:srgbClr val="000000"/>
                </a:solidFill>
                <a:latin typeface="Noto Serif Display Bold"/>
              </a:rPr>
              <a:t>Bãi biển Sầm Sơn- Thanh Hóa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27839" y="6843225"/>
            <a:ext cx="2672182" cy="239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3"/>
              </a:lnSpc>
            </a:pPr>
            <a:r>
              <a:rPr lang="en-US" sz="1445">
                <a:solidFill>
                  <a:srgbClr val="000000"/>
                </a:solidFill>
                <a:latin typeface="Noto Serif Display Bold"/>
              </a:rPr>
              <a:t>Đảo Trường Sa- Khánh Hòa</a:t>
            </a:r>
            <a:r>
              <a:rPr lang="en-US" sz="1445">
                <a:solidFill>
                  <a:srgbClr val="000000"/>
                </a:solidFill>
                <a:latin typeface="Noto Serif Display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E8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105715"/>
            <a:ext cx="2477888" cy="2415941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5704222" y="195025"/>
            <a:ext cx="3073086" cy="1647942"/>
          </a:xfrm>
          <a:custGeom>
            <a:avLst/>
            <a:gdLst/>
            <a:ahLst/>
            <a:cxnLst/>
            <a:rect r="r" b="b" t="t" l="l"/>
            <a:pathLst>
              <a:path h="1647942" w="3073086">
                <a:moveTo>
                  <a:pt x="0" y="0"/>
                </a:moveTo>
                <a:lnTo>
                  <a:pt x="3073086" y="0"/>
                </a:lnTo>
                <a:lnTo>
                  <a:pt x="3073086" y="1647943"/>
                </a:lnTo>
                <a:lnTo>
                  <a:pt x="0" y="16479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758" y="3243271"/>
            <a:ext cx="8801983" cy="4191953"/>
          </a:xfrm>
          <a:custGeom>
            <a:avLst/>
            <a:gdLst/>
            <a:ahLst/>
            <a:cxnLst/>
            <a:rect r="r" b="b" t="t" l="l"/>
            <a:pathLst>
              <a:path h="4191953" w="8801983">
                <a:moveTo>
                  <a:pt x="0" y="0"/>
                </a:moveTo>
                <a:lnTo>
                  <a:pt x="8801984" y="0"/>
                </a:lnTo>
                <a:lnTo>
                  <a:pt x="8801984" y="4191952"/>
                </a:lnTo>
                <a:lnTo>
                  <a:pt x="0" y="419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055" r="0" b="-9055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30678" y="1574946"/>
            <a:ext cx="7259007" cy="480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1- Cảnh vật, màu sắc của biển đảo như thế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(Cảnh vật hùng vĩ, mênh mông, màu sắc sinh động)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2- Những hình ảnh nào thường có ở biển đảo?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 Bãi cát, cây dừa, tàu thuyền, sóng biển, ...) 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3- Em ấn tượng với hình ảnh nào?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05A60"/>
                </a:solidFill>
                <a:latin typeface="DejaVu Serif Bold"/>
              </a:rPr>
              <a:t>(Tàu thuyền đánh cá, hàng dừa cao chót vót...)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0D62A2"/>
                </a:solidFill>
                <a:latin typeface="DejaVu Serif Bold"/>
              </a:rPr>
              <a:t>4- Em còn biết biển đảo nào khác của Việt Nam?</a:t>
            </a:r>
          </a:p>
          <a:p>
            <a:pPr algn="ctr">
              <a:lnSpc>
                <a:spcPts val="4872"/>
              </a:lnSpc>
            </a:pPr>
            <a:r>
              <a:rPr lang="en-US" sz="1949">
                <a:solidFill>
                  <a:srgbClr val="1B5028"/>
                </a:solidFill>
                <a:latin typeface="DejaVu Serif Bold"/>
              </a:rPr>
              <a:t>( Đảo Lý Sơn, Phú Quốc, Cát Bà, Cô Tô...)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77888" y="118825"/>
            <a:ext cx="3474601" cy="705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D62A2"/>
                </a:solidFill>
                <a:latin typeface="Aliengo"/>
              </a:rPr>
              <a:t>HĐ1: KHÁM PHÁ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D62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221599"/>
            <a:ext cx="8953500" cy="5976461"/>
          </a:xfrm>
          <a:custGeom>
            <a:avLst/>
            <a:gdLst/>
            <a:ahLst/>
            <a:cxnLst/>
            <a:rect r="r" b="b" t="t" l="l"/>
            <a:pathLst>
              <a:path h="5976461" w="8953500">
                <a:moveTo>
                  <a:pt x="0" y="0"/>
                </a:moveTo>
                <a:lnTo>
                  <a:pt x="8953500" y="0"/>
                </a:lnTo>
                <a:lnTo>
                  <a:pt x="8953500" y="5976461"/>
                </a:lnTo>
                <a:lnTo>
                  <a:pt x="0" y="5976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96578" y="1973853"/>
            <a:ext cx="7494290" cy="1990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82"/>
              </a:lnSpc>
            </a:pPr>
            <a:r>
              <a:rPr lang="en-US" sz="2273">
                <a:solidFill>
                  <a:srgbClr val="000000"/>
                </a:solidFill>
                <a:latin typeface="DejaVu Serif Bold"/>
              </a:rPr>
              <a:t>Việt nam có rất nhiều biển đảo. Ở đó có cảnh vật rất đa dạng, phong phú như bãi cát trải dài, nhiều sinh vật biển sinh sống, tàu thuyền tấp nập... con người ở đây rất chan hòa và yêu thương.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782688" y="169893"/>
            <a:ext cx="3388124" cy="88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Noto Serif Display Bold"/>
              </a:rPr>
              <a:t>Ghi nhớ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D62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753" y="-1137177"/>
            <a:ext cx="8953500" cy="2898696"/>
          </a:xfrm>
          <a:custGeom>
            <a:avLst/>
            <a:gdLst/>
            <a:ahLst/>
            <a:cxnLst/>
            <a:rect r="r" b="b" t="t" l="l"/>
            <a:pathLst>
              <a:path h="2898696" w="8953500">
                <a:moveTo>
                  <a:pt x="0" y="0"/>
                </a:moveTo>
                <a:lnTo>
                  <a:pt x="8953500" y="0"/>
                </a:lnTo>
                <a:lnTo>
                  <a:pt x="8953500" y="2898696"/>
                </a:lnTo>
                <a:lnTo>
                  <a:pt x="0" y="2898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3441" y="1204595"/>
            <a:ext cx="6505033" cy="5901473"/>
          </a:xfrm>
          <a:custGeom>
            <a:avLst/>
            <a:gdLst/>
            <a:ahLst/>
            <a:cxnLst/>
            <a:rect r="r" b="b" t="t" l="l"/>
            <a:pathLst>
              <a:path h="5901473" w="6505033">
                <a:moveTo>
                  <a:pt x="0" y="0"/>
                </a:moveTo>
                <a:lnTo>
                  <a:pt x="6505033" y="0"/>
                </a:lnTo>
                <a:lnTo>
                  <a:pt x="6505033" y="5901473"/>
                </a:lnTo>
                <a:lnTo>
                  <a:pt x="0" y="59014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5707" y="294335"/>
            <a:ext cx="8582086" cy="4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28"/>
              </a:lnSpc>
            </a:pPr>
            <a:r>
              <a:rPr lang="en-US" sz="2662">
                <a:solidFill>
                  <a:srgbClr val="90090D"/>
                </a:solidFill>
                <a:latin typeface="Baloo"/>
              </a:rPr>
              <a:t>2- HĐ2: KIẾN TẠO KIẾN THỨC- KĨ NĂNG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D62A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700" y="4027590"/>
            <a:ext cx="9319929" cy="3716322"/>
          </a:xfrm>
          <a:custGeom>
            <a:avLst/>
            <a:gdLst/>
            <a:ahLst/>
            <a:cxnLst/>
            <a:rect r="r" b="b" t="t" l="l"/>
            <a:pathLst>
              <a:path h="3716322" w="9319929">
                <a:moveTo>
                  <a:pt x="0" y="0"/>
                </a:moveTo>
                <a:lnTo>
                  <a:pt x="9319929" y="0"/>
                </a:lnTo>
                <a:lnTo>
                  <a:pt x="9319929" y="3716321"/>
                </a:lnTo>
                <a:lnTo>
                  <a:pt x="0" y="3716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7696" y="702945"/>
            <a:ext cx="7615234" cy="447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2642">
                <a:solidFill>
                  <a:srgbClr val="FFDE59"/>
                </a:solidFill>
                <a:latin typeface="Noto Sans Bold"/>
              </a:rPr>
              <a:t> Ghi nhớ các bước vẽ tranh về biển đảo: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19466" y="45812"/>
            <a:ext cx="7914568" cy="55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255">
                <a:solidFill>
                  <a:srgbClr val="FFFFFF"/>
                </a:solidFill>
                <a:latin typeface="Noto Sans Bold"/>
              </a:rPr>
              <a:t>2- HĐ2: Kiến tạo kiến thức- kĩ năng</a:t>
            </a:r>
            <a:r>
              <a:rPr lang="en-US" sz="3255">
                <a:solidFill>
                  <a:srgbClr val="FFFFFF"/>
                </a:solidFill>
                <a:latin typeface="Noto Sans Bold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75826" y="1772412"/>
            <a:ext cx="7758208" cy="649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6"/>
              </a:lnSpc>
            </a:pPr>
            <a:r>
              <a:rPr lang="en-US" sz="1804">
                <a:solidFill>
                  <a:srgbClr val="F4F6FC"/>
                </a:solidFill>
                <a:latin typeface="DejaVu Serif Bold"/>
              </a:rPr>
              <a:t>B1: Xác định ranh giới giữa mặt biển và bầu trời, vẽ cảnh vật ở phía xa trước.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5826" y="3028103"/>
            <a:ext cx="8953500" cy="33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E5F6FA"/>
                </a:solidFill>
                <a:latin typeface="DejaVu Sans Bold"/>
              </a:rPr>
              <a:t>B2: Vẽ cảnh vật ở gần.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5018" y="3837408"/>
            <a:ext cx="7683464" cy="332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9CDEEE"/>
                </a:solidFill>
                <a:latin typeface="DejaVu Serif Bold"/>
              </a:rPr>
              <a:t>B3: Lựa chọn màu vẽ cảnh vật ở phía xa trước.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018" y="5219636"/>
            <a:ext cx="7132847" cy="666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DejaVu Serif Bold"/>
              </a:rPr>
              <a:t>B4: Vẽ màu cho cảnh vật ở gần, hoàn thiện bức tranh.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DAFsCjuChJo</dc:identifier>
  <dcterms:modified xsi:type="dcterms:W3CDTF">2011-08-01T06:04:30Z</dcterms:modified>
  <cp:revision>1</cp:revision>
  <dc:title>Blue Minimalist Motivational Quote Facebook Post</dc:title>
</cp:coreProperties>
</file>