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0" r:id="rId4"/>
    <p:sldId id="262" r:id="rId5"/>
    <p:sldId id="261" r:id="rId6"/>
    <p:sldId id="263" r:id="rId7"/>
    <p:sldId id="265" r:id="rId8"/>
    <p:sldId id="267" r:id="rId9"/>
    <p:sldId id="266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79" r:id="rId19"/>
    <p:sldId id="281" r:id="rId20"/>
    <p:sldId id="284" r:id="rId21"/>
    <p:sldId id="285" r:id="rId22"/>
    <p:sldId id="289" r:id="rId23"/>
    <p:sldId id="295" r:id="rId24"/>
    <p:sldId id="296" r:id="rId25"/>
    <p:sldId id="297" r:id="rId26"/>
    <p:sldId id="298" r:id="rId27"/>
    <p:sldId id="300" r:id="rId28"/>
    <p:sldId id="30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F9EA7-3F71-4D3B-B450-BD3001FB50D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143D6-C72C-4B6D-A4FA-E38AE2244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38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DE45-7B91-4B6D-818F-0A047675D5D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560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669492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19082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6DDE45-7B91-4B6D-818F-0A047675D5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448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530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43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37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15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03FCE3-FDB9-45E4-A885-57ED98BD8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854D391-6AEA-4540-B544-67F2A8B342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9" y="19001"/>
            <a:ext cx="1463708" cy="140172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2DAFDB-B959-47C0-AD8E-ACD1D83FF2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15" y="4243172"/>
            <a:ext cx="1311375" cy="261482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32D0DE-B445-4926-92F8-08B717FF63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94" y="4243176"/>
            <a:ext cx="1585588" cy="15927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0CA456-B950-4F81-90A4-38C7E2F019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08" y="5550585"/>
            <a:ext cx="3758193" cy="131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1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91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11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33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17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52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91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23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72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754DA-6182-4C90-AA58-11DDF56A2129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7623" y="522514"/>
            <a:ext cx="86281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PHÒNG GIÁO DỤC VÀ ĐÀO TẠO QUẬN LONG BIÊN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95350" y="1438981"/>
            <a:ext cx="4852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MĨ THUẬT LỚP 4</a:t>
            </a:r>
          </a:p>
        </p:txBody>
      </p:sp>
    </p:spTree>
    <p:extLst>
      <p:ext uri="{BB962C8B-B14F-4D97-AF65-F5344CB8AC3E}">
        <p14:creationId xmlns:p14="http://schemas.microsoft.com/office/powerpoint/2010/main" val="508267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4" y="3411"/>
            <a:ext cx="12191996" cy="6854589"/>
          </a:xfrm>
          <a:prstGeom prst="rect">
            <a:avLst/>
          </a:prstGeom>
        </p:spPr>
      </p:pic>
      <p:pic>
        <p:nvPicPr>
          <p:cNvPr id="3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" y="101209"/>
            <a:ext cx="4123074" cy="2984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75927" y="1373047"/>
            <a:ext cx="2200376" cy="604246"/>
          </a:xfrm>
          <a:prstGeom prst="rect">
            <a:avLst/>
          </a:prstGeom>
          <a:noFill/>
        </p:spPr>
        <p:txBody>
          <a:bodyPr wrap="square" lIns="49762" tIns="24881" rIns="49762" bIns="24881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  <p:pic>
        <p:nvPicPr>
          <p:cNvPr id="5" name="图片 71696" descr="21"/>
          <p:cNvPicPr>
            <a:picLocks noChangeAspect="1"/>
          </p:cNvPicPr>
          <p:nvPr/>
        </p:nvPicPr>
        <p:blipFill rotWithShape="1">
          <a:blip r:embed="rId4"/>
          <a:srcRect b="7652"/>
          <a:stretch/>
        </p:blipFill>
        <p:spPr>
          <a:xfrm>
            <a:off x="1711235" y="1373047"/>
            <a:ext cx="10480766" cy="5440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 rot="355453">
            <a:off x="4829933" y="3422060"/>
            <a:ext cx="6594365" cy="134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just" eaLnBrk="1" hangingPunct="1"/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525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5" y="3412"/>
            <a:ext cx="12185932" cy="6854588"/>
          </a:xfrm>
          <a:prstGeom prst="rect">
            <a:avLst/>
          </a:prstGeom>
        </p:spPr>
      </p:pic>
      <p:pic>
        <p:nvPicPr>
          <p:cNvPr id="3" name="图片 4101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67" y="21268"/>
            <a:ext cx="10340677" cy="68367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2357165" y="2203651"/>
            <a:ext cx="6477000" cy="49652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</p:txBody>
      </p:sp>
      <p:sp>
        <p:nvSpPr>
          <p:cNvPr id="5" name="Rectangle 4"/>
          <p:cNvSpPr/>
          <p:nvPr/>
        </p:nvSpPr>
        <p:spPr>
          <a:xfrm>
            <a:off x="2915195" y="3439634"/>
            <a:ext cx="5596504" cy="138907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GB" sz="2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94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5829"/>
          <a:stretch/>
        </p:blipFill>
        <p:spPr>
          <a:xfrm>
            <a:off x="3092746" y="2926082"/>
            <a:ext cx="5158399" cy="3822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782" b="67096"/>
          <a:stretch/>
        </p:blipFill>
        <p:spPr>
          <a:xfrm>
            <a:off x="5865223" y="98247"/>
            <a:ext cx="3423169" cy="26972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492" r="50046" b="67340"/>
          <a:stretch/>
        </p:blipFill>
        <p:spPr>
          <a:xfrm>
            <a:off x="2063931" y="98247"/>
            <a:ext cx="3608015" cy="269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5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3931" y="19847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PHÂN TÍCH- ĐÁNH GIÁ</a:t>
            </a:r>
          </a:p>
        </p:txBody>
      </p:sp>
      <p:sp>
        <p:nvSpPr>
          <p:cNvPr id="3" name="矩形 2"/>
          <p:cNvSpPr/>
          <p:nvPr/>
        </p:nvSpPr>
        <p:spPr>
          <a:xfrm>
            <a:off x="1097280" y="1380853"/>
            <a:ext cx="10032273" cy="337423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Theo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1794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0463" y="120096"/>
            <a:ext cx="8072846" cy="128135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VẬN DỤNG – PHÁT TRIỂN</a:t>
            </a:r>
          </a:p>
          <a:p>
            <a:pPr algn="ctr"/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GB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664" y="1401449"/>
            <a:ext cx="6118198" cy="4502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5628" y="5903893"/>
            <a:ext cx="5290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- 2015 </a:t>
            </a:r>
          </a:p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95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7894" descr="1-29"/>
          <p:cNvPicPr>
            <a:picLocks noChangeAspect="1"/>
          </p:cNvPicPr>
          <p:nvPr/>
        </p:nvPicPr>
        <p:blipFill rotWithShape="1">
          <a:blip r:embed="rId2"/>
          <a:srcRect l="1069" t="13122" r="-1069"/>
          <a:stretch/>
        </p:blipFill>
        <p:spPr>
          <a:xfrm>
            <a:off x="1746067" y="0"/>
            <a:ext cx="8080197" cy="6146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7174"/>
          <p:cNvSpPr txBox="1"/>
          <p:nvPr/>
        </p:nvSpPr>
        <p:spPr>
          <a:xfrm>
            <a:off x="3742508" y="1330778"/>
            <a:ext cx="2167118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文本框 7174"/>
          <p:cNvSpPr txBox="1"/>
          <p:nvPr/>
        </p:nvSpPr>
        <p:spPr>
          <a:xfrm>
            <a:off x="2812451" y="2327910"/>
            <a:ext cx="4652972" cy="251246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2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685" y="0"/>
            <a:ext cx="799099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07" y="4106495"/>
            <a:ext cx="4090128" cy="2000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2" name="文本框 11271"/>
          <p:cNvSpPr txBox="1"/>
          <p:nvPr/>
        </p:nvSpPr>
        <p:spPr>
          <a:xfrm>
            <a:off x="4145274" y="2699389"/>
            <a:ext cx="7796404" cy="3227094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5" rIns="66349" bIns="33175">
            <a:spAutoFit/>
          </a:bodyPr>
          <a:lstStyle/>
          <a:p>
            <a:pPr algn="ctr" defTabSz="1088739">
              <a:spcBef>
                <a:spcPct val="50000"/>
              </a:spcBef>
            </a:pPr>
            <a:r>
              <a:rPr lang="en-US" altLang="zh-CN" sz="58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CHÀO MỪNG  </a:t>
            </a:r>
          </a:p>
          <a:p>
            <a:pPr algn="ctr" defTabSz="1088739">
              <a:spcBef>
                <a:spcPct val="50000"/>
              </a:spcBef>
            </a:pPr>
            <a:r>
              <a:rPr lang="en-US" altLang="zh-CN" sz="58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CON ĐẾN VỚI TIẾT 2</a:t>
            </a:r>
          </a:p>
        </p:txBody>
      </p:sp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045" y="240131"/>
            <a:ext cx="2616064" cy="1771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763" y="2241252"/>
            <a:ext cx="2249445" cy="129255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567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126"/>
            <a:ext cx="12217876" cy="6858000"/>
          </a:xfrm>
          <a:prstGeom prst="rect">
            <a:avLst/>
          </a:prstGeom>
        </p:spPr>
      </p:pic>
      <p:pic>
        <p:nvPicPr>
          <p:cNvPr id="3" name="Karaoke-Quê-hương-tươi-đẹp-Có-lời-beat-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0328" y="161574"/>
            <a:ext cx="9961672" cy="56122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503" y="26126"/>
            <a:ext cx="182091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KHỞI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ĐỘNG</a:t>
            </a:r>
          </a:p>
        </p:txBody>
      </p:sp>
    </p:spTree>
    <p:extLst>
      <p:ext uri="{BB962C8B-B14F-4D97-AF65-F5344CB8AC3E}">
        <p14:creationId xmlns:p14="http://schemas.microsoft.com/office/powerpoint/2010/main" val="336470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4779" y="699191"/>
            <a:ext cx="5799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MĨ THUẬT LỚP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5657" y="1994093"/>
            <a:ext cx="94923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đình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vẻ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–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hương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43905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439552" y="457200"/>
            <a:ext cx="4694053" cy="107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399" b="1" i="0" u="none" strike="noStrike" kern="1200" cap="none" spc="0" normalizeH="0" baseline="0" noProof="0" dirty="0" err="1">
                <a:ln>
                  <a:noFill/>
                </a:ln>
                <a:solidFill>
                  <a:srgbClr val="78B543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Chuẩn</a:t>
            </a:r>
            <a:r>
              <a:rPr kumimoji="0" lang="en-US" altLang="zh-CN" sz="6399" b="1" i="0" u="none" strike="noStrike" kern="1200" cap="none" spc="0" normalizeH="0" baseline="0" noProof="0" dirty="0">
                <a:ln>
                  <a:noFill/>
                </a:ln>
                <a:solidFill>
                  <a:srgbClr val="78B543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 </a:t>
            </a:r>
            <a:r>
              <a:rPr kumimoji="0" lang="en-US" altLang="zh-CN" sz="6399" b="1" i="0" u="none" strike="noStrike" kern="1200" cap="none" spc="0" normalizeH="0" baseline="0" noProof="0" dirty="0" err="1">
                <a:ln>
                  <a:noFill/>
                </a:ln>
                <a:solidFill>
                  <a:srgbClr val="78B543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bị</a:t>
            </a:r>
            <a:endParaRPr kumimoji="0" lang="zh-CN" altLang="en-US" sz="6399" b="1" i="0" u="none" strike="noStrike" kern="1200" cap="none" spc="0" normalizeH="0" baseline="0" noProof="0" dirty="0">
              <a:ln>
                <a:noFill/>
              </a:ln>
              <a:solidFill>
                <a:srgbClr val="78B543"/>
              </a:solidFill>
              <a:effectLst/>
              <a:uLnTx/>
              <a:uFillTx/>
              <a:latin typeface="Calibri" panose="020F0502020204030204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14" name="Picture 6" descr="Hồ dán khô (Keo dán) 8rg | Shopee Việt Nam">
            <a:extLst>
              <a:ext uri="{FF2B5EF4-FFF2-40B4-BE49-F238E27FC236}">
                <a16:creationId xmlns:a16="http://schemas.microsoft.com/office/drawing/2014/main" id="{C01BD82D-F23A-4C08-B3F3-E62E8CFAF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346" y="3741255"/>
            <a:ext cx="2071993" cy="146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00" y="4866937"/>
            <a:ext cx="1561977" cy="11714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83" y="1561505"/>
            <a:ext cx="3609600" cy="2161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2907" r="16552" b="4817"/>
          <a:stretch/>
        </p:blipFill>
        <p:spPr>
          <a:xfrm>
            <a:off x="2157601" y="1695046"/>
            <a:ext cx="1628983" cy="16817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5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1054633" y="359717"/>
            <a:ext cx="9457509" cy="3461657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51356" y="803471"/>
            <a:ext cx="73805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!</a:t>
            </a:r>
          </a:p>
        </p:txBody>
      </p:sp>
    </p:spTree>
    <p:extLst>
      <p:ext uri="{BB962C8B-B14F-4D97-AF65-F5344CB8AC3E}">
        <p14:creationId xmlns:p14="http://schemas.microsoft.com/office/powerpoint/2010/main" val="1343988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-76561"/>
            <a:ext cx="12147108" cy="6854588"/>
          </a:xfrm>
          <a:prstGeom prst="rect">
            <a:avLst/>
          </a:prstGeom>
        </p:spPr>
      </p:pic>
      <p:sp>
        <p:nvSpPr>
          <p:cNvPr id="3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8415" y="882044"/>
            <a:ext cx="436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Yêu</a:t>
            </a: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 </a:t>
            </a: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cầu</a:t>
            </a: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 </a:t>
            </a: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cần</a:t>
            </a: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 </a:t>
            </a: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đạt</a:t>
            </a: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:</a:t>
            </a:r>
            <a:endParaRPr kumimoji="0" lang="zh-CN" alt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221" y="1712912"/>
            <a:ext cx="9254301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Tạo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Chỉ ra được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thuật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Chia sẻ được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quê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126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"/>
          <a:stretch/>
        </p:blipFill>
        <p:spPr>
          <a:xfrm>
            <a:off x="-6045" y="0"/>
            <a:ext cx="12200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63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51DF4F-F3D8-45D3-A046-35F3E2755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87" y="254955"/>
            <a:ext cx="4412738" cy="30286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119D61-3347-4AF7-AF61-D862FA5AB9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7" r="11179"/>
          <a:stretch/>
        </p:blipFill>
        <p:spPr>
          <a:xfrm>
            <a:off x="6489576" y="254955"/>
            <a:ext cx="4665215" cy="30809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9713D3-0FE7-4F27-A65C-D431F830E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89" y="3661640"/>
            <a:ext cx="4351536" cy="30286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1F42FD-54C6-4696-8960-2539B7FFA3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4" t="4190" r="9997" b="4979"/>
          <a:stretch/>
        </p:blipFill>
        <p:spPr>
          <a:xfrm>
            <a:off x="6489576" y="3621810"/>
            <a:ext cx="4665215" cy="31083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9193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16" y="1619265"/>
            <a:ext cx="473537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0244" descr="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225" y="172905"/>
            <a:ext cx="8734540" cy="67158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6096578" y="1604975"/>
            <a:ext cx="4813309" cy="1544325"/>
          </a:xfrm>
          <a:prstGeom prst="rect">
            <a:avLst/>
          </a:prstGeom>
        </p:spPr>
        <p:txBody>
          <a:bodyPr wrap="square" lIns="66349" tIns="33175" rIns="66349" bIns="33175">
            <a:spAutoFit/>
          </a:bodyPr>
          <a:lstStyle/>
          <a:p>
            <a:pPr marL="0" marR="0" lvl="0" indent="0" algn="l" defTabSz="108873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108873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108873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37893" descr="1-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761" y="3159976"/>
            <a:ext cx="3184985" cy="28677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942" y="145754"/>
            <a:ext cx="299003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1270"/>
          <p:cNvSpPr txBox="1"/>
          <p:nvPr/>
        </p:nvSpPr>
        <p:spPr>
          <a:xfrm>
            <a:off x="3962400" y="1709206"/>
            <a:ext cx="7090189" cy="1913657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5" rIns="66349" bIns="33175">
            <a:spAutoFit/>
          </a:bodyPr>
          <a:lstStyle/>
          <a:p>
            <a:pPr marL="0" marR="0" lvl="0" indent="0" algn="ctr" defTabSz="108873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rPr>
              <a:t>2. KIẾN TẠO KIẾN THỨC</a:t>
            </a:r>
          </a:p>
          <a:p>
            <a:pPr marL="0" marR="0" lvl="0" indent="0" algn="ctr" defTabSz="108873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rPr>
              <a:t>KĨ NĂNG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65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-89624"/>
            <a:ext cx="12147108" cy="6854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3605" t="90827" r="6759" b="-629"/>
          <a:stretch/>
        </p:blipFill>
        <p:spPr>
          <a:xfrm>
            <a:off x="7419283" y="6137901"/>
            <a:ext cx="2808515" cy="653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071" t="90981" r="49836"/>
          <a:stretch/>
        </p:blipFill>
        <p:spPr>
          <a:xfrm>
            <a:off x="2370673" y="6177023"/>
            <a:ext cx="3407818" cy="600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3359" t="37246" r="3688" b="53737"/>
          <a:stretch/>
        </p:blipFill>
        <p:spPr>
          <a:xfrm>
            <a:off x="7184152" y="2762903"/>
            <a:ext cx="3043646" cy="600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065" t="37703" r="54138" b="53671"/>
          <a:stretch/>
        </p:blipFill>
        <p:spPr>
          <a:xfrm>
            <a:off x="2321848" y="2775966"/>
            <a:ext cx="3174274" cy="5747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2192" t="53059" r="430" b="12048"/>
          <a:stretch/>
        </p:blipFill>
        <p:spPr>
          <a:xfrm>
            <a:off x="6866180" y="3461884"/>
            <a:ext cx="3722064" cy="25779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741" t="52928" r="51249" b="12375"/>
          <a:stretch/>
        </p:blipFill>
        <p:spPr>
          <a:xfrm>
            <a:off x="2119378" y="3507269"/>
            <a:ext cx="3739012" cy="25953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1762" t="1242" r="307" b="64649"/>
          <a:stretch/>
        </p:blipFill>
        <p:spPr>
          <a:xfrm>
            <a:off x="6742550" y="46828"/>
            <a:ext cx="3845694" cy="2573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48" t="524" r="50758" b="64583"/>
          <a:stretch/>
        </p:blipFill>
        <p:spPr>
          <a:xfrm>
            <a:off x="2039479" y="43280"/>
            <a:ext cx="3739012" cy="25997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36D18A-AF01-4549-9E2A-92E04C2898AC}"/>
              </a:ext>
            </a:extLst>
          </p:cNvPr>
          <p:cNvSpPr txBox="1"/>
          <p:nvPr/>
        </p:nvSpPr>
        <p:spPr>
          <a:xfrm>
            <a:off x="188147" y="866159"/>
            <a:ext cx="14156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SINH NHẮC LẠI CÁC BƯỚC THỰC HIỆN VẼ TRANH PHONG CẢNH</a:t>
            </a:r>
          </a:p>
        </p:txBody>
      </p:sp>
    </p:spTree>
    <p:extLst>
      <p:ext uri="{BB962C8B-B14F-4D97-AF65-F5344CB8AC3E}">
        <p14:creationId xmlns:p14="http://schemas.microsoft.com/office/powerpoint/2010/main" val="158608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5" y="3412"/>
            <a:ext cx="12185932" cy="6854588"/>
          </a:xfrm>
          <a:prstGeom prst="rect">
            <a:avLst/>
          </a:prstGeom>
        </p:spPr>
      </p:pic>
      <p:pic>
        <p:nvPicPr>
          <p:cNvPr id="3" name="图片 4101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67" y="21268"/>
            <a:ext cx="10340677" cy="68367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2357165" y="2203651"/>
            <a:ext cx="6477000" cy="49652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LUYỆN TẬP – SÁNG TẠO</a:t>
            </a:r>
          </a:p>
        </p:txBody>
      </p:sp>
      <p:sp>
        <p:nvSpPr>
          <p:cNvPr id="5" name="Rectangle 4"/>
          <p:cNvSpPr/>
          <p:nvPr/>
        </p:nvSpPr>
        <p:spPr>
          <a:xfrm>
            <a:off x="2915195" y="3439634"/>
            <a:ext cx="5596504" cy="1835352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GB" sz="29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r>
              <a:rPr kumimoji="0" lang="en-GB" sz="29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hoàn</a:t>
            </a:r>
            <a:r>
              <a:rPr kumimoji="0" lang="en-GB" sz="29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bức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ý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</a:t>
            </a:r>
            <a:r>
              <a:rPr kumimoji="0" lang="en-GB" sz="29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GB" sz="29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47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3931" y="19847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4. PHÂN TÍCH- ĐÁNH GIÁ</a:t>
            </a:r>
          </a:p>
        </p:txBody>
      </p:sp>
      <p:sp>
        <p:nvSpPr>
          <p:cNvPr id="3" name="矩形 2"/>
          <p:cNvSpPr/>
          <p:nvPr/>
        </p:nvSpPr>
        <p:spPr>
          <a:xfrm>
            <a:off x="1097280" y="1380853"/>
            <a:ext cx="10032273" cy="337423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?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Theo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bổ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sung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hoàn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thiện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3461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0463" y="120096"/>
            <a:ext cx="8072846" cy="128135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5. VẬN DỤNG – PHÁT TRIỂN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họa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sĩ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664" y="1401449"/>
            <a:ext cx="6118198" cy="4502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5628" y="5903893"/>
            <a:ext cx="5290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- 2015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Khắc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6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7894" descr="1-29"/>
          <p:cNvPicPr>
            <a:picLocks noChangeAspect="1"/>
          </p:cNvPicPr>
          <p:nvPr/>
        </p:nvPicPr>
        <p:blipFill rotWithShape="1">
          <a:blip r:embed="rId2"/>
          <a:srcRect l="1069" t="13122" r="-1069"/>
          <a:stretch/>
        </p:blipFill>
        <p:spPr>
          <a:xfrm>
            <a:off x="1746067" y="0"/>
            <a:ext cx="8080197" cy="6146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7174"/>
          <p:cNvSpPr txBox="1"/>
          <p:nvPr/>
        </p:nvSpPr>
        <p:spPr>
          <a:xfrm>
            <a:off x="3742508" y="1330778"/>
            <a:ext cx="2167118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8165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DẶN DÒ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  <p:sp>
        <p:nvSpPr>
          <p:cNvPr id="4" name="文本框 7174"/>
          <p:cNvSpPr txBox="1"/>
          <p:nvPr/>
        </p:nvSpPr>
        <p:spPr>
          <a:xfrm>
            <a:off x="2812451" y="2327910"/>
            <a:ext cx="4652972" cy="1527575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10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3758" y="361839"/>
            <a:ext cx="5799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 THUẬT LỚP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5657" y="1994093"/>
            <a:ext cx="94923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–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442249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439552" y="457200"/>
            <a:ext cx="4694053" cy="107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en-US" altLang="zh-CN" sz="6399" b="1" dirty="0" err="1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Chuẩn</a:t>
            </a:r>
            <a:r>
              <a:rPr lang="en-US" altLang="zh-CN" sz="6399" b="1" dirty="0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6399" b="1" dirty="0" err="1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bị</a:t>
            </a:r>
            <a:endParaRPr lang="zh-CN" altLang="en-US" sz="6399" b="1" dirty="0">
              <a:solidFill>
                <a:srgbClr val="78B543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4" name="Picture 6" descr="Hồ dán khô (Keo dán) 8rg | Shopee Việt Nam">
            <a:extLst>
              <a:ext uri="{FF2B5EF4-FFF2-40B4-BE49-F238E27FC236}">
                <a16:creationId xmlns:a16="http://schemas.microsoft.com/office/drawing/2014/main" id="{C01BD82D-F23A-4C08-B3F3-E62E8CFAF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346" y="3741255"/>
            <a:ext cx="2071993" cy="146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00" y="4866937"/>
            <a:ext cx="1561977" cy="11714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83" y="1561505"/>
            <a:ext cx="3609600" cy="2161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2907" r="16552" b="4817"/>
          <a:stretch/>
        </p:blipFill>
        <p:spPr>
          <a:xfrm>
            <a:off x="2157601" y="1695046"/>
            <a:ext cx="1628983" cy="16817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2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-76561"/>
            <a:ext cx="12147108" cy="6854588"/>
          </a:xfrm>
          <a:prstGeom prst="rect">
            <a:avLst/>
          </a:prstGeom>
        </p:spPr>
      </p:pic>
      <p:sp>
        <p:nvSpPr>
          <p:cNvPr id="3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8415" y="882044"/>
            <a:ext cx="436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36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Yêu</a:t>
            </a:r>
            <a:r>
              <a:rPr lang="en-US" altLang="zh-CN" sz="36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cầu</a:t>
            </a:r>
            <a:r>
              <a:rPr lang="en-US" altLang="zh-CN" sz="36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cần</a:t>
            </a:r>
            <a:r>
              <a:rPr lang="en-US" altLang="zh-CN" sz="36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đạt</a:t>
            </a:r>
            <a:r>
              <a:rPr lang="en-US" altLang="zh-CN" sz="36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:</a:t>
            </a:r>
            <a:endParaRPr lang="zh-CN" altLang="en-US" sz="3600" b="1" u="sng" dirty="0">
              <a:solidFill>
                <a:srgbClr val="FF0000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221" y="1712912"/>
            <a:ext cx="9254301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800" b="1" dirty="0">
                <a:solidFill>
                  <a:srgbClr val="00B050"/>
                </a:solidFill>
              </a:rPr>
              <a:t>-</a:t>
            </a:r>
            <a:r>
              <a:rPr lang="vi-VN" sz="2800" b="1" dirty="0">
                <a:solidFill>
                  <a:srgbClr val="00B050"/>
                </a:solidFill>
              </a:rPr>
              <a:t>  </a:t>
            </a:r>
            <a:r>
              <a:rPr lang="en-US" sz="2800" b="1" dirty="0" err="1">
                <a:solidFill>
                  <a:srgbClr val="00B050"/>
                </a:solidFill>
              </a:rPr>
              <a:t>Nêu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cách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kết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hợp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người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cảnh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vật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trong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vẽ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tranh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phong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cảnh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- </a:t>
            </a:r>
            <a:r>
              <a:rPr lang="vi-VN" sz="2800" b="1" dirty="0">
                <a:solidFill>
                  <a:srgbClr val="00B050"/>
                </a:solidFill>
              </a:rPr>
              <a:t>Tạo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bức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tranh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phong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cảnh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có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nhân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vật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làm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điểm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trọng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tâm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</a:p>
          <a:p>
            <a:r>
              <a:rPr lang="vi-VN" sz="2800" b="1" dirty="0">
                <a:solidFill>
                  <a:srgbClr val="00B050"/>
                </a:solidFill>
              </a:rPr>
              <a:t>- Chỉ ra được </a:t>
            </a:r>
            <a:r>
              <a:rPr lang="en-US" sz="2800" b="1" dirty="0" err="1">
                <a:solidFill>
                  <a:srgbClr val="00B050"/>
                </a:solidFill>
              </a:rPr>
              <a:t>màu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gọi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cảm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giác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nóng</a:t>
            </a:r>
            <a:r>
              <a:rPr lang="en-US" sz="2800" b="1" dirty="0">
                <a:solidFill>
                  <a:srgbClr val="00B050"/>
                </a:solidFill>
              </a:rPr>
              <a:t>, </a:t>
            </a:r>
            <a:r>
              <a:rPr lang="en-US" sz="2800" b="1" dirty="0" err="1">
                <a:solidFill>
                  <a:srgbClr val="00B050"/>
                </a:solidFill>
              </a:rPr>
              <a:t>lạnh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các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có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tỉ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lệ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phù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hợp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trong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sản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phẩm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mĩ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thuật</a:t>
            </a:r>
            <a:endParaRPr lang="en-US" sz="2800" b="1" dirty="0">
              <a:solidFill>
                <a:srgbClr val="00B050"/>
              </a:solidFill>
            </a:endParaRPr>
          </a:p>
          <a:p>
            <a:r>
              <a:rPr lang="vi-VN" sz="2800" b="1" dirty="0">
                <a:solidFill>
                  <a:srgbClr val="00B050"/>
                </a:solidFill>
              </a:rPr>
              <a:t>- Chia sẻ được </a:t>
            </a:r>
            <a:r>
              <a:rPr lang="en-US" sz="2800" b="1" dirty="0">
                <a:solidFill>
                  <a:srgbClr val="00B050"/>
                </a:solidFill>
              </a:rPr>
              <a:t>ý </a:t>
            </a:r>
            <a:r>
              <a:rPr lang="en-US" sz="2800" b="1" dirty="0" err="1">
                <a:solidFill>
                  <a:srgbClr val="00B050"/>
                </a:solidFill>
              </a:rPr>
              <a:t>thức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bảo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vệ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môi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trường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quê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hương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xanh</a:t>
            </a:r>
            <a:r>
              <a:rPr lang="en-US" sz="2800" b="1" dirty="0">
                <a:solidFill>
                  <a:srgbClr val="00B050"/>
                </a:solidFill>
              </a:rPr>
              <a:t>, </a:t>
            </a:r>
            <a:r>
              <a:rPr lang="en-US" sz="2800" b="1" dirty="0" err="1">
                <a:solidFill>
                  <a:srgbClr val="00B050"/>
                </a:solidFill>
              </a:rPr>
              <a:t>sạch</a:t>
            </a:r>
            <a:r>
              <a:rPr lang="en-US" sz="2800" b="1" dirty="0">
                <a:solidFill>
                  <a:srgbClr val="00B050"/>
                </a:solidFill>
              </a:rPr>
              <a:t>, </a:t>
            </a:r>
            <a:r>
              <a:rPr lang="en-US" sz="2800" b="1" dirty="0" err="1">
                <a:solidFill>
                  <a:srgbClr val="00B050"/>
                </a:solidFill>
              </a:rPr>
              <a:t>đẹp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719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"/>
          <a:stretch/>
        </p:blipFill>
        <p:spPr>
          <a:xfrm>
            <a:off x="-6045" y="0"/>
            <a:ext cx="12200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4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Hoa Màu Xanh Lá Cây Trang Trí Trang Trí Nền, Tươi, Vẽ Tay, Cây  Xanh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997839"/>
            <a:ext cx="32526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70C0"/>
                </a:solidFill>
                <a:latin typeface="+mj-lt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Em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cùng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gia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đình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đã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đến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hoặc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em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biết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cảnh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đẹp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quê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hương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đất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nước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?</a:t>
            </a:r>
          </a:p>
          <a:p>
            <a:r>
              <a:rPr lang="en-US" sz="2000" b="1" dirty="0">
                <a:solidFill>
                  <a:srgbClr val="0070C0"/>
                </a:solidFill>
                <a:latin typeface="+mj-lt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Cảnh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đẹp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đó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đâu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?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Thuộc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vùng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miền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?</a:t>
            </a:r>
          </a:p>
          <a:p>
            <a:r>
              <a:rPr lang="en-US" sz="2000" b="1" dirty="0">
                <a:solidFill>
                  <a:srgbClr val="0070C0"/>
                </a:solidFill>
                <a:latin typeface="+mj-lt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Nơi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đó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cảnh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vật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gì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?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Màu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sắc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cảnh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vật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đó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tạo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cho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em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cảm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giác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như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thế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4360" b="53554"/>
          <a:stretch/>
        </p:blipFill>
        <p:spPr>
          <a:xfrm>
            <a:off x="3670661" y="117126"/>
            <a:ext cx="4054844" cy="3174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896" t="1815" r="2915" b="53396"/>
          <a:stretch/>
        </p:blipFill>
        <p:spPr>
          <a:xfrm>
            <a:off x="7816945" y="117126"/>
            <a:ext cx="4255469" cy="3174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757" t="47240" r="33587" b="10354"/>
          <a:stretch/>
        </p:blipFill>
        <p:spPr>
          <a:xfrm>
            <a:off x="3670661" y="3553097"/>
            <a:ext cx="4827386" cy="3304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0017" t="73129" r="5055" b="13530"/>
          <a:stretch/>
        </p:blipFill>
        <p:spPr>
          <a:xfrm>
            <a:off x="8590227" y="4069079"/>
            <a:ext cx="3299307" cy="135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16" y="1619265"/>
            <a:ext cx="473537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0244" descr="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225" y="172905"/>
            <a:ext cx="8734540" cy="67158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6096578" y="1604975"/>
            <a:ext cx="4813309" cy="1544325"/>
          </a:xfrm>
          <a:prstGeom prst="rect">
            <a:avLst/>
          </a:prstGeom>
        </p:spPr>
        <p:txBody>
          <a:bodyPr wrap="square"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endParaRPr lang="zh-CN" altLang="en-US" sz="2400" dirty="0"/>
          </a:p>
          <a:p>
            <a:pPr defTabSz="1088739">
              <a:spcBef>
                <a:spcPct val="50000"/>
              </a:spcBef>
            </a:pPr>
            <a:endParaRPr lang="zh-CN" altLang="en-US" sz="2400" dirty="0"/>
          </a:p>
          <a:p>
            <a:pPr defTabSz="1088739">
              <a:spcBef>
                <a:spcPct val="50000"/>
              </a:spcBef>
            </a:pPr>
            <a:endParaRPr lang="zh-CN" altLang="en-US" sz="2400" dirty="0"/>
          </a:p>
        </p:txBody>
      </p:sp>
      <p:pic>
        <p:nvPicPr>
          <p:cNvPr id="10" name="图片 37893" descr="1-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761" y="3159976"/>
            <a:ext cx="3184985" cy="28677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942" y="145754"/>
            <a:ext cx="299003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1270"/>
          <p:cNvSpPr txBox="1"/>
          <p:nvPr/>
        </p:nvSpPr>
        <p:spPr>
          <a:xfrm>
            <a:off x="3962400" y="1709206"/>
            <a:ext cx="7090189" cy="1913657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5" rIns="66349" bIns="33175">
            <a:spAutoFit/>
          </a:bodyPr>
          <a:lstStyle/>
          <a:p>
            <a:pPr algn="ctr" defTabSz="1088739">
              <a:spcBef>
                <a:spcPct val="50000"/>
              </a:spcBef>
            </a:pPr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KIẾN TẠO KIẾN THỨC</a:t>
            </a:r>
          </a:p>
          <a:p>
            <a:pPr algn="ctr" defTabSz="1088739">
              <a:spcBef>
                <a:spcPct val="50000"/>
              </a:spcBef>
            </a:pPr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KĨ NĂNG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119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-89624"/>
            <a:ext cx="12147108" cy="6854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3605" t="90827" r="6759" b="-629"/>
          <a:stretch/>
        </p:blipFill>
        <p:spPr>
          <a:xfrm>
            <a:off x="8572304" y="6035464"/>
            <a:ext cx="2808515" cy="653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071" t="90981" r="49836"/>
          <a:stretch/>
        </p:blipFill>
        <p:spPr>
          <a:xfrm>
            <a:off x="4522356" y="6061546"/>
            <a:ext cx="3407818" cy="600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3359" t="37246" r="3688" b="53737"/>
          <a:stretch/>
        </p:blipFill>
        <p:spPr>
          <a:xfrm>
            <a:off x="8572304" y="2658642"/>
            <a:ext cx="3043646" cy="600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065" t="37703" r="54138" b="53671"/>
          <a:stretch/>
        </p:blipFill>
        <p:spPr>
          <a:xfrm>
            <a:off x="4594531" y="2678235"/>
            <a:ext cx="3174274" cy="5747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2192" t="53059" r="430" b="12048"/>
          <a:stretch/>
        </p:blipFill>
        <p:spPr>
          <a:xfrm>
            <a:off x="8171280" y="3368120"/>
            <a:ext cx="3722064" cy="25779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741" t="52928" r="51249" b="12375"/>
          <a:stretch/>
        </p:blipFill>
        <p:spPr>
          <a:xfrm>
            <a:off x="4312162" y="3350732"/>
            <a:ext cx="3739012" cy="25953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1762" t="1242" r="307" b="64649"/>
          <a:stretch/>
        </p:blipFill>
        <p:spPr>
          <a:xfrm>
            <a:off x="8171280" y="26125"/>
            <a:ext cx="3845694" cy="2573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48" t="524" r="50758" b="64583"/>
          <a:stretch/>
        </p:blipFill>
        <p:spPr>
          <a:xfrm>
            <a:off x="4312162" y="13062"/>
            <a:ext cx="3739012" cy="25997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8570" y="743805"/>
            <a:ext cx="366982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bao nhiêu bước?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0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</TotalTime>
  <Words>709</Words>
  <Application>Microsoft Office PowerPoint</Application>
  <PresentationFormat>Widescreen</PresentationFormat>
  <Paragraphs>75</Paragraphs>
  <Slides>28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</dc:creator>
  <cp:lastModifiedBy>Nhung Nguyễn</cp:lastModifiedBy>
  <cp:revision>27</cp:revision>
  <dcterms:created xsi:type="dcterms:W3CDTF">2023-08-01T09:24:30Z</dcterms:created>
  <dcterms:modified xsi:type="dcterms:W3CDTF">2023-09-17T00:35:30Z</dcterms:modified>
</cp:coreProperties>
</file>