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2"/>
  </p:notesMasterIdLst>
  <p:sldIdLst>
    <p:sldId id="319" r:id="rId4"/>
    <p:sldId id="333" r:id="rId5"/>
    <p:sldId id="335" r:id="rId6"/>
    <p:sldId id="339" r:id="rId7"/>
    <p:sldId id="340" r:id="rId8"/>
    <p:sldId id="342" r:id="rId9"/>
    <p:sldId id="345" r:id="rId10"/>
    <p:sldId id="347" r:id="rId11"/>
    <p:sldId id="349" r:id="rId13"/>
    <p:sldId id="351" r:id="rId14"/>
    <p:sldId id="353" r:id="rId15"/>
    <p:sldId id="286" r:id="rId16"/>
    <p:sldId id="321" r:id="rId17"/>
    <p:sldId id="323" r:id="rId18"/>
    <p:sldId id="287" r:id="rId19"/>
    <p:sldId id="302" r:id="rId20"/>
    <p:sldId id="313" r:id="rId21"/>
    <p:sldId id="315" r:id="rId22"/>
    <p:sldId id="318" r:id="rId23"/>
    <p:sldId id="328" r:id="rId24"/>
    <p:sldId id="289" r:id="rId25"/>
    <p:sldId id="324" r:id="rId26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99FF33"/>
    <a:srgbClr val="66FF33"/>
    <a:srgbClr val="FFFF99"/>
    <a:srgbClr val="FF33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2" d="100"/>
          <a:sy n="62" d="100"/>
        </p:scale>
        <p:origin x="-798" y="-78"/>
      </p:cViewPr>
      <p:guideLst>
        <p:guide orient="horz" pos="216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 smtClean="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smtClean="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44" name="Rectangle 4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 smtClean="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None/>
            </a:pPr>
            <a:fld id="{9A0DB2DC-4C9A-4742-B13C-FB6460FD3503}" type="slidenum">
              <a:rPr lang="en-US" sz="1200" dirty="0">
                <a:latin typeface="Arial" panose="020B0604020202020204" pitchFamily="34" charset="0"/>
              </a:rPr>
            </a:fld>
            <a:endParaRPr lang="en-US" sz="1200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en-US" altLang="en-US" dirty="0"/>
          </a:p>
        </p:txBody>
      </p:sp>
      <p:sp>
        <p:nvSpPr>
          <p:cNvPr id="5325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>
                <a:latin typeface="Calibri" panose="020F0502020204030204" pitchFamily="34" charset="0"/>
              </a:rPr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en-US" altLang="en-US" dirty="0"/>
          </a:p>
        </p:txBody>
      </p:sp>
      <p:sp>
        <p:nvSpPr>
          <p:cNvPr id="5427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>
                <a:latin typeface="Calibri" panose="020F0502020204030204" pitchFamily="34" charset="0"/>
              </a:rPr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.VnTime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.VnTime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.VnTime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.VnTime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.VnTime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.VnTime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.VnTime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.VnTime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.VnTime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.VnTime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.VnTime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.VnTime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.VnTime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.VnTime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.VnTime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.VnTime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.VnTime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.VnTime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.VnTime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.VnTime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.VnTime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.VnTime" panose="020B7200000000000000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smtClean="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smtClean="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.VnTime" panose="020B7200000000000000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smtClean="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smtClean="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.VnTime" panose="020B7200000000000000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3" Type="http://schemas.microsoft.com/office/2007/relationships/media" Target="/D:/Gi&#225;o%20&#225;n%20&#273;i&#7879;n%20t&#7917;%204/Hat%20-%20dem%204/Hat%20-%20dem%204/14%20Track%2014.wma" TargetMode="External"/><Relationship Id="rId2" Type="http://schemas.openxmlformats.org/officeDocument/2006/relationships/audio" Target="/D:/Gi&#225;o%20&#225;n%20&#273;i&#7879;n%20t&#7917;%204/Hat%20-%20dem%204/Hat%20-%20dem%204/14%20Track%2014.wma" TargetMode="External"/><Relationship Id="rId1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0.wmf"/><Relationship Id="rId5" Type="http://schemas.openxmlformats.org/officeDocument/2006/relationships/image" Target="../media/image18.png"/><Relationship Id="rId4" Type="http://schemas.microsoft.com/office/2007/relationships/media" Target="/D:/Gi&#225;o%20&#225;n%20&#273;i&#7879;n%20t&#7917;%204/Hat%20-%20dem%204/Hat%20-%20dem%204/13%20Track%2013.wma" TargetMode="External"/><Relationship Id="rId3" Type="http://schemas.openxmlformats.org/officeDocument/2006/relationships/audio" Target="/D:/Gi&#225;o%20&#225;n%20&#273;i&#7879;n%20t&#7917;%204/Hat%20-%20dem%204/Hat%20-%20dem%204/13%20Track%2013.wma" TargetMode="External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hyperlink" Target="http://vi.wikipedia.org/w/index.php?title=Tu%E1%BB%95i_hai_m%C6%B0%C6%A1i&amp;action=edit&amp;redlink=1" TargetMode="External"/><Relationship Id="rId8" Type="http://schemas.openxmlformats.org/officeDocument/2006/relationships/hyperlink" Target="http://vi.wikipedia.org/w/index.php?title=%C4%90%C3%B4ng_Nam_%C3%81_ch%C3%A2u_%C4%91%E1%BA%A1i_h%E1%BB%A3p_x%C6%B0%E1%BB%9Bng&amp;action=edit&amp;redlink=1" TargetMode="External"/><Relationship Id="rId7" Type="http://schemas.openxmlformats.org/officeDocument/2006/relationships/hyperlink" Target="http://vi.wikipedia.org/w/index.php?title=Ca_ng%E1%BB%A3i_H%E1%BB%93_Ch%E1%BB%A7_T%E1%BB%8Bch&amp;action=edit&amp;redlink=1" TargetMode="External"/><Relationship Id="rId6" Type="http://schemas.openxmlformats.org/officeDocument/2006/relationships/hyperlink" Target="http://vi.wikipedia.org/wiki/Kh%C3%A1ng_chi%E1%BA%BFn_ch%E1%BB%91ng_Ph%C3%A1p" TargetMode="External"/><Relationship Id="rId5" Type="http://schemas.openxmlformats.org/officeDocument/2006/relationships/hyperlink" Target="http://vi.wikipedia.org/wiki/C%E1%BA%A7n_Th%C6%A1" TargetMode="External"/><Relationship Id="rId4" Type="http://schemas.openxmlformats.org/officeDocument/2006/relationships/hyperlink" Target="http://vi.wikipedia.org/wiki/%C3%94_M%C3%B4n" TargetMode="External"/><Relationship Id="rId3" Type="http://schemas.openxmlformats.org/officeDocument/2006/relationships/hyperlink" Target="http://vi.wikipedia.org/wiki/12_th%C3%A1ng_9" TargetMode="External"/><Relationship Id="rId2" Type="http://schemas.openxmlformats.org/officeDocument/2006/relationships/image" Target="../media/image22.jpeg"/><Relationship Id="rId16" Type="http://schemas.openxmlformats.org/officeDocument/2006/relationships/slideLayout" Target="../slideLayouts/slideLayout2.xml"/><Relationship Id="rId15" Type="http://schemas.openxmlformats.org/officeDocument/2006/relationships/hyperlink" Target="http://vi.wikipedia.org/wiki/Th%C3%A0nh_ph%E1%BB%91_H%E1%BB%93_Ch%C3%AD_Minh" TargetMode="External"/><Relationship Id="rId14" Type="http://schemas.openxmlformats.org/officeDocument/2006/relationships/hyperlink" Target="http://vi.wikipedia.org/w/index.php?title=C%E1%BA%A3_cu%E1%BB%99c_%C4%91%E1%BB%9Di_v%E1%BB%81_ta&amp;action=edit&amp;redlink=1" TargetMode="External"/><Relationship Id="rId13" Type="http://schemas.openxmlformats.org/officeDocument/2006/relationships/hyperlink" Target="http://vi.wikipedia.org/w/index.php?title=Em_y%C3%AAu_ch%E1%BB%8B_R%C3%A2y-m%C3%B4ng&amp;action=edit&amp;redlink=1" TargetMode="External"/><Relationship Id="rId12" Type="http://schemas.openxmlformats.org/officeDocument/2006/relationships/hyperlink" Target="http://vi.wikipedia.org/w/index.php?title=H%C4%83ngri_M%C3%A1ctanh&amp;action=edit&amp;redlink=1" TargetMode="External"/><Relationship Id="rId11" Type="http://schemas.openxmlformats.org/officeDocument/2006/relationships/hyperlink" Target="http://vi.wikipedia.org/w/index.php?title=N%C3%B4ng_d%C3%A2n_v%C6%B0%C6%A1n_m%C3%ACnh&amp;action=edit&amp;redlink=1" TargetMode="External"/><Relationship Id="rId10" Type="http://schemas.openxmlformats.org/officeDocument/2006/relationships/hyperlink" Target="http://vi.wikipedia.org/w/index.php?title=Thi%E1%BA%BFu_nhi_th%E1%BA%BF_gi%E1%BB%9Bi_li%C3%AAn_hoan&amp;action=edit&amp;redlink=1" TargetMode="External"/><Relationship Id="rId1" Type="http://schemas.openxmlformats.org/officeDocument/2006/relationships/hyperlink" Target="http://vi.wikipedia.org/wiki/T%E1%BA%ADp_tin:Luu_Huu_Phuoc.jpg" TargetMode="Externa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3.jpeg"/><Relationship Id="rId7" Type="http://schemas.openxmlformats.org/officeDocument/2006/relationships/image" Target="../media/image12.jpeg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microsoft.com/office/2007/relationships/media" Target="/D:/Gi&#225;o%20&#225;n%20&#273;i&#7879;n%20t&#7917;%204/Hat%20-%20dem%204/Hat%20-%20dem%204/13%20Track%2013.wma" TargetMode="External"/><Relationship Id="rId3" Type="http://schemas.openxmlformats.org/officeDocument/2006/relationships/audio" Target="/D:/Gi&#225;o%20&#225;n%20&#273;i&#7879;n%20t&#7917;%204/Hat%20-%20dem%204/Hat%20-%20dem%204/13%20Track%2013.wma" TargetMode="External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3" Type="http://schemas.microsoft.com/office/2007/relationships/media" Target="/D:/Gi&#225;o%20&#225;n%20&#273;i&#7879;n%20t&#7917;%204/Hat%20-%20dem%204/Hat%20-%20dem%204/14%20Track%2014.wma" TargetMode="External"/><Relationship Id="rId2" Type="http://schemas.openxmlformats.org/officeDocument/2006/relationships/audio" Target="/D:/Gi&#225;o%20&#225;n%20&#273;i&#7879;n%20t&#7917;%204/Hat%20-%20dem%204/Hat%20-%20dem%204/14%20Track%2014.wma" TargetMode="External"/><Relationship Id="rId1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7755"/>
            <a:ext cx="8229600" cy="1200150"/>
          </a:xfrm>
        </p:spPr>
        <p:txBody>
          <a:bodyPr/>
          <a:p>
            <a:r>
              <a:rPr lang="en-US" i="1">
                <a:solidFill>
                  <a:srgbClr val="FF0000"/>
                </a:solidFill>
              </a:rPr>
              <a:t>CHÀO MỪNG QUÝ THẦY CÔ ĐẾN DỰ GIỜ</a:t>
            </a:r>
            <a:endParaRPr lang="en-US" i="1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21280"/>
            <a:ext cx="8229600" cy="3505200"/>
          </a:xfrm>
        </p:spPr>
        <p:txBody>
          <a:bodyPr/>
          <a:p>
            <a:pPr marL="0" indent="0" algn="ctr">
              <a:buNone/>
            </a:pPr>
            <a:r>
              <a:rPr lang="en-US">
                <a:solidFill>
                  <a:srgbClr val="0070C0"/>
                </a:solidFill>
              </a:rPr>
              <a:t>MÔN: ÂM NHẠC - LỚP 4</a:t>
            </a:r>
            <a:endParaRPr lang="en-US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US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WordArt 6"/>
          <p:cNvSpPr>
            <a:spLocks noTextEdit="1"/>
          </p:cNvSpPr>
          <p:nvPr/>
        </p:nvSpPr>
        <p:spPr>
          <a:xfrm>
            <a:off x="5857875" y="3429000"/>
            <a:ext cx="3286125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endParaRPr lang="en-US" sz="1800" b="1" i="1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VNI-Times" pitchFamily="2" charset="0"/>
              <a:ea typeface="VNI-Times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077200" y="5562600"/>
            <a:ext cx="685800" cy="91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940" name="Rectangle 53"/>
          <p:cNvSpPr/>
          <p:nvPr/>
        </p:nvSpPr>
        <p:spPr>
          <a:xfrm>
            <a:off x="0" y="44450"/>
            <a:ext cx="9144000" cy="793750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CCFFCC"/>
              </a:gs>
              <a:gs pos="100000">
                <a:srgbClr val="FF3300"/>
              </a:gs>
            </a:gsLst>
            <a:lin ang="5400000" scaled="1"/>
            <a:tileRect/>
          </a:gradFill>
          <a:ln w="38100" cap="flat" cmpd="dbl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9941" name="WordArt 4" descr="White marble"/>
          <p:cNvSpPr>
            <a:spLocks noTextEdit="1"/>
          </p:cNvSpPr>
          <p:nvPr/>
        </p:nvSpPr>
        <p:spPr>
          <a:xfrm>
            <a:off x="1295400" y="914400"/>
            <a:ext cx="5334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  <a:scene3d>
              <a:camera prst="legacyObliqueRight">
                <a:rot lat="0" lon="0" rev="0"/>
              </a:camera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p>
            <a:pPr algn="ctr"/>
            <a:r>
              <a:rPr lang="en-US" sz="1800" b="1" i="1">
                <a:blipFill rotWithShape="0">
                  <a:blip r:embed="rId1"/>
                </a:blipFill>
                <a:latin typeface="Times New Roman" panose="02020603050405020304" pitchFamily="18" charset="0"/>
                <a:ea typeface="Times New Roman" panose="02020603050405020304" pitchFamily="18" charset="0"/>
              </a:rPr>
              <a:t>Bàn tay mẹ </a:t>
            </a:r>
            <a:endParaRPr lang="en-US" sz="1800" b="1" i="1">
              <a:blipFill rotWithShape="0">
                <a:blip r:embed="rId1"/>
              </a:blip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942" name="Rectangle 11"/>
          <p:cNvSpPr/>
          <p:nvPr/>
        </p:nvSpPr>
        <p:spPr>
          <a:xfrm>
            <a:off x="685800" y="152400"/>
            <a:ext cx="6792913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en-US" sz="32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Hát kết hợp vỗ tay theo nhịp</a:t>
            </a:r>
            <a:endParaRPr lang="en-US" altLang="en-US" sz="3200" b="1" dirty="0">
              <a:solidFill>
                <a:srgbClr val="66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14 Track 14.wma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58200" y="64770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944" name="WordArt 5"/>
          <p:cNvSpPr>
            <a:spLocks noTextEdit="1"/>
          </p:cNvSpPr>
          <p:nvPr/>
        </p:nvSpPr>
        <p:spPr>
          <a:xfrm>
            <a:off x="6477000" y="1485900"/>
            <a:ext cx="24384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l"/>
            <a:r>
              <a:rPr lang="en-US" sz="1800" i="1">
                <a:ln w="12700" cap="flat" cmpd="sng">
                  <a:solidFill>
                    <a:srgbClr val="515D73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Nhạc: Bùi Đình Thảo</a:t>
            </a:r>
            <a:endParaRPr lang="en-US" sz="1800" i="1">
              <a:ln w="12700" cap="flat" cmpd="sng">
                <a:solidFill>
                  <a:srgbClr val="515D73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outerShdw dist="20320" dir="1799969" algn="tl" rotWithShape="0">
                  <a:srgbClr val="000000">
                    <a:alpha val="39998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r>
              <a:rPr lang="en-US" sz="1800" i="1">
                <a:ln w="12700" cap="flat" cmpd="sng">
                  <a:solidFill>
                    <a:srgbClr val="515D73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Lời: Tạ Hữu Yên</a:t>
            </a:r>
            <a:endParaRPr lang="en-US" sz="1800" i="1">
              <a:ln w="12700" cap="flat" cmpd="sng">
                <a:solidFill>
                  <a:srgbClr val="515D73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outerShdw dist="20320" dir="1799969" algn="tl" rotWithShape="0">
                  <a:srgbClr val="000000">
                    <a:alpha val="39998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" y="2057400"/>
            <a:ext cx="9067800" cy="4400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tay mẹ bế chúng con b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tay mẹ chăm chúng con.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           x    x               x      x            x       x            x x x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 con ăn tay mẹ nấu, nước con uống tay mẹ đun.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           x    x            x       x               x      x            x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 nóng bức gió từ tay mẹ con ngủ ngon.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x               x           x          x     x              x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 giá rét cũng vòng tay mẹ ủ ấm con.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" pitchFamily="2" charset="0"/>
              </a:rPr>
              <a:t>   x            x               x             x x          x</a:t>
            </a:r>
            <a:endParaRPr lang="en-US" altLang="en-US" sz="2800" b="1" dirty="0">
              <a:solidFill>
                <a:srgbClr val="FF0000"/>
              </a:solidFill>
              <a:latin typeface="Times" pitchFamily="2" charset="0"/>
            </a:endParaRPr>
          </a:p>
          <a:p>
            <a:pPr eaLnBrk="1" hangingPunct="1"/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tay mẹ vì chúng con. Từ tay mẹ con lớn khôn.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b="1" dirty="0">
                <a:solidFill>
                  <a:srgbClr val="002060"/>
                </a:solidFill>
                <a:latin typeface="Times" pitchFamily="2" charset="0"/>
              </a:rPr>
              <a:t>   </a:t>
            </a:r>
            <a:r>
              <a:rPr lang="en-US" altLang="en-US" sz="2800" b="1" dirty="0">
                <a:solidFill>
                  <a:srgbClr val="FF0000"/>
                </a:solidFill>
                <a:latin typeface="Times" pitchFamily="2" charset="0"/>
              </a:rPr>
              <a:t>x</a:t>
            </a:r>
            <a:r>
              <a:rPr lang="en-US" altLang="en-US" sz="2800" b="1" dirty="0">
                <a:solidFill>
                  <a:srgbClr val="002060"/>
                </a:solidFill>
                <a:latin typeface="Times" pitchFamily="2" charset="0"/>
              </a:rPr>
              <a:t>           </a:t>
            </a:r>
            <a:r>
              <a:rPr lang="en-US" altLang="en-US" sz="2800" b="1" dirty="0">
                <a:solidFill>
                  <a:srgbClr val="FF0000"/>
                </a:solidFill>
                <a:latin typeface="Times" pitchFamily="2" charset="0"/>
              </a:rPr>
              <a:t>x   x               x     x          x     x             x</a:t>
            </a:r>
            <a:endParaRPr lang="en-US" altLang="en-US" sz="2800" b="1" dirty="0">
              <a:solidFill>
                <a:srgbClr val="002060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47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charRg st="0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2">
                                            <p:txEl>
                                              <p:charRg st="0" end="5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charRg st="51" end="1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2">
                                            <p:txEl>
                                              <p:charRg st="51" end="1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charRg st="135" end="1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>
                                            <p:txEl>
                                              <p:charRg st="135" end="18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charRg st="184" end="2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2">
                                            <p:txEl>
                                              <p:charRg st="184" end="26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charRg st="264" end="30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>
                                            <p:txEl>
                                              <p:charRg st="264" end="30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charRg st="306" end="37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2">
                                            <p:txEl>
                                              <p:charRg st="306" end="37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charRg st="371" end="4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charRg st="371" end="4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charRg st="411" end="4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2">
                                            <p:txEl>
                                              <p:charRg st="411" end="47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charRg st="472" end="5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2">
                                            <p:txEl>
                                              <p:charRg st="472" end="5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charRg st="521" end="5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2">
                                            <p:txEl>
                                              <p:charRg st="521" end="5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2" name="WordArt 4" descr="White marble"/>
          <p:cNvSpPr>
            <a:spLocks noTextEdit="1"/>
          </p:cNvSpPr>
          <p:nvPr/>
        </p:nvSpPr>
        <p:spPr>
          <a:xfrm>
            <a:off x="2571750" y="855663"/>
            <a:ext cx="388620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  <a:scene3d>
              <a:camera prst="legacyObliqueRight">
                <a:rot lat="0" lon="0" rev="0"/>
              </a:camera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p>
            <a:pPr algn="ctr"/>
            <a:r>
              <a:rPr lang="en-US" sz="1800" i="1">
                <a:blipFill rotWithShape="0">
                  <a:blip r:embed="rId1"/>
                </a:blipFill>
                <a:latin typeface="Times New Roman" panose="02020603050405020304" pitchFamily="18" charset="0"/>
                <a:ea typeface="Times New Roman" panose="02020603050405020304" pitchFamily="18" charset="0"/>
              </a:rPr>
              <a:t>Bàn tay mẹ</a:t>
            </a:r>
            <a:endParaRPr lang="en-US" sz="1800" i="1">
              <a:blipFill rotWithShape="0">
                <a:blip r:embed="rId1"/>
              </a:blip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963" name="WordArt 6"/>
          <p:cNvSpPr>
            <a:spLocks noTextEdit="1"/>
          </p:cNvSpPr>
          <p:nvPr/>
        </p:nvSpPr>
        <p:spPr>
          <a:xfrm>
            <a:off x="5857875" y="3429000"/>
            <a:ext cx="3286125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endParaRPr lang="en-US" sz="1800" b="1" i="1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VNI-Times" pitchFamily="2" charset="0"/>
              <a:ea typeface="VNI-Times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077200" y="5562600"/>
            <a:ext cx="685800" cy="91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965" name="Rectangle 53"/>
          <p:cNvSpPr/>
          <p:nvPr/>
        </p:nvSpPr>
        <p:spPr>
          <a:xfrm>
            <a:off x="76200" y="44450"/>
            <a:ext cx="8686800" cy="793750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CCFFCC"/>
              </a:gs>
              <a:gs pos="100000">
                <a:srgbClr val="FF3300"/>
              </a:gs>
            </a:gsLst>
            <a:lin ang="5400000" scaled="1"/>
            <a:tileRect/>
          </a:gradFill>
          <a:ln w="38100" cap="flat" cmpd="dbl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0966" name="WordArt 5"/>
          <p:cNvSpPr>
            <a:spLocks noTextEdit="1"/>
          </p:cNvSpPr>
          <p:nvPr/>
        </p:nvSpPr>
        <p:spPr>
          <a:xfrm>
            <a:off x="6477000" y="1485900"/>
            <a:ext cx="24384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l"/>
            <a:r>
              <a:rPr lang="en-US" sz="1800" i="1">
                <a:ln w="12700" cap="flat" cmpd="sng">
                  <a:solidFill>
                    <a:srgbClr val="515D73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Nhạc: Bùi Đình Thảo</a:t>
            </a:r>
            <a:endParaRPr lang="en-US" sz="1800" i="1">
              <a:ln w="12700" cap="flat" cmpd="sng">
                <a:solidFill>
                  <a:srgbClr val="515D73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outerShdw dist="20320" dir="1799969" algn="tl" rotWithShape="0">
                  <a:srgbClr val="000000">
                    <a:alpha val="39998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r>
              <a:rPr lang="en-US" sz="1800" i="1">
                <a:ln w="12700" cap="flat" cmpd="sng">
                  <a:solidFill>
                    <a:srgbClr val="515D73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Lời: Tạ Hữu Yên</a:t>
            </a:r>
            <a:endParaRPr lang="en-US" sz="1800" i="1">
              <a:ln w="12700" cap="flat" cmpd="sng">
                <a:solidFill>
                  <a:srgbClr val="515D73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outerShdw dist="20320" dir="1799969" algn="tl" rotWithShape="0">
                  <a:srgbClr val="000000">
                    <a:alpha val="39998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0967" name="Picture 10" descr="C:\Users\Administrator\Pictures\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979613"/>
            <a:ext cx="7810500" cy="4838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13 Track 13.wma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10600" y="64770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69" name="TextBox 9"/>
          <p:cNvSpPr txBox="1"/>
          <p:nvPr/>
        </p:nvSpPr>
        <p:spPr>
          <a:xfrm>
            <a:off x="1812925" y="152400"/>
            <a:ext cx="5153025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en-US" altLang="en-US" sz="3200" b="1" dirty="0">
                <a:solidFill>
                  <a:srgbClr val="7030A0"/>
                </a:solidFill>
                <a:latin typeface="Times" pitchFamily="2" charset="0"/>
              </a:rPr>
              <a:t>4</a:t>
            </a:r>
            <a:r>
              <a:rPr lang="en-US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Hát kết hợp múa phụ hoạ</a:t>
            </a:r>
            <a:endParaRPr lang="en-US" altLang="en-US" sz="3200" b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Picture 29" descr="BALERINA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650" y="609600"/>
            <a:ext cx="838200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Picture 30" descr="BALERINA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009650" y="685800"/>
            <a:ext cx="838200" cy="1371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02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4276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41070"/>
            <a:ext cx="9144635" cy="48996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3" name="Text Box 5"/>
          <p:cNvSpPr txBox="1"/>
          <p:nvPr/>
        </p:nvSpPr>
        <p:spPr>
          <a:xfrm>
            <a:off x="685800" y="304800"/>
            <a:ext cx="708660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>
              <a:spcBef>
                <a:spcPct val="50000"/>
              </a:spcBef>
            </a:pPr>
            <a:r>
              <a:rPr sz="3200" dirty="0">
                <a:latin typeface="Times New Roman" panose="02020603050405020304" pitchFamily="18" charset="0"/>
              </a:rPr>
              <a:t>    </a:t>
            </a:r>
            <a:r>
              <a:rPr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Hoạt động 2: </a:t>
            </a:r>
            <a:r>
              <a:rPr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Tập đọc nhạc</a:t>
            </a:r>
            <a:r>
              <a:rPr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endParaRPr sz="32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Rectangle 4"/>
          <p:cNvSpPr/>
          <p:nvPr/>
        </p:nvSpPr>
        <p:spPr>
          <a:xfrm>
            <a:off x="2286000" y="457200"/>
            <a:ext cx="54906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Giôùi</a:t>
            </a:r>
            <a:r>
              <a:rPr kumimoji="0" lang="en-US" sz="54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thieäu</a:t>
            </a:r>
            <a:r>
              <a:rPr kumimoji="0" lang="en-US" sz="54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taùc</a:t>
            </a:r>
            <a:r>
              <a:rPr kumimoji="0" lang="en-US" sz="54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giaû</a:t>
            </a:r>
            <a:endParaRPr kumimoji="0" lang="en-US" sz="54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pic>
        <p:nvPicPr>
          <p:cNvPr id="1026" name="Picture 2" descr="180px-Luu_Huu_Phuoc">
            <a:hlinkClick r:id="rId1" tooltip="&quot;Luu Huu Phuoc.jpg&quot;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0"/>
            <a:ext cx="2171700" cy="30867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895600" y="1600200"/>
            <a:ext cx="5334000" cy="3970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lang="vi-VN" altLang="x-none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Lưu Hữu Phước </a:t>
            </a:r>
            <a:r>
              <a:rPr lang="vi-VN" altLang="x-none" b="1" dirty="0">
                <a:latin typeface="Times New Roman" panose="02020603050405020304" pitchFamily="18" charset="0"/>
                <a:ea typeface="Arial" panose="020B0604020202020204" pitchFamily="34" charset="0"/>
              </a:rPr>
              <a:t>còn có những bút danh khác: Huỳnh Minh Siêng, Long Hưng, Anh Lưu, Hồng Chí. Ông sinh ngày </a:t>
            </a:r>
            <a:r>
              <a:rPr lang="vi-VN" altLang="x-none" b="1" dirty="0">
                <a:latin typeface="Times New Roman" panose="02020603050405020304" pitchFamily="18" charset="0"/>
                <a:ea typeface="Arial" panose="020B0604020202020204" pitchFamily="34" charset="0"/>
                <a:hlinkClick r:id="rId3" tooltip="12 tháng 9"/>
              </a:rPr>
              <a:t>12 tháng 9</a:t>
            </a:r>
            <a:r>
              <a:rPr lang="vi-VN" altLang="x-none" b="1" dirty="0">
                <a:latin typeface="Times New Roman" panose="02020603050405020304" pitchFamily="18" charset="0"/>
                <a:ea typeface="Arial" panose="020B0604020202020204" pitchFamily="34" charset="0"/>
              </a:rPr>
              <a:t> năm 1921 tại </a:t>
            </a:r>
            <a:r>
              <a:rPr lang="vi-VN" altLang="x-none" b="1" dirty="0">
                <a:latin typeface="Times New Roman" panose="02020603050405020304" pitchFamily="18" charset="0"/>
                <a:ea typeface="Arial" panose="020B0604020202020204" pitchFamily="34" charset="0"/>
                <a:hlinkClick r:id="rId4" tooltip="Ô Môn"/>
              </a:rPr>
              <a:t>Ô Môn</a:t>
            </a:r>
            <a:r>
              <a:rPr lang="vi-VN" altLang="x-none" b="1" dirty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vi-VN" altLang="x-none" b="1" dirty="0">
                <a:latin typeface="Times New Roman" panose="02020603050405020304" pitchFamily="18" charset="0"/>
                <a:ea typeface="Arial" panose="020B0604020202020204" pitchFamily="34" charset="0"/>
                <a:hlinkClick r:id="rId5" tooltip="Cần Thơ"/>
              </a:rPr>
              <a:t>Cần Thơ</a:t>
            </a:r>
            <a:r>
              <a:rPr lang="vi-VN" altLang="x-none" b="1" dirty="0">
                <a:latin typeface="Times New Roman" panose="02020603050405020304" pitchFamily="18" charset="0"/>
                <a:ea typeface="Arial" panose="020B0604020202020204" pitchFamily="34" charset="0"/>
              </a:rPr>
              <a:t> (nay thuộc thành phố </a:t>
            </a:r>
            <a:r>
              <a:rPr lang="vi-VN" altLang="x-none" b="1" dirty="0">
                <a:latin typeface="Times New Roman" panose="02020603050405020304" pitchFamily="18" charset="0"/>
                <a:ea typeface="Arial" panose="020B0604020202020204" pitchFamily="34" charset="0"/>
                <a:hlinkClick r:id="rId5" tooltip="Cần Thơ"/>
              </a:rPr>
              <a:t>Cần Thơ</a:t>
            </a:r>
            <a:r>
              <a:rPr lang="vi-VN" altLang="x-none" b="1" dirty="0">
                <a:latin typeface="Times New Roman" panose="02020603050405020304" pitchFamily="18" charset="0"/>
                <a:ea typeface="Arial" panose="020B0604020202020204" pitchFamily="34" charset="0"/>
              </a:rPr>
              <a:t>. Thuở nhỏ được cha cho học đàn kìm, về sau có chơi cả mandoline, guitare và tự học lý thuyết âm nhạc.</a:t>
            </a:r>
            <a:endParaRPr b="1" dirty="0"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>
              <a:buNone/>
            </a:pPr>
            <a:r>
              <a:rPr lang="vi-VN" altLang="x-none" b="1" dirty="0">
                <a:latin typeface="Times New Roman" panose="02020603050405020304" pitchFamily="18" charset="0"/>
                <a:ea typeface="Arial" panose="020B0604020202020204" pitchFamily="34" charset="0"/>
              </a:rPr>
              <a:t>Trong </a:t>
            </a:r>
            <a:r>
              <a:rPr lang="vi-VN" altLang="x-none" b="1" dirty="0">
                <a:latin typeface="Times New Roman" panose="02020603050405020304" pitchFamily="18" charset="0"/>
                <a:ea typeface="Arial" panose="020B0604020202020204" pitchFamily="34" charset="0"/>
                <a:hlinkClick r:id="rId6" tooltip="Kháng chiến chống Pháp"/>
              </a:rPr>
              <a:t>kháng chiến chống Pháp</a:t>
            </a:r>
            <a:r>
              <a:rPr lang="vi-VN" altLang="x-none" b="1" dirty="0">
                <a:latin typeface="Times New Roman" panose="02020603050405020304" pitchFamily="18" charset="0"/>
                <a:ea typeface="Arial" panose="020B0604020202020204" pitchFamily="34" charset="0"/>
              </a:rPr>
              <a:t>, ông là tác giả của nhiều tác phẩm âm nhạc như </a:t>
            </a:r>
            <a:r>
              <a:rPr lang="vi-VN" altLang="x-none" b="1" i="1" dirty="0">
                <a:latin typeface="Times New Roman" panose="02020603050405020304" pitchFamily="18" charset="0"/>
                <a:ea typeface="Arial" panose="020B0604020202020204" pitchFamily="34" charset="0"/>
                <a:hlinkClick r:id="rId7" tooltip="Ca ngợi Hồ Chủ Tịch (chưa được viết)"/>
              </a:rPr>
              <a:t>Ca ngợi Hồ Chủ Tịch</a:t>
            </a:r>
            <a:r>
              <a:rPr lang="vi-VN" altLang="x-none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vi-VN" altLang="x-none" b="1" i="1" dirty="0">
                <a:latin typeface="Times New Roman" panose="02020603050405020304" pitchFamily="18" charset="0"/>
                <a:ea typeface="Arial" panose="020B0604020202020204" pitchFamily="34" charset="0"/>
                <a:hlinkClick r:id="rId8" tooltip="Đông Nam Á châu đại hợp xướng (chưa được viết)"/>
              </a:rPr>
              <a:t>Đông Nam Á châu đại hợp xướng</a:t>
            </a:r>
            <a:r>
              <a:rPr lang="vi-VN" altLang="x-none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vi-VN" altLang="x-none" b="1" i="1" dirty="0">
                <a:latin typeface="Times New Roman" panose="02020603050405020304" pitchFamily="18" charset="0"/>
                <a:ea typeface="Arial" panose="020B0604020202020204" pitchFamily="34" charset="0"/>
                <a:hlinkClick r:id="rId9" tooltip="Tuổi hai mươi (chưa được viết)"/>
              </a:rPr>
              <a:t>Tuổi hai mươi</a:t>
            </a:r>
            <a:r>
              <a:rPr lang="vi-VN" altLang="x-none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vi-VN" altLang="x-none" b="1" i="1" dirty="0">
                <a:latin typeface="Times New Roman" panose="02020603050405020304" pitchFamily="18" charset="0"/>
                <a:ea typeface="Arial" panose="020B0604020202020204" pitchFamily="34" charset="0"/>
                <a:hlinkClick r:id="rId10" tooltip="Thiếu nhi thế giới liên hoan (chưa được viết)"/>
              </a:rPr>
              <a:t>Thiếu nhi thế giới liên hoan</a:t>
            </a:r>
            <a:r>
              <a:rPr lang="vi-VN" altLang="x-none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vi-VN" altLang="x-none" b="1" i="1" dirty="0">
                <a:latin typeface="Times New Roman" panose="02020603050405020304" pitchFamily="18" charset="0"/>
                <a:ea typeface="Arial" panose="020B0604020202020204" pitchFamily="34" charset="0"/>
                <a:hlinkClick r:id="rId11" tooltip="Nông dân vươn mình (chưa được viết)"/>
              </a:rPr>
              <a:t>Nông dân vươn mình</a:t>
            </a:r>
            <a:r>
              <a:rPr lang="vi-VN" altLang="x-none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vi-VN" altLang="x-none" b="1" i="1" dirty="0">
                <a:latin typeface="Times New Roman" panose="02020603050405020304" pitchFamily="18" charset="0"/>
                <a:ea typeface="Arial" panose="020B0604020202020204" pitchFamily="34" charset="0"/>
                <a:hlinkClick r:id="rId12" tooltip="Hăngri Máctanh (chưa được viết)"/>
              </a:rPr>
              <a:t>Hăngri Máctanh</a:t>
            </a:r>
            <a:r>
              <a:rPr lang="vi-VN" altLang="x-none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vi-VN" altLang="x-none" b="1" i="1" dirty="0">
                <a:latin typeface="Times New Roman" panose="02020603050405020304" pitchFamily="18" charset="0"/>
                <a:ea typeface="Arial" panose="020B0604020202020204" pitchFamily="34" charset="0"/>
                <a:hlinkClick r:id="rId13" tooltip="Em yêu chị Rây-mông (chưa được viết)"/>
              </a:rPr>
              <a:t>Em yêu chị Rây-mông</a:t>
            </a:r>
            <a:r>
              <a:rPr lang="vi-VN" altLang="x-none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vi-VN" altLang="x-none" b="1" i="1" dirty="0">
                <a:latin typeface="Times New Roman" panose="02020603050405020304" pitchFamily="18" charset="0"/>
                <a:ea typeface="Arial" panose="020B0604020202020204" pitchFamily="34" charset="0"/>
                <a:hlinkClick r:id="rId14" tooltip="Cả cuộc đời về ta (chưa được viết)"/>
              </a:rPr>
              <a:t>Cả cuộc đời về ta</a:t>
            </a:r>
            <a:r>
              <a:rPr lang="vi-VN" altLang="x-none" b="1" dirty="0">
                <a:latin typeface="Times New Roman" panose="02020603050405020304" pitchFamily="18" charset="0"/>
                <a:ea typeface="Arial" panose="020B0604020202020204" pitchFamily="34" charset="0"/>
              </a:rPr>
              <a:t>...</a:t>
            </a:r>
            <a:endParaRPr b="1" dirty="0"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>
              <a:buNone/>
            </a:pPr>
            <a:r>
              <a:rPr lang="vi-VN" altLang="x-none" b="1" dirty="0">
                <a:latin typeface="Times New Roman" panose="02020603050405020304" pitchFamily="18" charset="0"/>
                <a:ea typeface="Arial" panose="020B0604020202020204" pitchFamily="34" charset="0"/>
              </a:rPr>
              <a:t>Ông mất năm 1989 tại </a:t>
            </a:r>
            <a:r>
              <a:rPr lang="vi-VN" altLang="x-none" b="1" u="sng" dirty="0">
                <a:latin typeface="Times New Roman" panose="02020603050405020304" pitchFamily="18" charset="0"/>
                <a:ea typeface="Arial" panose="020B0604020202020204" pitchFamily="34" charset="0"/>
                <a:hlinkClick r:id="rId15" tooltip="Thành phố Hồ Chí Minh"/>
              </a:rPr>
              <a:t>Thành phố Hồ Chí Minh</a:t>
            </a:r>
            <a:r>
              <a:rPr lang="vi-VN" altLang="x-none" b="1" dirty="0"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b="1" dirty="0"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>
              <a:buNone/>
            </a:pPr>
            <a:endParaRPr b="1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156210" y="4648200"/>
            <a:ext cx="23171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 Hữu Phước</a:t>
            </a:r>
            <a:endParaRPr lang="en-US" sz="2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Rectangle 5"/>
          <p:cNvSpPr/>
          <p:nvPr/>
        </p:nvSpPr>
        <p:spPr>
          <a:xfrm>
            <a:off x="1094105" y="135890"/>
            <a:ext cx="7289800" cy="6451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Phaân</a:t>
            </a:r>
            <a:r>
              <a:rPr kumimoji="0" lang="en-US" sz="36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tích</a:t>
            </a:r>
            <a:r>
              <a:rPr kumimoji="0" lang="en-US" sz="36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baøi</a:t>
            </a:r>
            <a:endParaRPr kumimoji="0" lang="en-US" sz="36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3581400"/>
            <a:ext cx="8028305" cy="2399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buChar char="-"/>
            </a:pPr>
            <a:r>
              <a:rPr b="1" dirty="0">
                <a:solidFill>
                  <a:srgbClr val="FF0000"/>
                </a:solidFill>
                <a:latin typeface="VNI-Times" pitchFamily="2" charset="0"/>
                <a:ea typeface="Arial" panose="020B0604020202020204" pitchFamily="34" charset="0"/>
              </a:rPr>
              <a:t>Nhòp  cuûa baøi ?</a:t>
            </a:r>
            <a:endParaRPr b="1" dirty="0">
              <a:solidFill>
                <a:srgbClr val="FF0000"/>
              </a:solidFill>
              <a:latin typeface="VNI-Times" pitchFamily="2" charset="0"/>
              <a:ea typeface="Arial" panose="020B0604020202020204" pitchFamily="34" charset="0"/>
            </a:endParaRPr>
          </a:p>
          <a:p>
            <a:pPr>
              <a:buNone/>
            </a:pPr>
            <a:endParaRPr sz="1100" b="1" dirty="0">
              <a:solidFill>
                <a:srgbClr val="FF0000"/>
              </a:solidFill>
              <a:latin typeface="VNI-Times" pitchFamily="2" charset="0"/>
              <a:ea typeface="Arial" panose="020B0604020202020204" pitchFamily="34" charset="0"/>
            </a:endParaRPr>
          </a:p>
          <a:p>
            <a:pPr>
              <a:buChar char="-"/>
            </a:pPr>
            <a:r>
              <a:rPr b="1" dirty="0">
                <a:solidFill>
                  <a:srgbClr val="FF0000"/>
                </a:solidFill>
                <a:latin typeface="VNI-Times" pitchFamily="2" charset="0"/>
                <a:ea typeface="Arial" panose="020B0604020202020204" pitchFamily="34" charset="0"/>
              </a:rPr>
              <a:t> Caùc noát coù trong baøi ?</a:t>
            </a:r>
            <a:endParaRPr b="1" dirty="0">
              <a:solidFill>
                <a:srgbClr val="FF0000"/>
              </a:solidFill>
              <a:latin typeface="VNI-Times" pitchFamily="2" charset="0"/>
              <a:ea typeface="Arial" panose="020B0604020202020204" pitchFamily="34" charset="0"/>
            </a:endParaRPr>
          </a:p>
          <a:p>
            <a:pPr>
              <a:buNone/>
            </a:pPr>
            <a:endParaRPr sz="1200" b="1" dirty="0">
              <a:solidFill>
                <a:srgbClr val="FF0000"/>
              </a:solidFill>
              <a:latin typeface="VNI-Times" pitchFamily="2" charset="0"/>
              <a:ea typeface="Arial" panose="020B0604020202020204" pitchFamily="34" charset="0"/>
            </a:endParaRPr>
          </a:p>
          <a:p>
            <a:pPr>
              <a:buChar char="-"/>
            </a:pPr>
            <a:r>
              <a:rPr b="1" dirty="0">
                <a:solidFill>
                  <a:srgbClr val="FF0000"/>
                </a:solidFill>
                <a:latin typeface="VNI-Times" pitchFamily="2" charset="0"/>
                <a:ea typeface="Arial" panose="020B0604020202020204" pitchFamily="34" charset="0"/>
              </a:rPr>
              <a:t> Caùc kí hieäu tröôøng ñoä ?</a:t>
            </a:r>
            <a:endParaRPr b="1" dirty="0">
              <a:solidFill>
                <a:srgbClr val="FF0000"/>
              </a:solidFill>
              <a:latin typeface="VNI-Times" pitchFamily="2" charset="0"/>
              <a:ea typeface="Arial" panose="020B0604020202020204" pitchFamily="34" charset="0"/>
            </a:endParaRPr>
          </a:p>
          <a:p>
            <a:pPr>
              <a:buNone/>
            </a:pPr>
            <a:endParaRPr sz="1100" b="1" dirty="0">
              <a:solidFill>
                <a:srgbClr val="FF0000"/>
              </a:solidFill>
              <a:latin typeface="VNI-Times" pitchFamily="2" charset="0"/>
              <a:ea typeface="Arial" panose="020B0604020202020204" pitchFamily="34" charset="0"/>
            </a:endParaRPr>
          </a:p>
          <a:p>
            <a:pPr>
              <a:buChar char="-"/>
            </a:pPr>
            <a:r>
              <a:rPr b="1" dirty="0">
                <a:solidFill>
                  <a:srgbClr val="FF0000"/>
                </a:solidFill>
                <a:latin typeface="VNI-Times" pitchFamily="2" charset="0"/>
                <a:ea typeface="Arial" panose="020B0604020202020204" pitchFamily="34" charset="0"/>
              </a:rPr>
              <a:t> Soá oâ nhòp trong baøi ? </a:t>
            </a:r>
            <a:r>
              <a:rPr b="1" dirty="0">
                <a:latin typeface="VNI-Times" pitchFamily="2" charset="0"/>
                <a:ea typeface="Arial" panose="020B0604020202020204" pitchFamily="34" charset="0"/>
              </a:rPr>
              <a:t> </a:t>
            </a:r>
            <a:endParaRPr b="1" dirty="0">
              <a:latin typeface="VNI-Times" pitchFamily="2" charset="0"/>
              <a:ea typeface="Arial" panose="020B0604020202020204" pitchFamily="34" charset="0"/>
            </a:endParaRPr>
          </a:p>
          <a:p>
            <a:pPr>
              <a:buNone/>
            </a:pPr>
            <a:endParaRPr sz="800" b="1" dirty="0">
              <a:latin typeface="VNI-Times" pitchFamily="2" charset="0"/>
              <a:ea typeface="Arial" panose="020B0604020202020204" pitchFamily="34" charset="0"/>
            </a:endParaRPr>
          </a:p>
          <a:p>
            <a:pPr>
              <a:buNone/>
            </a:pPr>
            <a:r>
              <a:rPr b="1" dirty="0">
                <a:latin typeface="VNI-Times" pitchFamily="2" charset="0"/>
                <a:ea typeface="Arial" panose="020B0604020202020204" pitchFamily="34" charset="0"/>
              </a:rPr>
              <a:t>          8 oâ nhòp</a:t>
            </a:r>
            <a:endParaRPr b="1" dirty="0">
              <a:latin typeface="VNI-Times" pitchFamily="2" charset="0"/>
              <a:ea typeface="Arial" panose="020B0604020202020204" pitchFamily="34" charset="0"/>
            </a:endParaRPr>
          </a:p>
          <a:p>
            <a:pPr>
              <a:buChar char="-"/>
            </a:pPr>
            <a:endParaRPr b="1" dirty="0">
              <a:latin typeface="VNI-Times" pitchFamily="2" charset="0"/>
              <a:ea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7000" y="3581400"/>
            <a:ext cx="257175" cy="473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9000" y="4495800"/>
            <a:ext cx="898525" cy="466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9000" y="3886200"/>
            <a:ext cx="1609725" cy="666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7832" name="Picture 10" descr="2.TIF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570" y="850265"/>
            <a:ext cx="8610600" cy="25806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19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charRg st="19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charRg st="19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48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charRg st="48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charRg st="48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78" end="10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charRg st="78" end="10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charRg st="78" end="10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107" end="1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charRg st="107" end="12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charRg st="107" end="12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5300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0" y="2971800"/>
            <a:ext cx="8229600" cy="1295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5302" name="Text Box 6"/>
          <p:cNvSpPr txBox="1"/>
          <p:nvPr/>
        </p:nvSpPr>
        <p:spPr>
          <a:xfrm>
            <a:off x="837565" y="1218565"/>
            <a:ext cx="732663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algn="ctr">
              <a:spcBef>
                <a:spcPct val="50000"/>
              </a:spcBef>
            </a:pPr>
            <a:r>
              <a:rPr sz="400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Luyện cao độ</a:t>
            </a:r>
            <a:endParaRPr sz="4000" b="1" u="sng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55305" name="Text Box 9"/>
          <p:cNvSpPr txBox="1"/>
          <p:nvPr/>
        </p:nvSpPr>
        <p:spPr>
          <a:xfrm>
            <a:off x="724535" y="4368165"/>
            <a:ext cx="819975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anose="02020603050405020304" pitchFamily="18" charset="0"/>
              </a:rPr>
              <a:t>   </a:t>
            </a:r>
            <a:r>
              <a:rPr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</a:rPr>
              <a:t>         </a:t>
            </a: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Đồ            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Rê                   Mi                Son</a:t>
            </a:r>
            <a:endParaRPr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2" grpId="0"/>
      <p:bldP spid="5530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306" name="Text Box 10"/>
          <p:cNvSpPr txBox="1"/>
          <p:nvPr/>
        </p:nvSpPr>
        <p:spPr>
          <a:xfrm>
            <a:off x="844550" y="4041140"/>
            <a:ext cx="799465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Đơn đơn  đen         đơn đơn   đen     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</a:t>
            </a:r>
            <a:r>
              <a:rPr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đơn đơn đơn đơn   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trắng</a:t>
            </a:r>
            <a:endParaRPr sz="2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9876" name="Picture 8" descr="tiet tau 6-4.TIF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08915" y="1219200"/>
            <a:ext cx="9458325" cy="2736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6324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2743200"/>
            <a:ext cx="8382000" cy="175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2" name="Text Box 6"/>
          <p:cNvSpPr txBox="1"/>
          <p:nvPr/>
        </p:nvSpPr>
        <p:spPr>
          <a:xfrm>
            <a:off x="3200400" y="1447483"/>
            <a:ext cx="27432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2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Tập từng câu:</a:t>
            </a:r>
            <a:endParaRPr sz="3200" b="1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28" name="Text Box 8"/>
          <p:cNvSpPr txBox="1"/>
          <p:nvPr/>
        </p:nvSpPr>
        <p:spPr>
          <a:xfrm>
            <a:off x="533400" y="2057400"/>
            <a:ext cx="128587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sz="2400" b="1" u="sng" dirty="0">
                <a:latin typeface="Times New Roman" panose="02020603050405020304" pitchFamily="18" charset="0"/>
              </a:rPr>
              <a:t>Câu 1:</a:t>
            </a:r>
            <a:endParaRPr sz="2400" b="1" u="sng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6325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2971800"/>
            <a:ext cx="8458200" cy="182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2" name="Text Box 6"/>
          <p:cNvSpPr txBox="1"/>
          <p:nvPr/>
        </p:nvSpPr>
        <p:spPr>
          <a:xfrm>
            <a:off x="3419475" y="1381125"/>
            <a:ext cx="275272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sz="32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Tập từng câu:</a:t>
            </a:r>
            <a:endParaRPr sz="3200" b="1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29" name="Text Box 9"/>
          <p:cNvSpPr txBox="1"/>
          <p:nvPr/>
        </p:nvSpPr>
        <p:spPr>
          <a:xfrm>
            <a:off x="532130" y="2239010"/>
            <a:ext cx="129857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sz="2400" b="1" u="sng" dirty="0">
                <a:latin typeface="Times New Roman" panose="02020603050405020304" pitchFamily="18" charset="0"/>
              </a:rPr>
              <a:t>Câu 2:</a:t>
            </a:r>
            <a:endParaRPr sz="2400" b="1" u="sng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6324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828800"/>
            <a:ext cx="8382000" cy="175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2" name="Text Box 6"/>
          <p:cNvSpPr txBox="1"/>
          <p:nvPr/>
        </p:nvSpPr>
        <p:spPr>
          <a:xfrm>
            <a:off x="3838575" y="781050"/>
            <a:ext cx="253428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sz="32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Tập 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cả bài</a:t>
            </a:r>
            <a:endParaRPr lang="en-US" sz="3200" b="1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632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429000"/>
            <a:ext cx="8458200" cy="1828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" name="Round Same Side Corner Rectangle 43"/>
          <p:cNvSpPr/>
          <p:nvPr/>
        </p:nvSpPr>
        <p:spPr>
          <a:xfrm>
            <a:off x="0" y="0"/>
            <a:ext cx="9144000" cy="609600"/>
          </a:xfrm>
          <a:prstGeom prst="round2Same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endParaRPr lang="en-US" altLang="en-US" sz="2800" b="1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747" name="Text Box 4"/>
          <p:cNvSpPr txBox="1"/>
          <p:nvPr/>
        </p:nvSpPr>
        <p:spPr>
          <a:xfrm>
            <a:off x="3733800" y="609600"/>
            <a:ext cx="1930400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en-US" sz="2800" b="1" u="sng" dirty="0">
                <a:latin typeface="Times New Roman" panose="02020603050405020304" pitchFamily="18" charset="0"/>
              </a:rPr>
              <a:t>ÂM NHẠC</a:t>
            </a:r>
            <a:endParaRPr lang="en-US" altLang="en-US" sz="2800" b="1" u="sng" dirty="0">
              <a:latin typeface="Times New Roman" panose="02020603050405020304" pitchFamily="18" charset="0"/>
            </a:endParaRPr>
          </a:p>
        </p:txBody>
      </p:sp>
      <p:pic>
        <p:nvPicPr>
          <p:cNvPr id="65541" name="Picture 5" descr="me quat"/>
          <p:cNvPicPr>
            <a:picLocks noChangeAspect="1"/>
          </p:cNvPicPr>
          <p:nvPr/>
        </p:nvPicPr>
        <p:blipFill>
          <a:blip r:embed="rId1"/>
          <a:srcRect l="6250" t="7777" r="5208" b="15556"/>
          <a:stretch>
            <a:fillRect/>
          </a:stretch>
        </p:blipFill>
        <p:spPr>
          <a:xfrm>
            <a:off x="2520950" y="1731963"/>
            <a:ext cx="4324350" cy="2401887"/>
          </a:xfrm>
          <a:prstGeom prst="rect">
            <a:avLst/>
          </a:prstGeom>
          <a:solidFill>
            <a:srgbClr val="DDDDDD"/>
          </a:solidFill>
          <a:ln w="9525">
            <a:noFill/>
          </a:ln>
        </p:spPr>
      </p:pic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288925" y="1031875"/>
            <a:ext cx="3619500" cy="7080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p>
            <a:pPr>
              <a:buNone/>
            </a:pPr>
            <a:r>
              <a:rPr lang="en-US" altLang="en-US" sz="4000" b="1" u="sng" dirty="0">
                <a:solidFill>
                  <a:srgbClr val="17375E"/>
                </a:solidFill>
                <a:latin typeface="Times New Roman" panose="02020603050405020304" pitchFamily="18" charset="0"/>
              </a:rPr>
              <a:t>Kiểm tra bài cũ</a:t>
            </a:r>
            <a:endParaRPr lang="en-US" altLang="en-US" sz="4000" b="1" u="sng" dirty="0">
              <a:solidFill>
                <a:srgbClr val="17375E"/>
              </a:solidFill>
              <a:latin typeface="Times New Roman" panose="02020603050405020304" pitchFamily="18" charset="0"/>
            </a:endParaRPr>
          </a:p>
        </p:txBody>
      </p:sp>
      <p:sp>
        <p:nvSpPr>
          <p:cNvPr id="65544" name="Text Box 8"/>
          <p:cNvSpPr txBox="1"/>
          <p:nvPr/>
        </p:nvSpPr>
        <p:spPr>
          <a:xfrm>
            <a:off x="288925" y="4117975"/>
            <a:ext cx="8474075" cy="8001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2300" b="1" i="1" dirty="0">
                <a:latin typeface="Times New Roman" panose="02020603050405020304" pitchFamily="18" charset="0"/>
              </a:rPr>
              <a:t>Câu 1: Em hãy quan sát tranh và cho biết bức tranh minh họa cho nội dung bài hát nào đã học?</a:t>
            </a:r>
            <a:endParaRPr lang="en-US" altLang="en-US" sz="2300" b="1" i="1" dirty="0">
              <a:latin typeface="Times New Roman" panose="02020603050405020304" pitchFamily="18" charset="0"/>
            </a:endParaRPr>
          </a:p>
        </p:txBody>
      </p:sp>
      <p:sp>
        <p:nvSpPr>
          <p:cNvPr id="65545" name="Text Box 9"/>
          <p:cNvSpPr txBox="1"/>
          <p:nvPr/>
        </p:nvSpPr>
        <p:spPr>
          <a:xfrm>
            <a:off x="822325" y="4765675"/>
            <a:ext cx="3402013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en-US" sz="2400" dirty="0">
                <a:latin typeface="Times New Roman" panose="02020603050405020304" pitchFamily="18" charset="0"/>
              </a:rPr>
              <a:t>A. Chú voi con ở bản Đôn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65547" name="Text Box 11"/>
          <p:cNvSpPr txBox="1"/>
          <p:nvPr/>
        </p:nvSpPr>
        <p:spPr>
          <a:xfrm>
            <a:off x="762000" y="6172200"/>
            <a:ext cx="3921125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en-US" sz="2400" dirty="0">
                <a:latin typeface="Times New Roman" panose="02020603050405020304" pitchFamily="18" charset="0"/>
              </a:rPr>
              <a:t>C. Thiếu nhi thế giới liên hoan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65548" name="Text Box 12"/>
          <p:cNvSpPr txBox="1"/>
          <p:nvPr/>
        </p:nvSpPr>
        <p:spPr>
          <a:xfrm>
            <a:off x="838200" y="5486400"/>
            <a:ext cx="1925638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en-US" sz="2400" dirty="0">
                <a:latin typeface="Times New Roman" panose="02020603050405020304" pitchFamily="18" charset="0"/>
              </a:rPr>
              <a:t>B. Bàn tay mẹ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30725" name="Oval 5"/>
          <p:cNvSpPr/>
          <p:nvPr/>
        </p:nvSpPr>
        <p:spPr>
          <a:xfrm>
            <a:off x="685800" y="5410200"/>
            <a:ext cx="609600" cy="6096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vi-VN" altLang="en-US" baseline="30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5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5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65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3" grpId="0"/>
      <p:bldP spid="65544" grpId="0"/>
      <p:bldP spid="65545" grpId="0"/>
      <p:bldP spid="65547" grpId="0"/>
      <p:bldP spid="65548" grpId="0"/>
      <p:bldP spid="30725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86" name="Oval 46"/>
          <p:cNvSpPr/>
          <p:nvPr/>
        </p:nvSpPr>
        <p:spPr>
          <a:xfrm>
            <a:off x="4038600" y="5562600"/>
            <a:ext cx="381000" cy="3810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en-US" altLang="en-US" dirty="0">
              <a:latin typeface="Times" pitchFamily="2" charset="0"/>
            </a:endParaRPr>
          </a:p>
        </p:txBody>
      </p:sp>
      <p:sp>
        <p:nvSpPr>
          <p:cNvPr id="35880" name="Oval 40"/>
          <p:cNvSpPr/>
          <p:nvPr/>
        </p:nvSpPr>
        <p:spPr>
          <a:xfrm>
            <a:off x="4343400" y="3505200"/>
            <a:ext cx="481013" cy="4572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en-US" altLang="en-US" dirty="0">
              <a:latin typeface="Times" pitchFamily="2" charset="0"/>
            </a:endParaRPr>
          </a:p>
        </p:txBody>
      </p:sp>
      <p:sp>
        <p:nvSpPr>
          <p:cNvPr id="35870" name="Oval 30"/>
          <p:cNvSpPr/>
          <p:nvPr/>
        </p:nvSpPr>
        <p:spPr>
          <a:xfrm>
            <a:off x="1295400" y="1524000"/>
            <a:ext cx="381000" cy="3810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en-US" altLang="en-US" dirty="0">
              <a:latin typeface="Times" pitchFamily="2" charset="0"/>
            </a:endParaRPr>
          </a:p>
        </p:txBody>
      </p:sp>
      <p:sp>
        <p:nvSpPr>
          <p:cNvPr id="195588" name="Text Box 8"/>
          <p:cNvSpPr txBox="1"/>
          <p:nvPr/>
        </p:nvSpPr>
        <p:spPr>
          <a:xfrm>
            <a:off x="381000" y="914400"/>
            <a:ext cx="82296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9F1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B</a:t>
            </a:r>
            <a:r>
              <a:rPr lang="en-US" altLang="en-US" sz="2800" b="1" dirty="0">
                <a:solidFill>
                  <a:srgbClr val="9F14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9F1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Tập đọc nhạc số 6 viết ở nhịp mấy?</a:t>
            </a:r>
            <a:endParaRPr lang="en-US" altLang="en-US" sz="2800" b="1" dirty="0">
              <a:solidFill>
                <a:srgbClr val="9F14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" name="Group 30"/>
          <p:cNvGrpSpPr/>
          <p:nvPr/>
        </p:nvGrpSpPr>
        <p:grpSpPr>
          <a:xfrm>
            <a:off x="1295400" y="1524000"/>
            <a:ext cx="1066800" cy="779463"/>
            <a:chOff x="1752600" y="3182937"/>
            <a:chExt cx="1066800" cy="779463"/>
          </a:xfrm>
        </p:grpSpPr>
        <p:sp>
          <p:nvSpPr>
            <p:cNvPr id="48159" name="Text Box 12"/>
            <p:cNvSpPr txBox="1"/>
            <p:nvPr/>
          </p:nvSpPr>
          <p:spPr>
            <a:xfrm>
              <a:off x="1752600" y="3182937"/>
              <a:ext cx="1066800" cy="77946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lang="en-US" altLang="en-US" dirty="0">
                  <a:latin typeface="Times" pitchFamily="2" charset="0"/>
                </a:rPr>
                <a:t>a.   2 </a:t>
              </a:r>
              <a:endParaRPr lang="en-US" altLang="en-US" dirty="0">
                <a:latin typeface="Times" pitchFamily="2" charset="0"/>
              </a:endParaRPr>
            </a:p>
            <a:p>
              <a:pPr eaLnBrk="1" hangingPunct="1">
                <a:spcBef>
                  <a:spcPct val="50000"/>
                </a:spcBef>
              </a:pPr>
              <a:endParaRPr lang="en-US" altLang="en-US" dirty="0">
                <a:latin typeface="Times" pitchFamily="2" charset="0"/>
              </a:endParaRPr>
            </a:p>
          </p:txBody>
        </p:sp>
        <p:sp>
          <p:nvSpPr>
            <p:cNvPr id="48160" name="Text Box 15"/>
            <p:cNvSpPr txBox="1"/>
            <p:nvPr/>
          </p:nvSpPr>
          <p:spPr>
            <a:xfrm>
              <a:off x="1981200" y="3505200"/>
              <a:ext cx="381000" cy="36671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lang="en-US" altLang="en-US" dirty="0">
                  <a:latin typeface="Times" pitchFamily="2" charset="0"/>
                </a:rPr>
                <a:t> 4</a:t>
              </a:r>
              <a:endParaRPr lang="en-US" altLang="en-US" dirty="0">
                <a:latin typeface="Times" pitchFamily="2" charset="0"/>
              </a:endParaRPr>
            </a:p>
          </p:txBody>
        </p:sp>
        <p:sp>
          <p:nvSpPr>
            <p:cNvPr id="48161" name="Line 18"/>
            <p:cNvSpPr/>
            <p:nvPr/>
          </p:nvSpPr>
          <p:spPr>
            <a:xfrm>
              <a:off x="2157413" y="3505200"/>
              <a:ext cx="15240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3" name="Group 31"/>
          <p:cNvGrpSpPr/>
          <p:nvPr/>
        </p:nvGrpSpPr>
        <p:grpSpPr>
          <a:xfrm>
            <a:off x="2362200" y="1506538"/>
            <a:ext cx="914400" cy="779462"/>
            <a:chOff x="2781300" y="3171825"/>
            <a:chExt cx="914400" cy="779463"/>
          </a:xfrm>
        </p:grpSpPr>
        <p:sp>
          <p:nvSpPr>
            <p:cNvPr id="48156" name="Text Box 21"/>
            <p:cNvSpPr txBox="1"/>
            <p:nvPr/>
          </p:nvSpPr>
          <p:spPr>
            <a:xfrm>
              <a:off x="2781300" y="3171825"/>
              <a:ext cx="914400" cy="77946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lang="en-US" altLang="en-US" dirty="0">
                  <a:latin typeface="Times" pitchFamily="2" charset="0"/>
                </a:rPr>
                <a:t>b. 4</a:t>
              </a:r>
              <a:endParaRPr lang="en-US" altLang="en-US" dirty="0">
                <a:latin typeface="Times" pitchFamily="2" charset="0"/>
              </a:endParaRPr>
            </a:p>
            <a:p>
              <a:pPr eaLnBrk="1" hangingPunct="1">
                <a:spcBef>
                  <a:spcPct val="50000"/>
                </a:spcBef>
              </a:pPr>
              <a:endParaRPr lang="en-US" altLang="en-US" dirty="0">
                <a:latin typeface="Times" pitchFamily="2" charset="0"/>
              </a:endParaRPr>
            </a:p>
          </p:txBody>
        </p:sp>
        <p:sp>
          <p:nvSpPr>
            <p:cNvPr id="48157" name="Text Box 22"/>
            <p:cNvSpPr txBox="1"/>
            <p:nvPr/>
          </p:nvSpPr>
          <p:spPr>
            <a:xfrm>
              <a:off x="3048000" y="3505200"/>
              <a:ext cx="381000" cy="36671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lang="en-US" altLang="en-US" dirty="0">
                  <a:latin typeface="Times" pitchFamily="2" charset="0"/>
                </a:rPr>
                <a:t>4</a:t>
              </a:r>
              <a:endParaRPr lang="en-US" altLang="en-US" dirty="0">
                <a:latin typeface="Times" pitchFamily="2" charset="0"/>
              </a:endParaRPr>
            </a:p>
          </p:txBody>
        </p:sp>
        <p:sp>
          <p:nvSpPr>
            <p:cNvPr id="48158" name="Line 23"/>
            <p:cNvSpPr/>
            <p:nvPr/>
          </p:nvSpPr>
          <p:spPr>
            <a:xfrm>
              <a:off x="3076575" y="3505200"/>
              <a:ext cx="15240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4" name="Group 32"/>
          <p:cNvGrpSpPr/>
          <p:nvPr/>
        </p:nvGrpSpPr>
        <p:grpSpPr>
          <a:xfrm>
            <a:off x="3429000" y="1447800"/>
            <a:ext cx="762000" cy="779463"/>
            <a:chOff x="3643313" y="3171825"/>
            <a:chExt cx="762000" cy="779463"/>
          </a:xfrm>
        </p:grpSpPr>
        <p:sp>
          <p:nvSpPr>
            <p:cNvPr id="48153" name="Text Box 24"/>
            <p:cNvSpPr txBox="1"/>
            <p:nvPr/>
          </p:nvSpPr>
          <p:spPr>
            <a:xfrm>
              <a:off x="3643313" y="3171825"/>
              <a:ext cx="762000" cy="77946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lang="en-US" altLang="en-US" dirty="0">
                  <a:latin typeface="Times" pitchFamily="2" charset="0"/>
                </a:rPr>
                <a:t>c. 3 </a:t>
              </a:r>
              <a:endParaRPr lang="en-US" altLang="en-US" dirty="0">
                <a:latin typeface="Times" pitchFamily="2" charset="0"/>
              </a:endParaRPr>
            </a:p>
            <a:p>
              <a:pPr eaLnBrk="1" hangingPunct="1">
                <a:spcBef>
                  <a:spcPct val="50000"/>
                </a:spcBef>
              </a:pPr>
              <a:endParaRPr lang="en-US" altLang="en-US" dirty="0">
                <a:latin typeface="Times" pitchFamily="2" charset="0"/>
              </a:endParaRPr>
            </a:p>
          </p:txBody>
        </p:sp>
        <p:sp>
          <p:nvSpPr>
            <p:cNvPr id="48154" name="Text Box 25"/>
            <p:cNvSpPr txBox="1"/>
            <p:nvPr/>
          </p:nvSpPr>
          <p:spPr>
            <a:xfrm>
              <a:off x="3890963" y="3457575"/>
              <a:ext cx="381000" cy="36671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lang="en-US" altLang="en-US" dirty="0">
                  <a:latin typeface="Times" pitchFamily="2" charset="0"/>
                </a:rPr>
                <a:t>8</a:t>
              </a:r>
              <a:endParaRPr lang="en-US" altLang="en-US" dirty="0">
                <a:latin typeface="Times" pitchFamily="2" charset="0"/>
              </a:endParaRPr>
            </a:p>
          </p:txBody>
        </p:sp>
        <p:sp>
          <p:nvSpPr>
            <p:cNvPr id="48155" name="Line 26"/>
            <p:cNvSpPr/>
            <p:nvPr/>
          </p:nvSpPr>
          <p:spPr>
            <a:xfrm>
              <a:off x="3990975" y="3505200"/>
              <a:ext cx="15240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5" name="Group 33"/>
          <p:cNvGrpSpPr/>
          <p:nvPr/>
        </p:nvGrpSpPr>
        <p:grpSpPr>
          <a:xfrm>
            <a:off x="4572000" y="1447800"/>
            <a:ext cx="838200" cy="779463"/>
            <a:chOff x="4572000" y="3200400"/>
            <a:chExt cx="838200" cy="779463"/>
          </a:xfrm>
        </p:grpSpPr>
        <p:sp>
          <p:nvSpPr>
            <p:cNvPr id="48150" name="Text Box 27"/>
            <p:cNvSpPr txBox="1"/>
            <p:nvPr/>
          </p:nvSpPr>
          <p:spPr>
            <a:xfrm>
              <a:off x="4572000" y="3200400"/>
              <a:ext cx="838200" cy="77946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lang="en-US" altLang="en-US" dirty="0">
                  <a:latin typeface="Times" pitchFamily="2" charset="0"/>
                </a:rPr>
                <a:t>d. 3 </a:t>
              </a:r>
              <a:endParaRPr lang="en-US" altLang="en-US" dirty="0">
                <a:latin typeface="Times" pitchFamily="2" charset="0"/>
              </a:endParaRPr>
            </a:p>
            <a:p>
              <a:pPr eaLnBrk="1" hangingPunct="1">
                <a:spcBef>
                  <a:spcPct val="50000"/>
                </a:spcBef>
              </a:pPr>
              <a:endParaRPr lang="en-US" altLang="en-US" dirty="0">
                <a:latin typeface="Times" pitchFamily="2" charset="0"/>
              </a:endParaRPr>
            </a:p>
          </p:txBody>
        </p:sp>
        <p:sp>
          <p:nvSpPr>
            <p:cNvPr id="48151" name="Text Box 28"/>
            <p:cNvSpPr txBox="1"/>
            <p:nvPr/>
          </p:nvSpPr>
          <p:spPr>
            <a:xfrm>
              <a:off x="4810125" y="3452813"/>
              <a:ext cx="381000" cy="36671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lang="en-US" altLang="en-US" dirty="0">
                  <a:latin typeface="Times" pitchFamily="2" charset="0"/>
                </a:rPr>
                <a:t>4</a:t>
              </a:r>
              <a:endParaRPr lang="en-US" altLang="en-US" dirty="0">
                <a:latin typeface="Times" pitchFamily="2" charset="0"/>
              </a:endParaRPr>
            </a:p>
          </p:txBody>
        </p:sp>
        <p:sp>
          <p:nvSpPr>
            <p:cNvPr id="48152" name="Line 29"/>
            <p:cNvSpPr/>
            <p:nvPr/>
          </p:nvSpPr>
          <p:spPr>
            <a:xfrm>
              <a:off x="4929188" y="3505200"/>
              <a:ext cx="15240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35875" name="Text Box 35"/>
          <p:cNvSpPr txBox="1"/>
          <p:nvPr/>
        </p:nvSpPr>
        <p:spPr>
          <a:xfrm>
            <a:off x="381000" y="2286000"/>
            <a:ext cx="7799388" cy="9540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en-US" sz="2800" b="1" dirty="0">
                <a:solidFill>
                  <a:srgbClr val="9F1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Ô nhịp đầu tiên của b</a:t>
            </a:r>
            <a:r>
              <a:rPr lang="en-US" altLang="en-US" sz="2800" b="1" dirty="0">
                <a:solidFill>
                  <a:srgbClr val="9F14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9F1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tập đọc nhạc số 6 </a:t>
            </a:r>
            <a:endParaRPr lang="en-US" altLang="en-US" sz="2800" b="1" dirty="0">
              <a:solidFill>
                <a:srgbClr val="9F14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b="1" dirty="0">
                <a:solidFill>
                  <a:srgbClr val="9F1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bằng 3 nốt n</a:t>
            </a:r>
            <a:r>
              <a:rPr lang="en-US" altLang="en-US" sz="2800" b="1" dirty="0">
                <a:solidFill>
                  <a:srgbClr val="9F14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9F1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lang="en-US" altLang="en-US" sz="2800" b="1" dirty="0">
              <a:solidFill>
                <a:srgbClr val="9F14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876" name="Text Box 36"/>
          <p:cNvSpPr txBox="1"/>
          <p:nvPr/>
        </p:nvSpPr>
        <p:spPr>
          <a:xfrm>
            <a:off x="762000" y="3429000"/>
            <a:ext cx="2309813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en-US" sz="2800" dirty="0">
                <a:latin typeface="Times" pitchFamily="2" charset="0"/>
              </a:rPr>
              <a:t>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Son- Đồ- Mi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877" name="Text Box 37"/>
          <p:cNvSpPr txBox="1"/>
          <p:nvPr/>
        </p:nvSpPr>
        <p:spPr>
          <a:xfrm>
            <a:off x="4419600" y="3429000"/>
            <a:ext cx="2274888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en-US" sz="2800" dirty="0">
                <a:latin typeface="Times" pitchFamily="2" charset="0"/>
              </a:rPr>
              <a:t>b.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Son- Mi- Mi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878" name="Text Box 38"/>
          <p:cNvSpPr txBox="1"/>
          <p:nvPr/>
        </p:nvSpPr>
        <p:spPr>
          <a:xfrm>
            <a:off x="762000" y="3962400"/>
            <a:ext cx="2317750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en-US" sz="2800" dirty="0">
                <a:latin typeface="Times" pitchFamily="2" charset="0"/>
              </a:rPr>
              <a:t>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Son- Rê- Mi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879" name="Text Box 39"/>
          <p:cNvSpPr txBox="1"/>
          <p:nvPr/>
        </p:nvSpPr>
        <p:spPr>
          <a:xfrm>
            <a:off x="4419600" y="3962400"/>
            <a:ext cx="2297113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en-US" sz="2800" dirty="0">
                <a:latin typeface="Times" pitchFamily="2" charset="0"/>
              </a:rPr>
              <a:t>d.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Đồ- Mi- Son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881" name="Text Box 41"/>
          <p:cNvSpPr txBox="1"/>
          <p:nvPr/>
        </p:nvSpPr>
        <p:spPr>
          <a:xfrm>
            <a:off x="381000" y="4572000"/>
            <a:ext cx="8339138" cy="9540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en-US" sz="2800" b="1" dirty="0">
                <a:solidFill>
                  <a:srgbClr val="9F1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 B</a:t>
            </a:r>
            <a:r>
              <a:rPr lang="en-US" altLang="en-US" sz="2800" b="1" dirty="0">
                <a:solidFill>
                  <a:srgbClr val="9F14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9F1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hát Múa vui của nhạc sĩ Lưu Hữu Phước </a:t>
            </a:r>
            <a:endParaRPr lang="en-US" altLang="en-US" sz="2800" b="1" dirty="0">
              <a:solidFill>
                <a:srgbClr val="9F14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b="1" dirty="0">
                <a:solidFill>
                  <a:srgbClr val="9F1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em đã học ở lớp mấy?</a:t>
            </a:r>
            <a:endParaRPr lang="en-US" altLang="en-US" sz="2800" b="1" dirty="0">
              <a:solidFill>
                <a:srgbClr val="9F14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882" name="Text Box 42"/>
          <p:cNvSpPr txBox="1"/>
          <p:nvPr/>
        </p:nvSpPr>
        <p:spPr>
          <a:xfrm>
            <a:off x="766763" y="5486400"/>
            <a:ext cx="1298575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en-US" sz="2800" dirty="0">
                <a:latin typeface="Times" pitchFamily="2" charset="0"/>
              </a:rPr>
              <a:t>a.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 1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883" name="Text Box 43"/>
          <p:cNvSpPr txBox="1"/>
          <p:nvPr/>
        </p:nvSpPr>
        <p:spPr>
          <a:xfrm>
            <a:off x="4043363" y="5486400"/>
            <a:ext cx="1316037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en-US" sz="2800" dirty="0">
                <a:latin typeface="Times" pitchFamily="2" charset="0"/>
              </a:rPr>
              <a:t>b.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 2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884" name="Text Box 44"/>
          <p:cNvSpPr txBox="1"/>
          <p:nvPr/>
        </p:nvSpPr>
        <p:spPr>
          <a:xfrm>
            <a:off x="766763" y="6019800"/>
            <a:ext cx="1292225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en-US" sz="2800" dirty="0">
                <a:latin typeface="Times" pitchFamily="2" charset="0"/>
              </a:rPr>
              <a:t>c.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 3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885" name="Text Box 45"/>
          <p:cNvSpPr txBox="1"/>
          <p:nvPr/>
        </p:nvSpPr>
        <p:spPr>
          <a:xfrm>
            <a:off x="4043363" y="6019800"/>
            <a:ext cx="1317625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en-US" sz="2800" dirty="0">
                <a:latin typeface="Times" pitchFamily="2" charset="0"/>
              </a:rPr>
              <a:t>d.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 4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148" name="Rectangle 53"/>
          <p:cNvSpPr/>
          <p:nvPr/>
        </p:nvSpPr>
        <p:spPr>
          <a:xfrm>
            <a:off x="152400" y="44450"/>
            <a:ext cx="8534400" cy="793750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CCFFCC"/>
              </a:gs>
              <a:gs pos="100000">
                <a:srgbClr val="FF3300"/>
              </a:gs>
            </a:gsLst>
            <a:lin ang="5400000" scaled="1"/>
            <a:tileRect/>
          </a:gradFill>
          <a:ln w="38100" cap="flat" cmpd="dbl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en-US" altLang="en-US" dirty="0">
              <a:latin typeface="Times" pitchFamily="2" charset="0"/>
            </a:endParaRPr>
          </a:p>
        </p:txBody>
      </p:sp>
      <p:sp>
        <p:nvSpPr>
          <p:cNvPr id="48149" name="Rectangle 10"/>
          <p:cNvSpPr/>
          <p:nvPr/>
        </p:nvSpPr>
        <p:spPr>
          <a:xfrm>
            <a:off x="2235200" y="150813"/>
            <a:ext cx="4368800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en-US" altLang="en-US" sz="3200" b="1" dirty="0">
                <a:solidFill>
                  <a:srgbClr val="1F13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ÂM NHẠC</a:t>
            </a:r>
            <a:endParaRPr lang="en-US" altLang="en-US" sz="3200" b="1" dirty="0">
              <a:solidFill>
                <a:srgbClr val="1F13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"/>
                                        <p:tgtEl>
                                          <p:spTgt spid="35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"/>
                                        <p:tgtEl>
                                          <p:spTgt spid="35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"/>
                                        <p:tgtEl>
                                          <p:spTgt spid="35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"/>
                                        <p:tgtEl>
                                          <p:spTgt spid="35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"/>
                                        <p:tgtEl>
                                          <p:spTgt spid="35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"/>
                                        <p:tgtEl>
                                          <p:spTgt spid="35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200"/>
                                        <p:tgtEl>
                                          <p:spTgt spid="35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200"/>
                                        <p:tgtEl>
                                          <p:spTgt spid="35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" dur="200"/>
                                        <p:tgtEl>
                                          <p:spTgt spid="35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200"/>
                                        <p:tgtEl>
                                          <p:spTgt spid="35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5" dur="200"/>
                                        <p:tgtEl>
                                          <p:spTgt spid="35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8" dur="200"/>
                                        <p:tgtEl>
                                          <p:spTgt spid="35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3" dur="200"/>
                                        <p:tgtEl>
                                          <p:spTgt spid="35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86" grpId="0" bldLvl="0" animBg="1"/>
      <p:bldP spid="35880" grpId="0" bldLvl="0" animBg="1"/>
      <p:bldP spid="35870" grpId="0" bldLvl="0" animBg="1"/>
      <p:bldP spid="195588" grpId="0"/>
      <p:bldP spid="35875" grpId="0"/>
      <p:bldP spid="35876" grpId="0"/>
      <p:bldP spid="35877" grpId="0"/>
      <p:bldP spid="35878" grpId="0"/>
      <p:bldP spid="35879" grpId="0"/>
      <p:bldP spid="35881" grpId="0"/>
      <p:bldP spid="35882" grpId="0"/>
      <p:bldP spid="35883" grpId="0"/>
      <p:bldP spid="35884" grpId="0"/>
      <p:bldP spid="3588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7352" name="Text Box 8"/>
          <p:cNvSpPr txBox="1"/>
          <p:nvPr/>
        </p:nvSpPr>
        <p:spPr>
          <a:xfrm>
            <a:off x="2228215" y="1158240"/>
            <a:ext cx="555307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CỦNG CỐ, DẶN DÒ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690245" y="1982470"/>
            <a:ext cx="7858125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buFont typeface="Arial" panose="020B0604020202020204" pitchFamily="34" charset="0"/>
              <a:buChar char="•"/>
            </a:pPr>
            <a:r>
              <a:rPr sz="3600" b="1" dirty="0">
                <a:latin typeface="VNI-Times" pitchFamily="2" charset="0"/>
                <a:ea typeface="Arial" panose="020B0604020202020204" pitchFamily="34" charset="0"/>
                <a:sym typeface="+mn-ea"/>
              </a:rPr>
              <a:t>Hoïc thuoäc cao ñoä vaø lôøi ca baøi </a:t>
            </a:r>
            <a:r>
              <a:rPr lang="en-US" sz="3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+mn-ea"/>
              </a:rPr>
              <a:t>hát Bàn tay mẹ và bài </a:t>
            </a:r>
            <a:r>
              <a:rPr sz="3600" b="1" dirty="0">
                <a:latin typeface="VNI-Times" pitchFamily="2" charset="0"/>
                <a:ea typeface="Arial" panose="020B0604020202020204" pitchFamily="34" charset="0"/>
                <a:sym typeface="+mn-ea"/>
              </a:rPr>
              <a:t>taäp ñoïc nhaïc soá 6.</a:t>
            </a:r>
            <a:endParaRPr sz="3600" b="1" dirty="0">
              <a:latin typeface="VNI-Times" pitchFamily="2" charset="0"/>
              <a:ea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sz="3600" b="1" dirty="0">
                <a:latin typeface="VNI-Times" pitchFamily="2" charset="0"/>
                <a:ea typeface="Arial" panose="020B0604020202020204" pitchFamily="34" charset="0"/>
                <a:sym typeface="+mn-ea"/>
              </a:rPr>
              <a:t> Taäp goõ ñeäm theo nhòp 2 cho nhuaàn nhuyeãn.</a:t>
            </a:r>
            <a:endParaRPr sz="3600" b="1" dirty="0">
              <a:latin typeface="VNI-Times" pitchFamily="2" charset="0"/>
              <a:ea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sz="3600" b="1" dirty="0">
                <a:latin typeface="VNI-Times" pitchFamily="2" charset="0"/>
                <a:ea typeface="Arial" panose="020B0604020202020204" pitchFamily="34" charset="0"/>
                <a:sym typeface="+mn-ea"/>
              </a:rPr>
              <a:t> Xem tröôùc lôøi ca baøi CHIM SAÙO ñeå tieát sau hoïc.</a:t>
            </a:r>
            <a:endParaRPr sz="3600" b="1" dirty="0">
              <a:latin typeface="VNI-Times" pitchFamily="2" charset="0"/>
              <a:ea typeface="Arial" panose="020B0604020202020204" pitchFamily="34" charset="0"/>
            </a:endParaRPr>
          </a:p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 Box 2"/>
          <p:cNvSpPr txBox="1"/>
          <p:nvPr/>
        </p:nvSpPr>
        <p:spPr>
          <a:xfrm>
            <a:off x="1095375" y="1484630"/>
            <a:ext cx="721042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ƠN THẦY VÀ CÁC BẠN ĐÃ LẮNG NGHE</a:t>
            </a:r>
            <a:endParaRPr lang="en-US"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" name="Round Same Side Corner Rectangle 43"/>
          <p:cNvSpPr/>
          <p:nvPr/>
        </p:nvSpPr>
        <p:spPr>
          <a:xfrm>
            <a:off x="0" y="0"/>
            <a:ext cx="9144000" cy="609600"/>
          </a:xfrm>
          <a:prstGeom prst="round2Same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endParaRPr lang="en-US" altLang="en-US" sz="2800" b="1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771" name="Text Box 3"/>
          <p:cNvSpPr txBox="1"/>
          <p:nvPr/>
        </p:nvSpPr>
        <p:spPr>
          <a:xfrm>
            <a:off x="3733800" y="609600"/>
            <a:ext cx="1930400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en-US" sz="2800" b="1" u="sng" dirty="0">
                <a:latin typeface="Times New Roman" panose="02020603050405020304" pitchFamily="18" charset="0"/>
              </a:rPr>
              <a:t>ÂM NHẠC</a:t>
            </a:r>
            <a:endParaRPr lang="en-US" altLang="en-US" sz="2800" b="1" u="sng" dirty="0">
              <a:latin typeface="Times New Roman" panose="02020603050405020304" pitchFamily="18" charset="0"/>
            </a:endParaRPr>
          </a:p>
        </p:txBody>
      </p:sp>
      <p:pic>
        <p:nvPicPr>
          <p:cNvPr id="32772" name="Picture 4" descr="me quat"/>
          <p:cNvPicPr>
            <a:picLocks noChangeAspect="1"/>
          </p:cNvPicPr>
          <p:nvPr/>
        </p:nvPicPr>
        <p:blipFill>
          <a:blip r:embed="rId1"/>
          <a:srcRect l="6250" t="7777" r="5208" b="15556"/>
          <a:stretch>
            <a:fillRect/>
          </a:stretch>
        </p:blipFill>
        <p:spPr>
          <a:xfrm>
            <a:off x="2587625" y="1727200"/>
            <a:ext cx="4338638" cy="2409825"/>
          </a:xfrm>
          <a:prstGeom prst="rect">
            <a:avLst/>
          </a:prstGeom>
          <a:solidFill>
            <a:srgbClr val="DDDDDD"/>
          </a:solidFill>
          <a:ln w="9525">
            <a:noFill/>
          </a:ln>
        </p:spPr>
      </p:pic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288925" y="1031875"/>
            <a:ext cx="3619500" cy="7080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en-US" sz="4000" b="1" u="sng" kern="1200" cap="none" spc="0" normalizeH="0" baseline="0" noProof="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Kiểm</a:t>
            </a:r>
            <a:r>
              <a:rPr kumimoji="0" lang="en-US" altLang="en-US" sz="4000" b="1" u="sng" kern="1200" cap="none" spc="0" normalizeH="0" baseline="0" noProof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000" b="1" u="sng" kern="1200" cap="none" spc="0" normalizeH="0" baseline="0" noProof="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tra</a:t>
            </a:r>
            <a:r>
              <a:rPr kumimoji="0" lang="en-US" altLang="en-US" sz="4000" b="1" u="sng" kern="1200" cap="none" spc="0" normalizeH="0" baseline="0" noProof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000" b="1" u="sng" kern="1200" cap="none" spc="0" normalizeH="0" baseline="0" noProof="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bài</a:t>
            </a:r>
            <a:r>
              <a:rPr kumimoji="0" lang="en-US" altLang="en-US" sz="4000" b="1" u="sng" kern="1200" cap="none" spc="0" normalizeH="0" baseline="0" noProof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cũ</a:t>
            </a:r>
            <a:endParaRPr kumimoji="0" lang="en-US" altLang="en-US" sz="4000" b="1" u="sng" kern="1200" cap="none" spc="0" normalizeH="0" baseline="0" noProof="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6566" name="Text Box 6"/>
          <p:cNvSpPr txBox="1"/>
          <p:nvPr/>
        </p:nvSpPr>
        <p:spPr>
          <a:xfrm>
            <a:off x="990600" y="4191000"/>
            <a:ext cx="5075238" cy="4460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en-US" sz="2300" b="1" i="1" dirty="0">
                <a:latin typeface="Times New Roman" panose="02020603050405020304" pitchFamily="18" charset="0"/>
              </a:rPr>
              <a:t>Câu 2: Bài hát Bàn tay mẹ nhạc của ai?</a:t>
            </a:r>
            <a:endParaRPr lang="en-US" altLang="en-US" sz="2300" b="1" i="1" dirty="0">
              <a:latin typeface="Times New Roman" panose="02020603050405020304" pitchFamily="18" charset="0"/>
            </a:endParaRPr>
          </a:p>
        </p:txBody>
      </p:sp>
      <p:sp>
        <p:nvSpPr>
          <p:cNvPr id="66571" name="Text Box 11"/>
          <p:cNvSpPr txBox="1"/>
          <p:nvPr/>
        </p:nvSpPr>
        <p:spPr>
          <a:xfrm>
            <a:off x="822325" y="4765675"/>
            <a:ext cx="176530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en-US" sz="2400" dirty="0">
                <a:latin typeface="Times New Roman" panose="02020603050405020304" pitchFamily="18" charset="0"/>
              </a:rPr>
              <a:t>A.Trần Tiến 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66572" name="Text Box 12"/>
          <p:cNvSpPr txBox="1"/>
          <p:nvPr/>
        </p:nvSpPr>
        <p:spPr>
          <a:xfrm>
            <a:off x="838200" y="5410200"/>
            <a:ext cx="1801813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en-US" sz="2400" dirty="0">
                <a:latin typeface="Times New Roman" panose="02020603050405020304" pitchFamily="18" charset="0"/>
              </a:rPr>
              <a:t>B. Vân Dung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66573" name="Text Box 13"/>
          <p:cNvSpPr txBox="1"/>
          <p:nvPr/>
        </p:nvSpPr>
        <p:spPr>
          <a:xfrm>
            <a:off x="762000" y="6096000"/>
            <a:ext cx="2366963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en-US" sz="2400" dirty="0">
                <a:latin typeface="Times New Roman" panose="02020603050405020304" pitchFamily="18" charset="0"/>
              </a:rPr>
              <a:t>C. Bùi Đình Thảo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30725" name="Oval 5"/>
          <p:cNvSpPr/>
          <p:nvPr/>
        </p:nvSpPr>
        <p:spPr>
          <a:xfrm>
            <a:off x="609600" y="6019800"/>
            <a:ext cx="609600" cy="6096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vi-VN" altLang="en-US" baseline="30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6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6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6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6" grpId="0"/>
      <p:bldP spid="66571" grpId="0"/>
      <p:bldP spid="66572" grpId="0"/>
      <p:bldP spid="66573" grpId="0"/>
      <p:bldP spid="3072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3794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40005"/>
            <a:ext cx="9120505" cy="71266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Rectangl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231900" y="2476500"/>
            <a:ext cx="6438900" cy="927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6" name="TextBox 4"/>
          <p:cNvSpPr txBox="1"/>
          <p:nvPr/>
        </p:nvSpPr>
        <p:spPr>
          <a:xfrm>
            <a:off x="2922270" y="762000"/>
            <a:ext cx="3384550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/>
            <a:r>
              <a:rPr lang="en-US" altLang="en-US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ÂM NHẠC</a:t>
            </a:r>
            <a:endParaRPr lang="en-US" altLang="en-US" sz="4400" b="1" u="sng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Rectangle 2"/>
          <p:cNvSpPr>
            <a:spLocks noGrp="1"/>
          </p:cNvSpPr>
          <p:nvPr>
            <p:ph sz="quarter" idx="1"/>
          </p:nvPr>
        </p:nvSpPr>
        <p:spPr/>
        <p:txBody>
          <a:bodyPr vert="horz" wrap="square" lIns="91440" tIns="45720" rIns="91440" bIns="45720" anchor="t" anchorCtr="0"/>
          <a:p>
            <a:pPr eaLnBrk="1" hangingPunct="1"/>
            <a:endParaRPr lang="en-US" altLang="en-US" dirty="0"/>
          </a:p>
        </p:txBody>
      </p:sp>
      <p:pic>
        <p:nvPicPr>
          <p:cNvPr id="52227" name="Picture 8" descr="me quat"/>
          <p:cNvPicPr>
            <a:picLocks noChangeAspect="1"/>
          </p:cNvPicPr>
          <p:nvPr/>
        </p:nvPicPr>
        <p:blipFill>
          <a:blip r:embed="rId1"/>
          <a:srcRect l="6250" t="7777" r="5208" b="1555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DDDDDD"/>
          </a:solidFill>
          <a:ln w="9525">
            <a:noFill/>
          </a:ln>
        </p:spPr>
      </p:pic>
      <p:pic>
        <p:nvPicPr>
          <p:cNvPr id="52228" name="Picture 4" descr="ap_201009130331537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29" name="Picture 5" descr="d409d4722_meto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30" name="Picture 6" descr="ru-con-ngu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31" name="Picture 7" descr="m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800" y="-11112"/>
            <a:ext cx="62484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32" name="Picture 8" descr="nhung-hinh-anh-ve-me-lam-rung-dong-hang-van-trai-tim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963" y="422275"/>
            <a:ext cx="4059237" cy="5957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33" name="Picture 9" descr="dh (6)_CJVA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4525" y="407988"/>
            <a:ext cx="4573588" cy="59864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34" name="Picture 10" descr="dh (8)_KOTB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88" y="-28575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1"/>
                            </p:stCondLst>
                            <p:childTnLst>
                              <p:par>
                                <p:cTn id="9" presetID="31" presetClass="exit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9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2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3" dur="2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000"/>
                            </p:stCondLst>
                            <p:childTnLst>
                              <p:par>
                                <p:cTn id="36" presetID="3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500"/>
                            </p:stCondLst>
                            <p:childTnLst>
                              <p:par>
                                <p:cTn id="49" presetID="2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7500"/>
                            </p:stCondLst>
                            <p:childTnLst>
                              <p:par>
                                <p:cTn id="55" presetID="6" presetClass="exit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6" dur="20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500"/>
                            </p:stCondLst>
                            <p:childTnLst>
                              <p:par>
                                <p:cTn id="59" presetID="5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70" decel="1000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770" decel="100000"/>
                                        <p:tgtEl>
                                          <p:spTgt spid="5223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3500"/>
                            </p:stCondLst>
                            <p:childTnLst>
                              <p:par>
                                <p:cTn id="69" presetID="1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7500"/>
                            </p:stCondLst>
                            <p:childTnLst>
                              <p:par>
                                <p:cTn id="76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8000"/>
                            </p:stCondLst>
                            <p:childTnLst>
                              <p:par>
                                <p:cTn id="80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8500"/>
                            </p:stCondLst>
                            <p:childTnLst>
                              <p:par>
                                <p:cTn id="84" presetID="2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anchor="b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000" b="0" i="0" u="none" strike="noStrike" kern="1200" cap="small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5843" name="Content Placeholder 8"/>
          <p:cNvPicPr>
            <a:picLocks noGrp="1" noChangeAspect="1"/>
          </p:cNvPicPr>
          <p:nvPr>
            <p:ph sz="quarter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5844" name="TextBox 9"/>
          <p:cNvSpPr txBox="1"/>
          <p:nvPr/>
        </p:nvSpPr>
        <p:spPr>
          <a:xfrm>
            <a:off x="2762885" y="152400"/>
            <a:ext cx="325056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/>
            <a:r>
              <a:rPr lang="en-US" altLang="en-US" sz="4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 NHẠC</a:t>
            </a:r>
            <a:endParaRPr lang="en-US" altLang="en-US" sz="4000" b="1" u="sng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845" name="TextBox 10"/>
          <p:cNvSpPr txBox="1"/>
          <p:nvPr/>
        </p:nvSpPr>
        <p:spPr>
          <a:xfrm>
            <a:off x="838200" y="1371600"/>
            <a:ext cx="7848600" cy="21837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Ôn tập b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hát: 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 TAY MẸ</a:t>
            </a:r>
            <a:endParaRPr lang="en-US" alt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Nhạc: Bùi Đình Thảo</a:t>
            </a:r>
            <a:endParaRPr lang="en-US" alt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Lời: Tạ Hữu Yên</a:t>
            </a:r>
            <a:endParaRPr lang="en-US" alt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Tập đọc nhạc: TĐN số 6</a:t>
            </a:r>
            <a:endParaRPr lang="en-US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Rectangle 53"/>
          <p:cNvSpPr/>
          <p:nvPr/>
        </p:nvSpPr>
        <p:spPr>
          <a:xfrm>
            <a:off x="152400" y="44450"/>
            <a:ext cx="8534400" cy="793750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CCFFCC"/>
              </a:gs>
              <a:gs pos="100000">
                <a:srgbClr val="FF3300"/>
              </a:gs>
            </a:gsLst>
            <a:lin ang="5400000" scaled="1"/>
            <a:tileRect/>
          </a:gradFill>
          <a:ln w="38100" cap="flat" cmpd="dbl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6867" name="TextBox 7"/>
          <p:cNvSpPr txBox="1"/>
          <p:nvPr/>
        </p:nvSpPr>
        <p:spPr>
          <a:xfrm>
            <a:off x="3332322" y="152400"/>
            <a:ext cx="2652395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en-US" altLang="en-US" sz="4000" b="1" u="sng" dirty="0">
                <a:solidFill>
                  <a:srgbClr val="1F13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 NHẠC</a:t>
            </a:r>
            <a:endParaRPr lang="en-US" altLang="en-US" sz="4000" b="1" u="sng" dirty="0">
              <a:solidFill>
                <a:srgbClr val="1F13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1358900"/>
            <a:ext cx="7137400" cy="5857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3200" b="1" dirty="0">
                <a:solidFill>
                  <a:srgbClr val="8C0E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Ôn b</a:t>
            </a:r>
            <a:r>
              <a:rPr sz="3200" b="1" dirty="0">
                <a:solidFill>
                  <a:srgbClr val="8C0E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solidFill>
                  <a:srgbClr val="8C0E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hát BÀN TAY MẸ</a:t>
            </a:r>
            <a:endParaRPr sz="3200" b="1" dirty="0">
              <a:solidFill>
                <a:srgbClr val="8C0E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4688" y="2286000"/>
            <a:ext cx="2513012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Luyện thanh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Picture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0" y="2987675"/>
            <a:ext cx="7315200" cy="1250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Text Box 17"/>
          <p:cNvSpPr txBox="1"/>
          <p:nvPr/>
        </p:nvSpPr>
        <p:spPr>
          <a:xfrm>
            <a:off x="762000" y="4191000"/>
            <a:ext cx="39624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</a:rPr>
              <a:t>       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Là     la      la      lá      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ext Box 18"/>
          <p:cNvSpPr txBox="1"/>
          <p:nvPr/>
        </p:nvSpPr>
        <p:spPr>
          <a:xfrm>
            <a:off x="4648200" y="4156075"/>
            <a:ext cx="3822700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lá     la      la        là</a:t>
            </a:r>
            <a:r>
              <a:rPr lang="en-US" altLang="en-US" dirty="0">
                <a:latin typeface="Arial" panose="020B0604020202020204" pitchFamily="34" charset="0"/>
              </a:rPr>
              <a:t>      </a:t>
            </a:r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WordArt 4" descr="White marble"/>
          <p:cNvSpPr>
            <a:spLocks noTextEdit="1"/>
          </p:cNvSpPr>
          <p:nvPr/>
        </p:nvSpPr>
        <p:spPr>
          <a:xfrm>
            <a:off x="2571750" y="855663"/>
            <a:ext cx="388620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  <a:scene3d>
              <a:camera prst="legacyObliqueRight">
                <a:rot lat="0" lon="0" rev="0"/>
              </a:camera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p>
            <a:pPr algn="ctr"/>
            <a:r>
              <a:rPr lang="en-US" sz="1800" i="1">
                <a:blipFill rotWithShape="0">
                  <a:blip r:embed="rId1"/>
                </a:blipFill>
                <a:latin typeface="Times" pitchFamily="2" charset="0"/>
                <a:ea typeface="Times" pitchFamily="2" charset="0"/>
              </a:rPr>
              <a:t>Bàn tay mẹ</a:t>
            </a:r>
            <a:endParaRPr lang="en-US" sz="1800" i="1">
              <a:blipFill rotWithShape="0">
                <a:blip r:embed="rId1"/>
              </a:blipFill>
              <a:latin typeface="Times" pitchFamily="2" charset="0"/>
              <a:ea typeface="Times" pitchFamily="2" charset="0"/>
            </a:endParaRPr>
          </a:p>
        </p:txBody>
      </p:sp>
      <p:sp>
        <p:nvSpPr>
          <p:cNvPr id="37891" name="WordArt 6"/>
          <p:cNvSpPr>
            <a:spLocks noTextEdit="1"/>
          </p:cNvSpPr>
          <p:nvPr/>
        </p:nvSpPr>
        <p:spPr>
          <a:xfrm>
            <a:off x="5857875" y="3429000"/>
            <a:ext cx="3286125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endParaRPr lang="en-US" sz="1800" b="1" i="1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VNI-Times" pitchFamily="2" charset="0"/>
              <a:ea typeface="VNI-Times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077200" y="5562600"/>
            <a:ext cx="685800" cy="91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893" name="Rectangle 53"/>
          <p:cNvSpPr/>
          <p:nvPr/>
        </p:nvSpPr>
        <p:spPr>
          <a:xfrm>
            <a:off x="76200" y="44450"/>
            <a:ext cx="8686800" cy="793750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CCFFCC"/>
              </a:gs>
              <a:gs pos="100000">
                <a:srgbClr val="FF3300"/>
              </a:gs>
            </a:gsLst>
            <a:lin ang="5400000" scaled="1"/>
            <a:tileRect/>
          </a:gradFill>
          <a:ln w="38100" cap="flat" cmpd="dbl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7894" name="WordArt 5"/>
          <p:cNvSpPr>
            <a:spLocks noTextEdit="1"/>
          </p:cNvSpPr>
          <p:nvPr/>
        </p:nvSpPr>
        <p:spPr>
          <a:xfrm>
            <a:off x="6477000" y="1485900"/>
            <a:ext cx="24384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l"/>
            <a:r>
              <a:rPr lang="en-US" sz="1800" i="1">
                <a:ln w="12700" cap="flat" cmpd="sng">
                  <a:solidFill>
                    <a:srgbClr val="515D73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Nhạc: Bùi Đình Thảo</a:t>
            </a:r>
            <a:endParaRPr lang="en-US" sz="1800" i="1">
              <a:ln w="12700" cap="flat" cmpd="sng">
                <a:solidFill>
                  <a:srgbClr val="515D73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outerShdw dist="20320" dir="1799969" algn="tl" rotWithShape="0">
                  <a:srgbClr val="000000">
                    <a:alpha val="39998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r>
              <a:rPr lang="en-US" sz="1800" i="1">
                <a:ln w="12700" cap="flat" cmpd="sng">
                  <a:solidFill>
                    <a:srgbClr val="515D73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Lời: Tạ Hữu Yên</a:t>
            </a:r>
            <a:endParaRPr lang="en-US" sz="1800" i="1">
              <a:ln w="12700" cap="flat" cmpd="sng">
                <a:solidFill>
                  <a:srgbClr val="515D73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outerShdw dist="20320" dir="1799969" algn="tl" rotWithShape="0">
                  <a:srgbClr val="000000">
                    <a:alpha val="39998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7895" name="Picture 10" descr="C:\Users\Administrator\Pictures\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979613"/>
            <a:ext cx="7810500" cy="4838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13 Track 13.wma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10600" y="64770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897" name="TextBox 9"/>
          <p:cNvSpPr txBox="1"/>
          <p:nvPr/>
        </p:nvSpPr>
        <p:spPr>
          <a:xfrm>
            <a:off x="2209800" y="86995"/>
            <a:ext cx="4144963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en-US" sz="4000" b="1" u="sng" dirty="0">
                <a:solidFill>
                  <a:srgbClr val="1F13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 NHẠC</a:t>
            </a:r>
            <a:endParaRPr lang="en-US" altLang="en-US" sz="4000" b="1" u="sng" dirty="0">
              <a:solidFill>
                <a:srgbClr val="1F13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02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4" name="WordArt 6"/>
          <p:cNvSpPr>
            <a:spLocks noTextEdit="1"/>
          </p:cNvSpPr>
          <p:nvPr/>
        </p:nvSpPr>
        <p:spPr>
          <a:xfrm>
            <a:off x="5857875" y="3429000"/>
            <a:ext cx="3286125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endParaRPr lang="en-US" sz="1800" b="1" i="1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VNI-Times" pitchFamily="2" charset="0"/>
              <a:ea typeface="VNI-Times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077200" y="5562600"/>
            <a:ext cx="685800" cy="91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0" y="2057400"/>
            <a:ext cx="9067800" cy="4400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tay mẹ bế chúng con b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tay mẹ chăm chúng con.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           x    x               x      x            x       x            x x x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 con ăn tay mẹ nấu, nước con uống tay mẹ đun.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           x    x            x       x               x      x            x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 nóng bức gió từ tay mẹ con ngủ ngon.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" pitchFamily="2" charset="0"/>
              </a:rPr>
              <a:t>   x               x           x          x     x              x</a:t>
            </a:r>
            <a:endParaRPr lang="en-US" altLang="en-US" sz="2800" b="1" dirty="0">
              <a:solidFill>
                <a:srgbClr val="FF0000"/>
              </a:solidFill>
              <a:latin typeface="Times" pitchFamily="2" charset="0"/>
            </a:endParaRPr>
          </a:p>
          <a:p>
            <a:pPr eaLnBrk="1" hangingPunct="1"/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 giá rét cũng vòng tay mẹ ủ ấm con.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" pitchFamily="2" charset="0"/>
              </a:rPr>
              <a:t>   x            x               x             x x          x</a:t>
            </a:r>
            <a:endParaRPr lang="en-US" altLang="en-US" sz="2800" b="1" dirty="0">
              <a:solidFill>
                <a:srgbClr val="FF0000"/>
              </a:solidFill>
              <a:latin typeface="Times" pitchFamily="2" charset="0"/>
            </a:endParaRPr>
          </a:p>
          <a:p>
            <a:pPr eaLnBrk="1" hangingPunct="1"/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tay mẹ vì chúng con. Từ tay mẹ con lớn khôn.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b="1" dirty="0">
                <a:solidFill>
                  <a:srgbClr val="002060"/>
                </a:solidFill>
                <a:latin typeface="Times" pitchFamily="2" charset="0"/>
              </a:rPr>
              <a:t>   </a:t>
            </a:r>
            <a:r>
              <a:rPr lang="en-US" altLang="en-US" sz="2800" b="1" dirty="0">
                <a:solidFill>
                  <a:srgbClr val="FF0000"/>
                </a:solidFill>
                <a:latin typeface="Times" pitchFamily="2" charset="0"/>
              </a:rPr>
              <a:t>x</a:t>
            </a:r>
            <a:r>
              <a:rPr lang="en-US" altLang="en-US" sz="2800" b="1" dirty="0">
                <a:solidFill>
                  <a:srgbClr val="002060"/>
                </a:solidFill>
                <a:latin typeface="Times" pitchFamily="2" charset="0"/>
              </a:rPr>
              <a:t>           </a:t>
            </a:r>
            <a:r>
              <a:rPr lang="en-US" altLang="en-US" sz="2800" b="1" dirty="0">
                <a:solidFill>
                  <a:srgbClr val="FF0000"/>
                </a:solidFill>
                <a:latin typeface="Times" pitchFamily="2" charset="0"/>
              </a:rPr>
              <a:t>x   x               x     x          x     x             x</a:t>
            </a:r>
            <a:endParaRPr lang="en-US" altLang="en-US" sz="2800" b="1" dirty="0">
              <a:solidFill>
                <a:srgbClr val="002060"/>
              </a:solidFill>
              <a:latin typeface="Times" pitchFamily="2" charset="0"/>
            </a:endParaRPr>
          </a:p>
        </p:txBody>
      </p:sp>
      <p:sp>
        <p:nvSpPr>
          <p:cNvPr id="38917" name="Rectangle 53"/>
          <p:cNvSpPr/>
          <p:nvPr/>
        </p:nvSpPr>
        <p:spPr>
          <a:xfrm>
            <a:off x="152400" y="44450"/>
            <a:ext cx="8610600" cy="793750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CCFFCC"/>
              </a:gs>
              <a:gs pos="100000">
                <a:srgbClr val="FF3300"/>
              </a:gs>
            </a:gsLst>
            <a:lin ang="5400000" scaled="1"/>
            <a:tileRect/>
          </a:gradFill>
          <a:ln w="38100" cap="flat" cmpd="dbl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8918" name="WordArt 4" descr="White marble"/>
          <p:cNvSpPr>
            <a:spLocks noTextEdit="1"/>
          </p:cNvSpPr>
          <p:nvPr/>
        </p:nvSpPr>
        <p:spPr>
          <a:xfrm>
            <a:off x="1600200" y="914400"/>
            <a:ext cx="5105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  <a:scene3d>
              <a:camera prst="legacyObliqueRight">
                <a:rot lat="0" lon="0" rev="0"/>
              </a:camera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p>
            <a:pPr algn="ctr"/>
            <a:r>
              <a:rPr lang="en-US" sz="1800" b="1" i="1">
                <a:blipFill rotWithShape="0">
                  <a:blip r:embed="rId1"/>
                </a:blipFill>
                <a:latin typeface="Times New Roman" panose="02020603050405020304" pitchFamily="18" charset="0"/>
                <a:ea typeface="Times New Roman" panose="02020603050405020304" pitchFamily="18" charset="0"/>
              </a:rPr>
              <a:t>Bàn tay mẹ </a:t>
            </a:r>
            <a:endParaRPr lang="en-US" sz="1800" b="1" i="1">
              <a:blipFill rotWithShape="0">
                <a:blip r:embed="rId1"/>
              </a:blip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919" name="Rectangle 11"/>
          <p:cNvSpPr/>
          <p:nvPr/>
        </p:nvSpPr>
        <p:spPr>
          <a:xfrm>
            <a:off x="914400" y="152400"/>
            <a:ext cx="6700838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en-US" sz="32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Hát kết hợp vỗ tay theo phách</a:t>
            </a:r>
            <a:endParaRPr lang="en-US" altLang="en-US" sz="3200" b="1" dirty="0">
              <a:solidFill>
                <a:srgbClr val="66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5" name="14 Track 14.wma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58200" y="64770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21" name="WordArt 5"/>
          <p:cNvSpPr>
            <a:spLocks noTextEdit="1"/>
          </p:cNvSpPr>
          <p:nvPr/>
        </p:nvSpPr>
        <p:spPr>
          <a:xfrm>
            <a:off x="6477000" y="1485900"/>
            <a:ext cx="24384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l"/>
            <a:r>
              <a:rPr lang="en-US" sz="1800" i="1">
                <a:ln w="12700" cap="flat" cmpd="sng">
                  <a:solidFill>
                    <a:srgbClr val="515D73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Nhạc: Bùi Đình Thảo</a:t>
            </a:r>
            <a:endParaRPr lang="en-US" sz="1800" i="1">
              <a:ln w="12700" cap="flat" cmpd="sng">
                <a:solidFill>
                  <a:srgbClr val="515D73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outerShdw dist="20320" dir="1799969" algn="tl" rotWithShape="0">
                  <a:srgbClr val="000000">
                    <a:alpha val="39998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r>
              <a:rPr lang="en-US" sz="1800" i="1">
                <a:ln w="12700" cap="flat" cmpd="sng">
                  <a:solidFill>
                    <a:srgbClr val="515D73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Lời: Tạ Hữu Yên</a:t>
            </a:r>
            <a:endParaRPr lang="en-US" sz="1800" i="1">
              <a:ln w="12700" cap="flat" cmpd="sng">
                <a:solidFill>
                  <a:srgbClr val="515D73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outerShdw dist="20320" dir="1799969" algn="tl" rotWithShape="0">
                  <a:srgbClr val="000000">
                    <a:alpha val="39998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charRg st="0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9">
                                            <p:txEl>
                                              <p:charRg st="0" end="5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charRg st="51" end="1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9">
                                            <p:txEl>
                                              <p:charRg st="51" end="1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charRg st="135" end="1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9">
                                            <p:txEl>
                                              <p:charRg st="135" end="18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charRg st="184" end="2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9">
                                            <p:txEl>
                                              <p:charRg st="184" end="26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charRg st="264" end="30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9">
                                            <p:txEl>
                                              <p:charRg st="264" end="30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charRg st="306" end="37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9">
                                            <p:txEl>
                                              <p:charRg st="306" end="37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charRg st="371" end="4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9">
                                            <p:txEl>
                                              <p:charRg st="371" end="4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charRg st="411" end="4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9">
                                            <p:txEl>
                                              <p:charRg st="411" end="47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charRg st="472" end="5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9">
                                            <p:txEl>
                                              <p:charRg st="472" end="5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charRg st="521" end="5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9">
                                            <p:txEl>
                                              <p:charRg st="521" end="5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6147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3552</Words>
  <Application>WPS Presentation</Application>
  <PresentationFormat>On-screen Show (4:3)</PresentationFormat>
  <Paragraphs>194</Paragraphs>
  <Slides>22</Slides>
  <Notes>0</Notes>
  <HiddenSlides>0</HiddenSlides>
  <MMClips>2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4" baseType="lpstr">
      <vt:lpstr>Arial</vt:lpstr>
      <vt:lpstr>SimSun</vt:lpstr>
      <vt:lpstr>Wingdings</vt:lpstr>
      <vt:lpstr>.VnTime</vt:lpstr>
      <vt:lpstr>Times New Roman</vt:lpstr>
      <vt:lpstr>VNI-Times</vt:lpstr>
      <vt:lpstr>Times</vt:lpstr>
      <vt:lpstr>Microsoft YaHei</vt:lpstr>
      <vt:lpstr>Arial Unicode MS</vt:lpstr>
      <vt:lpstr>Calibri</vt:lpstr>
      <vt:lpstr>Default Design</vt:lpstr>
      <vt:lpstr>1_Default Design</vt:lpstr>
      <vt:lpstr>CHÀO MỪNG QUÝ THẦY CÔ ĐẾN DỰ GIỜ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Chµo mõng c¸c thÇy c« gi¸o tíi dù tiÕt ¢m nh¹c líp 4</dc:title>
  <dc:creator>User</dc:creator>
  <cp:lastModifiedBy>Microsoft Windows</cp:lastModifiedBy>
  <cp:revision>96</cp:revision>
  <dcterms:created xsi:type="dcterms:W3CDTF">2009-05-06T03:40:00Z</dcterms:created>
  <dcterms:modified xsi:type="dcterms:W3CDTF">2022-10-22T10:10:39Z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D652C4AA49F84CB5BA782A5AEF4D5D0E</vt:lpwstr>
  </property>
  <property fmtid="{D5CDD505-2E9C-101B-9397-08002B2CF9AE}" pid="3" name="KSOProductBuildVer">
    <vt:lpwstr>1033-11.2.0.11373</vt:lpwstr>
  </property>
</Properties>
</file>