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90" r:id="rId4"/>
    <p:sldId id="280" r:id="rId5"/>
    <p:sldId id="285" r:id="rId6"/>
    <p:sldId id="286" r:id="rId7"/>
    <p:sldId id="289" r:id="rId8"/>
    <p:sldId id="291" r:id="rId9"/>
    <p:sldId id="292" r:id="rId10"/>
    <p:sldId id="293" r:id="rId11"/>
    <p:sldId id="294" r:id="rId12"/>
    <p:sldId id="295" r:id="rId13"/>
    <p:sldId id="296" r:id="rId14"/>
    <p:sldId id="297" r:id="rId15"/>
    <p:sldId id="300" r:id="rId16"/>
    <p:sldId id="298" r:id="rId17"/>
    <p:sldId id="299"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9" d="100"/>
          <a:sy n="69"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6/23/2021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3DAE60-967E-48BA-A81A-627FEF27AD97}" type="slidenum">
              <a:rPr lang="en-US" smtClean="0"/>
              <a:t>2</a:t>
            </a:fld>
            <a:endParaRPr lang="en-US"/>
          </a:p>
        </p:txBody>
      </p:sp>
    </p:spTree>
    <p:extLst>
      <p:ext uri="{BB962C8B-B14F-4D97-AF65-F5344CB8AC3E}">
        <p14:creationId xmlns:p14="http://schemas.microsoft.com/office/powerpoint/2010/main" val="35094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6/23/2021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
            <a:ext cx="9144000" cy="981294"/>
          </a:xfrm>
          <a:prstGeom prst="rect">
            <a:avLst/>
          </a:prstGeom>
        </p:spPr>
      </p:pic>
      <p:sp>
        <p:nvSpPr>
          <p:cNvPr id="6" name="TextBox 5"/>
          <p:cNvSpPr txBox="1"/>
          <p:nvPr/>
        </p:nvSpPr>
        <p:spPr>
          <a:xfrm>
            <a:off x="9097" y="5085184"/>
            <a:ext cx="8064896" cy="1656184"/>
          </a:xfrm>
          <a:prstGeom prst="rect">
            <a:avLst/>
          </a:prstGeom>
          <a:noFill/>
        </p:spPr>
        <p:txBody>
          <a:bodyPr wrap="square" rtlCol="0">
            <a:prstTxWarp prst="textCurveDown">
              <a:avLst>
                <a:gd name="adj" fmla="val 44053"/>
              </a:avLst>
            </a:prstTxWarp>
            <a:spAutoFit/>
          </a:bodyPr>
          <a:lstStyle/>
          <a:p>
            <a:r>
              <a:rPr lang="en-US" sz="3600" b="1" smtClean="0">
                <a:solidFill>
                  <a:srgbClr val="002060"/>
                </a:solidFill>
              </a:rPr>
              <a:t>Chào mừng quý thầy cô và các bạn học sinh đến với tiết âm nhạc</a:t>
            </a:r>
            <a:endParaRPr lang="en-US" sz="3600" b="1">
              <a:solidFill>
                <a:srgbClr val="00206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72400" y="6165304"/>
            <a:ext cx="285327" cy="228749"/>
          </a:xfrm>
          <a:prstGeom prst="rect">
            <a:avLst/>
          </a:prstGeom>
        </p:spPr>
      </p:pic>
      <p:sp>
        <p:nvSpPr>
          <p:cNvPr id="8" name="TextBox 7"/>
          <p:cNvSpPr txBox="1"/>
          <p:nvPr/>
        </p:nvSpPr>
        <p:spPr>
          <a:xfrm>
            <a:off x="3563888" y="6588475"/>
            <a:ext cx="5759287" cy="307777"/>
          </a:xfrm>
          <a:prstGeom prst="rect">
            <a:avLst/>
          </a:prstGeom>
          <a:noFill/>
        </p:spPr>
        <p:txBody>
          <a:bodyPr wrap="square" rtlCol="0">
            <a:spAutoFit/>
          </a:bodyPr>
          <a:lstStyle/>
          <a:p>
            <a:r>
              <a:rPr lang="en-US" sz="1400" i="1" smtClean="0">
                <a:solidFill>
                  <a:srgbClr val="FF0000"/>
                </a:solidFill>
              </a:rPr>
              <a:t>Bản quyền TT ÂN Phi trường 0987508433 cấm chia sẻ dưới mọi hình thức</a:t>
            </a:r>
            <a:endParaRPr lang="en-US" sz="1400" i="1">
              <a:solidFill>
                <a:srgbClr val="FF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Tree>
    <p:extLst>
      <p:ext uri="{BB962C8B-B14F-4D97-AF65-F5344CB8AC3E}">
        <p14:creationId xmlns:p14="http://schemas.microsoft.com/office/powerpoint/2010/main" val="1035572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a:t>
            </a:r>
            <a:r>
              <a:rPr lang="en-US" sz="4400" smtClean="0">
                <a:latin typeface="Times New Roman"/>
                <a:ea typeface="Times New Roman"/>
              </a:rPr>
              <a:t>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smtClean="0">
                <a:latin typeface="Times New Roman"/>
                <a:ea typeface="Times New Roman"/>
              </a:rPr>
              <a:t>Nhìn tranh tìm </a:t>
            </a:r>
            <a:r>
              <a:rPr lang="en-US" sz="3200">
                <a:latin typeface="Times New Roman"/>
                <a:ea typeface="Times New Roman"/>
              </a:rPr>
              <a:t>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a:t>
            </a:r>
            <a:r>
              <a:rPr lang="en-US" sz="3200" smtClean="0">
                <a:latin typeface="Times New Roman"/>
                <a:ea typeface="Times New Roman"/>
              </a:rPr>
              <a:t>hia 3 nhóm </a:t>
            </a:r>
            <a:r>
              <a:rPr lang="en-US" sz="3200">
                <a:latin typeface="Times New Roman"/>
                <a:ea typeface="Times New Roman"/>
              </a:rPr>
              <a:t>tìm hiểu nội dung câu chuyện và sau </a:t>
            </a:r>
            <a:r>
              <a:rPr lang="en-US" sz="3200" smtClean="0">
                <a:latin typeface="Times New Roman"/>
                <a:ea typeface="Times New Roman"/>
              </a:rPr>
              <a:t>đó 4 bạn 1 nhóm lần lượt lên  </a:t>
            </a:r>
            <a:r>
              <a:rPr lang="en-US" sz="3200">
                <a:latin typeface="Times New Roman"/>
                <a:ea typeface="Times New Roman"/>
              </a:rPr>
              <a:t>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a:t>
            </a:r>
            <a:r>
              <a:rPr lang="en-US" sz="3200" smtClean="0">
                <a:latin typeface="Times New Roman"/>
                <a:ea typeface="Times New Roman"/>
              </a:rPr>
              <a:t>ể lại </a:t>
            </a:r>
            <a:r>
              <a:rPr lang="en-US" sz="3200">
                <a:latin typeface="Times New Roman"/>
                <a:ea typeface="Times New Roman"/>
              </a:rPr>
              <a:t>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smtClean="0">
                <a:latin typeface="Times New Roman"/>
                <a:ea typeface="Times New Roman"/>
              </a:rPr>
              <a:t> </a:t>
            </a:r>
            <a:r>
              <a:rPr lang="en-US" sz="3600" smtClean="0">
                <a:latin typeface="Times New Roman"/>
                <a:ea typeface="Times New Roman"/>
              </a:rPr>
              <a:t>Nghe </a:t>
            </a:r>
            <a:r>
              <a:rPr lang="en-US" sz="3600">
                <a:latin typeface="Times New Roman"/>
                <a:ea typeface="Times New Roman"/>
              </a:rPr>
              <a:t>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smtClean="0">
                <a:latin typeface="Times New Roman"/>
                <a:ea typeface="Times New Roman"/>
              </a:rPr>
              <a:t>Đọc </a:t>
            </a:r>
            <a:r>
              <a:rPr lang="en-US" sz="2800" b="1">
                <a:latin typeface="Times New Roman"/>
                <a:ea typeface="Times New Roman"/>
              </a:rPr>
              <a:t>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a:t>
            </a:r>
            <a:r>
              <a:rPr lang="en-US" sz="4000">
                <a:latin typeface="Times New Roman"/>
                <a:ea typeface="Times New Roman"/>
              </a:rPr>
              <a:t>thực </a:t>
            </a:r>
            <a:r>
              <a:rPr lang="en-US" sz="4000" smtClean="0">
                <a:latin typeface="Times New Roman"/>
                <a:ea typeface="Times New Roman"/>
              </a:rPr>
              <a:t>hiện thê tay </a:t>
            </a:r>
            <a:r>
              <a:rPr lang="en-US" sz="4000">
                <a:latin typeface="Times New Roman"/>
                <a:ea typeface="Times New Roman"/>
              </a:rPr>
              <a:t>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smtClean="0">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a:t>
            </a:r>
            <a:r>
              <a:rPr lang="en-US" sz="2400">
                <a:latin typeface="Times New Roman"/>
                <a:ea typeface="Times New Roman"/>
              </a:rPr>
              <a:t>chia </a:t>
            </a:r>
            <a:r>
              <a:rPr lang="en-US" sz="2400" smtClean="0">
                <a:latin typeface="Times New Roman"/>
                <a:ea typeface="Times New Roman"/>
              </a:rPr>
              <a:t>HS </a:t>
            </a:r>
            <a:r>
              <a:rPr lang="en-US" sz="2400">
                <a:latin typeface="Times New Roman"/>
                <a:ea typeface="Times New Roman"/>
              </a:rPr>
              <a:t>hai </a:t>
            </a:r>
            <a:r>
              <a:rPr lang="en-US" sz="2400" smtClean="0">
                <a:latin typeface="Times New Roman"/>
                <a:ea typeface="Times New Roman"/>
              </a:rPr>
              <a:t>nhóm: nhóm 1 </a:t>
            </a:r>
            <a:r>
              <a:rPr lang="en-US" sz="2400">
                <a:latin typeface="Times New Roman"/>
                <a:ea typeface="Times New Roman"/>
              </a:rPr>
              <a:t>tiến </a:t>
            </a:r>
            <a:r>
              <a:rPr lang="en-US" sz="2400">
                <a:latin typeface="Times New Roman"/>
                <a:ea typeface="Times New Roman"/>
              </a:rPr>
              <a:t>– </a:t>
            </a:r>
            <a:r>
              <a:rPr lang="en-US" sz="2400" smtClean="0">
                <a:latin typeface="Times New Roman"/>
                <a:ea typeface="Times New Roman"/>
              </a:rPr>
              <a:t>nhóm 2 lùi. Xếp </a:t>
            </a:r>
            <a:r>
              <a:rPr lang="en-US" sz="2400">
                <a:latin typeface="Times New Roman"/>
                <a:ea typeface="Times New Roman"/>
              </a:rPr>
              <a:t>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a:t>
            </a:r>
            <a:r>
              <a:rPr lang="en-US">
                <a:solidFill>
                  <a:srgbClr val="FF0000"/>
                </a:solidFill>
                <a:latin typeface="Times New Roman"/>
                <a:ea typeface="Times New Roman"/>
              </a:rPr>
              <a:t>bước </a:t>
            </a:r>
            <a:r>
              <a:rPr lang="en-US" smtClean="0">
                <a:solidFill>
                  <a:srgbClr val="FF0000"/>
                </a:solidFill>
                <a:latin typeface="Times New Roman"/>
                <a:ea typeface="Times New Roman"/>
              </a:rPr>
              <a:t>và </a:t>
            </a:r>
            <a:r>
              <a:rPr lang="en-US">
                <a:solidFill>
                  <a:srgbClr val="FF0000"/>
                </a:solidFill>
                <a:latin typeface="Times New Roman"/>
                <a:ea typeface="Times New Roman"/>
              </a:rPr>
              <a:t>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a:t>
            </a:r>
            <a:r>
              <a:rPr lang="en-US">
                <a:solidFill>
                  <a:srgbClr val="002060"/>
                </a:solidFill>
                <a:latin typeface="Times New Roman"/>
                <a:ea typeface="Times New Roman"/>
              </a:rPr>
              <a:t>2 </a:t>
            </a:r>
            <a:r>
              <a:rPr lang="en-US" smtClean="0">
                <a:solidFill>
                  <a:srgbClr val="0070C0"/>
                </a:solidFill>
                <a:latin typeface="Times New Roman"/>
                <a:ea typeface="Times New Roman"/>
              </a:rPr>
              <a:t>HS </a:t>
            </a:r>
            <a:r>
              <a:rPr lang="en-US">
                <a:solidFill>
                  <a:srgbClr val="0070C0"/>
                </a:solidFill>
                <a:latin typeface="Times New Roman"/>
                <a:ea typeface="Times New Roman"/>
              </a:rPr>
              <a:t>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013176"/>
            <a:ext cx="609600" cy="609600"/>
          </a:xfrm>
          <a:prstGeom prst="rect">
            <a:avLst/>
          </a:prstGeom>
        </p:spPr>
      </p:pic>
    </p:spTree>
    <p:extLst>
      <p:ext uri="{BB962C8B-B14F-4D97-AF65-F5344CB8AC3E}">
        <p14:creationId xmlns:p14="http://schemas.microsoft.com/office/powerpoint/2010/main" val="3948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4611330"/>
            <a:ext cx="2555776" cy="2246670"/>
          </a:xfrm>
          <a:prstGeom prst="rect">
            <a:avLst/>
          </a:prstGeom>
        </p:spPr>
      </p:pic>
      <p:sp>
        <p:nvSpPr>
          <p:cNvPr id="15" name="Rectangle 14"/>
          <p:cNvSpPr/>
          <p:nvPr/>
        </p:nvSpPr>
        <p:spPr>
          <a:xfrm>
            <a:off x="959787" y="-19055"/>
            <a:ext cx="2327881" cy="661207"/>
          </a:xfrm>
          <a:prstGeom prst="rect">
            <a:avLst/>
          </a:prstGeom>
        </p:spPr>
        <p:txBody>
          <a:bodyPr wrap="none">
            <a:spAutoFit/>
          </a:bodyPr>
          <a:lstStyle/>
          <a:p>
            <a:pPr lvl="0"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2" name="Rectangle 1"/>
          <p:cNvSpPr/>
          <p:nvPr/>
        </p:nvSpPr>
        <p:spPr>
          <a:xfrm>
            <a:off x="1583935" y="836712"/>
            <a:ext cx="7524328" cy="3416320"/>
          </a:xfrm>
          <a:prstGeom prst="rect">
            <a:avLst/>
          </a:prstGeom>
        </p:spPr>
        <p:txBody>
          <a:bodyPr wrap="square">
            <a:spAutoFit/>
          </a:bodyPr>
          <a:lstStyle/>
          <a:p>
            <a:pPr algn="just">
              <a:spcAft>
                <a:spcPts val="0"/>
              </a:spcAft>
              <a:tabLst>
                <a:tab pos="350520" algn="l"/>
              </a:tabLst>
            </a:pPr>
            <a:r>
              <a:rPr lang="en-US" sz="2400" smtClean="0">
                <a:latin typeface="Times New Roman"/>
                <a:ea typeface="Times New Roman"/>
              </a:rPr>
              <a:t>–GV </a:t>
            </a:r>
            <a:r>
              <a:rPr lang="en-US" sz="2400">
                <a:latin typeface="Times New Roman"/>
                <a:ea typeface="Times New Roman"/>
              </a:rPr>
              <a:t>quy định sáu nốt nhạc tương ứng với các số 1, 2, 3, 4, 5, 6 và các số tương ứng với số lần vỗ tay. </a:t>
            </a:r>
            <a:endParaRPr lang="en-US" sz="2400" smtClean="0">
              <a:latin typeface="Times New Roman"/>
              <a:ea typeface="Times New Roman"/>
            </a:endParaRPr>
          </a:p>
          <a:p>
            <a:pPr algn="just">
              <a:spcAft>
                <a:spcPts val="0"/>
              </a:spcAft>
              <a:tabLst>
                <a:tab pos="350520" algn="l"/>
              </a:tabLst>
            </a:pPr>
            <a:r>
              <a:rPr lang="en-US" sz="2400" smtClean="0">
                <a:latin typeface="Times New Roman"/>
                <a:ea typeface="Times New Roman"/>
              </a:rPr>
              <a:t>VD </a:t>
            </a:r>
            <a:r>
              <a:rPr lang="en-US" sz="2400">
                <a:latin typeface="Times New Roman"/>
                <a:ea typeface="Times New Roman"/>
              </a:rPr>
              <a:t>đọc “Son”, HS vỗ tay năm </a:t>
            </a:r>
            <a:r>
              <a:rPr lang="en-US" sz="2400" smtClean="0">
                <a:latin typeface="Times New Roman"/>
                <a:ea typeface="Times New Roman"/>
              </a:rPr>
              <a:t>lần, </a:t>
            </a:r>
            <a:r>
              <a:rPr lang="en-US" sz="2400">
                <a:latin typeface="Times New Roman"/>
                <a:ea typeface="Times New Roman"/>
              </a:rPr>
              <a:t>đọc “Đô”, HS vỗ tay một lần; đọc “La</a:t>
            </a:r>
            <a:r>
              <a:rPr lang="en-US" sz="2400" smtClean="0">
                <a:latin typeface="Times New Roman"/>
                <a:ea typeface="Times New Roman"/>
              </a:rPr>
              <a:t>” </a:t>
            </a:r>
            <a:r>
              <a:rPr lang="en-US" sz="2400">
                <a:latin typeface="Times New Roman"/>
                <a:ea typeface="Times New Roman"/>
              </a:rPr>
              <a:t>HS vỗ tay sáu lần</a:t>
            </a:r>
            <a:r>
              <a:rPr lang="en-US" sz="2400" smtClean="0">
                <a:latin typeface="Times New Roman"/>
                <a:ea typeface="Times New Roman"/>
              </a:rPr>
              <a:t>.</a:t>
            </a:r>
          </a:p>
          <a:p>
            <a:pPr algn="just">
              <a:spcAft>
                <a:spcPts val="0"/>
              </a:spcAft>
              <a:tabLst>
                <a:tab pos="350520" algn="l"/>
              </a:tabLst>
            </a:pPr>
            <a:r>
              <a:rPr lang="en-US" sz="2400" smtClean="0">
                <a:effectLst/>
                <a:latin typeface="Times New Roman"/>
                <a:ea typeface="Calibri"/>
              </a:rPr>
              <a:t>-Chơi 3 lần:</a:t>
            </a:r>
          </a:p>
          <a:p>
            <a:pPr algn="just">
              <a:spcAft>
                <a:spcPts val="0"/>
              </a:spcAft>
              <a:tabLst>
                <a:tab pos="308610" algn="l"/>
              </a:tabLst>
            </a:pPr>
            <a:r>
              <a:rPr lang="fr-FR" sz="2400">
                <a:latin typeface="Times New Roman"/>
                <a:ea typeface="Times New Roman"/>
              </a:rPr>
              <a:t>Lần 1: GV đọc tên nốt, cả lớp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2: GV đọc tên nốt, nhóm/ đôi bạn/ cá nhân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3: HS đọc tên nốt, nhóm/ đôi bạn/ cá nhân vỗ tay.</a:t>
            </a:r>
            <a:endParaRPr lang="en-US" sz="2400">
              <a:latin typeface="Times New Roman"/>
              <a:ea typeface="Calibri"/>
            </a:endParaRPr>
          </a:p>
          <a:p>
            <a:pPr algn="just">
              <a:spcAft>
                <a:spcPts val="0"/>
              </a:spcAft>
              <a:tabLst>
                <a:tab pos="350520" algn="l"/>
              </a:tabLst>
            </a:pPr>
            <a:endParaRPr lang="en-US" sz="2400">
              <a:effectLst/>
              <a:latin typeface="Times New Roman"/>
              <a:ea typeface="Calibri"/>
            </a:endParaRPr>
          </a:p>
        </p:txBody>
      </p:sp>
      <p:sp>
        <p:nvSpPr>
          <p:cNvPr id="3" name="Rectangle 2"/>
          <p:cNvSpPr/>
          <p:nvPr/>
        </p:nvSpPr>
        <p:spPr>
          <a:xfrm>
            <a:off x="4848657" y="-7622"/>
            <a:ext cx="4295343" cy="738664"/>
          </a:xfrm>
          <a:prstGeom prst="rect">
            <a:avLst/>
          </a:prstGeom>
        </p:spPr>
        <p:txBody>
          <a:bodyPr wrap="none">
            <a:spAutoFit/>
          </a:bodyPr>
          <a:lstStyle/>
          <a:p>
            <a:pPr lvl="0" algn="just">
              <a:lnSpc>
                <a:spcPct val="150000"/>
              </a:lnSpc>
              <a:tabLst>
                <a:tab pos="92710" algn="l"/>
              </a:tabLst>
            </a:pPr>
            <a:r>
              <a:rPr lang="en-US" sz="2800" b="1">
                <a:solidFill>
                  <a:prstClr val="black"/>
                </a:solidFill>
                <a:latin typeface="Times New Roman"/>
                <a:ea typeface="Times New Roman"/>
              </a:rPr>
              <a:t>Trò chơi: </a:t>
            </a:r>
            <a:r>
              <a:rPr lang="en-US" sz="2800" b="1" i="1">
                <a:solidFill>
                  <a:prstClr val="black"/>
                </a:solidFill>
                <a:latin typeface="Times New Roman"/>
                <a:ea typeface="Times New Roman"/>
              </a:rPr>
              <a:t>Mình cùng vỗ tay</a:t>
            </a:r>
            <a:endParaRPr lang="en-US" sz="2800">
              <a:solidFill>
                <a:prstClr val="black"/>
              </a:solidFill>
              <a:latin typeface="Times New Roman"/>
              <a:ea typeface="Calibri"/>
            </a:endParaRPr>
          </a:p>
        </p:txBody>
      </p:sp>
      <p:pic>
        <p:nvPicPr>
          <p:cNvPr id="2050" name="Picture 2" descr="2021-06-12_2139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253031"/>
            <a:ext cx="4548091" cy="260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61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20</a:t>
            </a:r>
            <a:endParaRPr lang="en-AU" sz="3200" b="1">
              <a:solidFill>
                <a:srgbClr val="FF0000"/>
              </a:solidFill>
              <a:latin typeface="Times New Roman"/>
              <a:ea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smtClean="0">
                <a:solidFill>
                  <a:srgbClr val="FC190F"/>
                </a:solidFill>
                <a:latin typeface="Times New Roman"/>
                <a:ea typeface="Arial"/>
              </a:rPr>
              <a:t>*</a:t>
            </a: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smtClean="0">
                <a:solidFill>
                  <a:srgbClr val="FF0000"/>
                </a:solidFill>
                <a:latin typeface="Times New Roman"/>
                <a:ea typeface="Calibri"/>
              </a:rPr>
              <a:t>Ôn đọc lại cao </a:t>
            </a:r>
            <a:r>
              <a:rPr lang="en-US" sz="4000">
                <a:solidFill>
                  <a:srgbClr val="FF0000"/>
                </a:solidFill>
                <a:latin typeface="Times New Roman"/>
                <a:ea typeface="Calibri"/>
              </a:rPr>
              <a:t>độ 6 nốt Đồ-rê-mi-pha-sol-la</a:t>
            </a:r>
          </a:p>
        </p:txBody>
      </p:sp>
      <p:pic>
        <p:nvPicPr>
          <p:cNvPr id="5"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smtClean="0">
                <a:solidFill>
                  <a:srgbClr val="FF0000"/>
                </a:solidFill>
                <a:latin typeface="Times New Roman"/>
                <a:ea typeface="Calibri"/>
              </a:rPr>
              <a:t>Ôn lại </a:t>
            </a:r>
            <a:r>
              <a:rPr lang="en-US" sz="3200">
                <a:solidFill>
                  <a:srgbClr val="FF0000"/>
                </a:solidFill>
                <a:latin typeface="Times New Roman"/>
                <a:ea typeface="Calibri"/>
              </a:rPr>
              <a:t>thế </a:t>
            </a:r>
            <a:r>
              <a:rPr lang="en-US" sz="3200" smtClean="0">
                <a:solidFill>
                  <a:srgbClr val="FF0000"/>
                </a:solidFill>
                <a:latin typeface="Times New Roman"/>
                <a:ea typeface="Calibri"/>
              </a:rPr>
              <a:t>tay đô-rê-mi-pha-sol-la </a:t>
            </a:r>
            <a:r>
              <a:rPr lang="en-US" sz="3200">
                <a:solidFill>
                  <a:srgbClr val="FF0000"/>
                </a:solidFill>
                <a:latin typeface="Times New Roman"/>
                <a:ea typeface="Calibri"/>
              </a:rPr>
              <a:t>trên cao </a:t>
            </a:r>
            <a:r>
              <a:rPr lang="en-US" sz="3200" smtClean="0">
                <a:solidFill>
                  <a:srgbClr val="FF0000"/>
                </a:solidFill>
                <a:latin typeface="Times New Roman"/>
                <a:ea typeface="Calibri"/>
              </a:rPr>
              <a:t>độ </a:t>
            </a:r>
            <a:r>
              <a:rPr lang="en-US" sz="3200">
                <a:solidFill>
                  <a:srgbClr val="FF0000"/>
                </a:solidFill>
                <a:latin typeface="Times New Roman"/>
                <a:ea typeface="Calibri"/>
              </a:rPr>
              <a:t>6 nốt</a:t>
            </a:r>
          </a:p>
        </p:txBody>
      </p:sp>
      <p:pic>
        <p:nvPicPr>
          <p:cNvPr id="8"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500464"/>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a:t>
            </a:r>
            <a:r>
              <a:rPr lang="en-US" sz="2400" smtClean="0">
                <a:solidFill>
                  <a:srgbClr val="FF0000"/>
                </a:solidFill>
                <a:latin typeface="Times New Roman"/>
                <a:ea typeface="Calibri"/>
              </a:rPr>
              <a:t>Ôn đọc nhạc </a:t>
            </a:r>
            <a:r>
              <a:rPr lang="en-US" sz="2400">
                <a:solidFill>
                  <a:srgbClr val="FF0000"/>
                </a:solidFill>
                <a:latin typeface="Times New Roman"/>
                <a:ea typeface="Calibri"/>
              </a:rPr>
              <a:t>kết hợp làm thế tay bài đọc nhạc với các hình thức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pic>
        <p:nvPicPr>
          <p:cNvPr id="7"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5989" y="5157192"/>
            <a:ext cx="609600" cy="609600"/>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smtClean="0">
                <a:solidFill>
                  <a:srgbClr val="FF0000"/>
                </a:solidFill>
              </a:rPr>
              <a:t>Ôn đọc nhạc gõ đệm theo </a:t>
            </a:r>
            <a:r>
              <a:rPr lang="en-US" sz="2400" i="1">
                <a:solidFill>
                  <a:srgbClr val="FF0000"/>
                </a:solidFill>
              </a:rPr>
              <a:t>phách với các hình </a:t>
            </a:r>
            <a:r>
              <a:rPr lang="en-US" sz="2400" i="1" smtClean="0">
                <a:solidFill>
                  <a:srgbClr val="FF0000"/>
                </a:solidFill>
              </a:rPr>
              <a:t>thức: Lớp tổ cá nhân</a:t>
            </a:r>
            <a:endParaRPr lang="en-US" sz="2400" i="1">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pic>
        <p:nvPicPr>
          <p:cNvPr id="23"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0231" y="5398783"/>
            <a:ext cx="609600" cy="609600"/>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smtClean="0">
                <a:latin typeface="Times New Roman"/>
                <a:ea typeface="Times New Roman"/>
              </a:rPr>
              <a:t>Xem </a:t>
            </a:r>
            <a:r>
              <a:rPr lang="en-US" sz="2400">
                <a:latin typeface="Times New Roman"/>
                <a:ea typeface="Times New Roman"/>
              </a:rPr>
              <a:t>hình ảnh về những chú voi con ở Bản Đôn </a:t>
            </a:r>
            <a:r>
              <a:rPr lang="en-US" sz="2400" smtClean="0">
                <a:latin typeface="Times New Roman"/>
                <a:ea typeface="Times New Roman"/>
              </a:rPr>
              <a:t>và nghe nhạc  </a:t>
            </a:r>
            <a:r>
              <a:rPr lang="en-US" sz="2400">
                <a:latin typeface="Times New Roman"/>
                <a:ea typeface="Times New Roman"/>
              </a:rPr>
              <a:t>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255" y="1214984"/>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a:t>
            </a:r>
            <a:r>
              <a:rPr lang="en-US" smtClean="0">
                <a:latin typeface="Times New Roman"/>
                <a:ea typeface="Times New Roman"/>
              </a:rPr>
              <a:t>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587</Words>
  <Application>Microsoft Office PowerPoint</Application>
  <PresentationFormat>On-screen Show (4:3)</PresentationFormat>
  <Paragraphs>43</Paragraphs>
  <Slides>19</Slides>
  <Notes>1</Notes>
  <HiddenSlides>0</HiddenSlides>
  <MMClips>10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70</cp:revision>
  <dcterms:created xsi:type="dcterms:W3CDTF">2021-06-22T02:23:00Z</dcterms:created>
  <dcterms:modified xsi:type="dcterms:W3CDTF">2021-06-23T03:19:00Z</dcterms:modified>
</cp:coreProperties>
</file>