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8"/>
  </p:notesMasterIdLst>
  <p:sldIdLst>
    <p:sldId id="256" r:id="rId6"/>
    <p:sldId id="296" r:id="rId7"/>
    <p:sldId id="259" r:id="rId9"/>
    <p:sldId id="286" r:id="rId10"/>
    <p:sldId id="287" r:id="rId11"/>
    <p:sldId id="288" r:id="rId12"/>
    <p:sldId id="289" r:id="rId13"/>
    <p:sldId id="293" r:id="rId14"/>
    <p:sldId id="291" r:id="rId15"/>
    <p:sldId id="292" r:id="rId16"/>
    <p:sldId id="294" r:id="rId17"/>
    <p:sldId id="297" r:id="rId18"/>
    <p:sldId id="298" r:id="rId19"/>
    <p:sldId id="299" r:id="rId20"/>
    <p:sldId id="278" r:id="rId21"/>
    <p:sldId id="279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116" d="100"/>
          <a:sy n="116" d="100"/>
        </p:scale>
        <p:origin x="-132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CD537-2989-406F-8438-0F62A5FD0D2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7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57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4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5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1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4.xml"/><Relationship Id="rId4" Type="http://schemas.openxmlformats.org/officeDocument/2006/relationships/image" Target="../media/image11.png"/><Relationship Id="rId3" Type="http://schemas.microsoft.com/office/2007/relationships/media" Target="../media/media8.mp3"/><Relationship Id="rId2" Type="http://schemas.openxmlformats.org/officeDocument/2006/relationships/audio" Target="../media/media8.mp3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1.png"/><Relationship Id="rId3" Type="http://schemas.microsoft.com/office/2007/relationships/media" Target="../media/media9.mp3"/><Relationship Id="rId2" Type="http://schemas.openxmlformats.org/officeDocument/2006/relationships/audio" Target="../media/media9.mp3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2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media" Target="../media/media3.mp3"/><Relationship Id="rId4" Type="http://schemas.openxmlformats.org/officeDocument/2006/relationships/audio" Target="../media/media3.mp3"/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4.xml"/><Relationship Id="rId5" Type="http://schemas.openxmlformats.org/officeDocument/2006/relationships/image" Target="../media/image11.png"/><Relationship Id="rId4" Type="http://schemas.microsoft.com/office/2007/relationships/media" Target="../media/media4.mp3"/><Relationship Id="rId3" Type="http://schemas.openxmlformats.org/officeDocument/2006/relationships/audio" Target="../media/media4.mp3"/><Relationship Id="rId2" Type="http://schemas.openxmlformats.org/officeDocument/2006/relationships/image" Target="../media/image13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4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6" Type="http://schemas.microsoft.com/office/2007/relationships/media" Target="../media/media7.mp3"/><Relationship Id="rId5" Type="http://schemas.openxmlformats.org/officeDocument/2006/relationships/audio" Target="../media/media7.mp3"/><Relationship Id="rId4" Type="http://schemas.openxmlformats.org/officeDocument/2006/relationships/image" Target="../media/image15.png"/><Relationship Id="rId3" Type="http://schemas.microsoft.com/office/2007/relationships/media" Target="../media/media6.mp4"/><Relationship Id="rId2" Type="http://schemas.openxmlformats.org/officeDocument/2006/relationships/video" Target="../media/media6.mp4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95643" y="5042118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FF0000"/>
                </a:solidFill>
              </a:rPr>
              <a:t>chia </a:t>
            </a:r>
            <a:r>
              <a:rPr lang="en-US" sz="2800" i="1" dirty="0" err="1" smtClean="0">
                <a:solidFill>
                  <a:srgbClr val="FF0000"/>
                </a:solidFill>
              </a:rPr>
              <a:t>lớp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thành</a:t>
            </a:r>
            <a:r>
              <a:rPr lang="en-US" sz="2800" i="1" dirty="0" smtClean="0">
                <a:solidFill>
                  <a:srgbClr val="FF0000"/>
                </a:solidFill>
              </a:rPr>
              <a:t> 2 </a:t>
            </a:r>
            <a:r>
              <a:rPr lang="en-US" sz="2800" i="1" dirty="0" err="1" smtClean="0">
                <a:solidFill>
                  <a:srgbClr val="FF0000"/>
                </a:solidFill>
              </a:rPr>
              <a:t>tổ</a:t>
            </a:r>
            <a:r>
              <a:rPr lang="en-US" sz="2800" i="1" dirty="0" smtClean="0">
                <a:solidFill>
                  <a:srgbClr val="FF0000"/>
                </a:solidFill>
              </a:rPr>
              <a:t>: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1: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endParaRPr lang="en-US" sz="2800" i="1" dirty="0" smtClean="0">
              <a:solidFill>
                <a:srgbClr val="FF0000"/>
              </a:solidFill>
            </a:endParaRPr>
          </a:p>
          <a:p>
            <a:r>
              <a:rPr lang="en-US" sz="2800" b="1" i="1" dirty="0" err="1" smtClean="0">
                <a:solidFill>
                  <a:srgbClr val="000066"/>
                </a:solidFill>
              </a:rPr>
              <a:t>Tổ</a:t>
            </a:r>
            <a:r>
              <a:rPr lang="en-US" sz="2800" b="1" i="1" dirty="0" smtClean="0">
                <a:solidFill>
                  <a:srgbClr val="000066"/>
                </a:solidFill>
              </a:rPr>
              <a:t> 2: </a:t>
            </a:r>
            <a:r>
              <a:rPr lang="en-US" sz="2800" i="1" dirty="0" err="1" smtClean="0">
                <a:solidFill>
                  <a:srgbClr val="FF0000"/>
                </a:solidFill>
              </a:rPr>
              <a:t>nghép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(</a:t>
            </a:r>
            <a:r>
              <a:rPr lang="en-US" sz="2800" i="1" dirty="0" err="1" smtClean="0">
                <a:solidFill>
                  <a:srgbClr val="FF0000"/>
                </a:solidFill>
              </a:rPr>
              <a:t>ngược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lại</a:t>
            </a:r>
            <a:r>
              <a:rPr lang="en-US" sz="2800" i="1" dirty="0" smtClean="0">
                <a:solidFill>
                  <a:srgbClr val="FF0000"/>
                </a:solidFill>
              </a:rPr>
              <a:t>)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3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3828" y="5887245"/>
            <a:ext cx="32403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 smtClean="0">
                <a:solidFill>
                  <a:srgbClr val="FF0000"/>
                </a:solidFill>
              </a:rPr>
              <a:t>Đọc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nhạc</a:t>
            </a:r>
            <a:r>
              <a:rPr lang="en-US" sz="2800" i="1" dirty="0" smtClean="0">
                <a:solidFill>
                  <a:srgbClr val="FF0000"/>
                </a:solidFill>
              </a:rPr>
              <a:t>, </a:t>
            </a:r>
            <a:r>
              <a:rPr lang="en-US" sz="2800" i="1" dirty="0" err="1" smtClean="0">
                <a:solidFill>
                  <a:srgbClr val="FF0000"/>
                </a:solidFill>
              </a:rPr>
              <a:t>ghép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lời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gõ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đệm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</a:rPr>
              <a:t>phách</a:t>
            </a:r>
            <a:endParaRPr lang="en-US" sz="2800" i="1" dirty="0" smtClean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71800" y="0"/>
            <a:ext cx="410445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HĐ: VẬN DỤNG-SÁNG TẠO</a:t>
            </a:r>
            <a:endParaRPr lang="en-US" sz="2800" b="1" dirty="0" smtClean="0">
              <a:solidFill>
                <a:srgbClr val="002060"/>
              </a:solidFill>
            </a:endParaRPr>
          </a:p>
        </p:txBody>
      </p:sp>
      <p:pic>
        <p:nvPicPr>
          <p:cNvPr id="4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404664"/>
            <a:ext cx="7992888" cy="4320480"/>
          </a:xfrm>
          <a:prstGeom prst="rect">
            <a:avLst/>
          </a:prstGeom>
        </p:spPr>
      </p:pic>
      <p:pic>
        <p:nvPicPr>
          <p:cNvPr id="205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22851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51389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48" y="2528900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416" y="2516802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74" y="249925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45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502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2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550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256" y="350100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3498098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560" y="3652209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293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816" y="350653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84" y="3415516"/>
            <a:ext cx="399480" cy="31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0"/>
            <a:ext cx="6156176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836712"/>
            <a:ext cx="3044444" cy="3376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1600" b="1" dirty="0">
                <a:solidFill>
                  <a:srgbClr val="FF0000"/>
                </a:solidFill>
              </a:rPr>
              <a:t>“Đi học” là một bài hát đã ghi lại cảm xúc hồi hộp lần đầu tiên đến </a:t>
            </a:r>
            <a:r>
              <a:rPr lang="vi-VN" sz="1600" b="1" dirty="0" smtClean="0">
                <a:solidFill>
                  <a:srgbClr val="FF0000"/>
                </a:solidFill>
              </a:rPr>
              <a:t>trưởng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hát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có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âm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hưởng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dân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ca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miền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núi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phía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bắc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với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giai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điệu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rất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đẹp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và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sinh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vi-VN" sz="1600" b="1" dirty="0" smtClean="0">
                <a:solidFill>
                  <a:srgbClr val="FF0000"/>
                </a:solidFill>
                <a:latin typeface="Arial" panose="020B0604020202020204"/>
              </a:rPr>
              <a:t>Nhạc </a:t>
            </a:r>
            <a:r>
              <a:rPr lang="vi-VN" sz="1600" b="1" dirty="0">
                <a:solidFill>
                  <a:srgbClr val="FF0000"/>
                </a:solidFill>
                <a:latin typeface="Arial" panose="020B0604020202020204"/>
              </a:rPr>
              <a:t>sĩ Bùi Đình Thảo</a:t>
            </a:r>
            <a:r>
              <a:rPr lang="vi-VN" sz="1600" dirty="0">
                <a:solidFill>
                  <a:srgbClr val="FF0000"/>
                </a:solidFill>
                <a:latin typeface="Arial" panose="020B0604020202020204"/>
              </a:rPr>
              <a:t> sinh ngày 4 tháng 2 năm 1931, quê ở Đồng Văn, Duy Tiên, Hà Nam 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Nhạc sĩ Bùi Đình Thả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33056"/>
            <a:ext cx="2932982" cy="293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" y="17681"/>
            <a:ext cx="327585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66"/>
                </a:solidFill>
              </a:rPr>
              <a:t>NỘI DUNG 2 NGHE NHẠC: HĐ TÌM HIỂU-KHÁM PHÁ </a:t>
            </a:r>
            <a:endParaRPr lang="en-US" sz="2000" b="1" dirty="0" smtClean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0032" y="17681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ĐI HỌC</a:t>
            </a:r>
            <a:endParaRPr lang="en-US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606444" y="20496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Nhạc</a:t>
            </a:r>
            <a:r>
              <a:rPr lang="en-US" b="1" dirty="0" smtClean="0">
                <a:solidFill>
                  <a:srgbClr val="FF0000"/>
                </a:solidFill>
              </a:rPr>
              <a:t> :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5912" y="526808"/>
            <a:ext cx="3411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L</a:t>
            </a:r>
            <a:r>
              <a:rPr lang="en-US" b="1" dirty="0" err="1" smtClean="0">
                <a:solidFill>
                  <a:srgbClr val="FF0000"/>
                </a:solidFill>
              </a:rPr>
              <a:t>ời</a:t>
            </a:r>
            <a:r>
              <a:rPr lang="en-US" b="1" dirty="0" smtClean="0">
                <a:solidFill>
                  <a:srgbClr val="FF0000"/>
                </a:solidFill>
              </a:rPr>
              <a:t>: Minh </a:t>
            </a:r>
            <a:r>
              <a:rPr lang="en-US" b="1" dirty="0" err="1" smtClean="0">
                <a:solidFill>
                  <a:srgbClr val="FF0000"/>
                </a:solidFill>
              </a:rPr>
              <a:t>Châu</a:t>
            </a:r>
            <a:r>
              <a:rPr lang="en-US" b="1" dirty="0" smtClean="0">
                <a:solidFill>
                  <a:srgbClr val="FF0000"/>
                </a:solidFill>
              </a:rPr>
              <a:t>- </a:t>
            </a:r>
            <a:r>
              <a:rPr lang="en-US" b="1" dirty="0" err="1" smtClean="0">
                <a:solidFill>
                  <a:srgbClr val="FF0000"/>
                </a:solidFill>
              </a:rPr>
              <a:t>Bùi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Đình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Thảo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509739"/>
            <a:ext cx="8496944" cy="4348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703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</a:rPr>
              <a:t>Nghe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nhạc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lần</a:t>
            </a:r>
            <a:r>
              <a:rPr lang="en-US" sz="3200" dirty="0" smtClean="0">
                <a:solidFill>
                  <a:srgbClr val="FF0000"/>
                </a:solidFill>
              </a:rPr>
              <a:t> 1, </a:t>
            </a:r>
            <a:r>
              <a:rPr lang="en-US" sz="3200" dirty="0" err="1" smtClean="0">
                <a:solidFill>
                  <a:srgbClr val="FF0000"/>
                </a:solidFill>
              </a:rPr>
              <a:t>sau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đó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câu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hỏi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trao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đổi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về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bài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hát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24744"/>
            <a:ext cx="9396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1: </a:t>
            </a:r>
            <a:r>
              <a:rPr lang="en-US" sz="2800" dirty="0" err="1" smtClean="0">
                <a:solidFill>
                  <a:srgbClr val="FF0000"/>
                </a:solidFill>
              </a:rPr>
              <a:t>Hỏi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cảm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nhận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r>
              <a:rPr lang="en-US" sz="2800" dirty="0" smtClean="0">
                <a:solidFill>
                  <a:srgbClr val="FF0000"/>
                </a:solidFill>
              </a:rPr>
              <a:t>?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2: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Nói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về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những</a:t>
            </a: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FF0000"/>
                </a:solidFill>
              </a:rPr>
              <a:t>hình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đẹp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xúc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động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bài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hát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3: </a:t>
            </a:r>
            <a:r>
              <a:rPr lang="en-US" sz="2800" dirty="0" err="1" smtClean="0">
                <a:solidFill>
                  <a:srgbClr val="FF0000"/>
                </a:solidFill>
              </a:rPr>
              <a:t>Diễn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một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nét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bằng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âm</a:t>
            </a:r>
            <a:r>
              <a:rPr lang="en-US" sz="2800" dirty="0" smtClean="0">
                <a:solidFill>
                  <a:srgbClr val="FF0000"/>
                </a:solidFill>
              </a:rPr>
              <a:t> La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2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7141" y="220493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7504" y="5540044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</a:rPr>
              <a:t>Nghe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lần</a:t>
            </a:r>
            <a:r>
              <a:rPr lang="en-US" sz="4000" dirty="0" smtClean="0">
                <a:solidFill>
                  <a:srgbClr val="FF0000"/>
                </a:solidFill>
              </a:rPr>
              <a:t> 2 </a:t>
            </a:r>
            <a:r>
              <a:rPr lang="en-US" sz="4000" dirty="0" err="1" smtClean="0">
                <a:solidFill>
                  <a:srgbClr val="FF0000"/>
                </a:solidFill>
              </a:rPr>
              <a:t>kết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hợp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vận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động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trái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phải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theo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nhịp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bài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hát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NGHE NHAC DI HO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6469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20072" y="2486"/>
            <a:ext cx="3923928" cy="609081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dục-củng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cố-dặn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 BAI TDN3 TOI HAT SOL LA S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55568" y="0"/>
            <a:ext cx="38884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UG BOG HOA N B CA A' 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077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324" y="5157200"/>
            <a:ext cx="2536676" cy="15844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43608" y="332664"/>
            <a:ext cx="5563716" cy="2147331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ÂM NHẠC LỚP 5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Administrator\Desktop\img1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181" y="2963410"/>
            <a:ext cx="3259460" cy="416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71801" y="1083163"/>
            <a:ext cx="191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TIẾT 11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869" y="1879830"/>
            <a:ext cx="5563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+ TẬP ĐỌC NHẠC:TĐN SỐ 3</a:t>
            </a:r>
            <a:endParaRPr lang="en-US" sz="3600" b="1" dirty="0" smtClean="0">
              <a:solidFill>
                <a:srgbClr val="FFFF00"/>
              </a:solidFill>
            </a:endParaRPr>
          </a:p>
          <a:p>
            <a:r>
              <a:rPr lang="en-US" sz="3600" b="1" dirty="0" smtClean="0">
                <a:solidFill>
                  <a:srgbClr val="FFFF00"/>
                </a:solidFill>
              </a:rPr>
              <a:t>+ NGHE NHẠC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91813" y="6316873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Nhớ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ơn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thầy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cô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94515" y="16739"/>
            <a:ext cx="444948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HĐ TÌM HIỂU-KHÁM PHÁ</a:t>
            </a:r>
            <a:endParaRPr lang="en-US" sz="3200" b="1" dirty="0" smtClean="0">
              <a:solidFill>
                <a:srgbClr val="00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1546" y="655834"/>
            <a:ext cx="3329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iới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TĐN</a:t>
            </a:r>
            <a:endParaRPr lang="en-US" sz="2800" i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S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1340768"/>
            <a:ext cx="80648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17" y="2622103"/>
            <a:ext cx="99064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862" y="4005064"/>
            <a:ext cx="96115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92486" y="1341337"/>
            <a:ext cx="1008112" cy="4089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115616" y="1750295"/>
            <a:ext cx="288032" cy="720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-30197" y="62973"/>
            <a:ext cx="409814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66"/>
                </a:solidFill>
              </a:rPr>
              <a:t>NỘI DUNG 1: TĐN </a:t>
            </a:r>
            <a:r>
              <a:rPr lang="en-US" sz="3200" b="1" dirty="0" err="1" smtClean="0">
                <a:solidFill>
                  <a:srgbClr val="000066"/>
                </a:solidFill>
              </a:rPr>
              <a:t>số</a:t>
            </a:r>
            <a:r>
              <a:rPr lang="en-US" sz="3200" b="1" dirty="0" smtClean="0">
                <a:solidFill>
                  <a:srgbClr val="000066"/>
                </a:solidFill>
              </a:rPr>
              <a:t> 3</a:t>
            </a:r>
            <a:endParaRPr lang="en-US" sz="3200" b="1" dirty="0" smtClean="0">
              <a:solidFill>
                <a:srgbClr val="00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5475761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69357" y="-30962"/>
            <a:ext cx="333327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Luyện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độ-tiết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tấu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2258"/>
            <a:ext cx="7992888" cy="3835937"/>
          </a:xfrm>
          <a:prstGeom prst="rect">
            <a:avLst/>
          </a:prstGeom>
        </p:spPr>
      </p:pic>
      <p:pic>
        <p:nvPicPr>
          <p:cNvPr id="3" name="LCD DEN DRMSL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3386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30810" y="0"/>
            <a:ext cx="509187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Hỏi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nốt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247" y="5555502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S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97" b="34979"/>
          <a:stretch>
            <a:fillRect/>
          </a:stretch>
        </p:blipFill>
        <p:spPr bwMode="auto">
          <a:xfrm>
            <a:off x="539552" y="523220"/>
            <a:ext cx="8064896" cy="384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75856" y="5661247"/>
            <a:ext cx="2636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HĐ: LUYỆN TẬP-THỰC HÀNH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29753"/>
            <a:ext cx="8064896" cy="2684992"/>
          </a:xfrm>
          <a:prstGeom prst="rect">
            <a:avLst/>
          </a:prstGeom>
        </p:spPr>
      </p:pic>
      <p:pic>
        <p:nvPicPr>
          <p:cNvPr id="4" name="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489" y="3933056"/>
            <a:ext cx="609600" cy="6096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346268" y="1032692"/>
            <a:ext cx="4185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63889" y="0"/>
            <a:ext cx="180020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Dạy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4" descr="C:\Users\Administrator\Desktop\c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5563739"/>
            <a:ext cx="2304256" cy="1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064896" cy="223224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75856" y="5263754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HS </a:t>
            </a:r>
            <a:r>
              <a:rPr lang="en-US" sz="2400" i="1" dirty="0" err="1" smtClean="0">
                <a:solidFill>
                  <a:srgbClr val="FF0000"/>
                </a:solidFill>
              </a:rPr>
              <a:t>nhẩm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cả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bài</a:t>
            </a:r>
            <a:r>
              <a:rPr lang="en-US" sz="2400" i="1" dirty="0" smtClean="0">
                <a:solidFill>
                  <a:srgbClr val="FF0000"/>
                </a:solidFill>
              </a:rPr>
              <a:t> 1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sau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đọc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vài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lần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cho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đúng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cao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độ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tiết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tấu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sắc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thái</a:t>
            </a:r>
            <a:r>
              <a:rPr lang="en-US" sz="2400" i="1" dirty="0" smtClean="0">
                <a:solidFill>
                  <a:srgbClr val="FF0000"/>
                </a:solidFill>
              </a:rPr>
              <a:t>, </a:t>
            </a:r>
            <a:r>
              <a:rPr lang="en-US" sz="2400" i="1" dirty="0" err="1" smtClean="0">
                <a:solidFill>
                  <a:srgbClr val="FF0000"/>
                </a:solidFill>
              </a:rPr>
              <a:t>sửa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</a:rPr>
              <a:t>sai</a:t>
            </a:r>
            <a:r>
              <a:rPr lang="en-US" sz="2400" i="1" dirty="0" smtClean="0">
                <a:solidFill>
                  <a:srgbClr val="FF0000"/>
                </a:solidFill>
              </a:rPr>
              <a:t>.</a:t>
            </a:r>
            <a:endParaRPr lang="en-US" sz="2400" i="1" dirty="0">
              <a:solidFill>
                <a:srgbClr val="FF0000"/>
              </a:solidFill>
            </a:endParaRPr>
          </a:p>
        </p:txBody>
      </p:sp>
      <p:pic>
        <p:nvPicPr>
          <p:cNvPr id="2" name="MP3 TDN TOI HAT SOL LA SO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332656"/>
            <a:ext cx="7992888" cy="4392488"/>
          </a:xfrm>
          <a:prstGeom prst="rect">
            <a:avLst/>
          </a:prstGeom>
        </p:spPr>
      </p:pic>
      <p:pic>
        <p:nvPicPr>
          <p:cNvPr id="3" name="C1+2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7624" y="1166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1120</Words>
  <Application>WPS Presentation</Application>
  <PresentationFormat>On-screen Show (4:3)</PresentationFormat>
  <Paragraphs>62</Paragraphs>
  <Slides>16</Slides>
  <Notes>4</Notes>
  <HiddenSlides>0</HiddenSlides>
  <MMClips>12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SimSun</vt:lpstr>
      <vt:lpstr>Wingdings</vt:lpstr>
      <vt:lpstr>Times New Roman</vt:lpstr>
      <vt:lpstr>Arial</vt:lpstr>
      <vt:lpstr>Microsoft YaHei</vt:lpstr>
      <vt:lpstr>Arial Unicode MS</vt:lpstr>
      <vt:lpstr>Calibri</vt:lpstr>
      <vt:lpstr>Calibri Light</vt:lpstr>
      <vt:lpstr>Office Theme</vt:lpstr>
      <vt:lpstr>2_Office Theme</vt:lpstr>
      <vt:lpstr>4_Office Theme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83</cp:revision>
  <dcterms:created xsi:type="dcterms:W3CDTF">2021-05-09T14:16:00Z</dcterms:created>
  <dcterms:modified xsi:type="dcterms:W3CDTF">2021-08-29T16:13:36Z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D2562DADFB214117B1CA1FF764130BD6</vt:lpwstr>
  </property>
  <property fmtid="{D5CDD505-2E9C-101B-9397-08002B2CF9AE}" pid="3" name="KSOProductBuildVer">
    <vt:lpwstr>1033-11.2.0.10265</vt:lpwstr>
  </property>
</Properties>
</file>