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72" r:id="rId2"/>
    <p:sldMasterId id="2147483711" r:id="rId3"/>
  </p:sldMasterIdLst>
  <p:notesMasterIdLst>
    <p:notesMasterId r:id="rId23"/>
  </p:notesMasterIdLst>
  <p:sldIdLst>
    <p:sldId id="555" r:id="rId4"/>
    <p:sldId id="573" r:id="rId5"/>
    <p:sldId id="534" r:id="rId6"/>
    <p:sldId id="549" r:id="rId7"/>
    <p:sldId id="556" r:id="rId8"/>
    <p:sldId id="557" r:id="rId9"/>
    <p:sldId id="566" r:id="rId10"/>
    <p:sldId id="567" r:id="rId11"/>
    <p:sldId id="568" r:id="rId12"/>
    <p:sldId id="274" r:id="rId13"/>
    <p:sldId id="569" r:id="rId14"/>
    <p:sldId id="570" r:id="rId15"/>
    <p:sldId id="571" r:id="rId16"/>
    <p:sldId id="572" r:id="rId17"/>
    <p:sldId id="554" r:id="rId18"/>
    <p:sldId id="257" r:id="rId19"/>
    <p:sldId id="574" r:id="rId20"/>
    <p:sldId id="268" r:id="rId21"/>
    <p:sldId id="285" r:id="rId22"/>
  </p:sldIdLst>
  <p:sldSz cx="12192000" cy="6858000"/>
  <p:notesSz cx="6858000" cy="9144000"/>
  <p:embeddedFontLst>
    <p:embeddedFont>
      <p:font typeface="等线" panose="02010600030101010101" pitchFamily="2" charset="-122"/>
      <p:regular r:id="rId24"/>
      <p:bold r:id="rId25"/>
    </p:embeddedFont>
    <p:embeddedFont>
      <p:font typeface="微软雅黑" panose="020B0503020204020204" pitchFamily="34" charset="-122"/>
      <p:regular r:id="rId26"/>
      <p:bold r:id="rId27"/>
    </p:embeddedFont>
    <p:embeddedFont>
      <p:font typeface="黑体" panose="02010609060101010101" pitchFamily="49" charset="-122"/>
      <p:regular r:id="rId28"/>
    </p:embeddedFont>
    <p:embeddedFont>
      <p:font typeface="宋体" panose="02010600030101010101" pitchFamily="2" charset="-122"/>
      <p:regular r:id="rId29"/>
    </p:embeddedFont>
    <p:embeddedFont>
      <p:font typeface="Arial Black" panose="020B0604020202020204" pitchFamily="34" charset="0"/>
      <p:bold r:id="rId30"/>
    </p:embeddedFont>
    <p:embeddedFont>
      <p:font typeface="Calibri" panose="020F0502020204030204" pitchFamily="34" charset="0"/>
      <p:regular r:id="rId31"/>
      <p:bold r:id="rId32"/>
      <p:italic r:id="rId33"/>
      <p:boldItalic r:id="rId34"/>
    </p:embeddedFont>
    <p:embeddedFont>
      <p:font typeface="Coiny" panose="02000903060500060000" pitchFamily="2" charset="0"/>
      <p:regular r:id="rId35"/>
    </p:embeddedFont>
    <p:embeddedFont>
      <p:font typeface="iCiel Cadena" panose="02000503000000020004" pitchFamily="2" charset="77"/>
      <p:bold r:id="rId36"/>
    </p:embeddedFont>
    <p:embeddedFont>
      <p:font typeface="UTM Cookies" panose="02040603050506020204" pitchFamily="18" charset="0"/>
      <p:regular r:id="rId37"/>
    </p:embeddedFont>
    <p:embeddedFont>
      <p:font typeface="UTM French Vanilla" panose="02040603050506020204" pitchFamily="18" charset="0"/>
      <p:regular r:id="rId3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47CFFF"/>
    <a:srgbClr val="00B0F0"/>
    <a:srgbClr val="FFCCCC"/>
    <a:srgbClr val="BCE2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77" autoAdjust="0"/>
    <p:restoredTop sz="94660"/>
  </p:normalViewPr>
  <p:slideViewPr>
    <p:cSldViewPr snapToGrid="0" showGuides="1">
      <p:cViewPr varScale="1">
        <p:scale>
          <a:sx n="83" d="100"/>
          <a:sy n="83" d="100"/>
        </p:scale>
        <p:origin x="240" y="360"/>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3.fntdata"/><Relationship Id="rId39" Type="http://schemas.openxmlformats.org/officeDocument/2006/relationships/presProps" Target="presProps.xml"/><Relationship Id="rId21" Type="http://schemas.openxmlformats.org/officeDocument/2006/relationships/slide" Target="slides/slide18.xml"/><Relationship Id="rId34" Type="http://schemas.openxmlformats.org/officeDocument/2006/relationships/font" Target="fonts/font11.fntdata"/><Relationship Id="rId42"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6.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8.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5D0BD5-91C1-4165-875A-8E84CB3FBDC5}" type="datetimeFigureOut">
              <a:rPr lang="zh-CN" altLang="en-US" smtClean="0"/>
              <a:t>2022/12/21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68094B-D5DC-4E89-AEC9-71177D3D65D3}" type="slidenum">
              <a:rPr lang="zh-CN" altLang="en-US" smtClean="0"/>
              <a:t>‹#›</a:t>
            </a:fld>
            <a:endParaRPr lang="zh-CN" altLang="en-US"/>
          </a:p>
        </p:txBody>
      </p:sp>
    </p:spTree>
    <p:extLst>
      <p:ext uri="{BB962C8B-B14F-4D97-AF65-F5344CB8AC3E}">
        <p14:creationId xmlns:p14="http://schemas.microsoft.com/office/powerpoint/2010/main" val="862615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4207462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025CEC-2ABC-4E79-BB53-CF7F3C7D9C4B}" type="slidenum">
              <a:rPr lang="zh-CN" altLang="en-US" smtClean="0"/>
              <a:t>2</a:t>
            </a:fld>
            <a:endParaRPr lang="zh-CN" altLang="en-US"/>
          </a:p>
        </p:txBody>
      </p:sp>
    </p:spTree>
    <p:extLst>
      <p:ext uri="{BB962C8B-B14F-4D97-AF65-F5344CB8AC3E}">
        <p14:creationId xmlns:p14="http://schemas.microsoft.com/office/powerpoint/2010/main" val="23177982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1314813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025CEC-2ABC-4E79-BB53-CF7F3C7D9C4B}" type="slidenum">
              <a:rPr lang="zh-CN" altLang="en-US" smtClean="0"/>
              <a:t>15</a:t>
            </a:fld>
            <a:endParaRPr lang="zh-CN" altLang="en-US"/>
          </a:p>
        </p:txBody>
      </p:sp>
    </p:spTree>
    <p:extLst>
      <p:ext uri="{BB962C8B-B14F-4D97-AF65-F5344CB8AC3E}">
        <p14:creationId xmlns:p14="http://schemas.microsoft.com/office/powerpoint/2010/main" val="1821101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231876-DAAE-412F-A7A0-F58ABC1E85C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15648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231876-DAAE-412F-A7A0-F58ABC1E85C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1146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F11574-EF26-4E2A-AE6D-376A5D71A626}" type="slidenum">
              <a:rPr lang="zh-CN" altLang="en-US" smtClean="0"/>
              <a:t>18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025CEC-2ABC-4E79-BB53-CF7F3C7D9C4B}" type="slidenum">
              <a:rPr lang="zh-CN" altLang="en-US" smtClean="0"/>
              <a:t>19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839780B6-D6E4-4D4C-8DE4-267CF02E96CC}" type="datetimeFigureOut">
              <a:rPr lang="zh-CN" altLang="en-US" smtClean="0"/>
              <a:t>2022/12/21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03E5E9-3381-48B5-A0F3-64B76823723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39780B6-D6E4-4D4C-8DE4-267CF02E96CC}" type="datetimeFigureOut">
              <a:rPr lang="zh-CN" altLang="en-US" smtClean="0"/>
              <a:t>2022/12/21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03E5E9-3381-48B5-A0F3-64B76823723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39780B6-D6E4-4D4C-8DE4-267CF02E96CC}" type="datetimeFigureOut">
              <a:rPr lang="zh-CN" altLang="en-US" smtClean="0"/>
              <a:t>2022/12/21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03E5E9-3381-48B5-A0F3-64B76823723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609463" indent="0" algn="ctr">
              <a:buNone/>
              <a:defRPr>
                <a:solidFill>
                  <a:schemeClr val="tx1">
                    <a:tint val="75000"/>
                  </a:schemeClr>
                </a:solidFill>
              </a:defRPr>
            </a:lvl2pPr>
            <a:lvl3pPr marL="1218926" indent="0" algn="ctr">
              <a:buNone/>
              <a:defRPr>
                <a:solidFill>
                  <a:schemeClr val="tx1">
                    <a:tint val="75000"/>
                  </a:schemeClr>
                </a:solidFill>
              </a:defRPr>
            </a:lvl3pPr>
            <a:lvl4pPr marL="1828388" indent="0" algn="ctr">
              <a:buNone/>
              <a:defRPr>
                <a:solidFill>
                  <a:schemeClr val="tx1">
                    <a:tint val="75000"/>
                  </a:schemeClr>
                </a:solidFill>
              </a:defRPr>
            </a:lvl4pPr>
            <a:lvl5pPr marL="2437851" indent="0" algn="ctr">
              <a:buNone/>
              <a:defRPr>
                <a:solidFill>
                  <a:schemeClr val="tx1">
                    <a:tint val="75000"/>
                  </a:schemeClr>
                </a:solidFill>
              </a:defRPr>
            </a:lvl5pPr>
            <a:lvl6pPr marL="3047314" indent="0" algn="ctr">
              <a:buNone/>
              <a:defRPr>
                <a:solidFill>
                  <a:schemeClr val="tx1">
                    <a:tint val="75000"/>
                  </a:schemeClr>
                </a:solidFill>
              </a:defRPr>
            </a:lvl6pPr>
            <a:lvl7pPr marL="3656777" indent="0" algn="ctr">
              <a:buNone/>
              <a:defRPr>
                <a:solidFill>
                  <a:schemeClr val="tx1">
                    <a:tint val="75000"/>
                  </a:schemeClr>
                </a:solidFill>
              </a:defRPr>
            </a:lvl7pPr>
            <a:lvl8pPr marL="4266240" indent="0" algn="ctr">
              <a:buNone/>
              <a:defRPr>
                <a:solidFill>
                  <a:schemeClr val="tx1">
                    <a:tint val="75000"/>
                  </a:schemeClr>
                </a:solidFill>
              </a:defRPr>
            </a:lvl8pPr>
            <a:lvl9pPr marL="487570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12/21/22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7371976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12/21/22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3825874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6" y="4406902"/>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6" y="2906714"/>
            <a:ext cx="10363200" cy="1500187"/>
          </a:xfrm>
        </p:spPr>
        <p:txBody>
          <a:bodyPr anchor="b"/>
          <a:lstStyle>
            <a:lvl1pPr marL="0" indent="0">
              <a:buNone/>
              <a:defRPr sz="2699">
                <a:solidFill>
                  <a:schemeClr val="tx1">
                    <a:tint val="75000"/>
                  </a:schemeClr>
                </a:solidFill>
              </a:defRPr>
            </a:lvl1pPr>
            <a:lvl2pPr marL="609463" indent="0">
              <a:buNone/>
              <a:defRPr sz="2400">
                <a:solidFill>
                  <a:schemeClr val="tx1">
                    <a:tint val="75000"/>
                  </a:schemeClr>
                </a:solidFill>
              </a:defRPr>
            </a:lvl2pPr>
            <a:lvl3pPr marL="1218926" indent="0">
              <a:buNone/>
              <a:defRPr sz="2200">
                <a:solidFill>
                  <a:schemeClr val="tx1">
                    <a:tint val="75000"/>
                  </a:schemeClr>
                </a:solidFill>
              </a:defRPr>
            </a:lvl3pPr>
            <a:lvl4pPr marL="1828388" indent="0">
              <a:buNone/>
              <a:defRPr sz="1900">
                <a:solidFill>
                  <a:schemeClr val="tx1">
                    <a:tint val="75000"/>
                  </a:schemeClr>
                </a:solidFill>
              </a:defRPr>
            </a:lvl4pPr>
            <a:lvl5pPr marL="2437851" indent="0">
              <a:buNone/>
              <a:defRPr sz="1900">
                <a:solidFill>
                  <a:schemeClr val="tx1">
                    <a:tint val="75000"/>
                  </a:schemeClr>
                </a:solidFill>
              </a:defRPr>
            </a:lvl5pPr>
            <a:lvl6pPr marL="3047314" indent="0">
              <a:buNone/>
              <a:defRPr sz="1900">
                <a:solidFill>
                  <a:schemeClr val="tx1">
                    <a:tint val="75000"/>
                  </a:schemeClr>
                </a:solidFill>
              </a:defRPr>
            </a:lvl6pPr>
            <a:lvl7pPr marL="3656777" indent="0">
              <a:buNone/>
              <a:defRPr sz="1900">
                <a:solidFill>
                  <a:schemeClr val="tx1">
                    <a:tint val="75000"/>
                  </a:schemeClr>
                </a:solidFill>
              </a:defRPr>
            </a:lvl7pPr>
            <a:lvl8pPr marL="4266240" indent="0">
              <a:buNone/>
              <a:defRPr sz="1900">
                <a:solidFill>
                  <a:schemeClr val="tx1">
                    <a:tint val="75000"/>
                  </a:schemeClr>
                </a:solidFill>
              </a:defRPr>
            </a:lvl8pPr>
            <a:lvl9pPr marL="4875703"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12/21/22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298235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2"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12/21/22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416729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1"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4"/>
            <a:ext cx="5389033"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3"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12/21/22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5749080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12/21/22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217182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900057" y="6451899"/>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12/21/22</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3601" y="6396227"/>
            <a:ext cx="2844800" cy="365125"/>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4963991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2">
            <a:extLst>
              <a:ext uri="{FF2B5EF4-FFF2-40B4-BE49-F238E27FC236}">
                <a16:creationId xmlns:a16="http://schemas.microsoft.com/office/drawing/2014/main" id="{AB0F1C44-68C3-4481-8DBD-29A60B1E778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5520"/>
          </a:xfrm>
          <a:prstGeom prst="rect">
            <a:avLst/>
          </a:prstGeom>
        </p:spPr>
      </p:pic>
    </p:spTree>
    <p:extLst>
      <p:ext uri="{BB962C8B-B14F-4D97-AF65-F5344CB8AC3E}">
        <p14:creationId xmlns:p14="http://schemas.microsoft.com/office/powerpoint/2010/main" val="16950826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39780B6-D6E4-4D4C-8DE4-267CF02E96CC}" type="datetimeFigureOut">
              <a:rPr lang="zh-CN" altLang="en-US" smtClean="0"/>
              <a:t>2022/12/21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03E5E9-3381-48B5-A0F3-64B76823723A}"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4" y="273054"/>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5"/>
            <a:ext cx="4011084" cy="46910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12/21/22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4878584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463" indent="0">
              <a:buNone/>
              <a:defRPr sz="3799"/>
            </a:lvl2pPr>
            <a:lvl3pPr marL="1218926" indent="0">
              <a:buNone/>
              <a:defRPr sz="3199"/>
            </a:lvl3pPr>
            <a:lvl4pPr marL="1828388" indent="0">
              <a:buNone/>
              <a:defRPr sz="2699"/>
            </a:lvl4pPr>
            <a:lvl5pPr marL="2437851" indent="0">
              <a:buNone/>
              <a:defRPr sz="2699"/>
            </a:lvl5pPr>
            <a:lvl6pPr marL="3047314" indent="0">
              <a:buNone/>
              <a:defRPr sz="2699"/>
            </a:lvl6pPr>
            <a:lvl7pPr marL="3656777" indent="0">
              <a:buNone/>
              <a:defRPr sz="2699"/>
            </a:lvl7pPr>
            <a:lvl8pPr marL="4266240" indent="0">
              <a:buNone/>
              <a:defRPr sz="2699"/>
            </a:lvl8pPr>
            <a:lvl9pPr marL="4875703" indent="0">
              <a:buNone/>
              <a:defRPr sz="2699"/>
            </a:lvl9pPr>
          </a:lstStyle>
          <a:p>
            <a:endParaRPr lang="en-US" dirty="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12/21/22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3895220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12/21/22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40239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2"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12/21/22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9814894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26035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userDrawn="1"/>
        </p:nvSpPr>
        <p:spPr>
          <a:xfrm>
            <a:off x="1" y="1"/>
            <a:ext cx="12192000" cy="6858001"/>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 name="标题 1"/>
          <p:cNvSpPr>
            <a:spLocks noGrp="1"/>
          </p:cNvSpPr>
          <p:nvPr>
            <p:ph type="title"/>
          </p:nvPr>
        </p:nvSpPr>
        <p:spPr>
          <a:xfrm>
            <a:off x="159327" y="240436"/>
            <a:ext cx="10515600" cy="535420"/>
          </a:xfrm>
        </p:spPr>
        <p:txBody>
          <a:bodyPr>
            <a:normAutofit/>
          </a:bodyPr>
          <a:lstStyle>
            <a:lvl1pPr algn="l">
              <a:defRPr sz="3199" b="1">
                <a:solidFill>
                  <a:srgbClr val="4682AF"/>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pPr defTabSz="914217"/>
            <a:fld id="{D997B5FA-0921-464F-AAE1-844C04324D75}" type="datetimeFigureOut">
              <a:rPr lang="zh-CN" altLang="en-US" smtClean="0">
                <a:solidFill>
                  <a:prstClr val="black">
                    <a:tint val="75000"/>
                  </a:prstClr>
                </a:solidFill>
              </a:rPr>
              <a:pPr defTabSz="914217"/>
              <a:t>2022/12/21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914217"/>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914217"/>
            <a:fld id="{565CE74E-AB26-4998-AD42-012C4C1AD076}" type="slidenum">
              <a:rPr lang="zh-CN" altLang="en-US" smtClean="0">
                <a:solidFill>
                  <a:prstClr val="black">
                    <a:tint val="75000"/>
                  </a:prstClr>
                </a:solidFill>
              </a:rPr>
              <a:pPr defTabSz="914217"/>
              <a:t>‹#›</a:t>
            </a:fld>
            <a:endParaRPr lang="zh-CN" altLang="en-US">
              <a:solidFill>
                <a:prstClr val="black">
                  <a:tint val="75000"/>
                </a:prstClr>
              </a:solidFill>
            </a:endParaRPr>
          </a:p>
        </p:txBody>
      </p:sp>
    </p:spTree>
    <p:extLst>
      <p:ext uri="{BB962C8B-B14F-4D97-AF65-F5344CB8AC3E}">
        <p14:creationId xmlns:p14="http://schemas.microsoft.com/office/powerpoint/2010/main" val="195248096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defTabSz="914217"/>
            <a:fld id="{D997B5FA-0921-464F-AAE1-844C04324D75}" type="datetimeFigureOut">
              <a:rPr lang="zh-CN" altLang="en-US" smtClean="0">
                <a:solidFill>
                  <a:prstClr val="black">
                    <a:tint val="75000"/>
                  </a:prstClr>
                </a:solidFill>
              </a:rPr>
              <a:pPr defTabSz="914217"/>
              <a:t>2022/12/21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pPr defTabSz="914217"/>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pPr defTabSz="914217"/>
            <a:fld id="{565CE74E-AB26-4998-AD42-012C4C1AD076}" type="slidenum">
              <a:rPr lang="zh-CN" altLang="en-US" smtClean="0">
                <a:solidFill>
                  <a:prstClr val="black">
                    <a:tint val="75000"/>
                  </a:prstClr>
                </a:solidFill>
              </a:rPr>
              <a:pPr defTabSz="914217"/>
              <a:t>‹#›</a:t>
            </a:fld>
            <a:endParaRPr lang="zh-CN" altLang="en-US">
              <a:solidFill>
                <a:prstClr val="black">
                  <a:tint val="75000"/>
                </a:prstClr>
              </a:solidFill>
            </a:endParaRPr>
          </a:p>
        </p:txBody>
      </p:sp>
    </p:spTree>
    <p:extLst>
      <p:ext uri="{BB962C8B-B14F-4D97-AF65-F5344CB8AC3E}">
        <p14:creationId xmlns:p14="http://schemas.microsoft.com/office/powerpoint/2010/main" val="313542846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559124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39780B6-D6E4-4D4C-8DE4-267CF02E96CC}" type="datetimeFigureOut">
              <a:rPr lang="zh-CN" altLang="en-US" smtClean="0"/>
              <a:t>2022/12/21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03E5E9-3381-48B5-A0F3-64B76823723A}"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39780B6-D6E4-4D4C-8DE4-267CF02E96CC}" type="datetimeFigureOut">
              <a:rPr lang="zh-CN" altLang="en-US" smtClean="0"/>
              <a:t>2022/12/21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03E5E9-3381-48B5-A0F3-64B76823723A}"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39780B6-D6E4-4D4C-8DE4-267CF02E96CC}" type="datetimeFigureOut">
              <a:rPr lang="zh-CN" altLang="en-US" smtClean="0"/>
              <a:t>2022/12/21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03E5E9-3381-48B5-A0F3-64B76823723A}"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39780B6-D6E4-4D4C-8DE4-267CF02E96CC}" type="datetimeFigureOut">
              <a:rPr lang="zh-CN" altLang="en-US" smtClean="0"/>
              <a:t>2022/12/21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03E5E9-3381-48B5-A0F3-64B76823723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39780B6-D6E4-4D4C-8DE4-267CF02E96CC}" type="datetimeFigureOut">
              <a:rPr lang="zh-CN" altLang="en-US" smtClean="0"/>
              <a:t>2022/12/21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03E5E9-3381-48B5-A0F3-64B76823723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39780B6-D6E4-4D4C-8DE4-267CF02E96CC}" type="datetimeFigureOut">
              <a:rPr lang="zh-CN" altLang="en-US" smtClean="0"/>
              <a:t>2022/12/21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03E5E9-3381-48B5-A0F3-64B76823723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39780B6-D6E4-4D4C-8DE4-267CF02E96CC}" type="datetimeFigureOut">
              <a:rPr lang="zh-CN" altLang="en-US" smtClean="0"/>
              <a:t>2022/12/21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03E5E9-3381-48B5-A0F3-64B76823723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2.jpe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jp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2.jpeg"/><Relationship Id="rId5" Type="http://schemas.openxmlformats.org/officeDocument/2006/relationships/image" Target="../media/image5.pn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9780B6-D6E4-4D4C-8DE4-267CF02E96CC}" type="datetimeFigureOut">
              <a:rPr lang="zh-CN" altLang="en-US" smtClean="0"/>
              <a:t>2022/12/21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03E5E9-3381-48B5-A0F3-64B76823723A}" type="slidenum">
              <a:rPr lang="zh-CN" altLang="en-US" smtClean="0"/>
              <a:t>‹#›</a:t>
            </a:fld>
            <a:endParaRPr lang="zh-CN" altLang="en-US"/>
          </a:p>
        </p:txBody>
      </p:sp>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Picture 8" descr="Diagram&#10;&#10;Description automatically generated">
            <a:extLst>
              <a:ext uri="{FF2B5EF4-FFF2-40B4-BE49-F238E27FC236}">
                <a16:creationId xmlns:a16="http://schemas.microsoft.com/office/drawing/2014/main" id="{1C412264-A119-4092-9797-90FDE2F141B1}"/>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2224996" y="49498"/>
            <a:ext cx="2027023" cy="202702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1" y="1600202"/>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1" y="6356353"/>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12/21/22</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2" y="6356353"/>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1" y="6356353"/>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pic>
        <p:nvPicPr>
          <p:cNvPr id="7" name="Picture 6" descr="Diagram&#10;&#10;Description automatically generated">
            <a:extLst>
              <a:ext uri="{FF2B5EF4-FFF2-40B4-BE49-F238E27FC236}">
                <a16:creationId xmlns:a16="http://schemas.microsoft.com/office/drawing/2014/main" id="{933689F7-187E-4B09-ABD9-0DA958D06897}"/>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2224996" y="49498"/>
            <a:ext cx="2027023" cy="2027023"/>
          </a:xfrm>
          <a:prstGeom prst="rect">
            <a:avLst/>
          </a:prstGeom>
        </p:spPr>
      </p:pic>
    </p:spTree>
    <p:extLst>
      <p:ext uri="{BB962C8B-B14F-4D97-AF65-F5344CB8AC3E}">
        <p14:creationId xmlns:p14="http://schemas.microsoft.com/office/powerpoint/2010/main" val="144388133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ctr" defTabSz="1218926" rtl="0" eaLnBrk="1" latinLnBrk="0" hangingPunct="1">
        <a:spcBef>
          <a:spcPct val="0"/>
        </a:spcBef>
        <a:buNone/>
        <a:defRPr sz="5899" kern="1200">
          <a:solidFill>
            <a:schemeClr val="tx1"/>
          </a:solidFill>
          <a:latin typeface="+mj-lt"/>
          <a:ea typeface="+mj-ea"/>
          <a:cs typeface="+mj-cs"/>
        </a:defRPr>
      </a:lvl1pPr>
    </p:titleStyle>
    <p:bodyStyle>
      <a:lvl1pPr marL="457098" indent="-457098" algn="l" defTabSz="1218926" rtl="0" eaLnBrk="1" latinLnBrk="0" hangingPunct="1">
        <a:spcBef>
          <a:spcPct val="20000"/>
        </a:spcBef>
        <a:buFont typeface="Arial" pitchFamily="34" charset="0"/>
        <a:buChar char="•"/>
        <a:defRPr sz="4299" kern="1200">
          <a:solidFill>
            <a:schemeClr val="tx1"/>
          </a:solidFill>
          <a:latin typeface="+mn-lt"/>
          <a:ea typeface="+mn-ea"/>
          <a:cs typeface="+mn-cs"/>
        </a:defRPr>
      </a:lvl1pPr>
      <a:lvl2pPr marL="990377" indent="-380914" algn="l" defTabSz="1218926" rtl="0" eaLnBrk="1" latinLnBrk="0" hangingPunct="1">
        <a:spcBef>
          <a:spcPct val="20000"/>
        </a:spcBef>
        <a:buFont typeface="Arial" pitchFamily="34" charset="0"/>
        <a:buChar char="–"/>
        <a:defRPr sz="3799" kern="1200">
          <a:solidFill>
            <a:schemeClr val="tx1"/>
          </a:solidFill>
          <a:latin typeface="+mn-lt"/>
          <a:ea typeface="+mn-ea"/>
          <a:cs typeface="+mn-cs"/>
        </a:defRPr>
      </a:lvl2pPr>
      <a:lvl3pPr marL="1523657" indent="-304731" algn="l" defTabSz="1218926"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3120"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4pPr>
      <a:lvl5pPr marL="274258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5pPr>
      <a:lvl6pPr marL="3352045"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509"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97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80434"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926" rtl="0" eaLnBrk="1" latinLnBrk="0" hangingPunct="1">
        <a:defRPr sz="2400" kern="1200">
          <a:solidFill>
            <a:schemeClr val="tx1"/>
          </a:solidFill>
          <a:latin typeface="+mn-lt"/>
          <a:ea typeface="+mn-ea"/>
          <a:cs typeface="+mn-cs"/>
        </a:defRPr>
      </a:lvl1pPr>
      <a:lvl2pPr marL="609463" algn="l" defTabSz="1218926" rtl="0" eaLnBrk="1" latinLnBrk="0" hangingPunct="1">
        <a:defRPr sz="2400" kern="1200">
          <a:solidFill>
            <a:schemeClr val="tx1"/>
          </a:solidFill>
          <a:latin typeface="+mn-lt"/>
          <a:ea typeface="+mn-ea"/>
          <a:cs typeface="+mn-cs"/>
        </a:defRPr>
      </a:lvl2pPr>
      <a:lvl3pPr marL="1218926" algn="l" defTabSz="1218926" rtl="0" eaLnBrk="1" latinLnBrk="0" hangingPunct="1">
        <a:defRPr sz="2400" kern="1200">
          <a:solidFill>
            <a:schemeClr val="tx1"/>
          </a:solidFill>
          <a:latin typeface="+mn-lt"/>
          <a:ea typeface="+mn-ea"/>
          <a:cs typeface="+mn-cs"/>
        </a:defRPr>
      </a:lvl3pPr>
      <a:lvl4pPr marL="1828388" algn="l" defTabSz="1218926" rtl="0" eaLnBrk="1" latinLnBrk="0" hangingPunct="1">
        <a:defRPr sz="2400" kern="1200">
          <a:solidFill>
            <a:schemeClr val="tx1"/>
          </a:solidFill>
          <a:latin typeface="+mn-lt"/>
          <a:ea typeface="+mn-ea"/>
          <a:cs typeface="+mn-cs"/>
        </a:defRPr>
      </a:lvl4pPr>
      <a:lvl5pPr marL="2437851" algn="l" defTabSz="1218926" rtl="0" eaLnBrk="1" latinLnBrk="0" hangingPunct="1">
        <a:defRPr sz="2400" kern="1200">
          <a:solidFill>
            <a:schemeClr val="tx1"/>
          </a:solidFill>
          <a:latin typeface="+mn-lt"/>
          <a:ea typeface="+mn-ea"/>
          <a:cs typeface="+mn-cs"/>
        </a:defRPr>
      </a:lvl5pPr>
      <a:lvl6pPr marL="3047314" algn="l" defTabSz="1218926" rtl="0" eaLnBrk="1" latinLnBrk="0" hangingPunct="1">
        <a:defRPr sz="2400" kern="1200">
          <a:solidFill>
            <a:schemeClr val="tx1"/>
          </a:solidFill>
          <a:latin typeface="+mn-lt"/>
          <a:ea typeface="+mn-ea"/>
          <a:cs typeface="+mn-cs"/>
        </a:defRPr>
      </a:lvl6pPr>
      <a:lvl7pPr marL="3656777" algn="l" defTabSz="1218926" rtl="0" eaLnBrk="1" latinLnBrk="0" hangingPunct="1">
        <a:defRPr sz="2400" kern="1200">
          <a:solidFill>
            <a:schemeClr val="tx1"/>
          </a:solidFill>
          <a:latin typeface="+mn-lt"/>
          <a:ea typeface="+mn-ea"/>
          <a:cs typeface="+mn-cs"/>
        </a:defRPr>
      </a:lvl7pPr>
      <a:lvl8pPr marL="4266240" algn="l" defTabSz="1218926" rtl="0" eaLnBrk="1" latinLnBrk="0" hangingPunct="1">
        <a:defRPr sz="2400" kern="1200">
          <a:solidFill>
            <a:schemeClr val="tx1"/>
          </a:solidFill>
          <a:latin typeface="+mn-lt"/>
          <a:ea typeface="+mn-ea"/>
          <a:cs typeface="+mn-cs"/>
        </a:defRPr>
      </a:lvl8pPr>
      <a:lvl9pPr marL="4875703" algn="l" defTabSz="1218926"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1"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1"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217"/>
            <a:fld id="{D997B5FA-0921-464F-AAE1-844C04324D75}" type="datetimeFigureOut">
              <a:rPr lang="zh-CN" altLang="en-US" smtClean="0">
                <a:solidFill>
                  <a:prstClr val="black">
                    <a:tint val="75000"/>
                  </a:prstClr>
                </a:solidFill>
              </a:rPr>
              <a:pPr defTabSz="914217"/>
              <a:t>2022/12/21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1"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217"/>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217"/>
            <a:fld id="{565CE74E-AB26-4998-AD42-012C4C1AD076}" type="slidenum">
              <a:rPr lang="zh-CN" altLang="en-US" smtClean="0">
                <a:solidFill>
                  <a:prstClr val="black">
                    <a:tint val="75000"/>
                  </a:prstClr>
                </a:solidFill>
              </a:rPr>
              <a:pPr defTabSz="914217"/>
              <a:t>‹#›</a:t>
            </a:fld>
            <a:endParaRPr lang="zh-CN" altLang="en-US">
              <a:solidFill>
                <a:prstClr val="black">
                  <a:tint val="75000"/>
                </a:prstClr>
              </a:solidFill>
            </a:endParaRPr>
          </a:p>
        </p:txBody>
      </p:sp>
      <p:pic>
        <p:nvPicPr>
          <p:cNvPr id="7" name="图片 12">
            <a:extLst>
              <a:ext uri="{FF2B5EF4-FFF2-40B4-BE49-F238E27FC236}">
                <a16:creationId xmlns:a16="http://schemas.microsoft.com/office/drawing/2014/main" id="{D2EEF380-9DE6-4708-8CF5-F5EC10AD6F0B}"/>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236255" y="3857439"/>
            <a:ext cx="5910489" cy="3940325"/>
          </a:xfrm>
          <a:prstGeom prst="rect">
            <a:avLst/>
          </a:prstGeom>
        </p:spPr>
      </p:pic>
      <p:pic>
        <p:nvPicPr>
          <p:cNvPr id="8" name="图片 11">
            <a:extLst>
              <a:ext uri="{FF2B5EF4-FFF2-40B4-BE49-F238E27FC236}">
                <a16:creationId xmlns:a16="http://schemas.microsoft.com/office/drawing/2014/main" id="{634E9CE6-4D38-4DF9-88A0-B7C526F9E6A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3857439"/>
            <a:ext cx="5910489" cy="3940325"/>
          </a:xfrm>
          <a:prstGeom prst="rect">
            <a:avLst/>
          </a:prstGeom>
        </p:spPr>
      </p:pic>
      <p:pic>
        <p:nvPicPr>
          <p:cNvPr id="9" name="图片 12">
            <a:extLst>
              <a:ext uri="{FF2B5EF4-FFF2-40B4-BE49-F238E27FC236}">
                <a16:creationId xmlns:a16="http://schemas.microsoft.com/office/drawing/2014/main" id="{9C4AF7B2-AFDB-4E56-83E6-AC19A0B00C7C}"/>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r="61888"/>
          <a:stretch/>
        </p:blipFill>
        <p:spPr>
          <a:xfrm>
            <a:off x="9939381" y="3885151"/>
            <a:ext cx="2252620" cy="3940325"/>
          </a:xfrm>
          <a:prstGeom prst="rect">
            <a:avLst/>
          </a:prstGeom>
        </p:spPr>
      </p:pic>
      <p:pic>
        <p:nvPicPr>
          <p:cNvPr id="10" name="Picture 9" descr="Diagram&#10;&#10;Description automatically generated">
            <a:extLst>
              <a:ext uri="{FF2B5EF4-FFF2-40B4-BE49-F238E27FC236}">
                <a16:creationId xmlns:a16="http://schemas.microsoft.com/office/drawing/2014/main" id="{973CA0C0-F7FD-4A7E-9BBA-566B7DB4F9FE}"/>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224996" y="49498"/>
            <a:ext cx="2027023" cy="2027023"/>
          </a:xfrm>
          <a:prstGeom prst="rect">
            <a:avLst/>
          </a:prstGeom>
        </p:spPr>
      </p:pic>
    </p:spTree>
    <p:extLst>
      <p:ext uri="{BB962C8B-B14F-4D97-AF65-F5344CB8AC3E}">
        <p14:creationId xmlns:p14="http://schemas.microsoft.com/office/powerpoint/2010/main" val="3370485076"/>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Lst>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xStyles>
    <p:titleStyle>
      <a:lvl1pPr algn="l" defTabSz="914126"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31" indent="-228531" algn="l" defTabSz="91412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594" indent="-228531" algn="l" defTabSz="91412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657" indent="-228531" algn="l" defTabSz="91412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720" indent="-228531" algn="l" defTabSz="91412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83" indent="-228531" algn="l" defTabSz="91412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846" indent="-228531" algn="l" defTabSz="91412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909" indent="-228531" algn="l" defTabSz="91412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126" rtl="0" eaLnBrk="1" latinLnBrk="0" hangingPunct="1">
        <a:defRPr sz="1800" kern="1200">
          <a:solidFill>
            <a:schemeClr val="tx1"/>
          </a:solidFill>
          <a:latin typeface="+mn-lt"/>
          <a:ea typeface="+mn-ea"/>
          <a:cs typeface="+mn-cs"/>
        </a:defRPr>
      </a:lvl1pPr>
      <a:lvl2pPr marL="457063" algn="l" defTabSz="914126" rtl="0" eaLnBrk="1" latinLnBrk="0" hangingPunct="1">
        <a:defRPr sz="1800" kern="1200">
          <a:solidFill>
            <a:schemeClr val="tx1"/>
          </a:solidFill>
          <a:latin typeface="+mn-lt"/>
          <a:ea typeface="+mn-ea"/>
          <a:cs typeface="+mn-cs"/>
        </a:defRPr>
      </a:lvl2pPr>
      <a:lvl3pPr marL="914126" algn="l" defTabSz="914126" rtl="0" eaLnBrk="1" latinLnBrk="0" hangingPunct="1">
        <a:defRPr sz="1800" kern="1200">
          <a:solidFill>
            <a:schemeClr val="tx1"/>
          </a:solidFill>
          <a:latin typeface="+mn-lt"/>
          <a:ea typeface="+mn-ea"/>
          <a:cs typeface="+mn-cs"/>
        </a:defRPr>
      </a:lvl3pPr>
      <a:lvl4pPr marL="1371189" algn="l" defTabSz="914126" rtl="0" eaLnBrk="1" latinLnBrk="0" hangingPunct="1">
        <a:defRPr sz="1800" kern="1200">
          <a:solidFill>
            <a:schemeClr val="tx1"/>
          </a:solidFill>
          <a:latin typeface="+mn-lt"/>
          <a:ea typeface="+mn-ea"/>
          <a:cs typeface="+mn-cs"/>
        </a:defRPr>
      </a:lvl4pPr>
      <a:lvl5pPr marL="1828251" algn="l" defTabSz="914126" rtl="0" eaLnBrk="1" latinLnBrk="0" hangingPunct="1">
        <a:defRPr sz="1800" kern="1200">
          <a:solidFill>
            <a:schemeClr val="tx1"/>
          </a:solidFill>
          <a:latin typeface="+mn-lt"/>
          <a:ea typeface="+mn-ea"/>
          <a:cs typeface="+mn-cs"/>
        </a:defRPr>
      </a:lvl5pPr>
      <a:lvl6pPr marL="2285314" algn="l" defTabSz="914126" rtl="0" eaLnBrk="1" latinLnBrk="0" hangingPunct="1">
        <a:defRPr sz="1800" kern="1200">
          <a:solidFill>
            <a:schemeClr val="tx1"/>
          </a:solidFill>
          <a:latin typeface="+mn-lt"/>
          <a:ea typeface="+mn-ea"/>
          <a:cs typeface="+mn-cs"/>
        </a:defRPr>
      </a:lvl6pPr>
      <a:lvl7pPr marL="2742377" algn="l" defTabSz="914126" rtl="0" eaLnBrk="1" latinLnBrk="0" hangingPunct="1">
        <a:defRPr sz="1800" kern="1200">
          <a:solidFill>
            <a:schemeClr val="tx1"/>
          </a:solidFill>
          <a:latin typeface="+mn-lt"/>
          <a:ea typeface="+mn-ea"/>
          <a:cs typeface="+mn-cs"/>
        </a:defRPr>
      </a:lvl7pPr>
      <a:lvl8pPr marL="3199440" algn="l" defTabSz="914126" rtl="0" eaLnBrk="1" latinLnBrk="0" hangingPunct="1">
        <a:defRPr sz="1800" kern="1200">
          <a:solidFill>
            <a:schemeClr val="tx1"/>
          </a:solidFill>
          <a:latin typeface="+mn-lt"/>
          <a:ea typeface="+mn-ea"/>
          <a:cs typeface="+mn-cs"/>
        </a:defRPr>
      </a:lvl8pPr>
      <a:lvl9pPr marL="3656503" algn="l" defTabSz="91412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9.png"/><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4.xml"/><Relationship Id="rId7" Type="http://schemas.openxmlformats.org/officeDocument/2006/relationships/image" Target="../media/image10.png"/><Relationship Id="rId12"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audio" Target="../media/audio1.wav"/><Relationship Id="rId7" Type="http://schemas.openxmlformats.org/officeDocument/2006/relationships/image" Target="../media/image36.gif"/><Relationship Id="rId2" Type="http://schemas.openxmlformats.org/officeDocument/2006/relationships/notesSlide" Target="../notesSlides/notesSlide5.xml"/><Relationship Id="rId1" Type="http://schemas.openxmlformats.org/officeDocument/2006/relationships/slideLayout" Target="../slideLayouts/slideLayout26.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audio" Target="../media/audio2.wav"/><Relationship Id="rId9" Type="http://schemas.openxmlformats.org/officeDocument/2006/relationships/image" Target="../media/image38.jpeg"/></Relationships>
</file>

<file path=ppt/slides/_rels/slide17.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audio" Target="../media/audio1.wav"/><Relationship Id="rId7" Type="http://schemas.openxmlformats.org/officeDocument/2006/relationships/image" Target="../media/image36.gif"/><Relationship Id="rId2" Type="http://schemas.openxmlformats.org/officeDocument/2006/relationships/notesSlide" Target="../notesSlides/notesSlide6.xml"/><Relationship Id="rId1" Type="http://schemas.openxmlformats.org/officeDocument/2006/relationships/slideLayout" Target="../slideLayouts/slideLayout26.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audio" Target="../media/audio2.wav"/><Relationship Id="rId9" Type="http://schemas.openxmlformats.org/officeDocument/2006/relationships/image" Target="../media/image38.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1.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notesSlide" Target="../notesSlides/notesSlide7.xml"/></Relationships>
</file>

<file path=ppt/slides/_rels/slide1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8.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2.xml"/><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9.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Layout" Target="../slideLayouts/slideLayout24.xml"/><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40926" y="1253464"/>
            <a:ext cx="7295546" cy="1107973"/>
          </a:xfrm>
          <a:prstGeom prst="rect">
            <a:avLst/>
          </a:prstGeom>
          <a:noFill/>
        </p:spPr>
        <p:txBody>
          <a:bodyPr wrap="none" lIns="91419" tIns="45709" rIns="91419" bIns="45709">
            <a:spAutoFit/>
          </a:bodyPr>
          <a:lstStyle/>
          <a:p>
            <a:pPr algn="ctr" defTabSz="914217"/>
            <a:r>
              <a:rPr lang="vi-VN" sz="6600" dirty="0">
                <a:ln w="0">
                  <a:solidFill>
                    <a:srgbClr val="000000"/>
                  </a:solidFill>
                </a:ln>
                <a:solidFill>
                  <a:srgbClr val="00B0F0"/>
                </a:solidFill>
                <a:latin typeface="iCiel Cadena" panose="02000503000000020004" pitchFamily="2" charset="-93"/>
              </a:rPr>
              <a:t>LUYỆN TỪ VÀ CÂU 5</a:t>
            </a:r>
            <a:endParaRPr lang="en-US" sz="6600" dirty="0">
              <a:ln w="0">
                <a:solidFill>
                  <a:srgbClr val="000000"/>
                </a:solidFill>
              </a:ln>
              <a:solidFill>
                <a:srgbClr val="00B0F0"/>
              </a:solidFill>
              <a:latin typeface="iCiel Cadena" panose="02000503000000020004" pitchFamily="2" charset="-93"/>
            </a:endParaRPr>
          </a:p>
        </p:txBody>
      </p:sp>
      <p:sp>
        <p:nvSpPr>
          <p:cNvPr id="4" name="Rectangle 3">
            <a:extLst>
              <a:ext uri="{FF2B5EF4-FFF2-40B4-BE49-F238E27FC236}">
                <a16:creationId xmlns:a16="http://schemas.microsoft.com/office/drawing/2014/main" id="{D09657F8-DF21-4C0E-822F-FB850E62A483}"/>
              </a:ext>
            </a:extLst>
          </p:cNvPr>
          <p:cNvSpPr/>
          <p:nvPr/>
        </p:nvSpPr>
        <p:spPr>
          <a:xfrm>
            <a:off x="-2292626" y="0"/>
            <a:ext cx="2120348" cy="2139973"/>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TextBox 4">
            <a:extLst>
              <a:ext uri="{FF2B5EF4-FFF2-40B4-BE49-F238E27FC236}">
                <a16:creationId xmlns:a16="http://schemas.microsoft.com/office/drawing/2014/main" id="{2C46D3C9-CF22-4F37-89AA-896335703638}"/>
              </a:ext>
            </a:extLst>
          </p:cNvPr>
          <p:cNvSpPr txBox="1"/>
          <p:nvPr/>
        </p:nvSpPr>
        <p:spPr>
          <a:xfrm>
            <a:off x="2875727" y="4265731"/>
            <a:ext cx="6440556" cy="461665"/>
          </a:xfrm>
          <a:prstGeom prst="rect">
            <a:avLst/>
          </a:prstGeom>
          <a:noFill/>
        </p:spPr>
        <p:txBody>
          <a:bodyPr wrap="square" rtlCol="0">
            <a:spAutoFit/>
          </a:bodyPr>
          <a:lstStyle/>
          <a:p>
            <a:pPr algn="ctr"/>
            <a:r>
              <a:rPr lang="vi-VN" sz="2400" b="1" i="1" dirty="0">
                <a:latin typeface="Times New Roman" panose="02020603050405020304" pitchFamily="18" charset="0"/>
                <a:cs typeface="Times New Roman" panose="02020603050405020304" pitchFamily="18" charset="0"/>
              </a:rPr>
              <a:t>Năm học 2022 - 2023</a:t>
            </a:r>
          </a:p>
        </p:txBody>
      </p:sp>
      <p:sp>
        <p:nvSpPr>
          <p:cNvPr id="7" name="Rectangle 6">
            <a:extLst>
              <a:ext uri="{FF2B5EF4-FFF2-40B4-BE49-F238E27FC236}">
                <a16:creationId xmlns:a16="http://schemas.microsoft.com/office/drawing/2014/main" id="{02EF9A2B-D49A-4987-8907-C7EEE6A5F4E5}"/>
              </a:ext>
            </a:extLst>
          </p:cNvPr>
          <p:cNvSpPr/>
          <p:nvPr/>
        </p:nvSpPr>
        <p:spPr>
          <a:xfrm>
            <a:off x="2639273" y="200349"/>
            <a:ext cx="6498853" cy="707864"/>
          </a:xfrm>
          <a:prstGeom prst="rect">
            <a:avLst/>
          </a:prstGeom>
          <a:noFill/>
        </p:spPr>
        <p:txBody>
          <a:bodyPr wrap="none" lIns="91419" tIns="45709" rIns="91419" bIns="45709">
            <a:spAutoFit/>
          </a:bodyPr>
          <a:lstStyle/>
          <a:p>
            <a:pPr algn="ctr" defTabSz="914217"/>
            <a:r>
              <a:rPr lang="en-US" sz="4000" dirty="0">
                <a:ln w="0">
                  <a:solidFill>
                    <a:srgbClr val="000000"/>
                  </a:solidFill>
                </a:ln>
                <a:solidFill>
                  <a:srgbClr val="00B050"/>
                </a:solidFill>
                <a:latin typeface="iCiel Cadena" panose="02000503000000020004" pitchFamily="2" charset="-93"/>
              </a:rPr>
              <a:t>TRƯỜNG TIỂU HỌC PHÚC LỢI</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3100" y="2706688"/>
            <a:ext cx="8308975" cy="144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41358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8209" y="274897"/>
            <a:ext cx="730991" cy="677818"/>
          </a:xfrm>
          <a:prstGeom prst="rect">
            <a:avLst/>
          </a:prstGeom>
        </p:spPr>
      </p:pic>
      <p:grpSp>
        <p:nvGrpSpPr>
          <p:cNvPr id="8" name="Group 7">
            <a:extLst>
              <a:ext uri="{FF2B5EF4-FFF2-40B4-BE49-F238E27FC236}">
                <a16:creationId xmlns:a16="http://schemas.microsoft.com/office/drawing/2014/main" id="{946B6FC1-7734-4BAF-8902-49F667C5C86B}"/>
              </a:ext>
            </a:extLst>
          </p:cNvPr>
          <p:cNvGrpSpPr/>
          <p:nvPr/>
        </p:nvGrpSpPr>
        <p:grpSpPr>
          <a:xfrm>
            <a:off x="411897" y="1401731"/>
            <a:ext cx="10663540" cy="1231706"/>
            <a:chOff x="411897" y="1401731"/>
            <a:chExt cx="10663540" cy="1231706"/>
          </a:xfrm>
        </p:grpSpPr>
        <p:sp>
          <p:nvSpPr>
            <p:cNvPr id="7" name="Rectangle: Rounded Corners 6">
              <a:extLst>
                <a:ext uri="{FF2B5EF4-FFF2-40B4-BE49-F238E27FC236}">
                  <a16:creationId xmlns:a16="http://schemas.microsoft.com/office/drawing/2014/main" id="{558E5D77-D72D-4EE1-AC5D-32472FEDD916}"/>
                </a:ext>
              </a:extLst>
            </p:cNvPr>
            <p:cNvSpPr/>
            <p:nvPr/>
          </p:nvSpPr>
          <p:spPr>
            <a:xfrm>
              <a:off x="1877198" y="1511559"/>
              <a:ext cx="9198239" cy="1121878"/>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grpSp>
          <p:nvGrpSpPr>
            <p:cNvPr id="24" name="组合 25">
              <a:extLst>
                <a:ext uri="{FF2B5EF4-FFF2-40B4-BE49-F238E27FC236}">
                  <a16:creationId xmlns:a16="http://schemas.microsoft.com/office/drawing/2014/main" id="{E0096ED1-CDE5-4833-BC96-253E0928E8DD}"/>
                </a:ext>
              </a:extLst>
            </p:cNvPr>
            <p:cNvGrpSpPr/>
            <p:nvPr/>
          </p:nvGrpSpPr>
          <p:grpSpPr>
            <a:xfrm>
              <a:off x="411897" y="1401731"/>
              <a:ext cx="10411613" cy="1231706"/>
              <a:chOff x="1370336" y="2759943"/>
              <a:chExt cx="10411613" cy="1231706"/>
            </a:xfrm>
          </p:grpSpPr>
          <p:pic>
            <p:nvPicPr>
              <p:cNvPr id="25" name="图片 3">
                <a:extLst>
                  <a:ext uri="{FF2B5EF4-FFF2-40B4-BE49-F238E27FC236}">
                    <a16:creationId xmlns:a16="http://schemas.microsoft.com/office/drawing/2014/main" id="{7EB149B2-1D53-43FE-ACF5-10B98BD851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0336" y="2759943"/>
                <a:ext cx="1306619" cy="1231706"/>
              </a:xfrm>
              <a:prstGeom prst="rect">
                <a:avLst/>
              </a:prstGeom>
            </p:spPr>
          </p:pic>
          <p:sp>
            <p:nvSpPr>
              <p:cNvPr id="27" name="TextBox 1">
                <a:extLst>
                  <a:ext uri="{FF2B5EF4-FFF2-40B4-BE49-F238E27FC236}">
                    <a16:creationId xmlns:a16="http://schemas.microsoft.com/office/drawing/2014/main" id="{4E6A96F4-1B26-4338-947B-47BF3D1B426A}"/>
                  </a:ext>
                </a:extLst>
              </p:cNvPr>
              <p:cNvSpPr txBox="1"/>
              <p:nvPr/>
            </p:nvSpPr>
            <p:spPr>
              <a:xfrm>
                <a:off x="2835637" y="2960297"/>
                <a:ext cx="8946312" cy="954107"/>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kumimoji="0" lang="en-US" altLang="zh-CN" sz="2800" i="0" u="none" strike="noStrike" kern="1200" cap="none" normalizeH="0" baseline="0" noProof="0">
                    <a:ln>
                      <a:noFill/>
                    </a:ln>
                    <a:solidFill>
                      <a:srgbClr val="002060"/>
                    </a:solidFill>
                    <a:effectLst/>
                    <a:uLnTx/>
                    <a:uFillTx/>
                    <a:latin typeface="+mj-lt"/>
                    <a:ea typeface="汉仪小麦体简" panose="00020600040101010101" pitchFamily="18" charset="-122"/>
                  </a:rPr>
                  <a:t>Trong miêu tả, người ta thường hay so sánh. Em hãy tìm hình ảnh so sánh trong đoạn 1.</a:t>
                </a:r>
                <a:endParaRPr kumimoji="0" lang="zh-CN" altLang="en-US" sz="2800" i="0" u="none" strike="noStrike" kern="1200" cap="none" normalizeH="0" baseline="0" noProof="0" dirty="0">
                  <a:ln>
                    <a:noFill/>
                  </a:ln>
                  <a:solidFill>
                    <a:srgbClr val="002060"/>
                  </a:solidFill>
                  <a:effectLst/>
                  <a:uLnTx/>
                  <a:uFillTx/>
                  <a:latin typeface="+mj-lt"/>
                  <a:ea typeface="汉仪小麦体简" panose="00020600040101010101" pitchFamily="18" charset="-122"/>
                </a:endParaRPr>
              </a:p>
            </p:txBody>
          </p:sp>
        </p:grpSp>
      </p:grpSp>
      <p:grpSp>
        <p:nvGrpSpPr>
          <p:cNvPr id="10" name="Group 9">
            <a:extLst>
              <a:ext uri="{FF2B5EF4-FFF2-40B4-BE49-F238E27FC236}">
                <a16:creationId xmlns:a16="http://schemas.microsoft.com/office/drawing/2014/main" id="{F9B6AB68-656E-4906-BD07-7D98D013F86B}"/>
              </a:ext>
            </a:extLst>
          </p:cNvPr>
          <p:cNvGrpSpPr/>
          <p:nvPr/>
        </p:nvGrpSpPr>
        <p:grpSpPr>
          <a:xfrm>
            <a:off x="1751167" y="3123499"/>
            <a:ext cx="10257331" cy="1426477"/>
            <a:chOff x="1751167" y="3123499"/>
            <a:chExt cx="10257331" cy="1426477"/>
          </a:xfrm>
        </p:grpSpPr>
        <p:sp>
          <p:nvSpPr>
            <p:cNvPr id="9" name="Rectangle: Rounded Corners 8">
              <a:extLst>
                <a:ext uri="{FF2B5EF4-FFF2-40B4-BE49-F238E27FC236}">
                  <a16:creationId xmlns:a16="http://schemas.microsoft.com/office/drawing/2014/main" id="{3ACD9105-113F-48FB-990F-520A95BE497B}"/>
                </a:ext>
              </a:extLst>
            </p:cNvPr>
            <p:cNvSpPr/>
            <p:nvPr/>
          </p:nvSpPr>
          <p:spPr>
            <a:xfrm>
              <a:off x="3057786" y="3123499"/>
              <a:ext cx="8950712" cy="1426477"/>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grpSp>
          <p:nvGrpSpPr>
            <p:cNvPr id="29" name="组合 26">
              <a:extLst>
                <a:ext uri="{FF2B5EF4-FFF2-40B4-BE49-F238E27FC236}">
                  <a16:creationId xmlns:a16="http://schemas.microsoft.com/office/drawing/2014/main" id="{A9974E03-DD9F-4B34-AE51-C149CF5CB769}"/>
                </a:ext>
              </a:extLst>
            </p:cNvPr>
            <p:cNvGrpSpPr/>
            <p:nvPr/>
          </p:nvGrpSpPr>
          <p:grpSpPr>
            <a:xfrm>
              <a:off x="1751167" y="3123499"/>
              <a:ext cx="10069913" cy="1426477"/>
              <a:chOff x="6535546" y="2653142"/>
              <a:chExt cx="10069913" cy="1426477"/>
            </a:xfrm>
          </p:grpSpPr>
          <p:pic>
            <p:nvPicPr>
              <p:cNvPr id="30" name="图片 4">
                <a:extLst>
                  <a:ext uri="{FF2B5EF4-FFF2-40B4-BE49-F238E27FC236}">
                    <a16:creationId xmlns:a16="http://schemas.microsoft.com/office/drawing/2014/main" id="{98EFEC29-0F1A-4B15-8488-979D452E304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35546" y="2847913"/>
                <a:ext cx="1306619" cy="1231706"/>
              </a:xfrm>
              <a:prstGeom prst="rect">
                <a:avLst/>
              </a:prstGeom>
            </p:spPr>
          </p:pic>
          <p:sp>
            <p:nvSpPr>
              <p:cNvPr id="32" name="TextBox 1">
                <a:extLst>
                  <a:ext uri="{FF2B5EF4-FFF2-40B4-BE49-F238E27FC236}">
                    <a16:creationId xmlns:a16="http://schemas.microsoft.com/office/drawing/2014/main" id="{1484F0F0-BC1B-49CA-867A-30EEE2FA4E45}"/>
                  </a:ext>
                </a:extLst>
              </p:cNvPr>
              <p:cNvSpPr txBox="1"/>
              <p:nvPr/>
            </p:nvSpPr>
            <p:spPr>
              <a:xfrm>
                <a:off x="7908153" y="2653142"/>
                <a:ext cx="8697306" cy="1384995"/>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kumimoji="0" lang="en-US" altLang="zh-CN" sz="2800" i="0" u="none" strike="noStrike" kern="1200" cap="none" normalizeH="0" baseline="0" noProof="0">
                    <a:ln>
                      <a:noFill/>
                    </a:ln>
                    <a:solidFill>
                      <a:srgbClr val="002060"/>
                    </a:solidFill>
                    <a:effectLst/>
                    <a:uLnTx/>
                    <a:uFillTx/>
                    <a:latin typeface="+mj-lt"/>
                    <a:ea typeface="汉仪小麦体简" panose="00020600040101010101" pitchFamily="18" charset="-122"/>
                  </a:rPr>
                  <a:t>So sánh thường kèm theo nhân hoá. Người ta có thể so sánh, nhân hoá để tả bên ngoài, tả tâm trạng. Em hãy tìm hình ảnh so sánh, nhân hoá có trong đoạn 2.</a:t>
                </a:r>
                <a:endParaRPr kumimoji="0" lang="zh-CN" altLang="en-US" sz="2800" i="0" u="none" strike="noStrike" kern="1200" cap="none" normalizeH="0" baseline="0" noProof="0" dirty="0">
                  <a:ln>
                    <a:noFill/>
                  </a:ln>
                  <a:solidFill>
                    <a:srgbClr val="002060"/>
                  </a:solidFill>
                  <a:effectLst/>
                  <a:uLnTx/>
                  <a:uFillTx/>
                  <a:latin typeface="+mj-lt"/>
                  <a:ea typeface="汉仪小麦体简" panose="00020600040101010101" pitchFamily="18" charset="-122"/>
                </a:endParaRPr>
              </a:p>
            </p:txBody>
          </p:sp>
        </p:grpSp>
      </p:grpSp>
      <p:grpSp>
        <p:nvGrpSpPr>
          <p:cNvPr id="12" name="Group 11">
            <a:extLst>
              <a:ext uri="{FF2B5EF4-FFF2-40B4-BE49-F238E27FC236}">
                <a16:creationId xmlns:a16="http://schemas.microsoft.com/office/drawing/2014/main" id="{7A7E9981-262F-4B35-892E-846CF8E87AD5}"/>
              </a:ext>
            </a:extLst>
          </p:cNvPr>
          <p:cNvGrpSpPr/>
          <p:nvPr/>
        </p:nvGrpSpPr>
        <p:grpSpPr>
          <a:xfrm>
            <a:off x="411897" y="5075801"/>
            <a:ext cx="11596601" cy="1426477"/>
            <a:chOff x="411897" y="5075801"/>
            <a:chExt cx="11596601" cy="1426477"/>
          </a:xfrm>
        </p:grpSpPr>
        <p:sp>
          <p:nvSpPr>
            <p:cNvPr id="11" name="Rectangle: Rounded Corners 10">
              <a:extLst>
                <a:ext uri="{FF2B5EF4-FFF2-40B4-BE49-F238E27FC236}">
                  <a16:creationId xmlns:a16="http://schemas.microsoft.com/office/drawing/2014/main" id="{DBA95E17-39AA-4CF1-A479-FAACD30E4C94}"/>
                </a:ext>
              </a:extLst>
            </p:cNvPr>
            <p:cNvSpPr/>
            <p:nvPr/>
          </p:nvSpPr>
          <p:spPr>
            <a:xfrm>
              <a:off x="1877198" y="5075801"/>
              <a:ext cx="10131300" cy="1426477"/>
            </a:xfrm>
            <a:prstGeom prst="round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grpSp>
          <p:nvGrpSpPr>
            <p:cNvPr id="34" name="组合 27">
              <a:extLst>
                <a:ext uri="{FF2B5EF4-FFF2-40B4-BE49-F238E27FC236}">
                  <a16:creationId xmlns:a16="http://schemas.microsoft.com/office/drawing/2014/main" id="{F2B7A83D-DABE-4C45-B322-364AE343F11F}"/>
                </a:ext>
              </a:extLst>
            </p:cNvPr>
            <p:cNvGrpSpPr/>
            <p:nvPr/>
          </p:nvGrpSpPr>
          <p:grpSpPr>
            <a:xfrm>
              <a:off x="411897" y="5075801"/>
              <a:ext cx="11409183" cy="1384995"/>
              <a:chOff x="1499100" y="4544643"/>
              <a:chExt cx="11409183" cy="1384995"/>
            </a:xfrm>
          </p:grpSpPr>
          <p:pic>
            <p:nvPicPr>
              <p:cNvPr id="35" name="图片 7">
                <a:extLst>
                  <a:ext uri="{FF2B5EF4-FFF2-40B4-BE49-F238E27FC236}">
                    <a16:creationId xmlns:a16="http://schemas.microsoft.com/office/drawing/2014/main" id="{3E01A89A-E562-439B-83F0-F89F161A9B7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99100" y="4608070"/>
                <a:ext cx="1283860" cy="1169918"/>
              </a:xfrm>
              <a:prstGeom prst="rect">
                <a:avLst/>
              </a:prstGeom>
            </p:spPr>
          </p:pic>
          <p:sp>
            <p:nvSpPr>
              <p:cNvPr id="37" name="TextBox 1">
                <a:extLst>
                  <a:ext uri="{FF2B5EF4-FFF2-40B4-BE49-F238E27FC236}">
                    <a16:creationId xmlns:a16="http://schemas.microsoft.com/office/drawing/2014/main" id="{24029DA2-AD1B-42C1-8C03-CBCB46062051}"/>
                  </a:ext>
                </a:extLst>
              </p:cNvPr>
              <p:cNvSpPr txBox="1"/>
              <p:nvPr/>
            </p:nvSpPr>
            <p:spPr>
              <a:xfrm>
                <a:off x="2988219" y="4544643"/>
                <a:ext cx="9920064" cy="1384995"/>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kumimoji="0" lang="en-US" altLang="zh-CN" sz="2800" i="0" u="none" strike="noStrike" kern="1200" cap="none" normalizeH="0" baseline="0" noProof="0">
                    <a:ln>
                      <a:noFill/>
                    </a:ln>
                    <a:solidFill>
                      <a:srgbClr val="002060"/>
                    </a:solidFill>
                    <a:effectLst/>
                    <a:uLnTx/>
                    <a:uFillTx/>
                    <a:latin typeface="+mj-lt"/>
                    <a:ea typeface="汉仪小麦体简" panose="00020600040101010101" pitchFamily="18" charset="-122"/>
                  </a:rPr>
                  <a:t>Trong quan sát để miêu tả, người ta còn tìm ra cái mới, cái riêng. Em hãy nêu ví dụ về một câu văn có cái mới, cái riêng trong đoạn 3.</a:t>
                </a:r>
                <a:endParaRPr kumimoji="0" lang="zh-CN" altLang="en-US" sz="2800" i="0" u="none" strike="noStrike" kern="1200" cap="none" normalizeH="0" baseline="0" noProof="0" dirty="0">
                  <a:ln>
                    <a:noFill/>
                  </a:ln>
                  <a:solidFill>
                    <a:srgbClr val="002060"/>
                  </a:solidFill>
                  <a:effectLst/>
                  <a:uLnTx/>
                  <a:uFillTx/>
                  <a:latin typeface="+mj-lt"/>
                  <a:ea typeface="汉仪小麦体简" panose="00020600040101010101" pitchFamily="18" charset="-122"/>
                </a:endParaRPr>
              </a:p>
            </p:txBody>
          </p:sp>
        </p:grpSp>
      </p:grpSp>
      <p:sp>
        <p:nvSpPr>
          <p:cNvPr id="3" name="Rectangle 2">
            <a:extLst>
              <a:ext uri="{FF2B5EF4-FFF2-40B4-BE49-F238E27FC236}">
                <a16:creationId xmlns:a16="http://schemas.microsoft.com/office/drawing/2014/main" id="{3B0DD05B-E26D-4A1A-A5CF-C17EDEF04EE5}"/>
              </a:ext>
            </a:extLst>
          </p:cNvPr>
          <p:cNvSpPr/>
          <p:nvPr/>
        </p:nvSpPr>
        <p:spPr>
          <a:xfrm>
            <a:off x="2296680" y="111448"/>
            <a:ext cx="7341112" cy="923330"/>
          </a:xfrm>
          <a:prstGeom prst="rect">
            <a:avLst/>
          </a:prstGeom>
          <a:noFill/>
        </p:spPr>
        <p:txBody>
          <a:bodyPr wrap="none" lIns="91440" tIns="45720" rIns="91440" bIns="45720">
            <a:spAutoFit/>
          </a:bodyPr>
          <a:lstStyle/>
          <a:p>
            <a:pPr algn="ctr"/>
            <a:r>
              <a:rPr lang="en-US" sz="5400" b="0" cap="none" spc="0">
                <a:ln w="0">
                  <a:solidFill>
                    <a:schemeClr val="tx1"/>
                  </a:solidFill>
                </a:ln>
                <a:solidFill>
                  <a:schemeClr val="accent4"/>
                </a:solidFill>
                <a:latin typeface="UTM Cookies" panose="02040603050506020204" pitchFamily="18" charset="0"/>
              </a:rPr>
              <a:t>THẢO LUẬN THEO NHÓM</a:t>
            </a:r>
          </a:p>
        </p:txBody>
      </p:sp>
      <p:sp>
        <p:nvSpPr>
          <p:cNvPr id="19" name="Rectangle 18">
            <a:extLst>
              <a:ext uri="{FF2B5EF4-FFF2-40B4-BE49-F238E27FC236}">
                <a16:creationId xmlns:a16="http://schemas.microsoft.com/office/drawing/2014/main" id="{CD1E886E-A702-4512-9A0B-8FC853BCEFD9}"/>
              </a:ext>
            </a:extLst>
          </p:cNvPr>
          <p:cNvSpPr/>
          <p:nvPr/>
        </p:nvSpPr>
        <p:spPr>
          <a:xfrm>
            <a:off x="-2279374" y="0"/>
            <a:ext cx="2146852" cy="2211948"/>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9"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9"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946B6FC1-7734-4BAF-8902-49F667C5C86B}"/>
              </a:ext>
            </a:extLst>
          </p:cNvPr>
          <p:cNvGrpSpPr/>
          <p:nvPr/>
        </p:nvGrpSpPr>
        <p:grpSpPr>
          <a:xfrm>
            <a:off x="480247" y="437619"/>
            <a:ext cx="10578196" cy="1437834"/>
            <a:chOff x="497241" y="804572"/>
            <a:chExt cx="10578196" cy="1437834"/>
          </a:xfrm>
        </p:grpSpPr>
        <p:sp>
          <p:nvSpPr>
            <p:cNvPr id="7" name="Rectangle: Rounded Corners 6">
              <a:extLst>
                <a:ext uri="{FF2B5EF4-FFF2-40B4-BE49-F238E27FC236}">
                  <a16:creationId xmlns:a16="http://schemas.microsoft.com/office/drawing/2014/main" id="{558E5D77-D72D-4EE1-AC5D-32472FEDD916}"/>
                </a:ext>
              </a:extLst>
            </p:cNvPr>
            <p:cNvSpPr/>
            <p:nvPr/>
          </p:nvSpPr>
          <p:spPr>
            <a:xfrm>
              <a:off x="1877198" y="1511559"/>
              <a:ext cx="9198239" cy="730847"/>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grpSp>
          <p:nvGrpSpPr>
            <p:cNvPr id="24" name="组合 25">
              <a:extLst>
                <a:ext uri="{FF2B5EF4-FFF2-40B4-BE49-F238E27FC236}">
                  <a16:creationId xmlns:a16="http://schemas.microsoft.com/office/drawing/2014/main" id="{E0096ED1-CDE5-4833-BC96-253E0928E8DD}"/>
                </a:ext>
              </a:extLst>
            </p:cNvPr>
            <p:cNvGrpSpPr/>
            <p:nvPr/>
          </p:nvGrpSpPr>
          <p:grpSpPr>
            <a:xfrm>
              <a:off x="497241" y="804572"/>
              <a:ext cx="10326269" cy="1382288"/>
              <a:chOff x="1455680" y="2162784"/>
              <a:chExt cx="10326269" cy="1382288"/>
            </a:xfrm>
          </p:grpSpPr>
          <p:pic>
            <p:nvPicPr>
              <p:cNvPr id="25" name="图片 3">
                <a:extLst>
                  <a:ext uri="{FF2B5EF4-FFF2-40B4-BE49-F238E27FC236}">
                    <a16:creationId xmlns:a16="http://schemas.microsoft.com/office/drawing/2014/main" id="{7EB149B2-1D53-43FE-ACF5-10B98BD8518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5680" y="2162784"/>
                <a:ext cx="1306619" cy="1231706"/>
              </a:xfrm>
              <a:prstGeom prst="rect">
                <a:avLst/>
              </a:prstGeom>
            </p:spPr>
          </p:pic>
          <p:sp>
            <p:nvSpPr>
              <p:cNvPr id="27" name="TextBox 1">
                <a:extLst>
                  <a:ext uri="{FF2B5EF4-FFF2-40B4-BE49-F238E27FC236}">
                    <a16:creationId xmlns:a16="http://schemas.microsoft.com/office/drawing/2014/main" id="{4E6A96F4-1B26-4338-947B-47BF3D1B426A}"/>
                  </a:ext>
                </a:extLst>
              </p:cNvPr>
              <p:cNvSpPr txBox="1"/>
              <p:nvPr/>
            </p:nvSpPr>
            <p:spPr>
              <a:xfrm>
                <a:off x="2835637" y="2960297"/>
                <a:ext cx="8946312" cy="584775"/>
              </a:xfrm>
              <a:prstGeom prst="rect">
                <a:avLst/>
              </a:prstGeom>
              <a:noFill/>
            </p:spPr>
            <p:txBody>
              <a:bodyPr wrap="square" rtlCol="0">
                <a:spAutoFit/>
              </a:bodyPr>
              <a:lstStyle/>
              <a:p>
                <a:pPr marL="0" marR="0" lvl="1"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normalizeH="0" baseline="0" noProof="0">
                    <a:ln>
                      <a:noFill/>
                    </a:ln>
                    <a:solidFill>
                      <a:srgbClr val="002060"/>
                    </a:solidFill>
                    <a:effectLst/>
                    <a:uLnTx/>
                    <a:uFillTx/>
                    <a:latin typeface="+mj-lt"/>
                    <a:ea typeface="汉仪小麦体简" panose="00020600040101010101" pitchFamily="18" charset="-122"/>
                  </a:rPr>
                  <a:t>Hình ảnh so sánh trong đoạn 1</a:t>
                </a:r>
                <a:endParaRPr kumimoji="0" lang="zh-CN" altLang="en-US" sz="3200" b="1" i="0" u="none" strike="noStrike" kern="1200" cap="none" normalizeH="0" baseline="0" noProof="0" dirty="0">
                  <a:ln>
                    <a:noFill/>
                  </a:ln>
                  <a:solidFill>
                    <a:srgbClr val="002060"/>
                  </a:solidFill>
                  <a:effectLst/>
                  <a:uLnTx/>
                  <a:uFillTx/>
                  <a:latin typeface="+mj-lt"/>
                  <a:ea typeface="汉仪小麦体简" panose="00020600040101010101" pitchFamily="18" charset="-122"/>
                </a:endParaRPr>
              </a:p>
            </p:txBody>
          </p:sp>
        </p:grpSp>
      </p:grpSp>
      <p:sp>
        <p:nvSpPr>
          <p:cNvPr id="2" name="Rectangle 1">
            <a:extLst>
              <a:ext uri="{FF2B5EF4-FFF2-40B4-BE49-F238E27FC236}">
                <a16:creationId xmlns:a16="http://schemas.microsoft.com/office/drawing/2014/main" id="{8EF38184-A4F7-4E4C-AB9C-164CD0CE285E}"/>
              </a:ext>
            </a:extLst>
          </p:cNvPr>
          <p:cNvSpPr/>
          <p:nvPr/>
        </p:nvSpPr>
        <p:spPr>
          <a:xfrm>
            <a:off x="1860204" y="2108282"/>
            <a:ext cx="9271577" cy="4087246"/>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3B0DD05B-E26D-4A1A-A5CF-C17EDEF04EE5}"/>
              </a:ext>
            </a:extLst>
          </p:cNvPr>
          <p:cNvSpPr/>
          <p:nvPr/>
        </p:nvSpPr>
        <p:spPr>
          <a:xfrm>
            <a:off x="2662804" y="221276"/>
            <a:ext cx="7341112" cy="923330"/>
          </a:xfrm>
          <a:prstGeom prst="rect">
            <a:avLst/>
          </a:prstGeom>
          <a:noFill/>
        </p:spPr>
        <p:txBody>
          <a:bodyPr wrap="none" lIns="91440" tIns="45720" rIns="91440" bIns="45720">
            <a:spAutoFit/>
          </a:bodyPr>
          <a:lstStyle/>
          <a:p>
            <a:pPr algn="ctr"/>
            <a:r>
              <a:rPr lang="en-US" sz="5400" b="0" cap="none" spc="0">
                <a:ln w="0">
                  <a:solidFill>
                    <a:schemeClr val="tx1"/>
                  </a:solidFill>
                </a:ln>
                <a:solidFill>
                  <a:schemeClr val="accent4"/>
                </a:solidFill>
                <a:latin typeface="UTM Cookies" panose="02040603050506020204" pitchFamily="18" charset="0"/>
              </a:rPr>
              <a:t>THẢO LUẬN THEO NHÓM</a:t>
            </a:r>
          </a:p>
        </p:txBody>
      </p:sp>
      <p:sp>
        <p:nvSpPr>
          <p:cNvPr id="19" name="Text Box 58">
            <a:extLst>
              <a:ext uri="{FF2B5EF4-FFF2-40B4-BE49-F238E27FC236}">
                <a16:creationId xmlns:a16="http://schemas.microsoft.com/office/drawing/2014/main" id="{CF2133F0-E8E9-4CCB-92F4-B882E022BFB5}"/>
              </a:ext>
            </a:extLst>
          </p:cNvPr>
          <p:cNvSpPr txBox="1">
            <a:spLocks noChangeArrowheads="1"/>
          </p:cNvSpPr>
          <p:nvPr/>
        </p:nvSpPr>
        <p:spPr bwMode="auto">
          <a:xfrm>
            <a:off x="2041864" y="2274468"/>
            <a:ext cx="9613223" cy="3754874"/>
          </a:xfrm>
          <a:prstGeom prst="rect">
            <a:avLst/>
          </a:prstGeom>
          <a:noFill/>
          <a:ln>
            <a:noFill/>
          </a:ln>
          <a:effectLst/>
          <a:extLst>
            <a:ext uri="{909E8E84-426E-40DD-AFC4-6F175D3DCCD1}">
              <a14:hiddenFill xmlns:a14="http://schemas.microsoft.com/office/drawing/2010/main">
                <a:solidFill>
                  <a:srgbClr val="0000FF"/>
                </a:solidFill>
              </a14:hiddenFill>
            </a:ext>
            <a:ext uri="{91240B29-F687-4F45-9708-019B960494DF}">
              <a14:hiddenLine xmlns:a14="http://schemas.microsoft.com/office/drawing/2010/main" w="19050" algn="ctr">
                <a:solidFill>
                  <a:srgbClr val="00FFFF"/>
                </a:solidFill>
                <a:miter lim="800000"/>
                <a:headEnd/>
                <a:tailEnd/>
              </a14:hiddenLine>
            </a:ext>
            <a:ext uri="{AF507438-7753-43E0-B8FC-AC1667EBCBE1}">
              <a14:hiddenEffects xmlns:a14="http://schemas.microsoft.com/office/drawing/2010/main">
                <a:effectLst>
                  <a:outerShdw dist="35921" dir="2700000" algn="ctr" rotWithShape="0">
                    <a:srgbClr val="990000"/>
                  </a:outerShdw>
                </a:effectLst>
              </a14:hiddenEffects>
            </a:ext>
          </a:extLst>
        </p:spPr>
        <p:txBody>
          <a:bodyPr wrap="square">
            <a:spAutoFit/>
          </a:bodyPr>
          <a:lstStyle/>
          <a:p>
            <a:pPr marL="457200" indent="-457200" eaLnBrk="0" hangingPunct="0">
              <a:spcBef>
                <a:spcPct val="50000"/>
              </a:spcBef>
              <a:buFont typeface="Arial" panose="020B0604020202020204" pitchFamily="34" charset="0"/>
              <a:buChar char="•"/>
            </a:pPr>
            <a:r>
              <a:rPr lang="en-US" altLang="en-US" sz="2800">
                <a:solidFill>
                  <a:srgbClr val="002060"/>
                </a:solidFill>
                <a:latin typeface="+mj-lt"/>
              </a:rPr>
              <a:t>Cậu ta mới chừng ấy tuổi mà trông </a:t>
            </a:r>
            <a:r>
              <a:rPr lang="en-US" altLang="en-US" sz="2800">
                <a:solidFill>
                  <a:srgbClr val="FF0000"/>
                </a:solidFill>
                <a:latin typeface="+mj-lt"/>
              </a:rPr>
              <a:t>như</a:t>
            </a:r>
            <a:r>
              <a:rPr lang="en-US" altLang="en-US" sz="2800">
                <a:solidFill>
                  <a:srgbClr val="002060"/>
                </a:solidFill>
                <a:latin typeface="+mj-lt"/>
              </a:rPr>
              <a:t> một cụ già.</a:t>
            </a:r>
          </a:p>
          <a:p>
            <a:pPr marL="457200" indent="-457200" eaLnBrk="0" hangingPunct="0">
              <a:spcBef>
                <a:spcPct val="50000"/>
              </a:spcBef>
              <a:buFont typeface="Arial" panose="020B0604020202020204" pitchFamily="34" charset="0"/>
              <a:buChar char="•"/>
            </a:pPr>
            <a:r>
              <a:rPr lang="en-US" altLang="en-US" sz="2800">
                <a:solidFill>
                  <a:srgbClr val="002060"/>
                </a:solidFill>
                <a:latin typeface="+mj-lt"/>
              </a:rPr>
              <a:t>Trông anh ta </a:t>
            </a:r>
            <a:r>
              <a:rPr lang="en-US" altLang="en-US" sz="2800">
                <a:solidFill>
                  <a:srgbClr val="FF0000"/>
                </a:solidFill>
                <a:latin typeface="+mj-lt"/>
              </a:rPr>
              <a:t>như</a:t>
            </a:r>
            <a:r>
              <a:rPr lang="en-US" altLang="en-US" sz="2800">
                <a:solidFill>
                  <a:srgbClr val="002060"/>
                </a:solidFill>
                <a:latin typeface="+mj-lt"/>
              </a:rPr>
              <a:t> một con gấu.</a:t>
            </a:r>
          </a:p>
          <a:p>
            <a:pPr marL="457200" indent="-457200" eaLnBrk="0" hangingPunct="0">
              <a:spcBef>
                <a:spcPct val="50000"/>
              </a:spcBef>
              <a:buFont typeface="Arial" panose="020B0604020202020204" pitchFamily="34" charset="0"/>
              <a:buChar char="•"/>
            </a:pPr>
            <a:r>
              <a:rPr lang="en-US" altLang="en-US" sz="2800">
                <a:solidFill>
                  <a:srgbClr val="002060"/>
                </a:solidFill>
                <a:latin typeface="+mj-lt"/>
              </a:rPr>
              <a:t>Cô gái vẻ mảnh mai, yểu điệu </a:t>
            </a:r>
            <a:r>
              <a:rPr lang="en-US" altLang="en-US" sz="2800">
                <a:solidFill>
                  <a:srgbClr val="FF0000"/>
                </a:solidFill>
                <a:latin typeface="+mj-lt"/>
              </a:rPr>
              <a:t>như</a:t>
            </a:r>
            <a:r>
              <a:rPr lang="en-US" altLang="en-US" sz="2800">
                <a:solidFill>
                  <a:srgbClr val="002060"/>
                </a:solidFill>
                <a:latin typeface="+mj-lt"/>
              </a:rPr>
              <a:t> một cây liễu.</a:t>
            </a:r>
          </a:p>
          <a:p>
            <a:pPr marL="457200" indent="-457200" eaLnBrk="0" hangingPunct="0">
              <a:spcBef>
                <a:spcPct val="50000"/>
              </a:spcBef>
              <a:buFont typeface="Arial" panose="020B0604020202020204" pitchFamily="34" charset="0"/>
              <a:buChar char="•"/>
            </a:pPr>
            <a:r>
              <a:rPr lang="en-US" altLang="en-US" sz="2800">
                <a:solidFill>
                  <a:srgbClr val="002060"/>
                </a:solidFill>
                <a:latin typeface="+mj-lt"/>
              </a:rPr>
              <a:t>Con rệp to kềnh </a:t>
            </a:r>
            <a:r>
              <a:rPr lang="en-US" altLang="en-US" sz="2800">
                <a:solidFill>
                  <a:srgbClr val="FF0000"/>
                </a:solidFill>
                <a:latin typeface="+mj-lt"/>
              </a:rPr>
              <a:t>như</a:t>
            </a:r>
            <a:r>
              <a:rPr lang="en-US" altLang="en-US" sz="2800">
                <a:solidFill>
                  <a:srgbClr val="002060"/>
                </a:solidFill>
                <a:latin typeface="+mj-lt"/>
              </a:rPr>
              <a:t> một chiếc xe tăng.</a:t>
            </a:r>
          </a:p>
          <a:p>
            <a:pPr marL="457200" indent="-457200" eaLnBrk="0" hangingPunct="0">
              <a:spcBef>
                <a:spcPct val="50000"/>
              </a:spcBef>
              <a:buFont typeface="Arial" panose="020B0604020202020204" pitchFamily="34" charset="0"/>
              <a:buChar char="•"/>
            </a:pPr>
            <a:r>
              <a:rPr lang="en-US" altLang="en-US" sz="2800">
                <a:solidFill>
                  <a:srgbClr val="002060"/>
                </a:solidFill>
                <a:latin typeface="+mj-lt"/>
              </a:rPr>
              <a:t>Con lợn béo </a:t>
            </a:r>
            <a:r>
              <a:rPr lang="en-US" altLang="en-US" sz="2800">
                <a:solidFill>
                  <a:srgbClr val="FF0000"/>
                </a:solidFill>
                <a:latin typeface="+mj-lt"/>
              </a:rPr>
              <a:t>như</a:t>
            </a:r>
            <a:r>
              <a:rPr lang="en-US" altLang="en-US" sz="2800">
                <a:solidFill>
                  <a:srgbClr val="002060"/>
                </a:solidFill>
                <a:latin typeface="+mj-lt"/>
              </a:rPr>
              <a:t> một quả sim chín.</a:t>
            </a:r>
          </a:p>
          <a:p>
            <a:pPr marL="457200" indent="-457200" eaLnBrk="0" hangingPunct="0">
              <a:spcBef>
                <a:spcPct val="50000"/>
              </a:spcBef>
              <a:buFont typeface="Arial" panose="020B0604020202020204" pitchFamily="34" charset="0"/>
              <a:buChar char="•"/>
            </a:pPr>
            <a:r>
              <a:rPr lang="en-US" altLang="en-US" sz="2800">
                <a:solidFill>
                  <a:srgbClr val="002060"/>
                </a:solidFill>
                <a:latin typeface="+mj-lt"/>
              </a:rPr>
              <a:t>Trái đất đi </a:t>
            </a:r>
            <a:r>
              <a:rPr lang="en-US" altLang="en-US" sz="2800">
                <a:solidFill>
                  <a:srgbClr val="FF0000"/>
                </a:solidFill>
                <a:latin typeface="+mj-lt"/>
              </a:rPr>
              <a:t>như </a:t>
            </a:r>
            <a:r>
              <a:rPr lang="en-US" altLang="en-US" sz="2800">
                <a:solidFill>
                  <a:srgbClr val="002060"/>
                </a:solidFill>
                <a:latin typeface="+mj-lt"/>
              </a:rPr>
              <a:t>một giọt nước mắt giữa không trung.</a:t>
            </a:r>
          </a:p>
        </p:txBody>
      </p:sp>
      <p:sp>
        <p:nvSpPr>
          <p:cNvPr id="10" name="Rectangle 9">
            <a:extLst>
              <a:ext uri="{FF2B5EF4-FFF2-40B4-BE49-F238E27FC236}">
                <a16:creationId xmlns:a16="http://schemas.microsoft.com/office/drawing/2014/main" id="{3F14EB2F-16EF-414A-87A6-7DD93D0369C7}"/>
              </a:ext>
            </a:extLst>
          </p:cNvPr>
          <p:cNvSpPr/>
          <p:nvPr/>
        </p:nvSpPr>
        <p:spPr>
          <a:xfrm>
            <a:off x="-2279374" y="0"/>
            <a:ext cx="2146852" cy="2211948"/>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303084821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19"/>
                                        </p:tgtEl>
                                        <p:attrNameLst>
                                          <p:attrName>style.visibility</p:attrName>
                                        </p:attrNameLst>
                                      </p:cBhvr>
                                      <p:to>
                                        <p:strVal val="visible"/>
                                      </p:to>
                                    </p:set>
                                    <p:anim calcmode="discrete" valueType="clr">
                                      <p:cBhvr override="childStyle">
                                        <p:cTn id="15" dur="80"/>
                                        <p:tgtEl>
                                          <p:spTgt spid="19"/>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19"/>
                                        </p:tgtEl>
                                        <p:attrNameLst>
                                          <p:attrName>fillcolor</p:attrName>
                                        </p:attrNameLst>
                                      </p:cBhvr>
                                      <p:tavLst>
                                        <p:tav tm="0">
                                          <p:val>
                                            <p:clrVal>
                                              <a:schemeClr val="accent2"/>
                                            </p:clrVal>
                                          </p:val>
                                        </p:tav>
                                        <p:tav tm="50000">
                                          <p:val>
                                            <p:clrVal>
                                              <a:schemeClr val="hlink"/>
                                            </p:clrVal>
                                          </p:val>
                                        </p:tav>
                                      </p:tavLst>
                                    </p:anim>
                                    <p:set>
                                      <p:cBhvr>
                                        <p:cTn id="17" dur="80"/>
                                        <p:tgtEl>
                                          <p:spTgt spid="1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9B6AB68-656E-4906-BD07-7D98D013F86B}"/>
              </a:ext>
            </a:extLst>
          </p:cNvPr>
          <p:cNvGrpSpPr/>
          <p:nvPr/>
        </p:nvGrpSpPr>
        <p:grpSpPr>
          <a:xfrm>
            <a:off x="208506" y="652623"/>
            <a:ext cx="10257331" cy="1456528"/>
            <a:chOff x="1751167" y="2398820"/>
            <a:chExt cx="10257331" cy="1456528"/>
          </a:xfrm>
        </p:grpSpPr>
        <p:sp>
          <p:nvSpPr>
            <p:cNvPr id="9" name="Rectangle: Rounded Corners 8">
              <a:extLst>
                <a:ext uri="{FF2B5EF4-FFF2-40B4-BE49-F238E27FC236}">
                  <a16:creationId xmlns:a16="http://schemas.microsoft.com/office/drawing/2014/main" id="{3ACD9105-113F-48FB-990F-520A95BE497B}"/>
                </a:ext>
              </a:extLst>
            </p:cNvPr>
            <p:cNvSpPr/>
            <p:nvPr/>
          </p:nvSpPr>
          <p:spPr>
            <a:xfrm>
              <a:off x="3057786" y="3123499"/>
              <a:ext cx="8950712" cy="731849"/>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grpSp>
          <p:nvGrpSpPr>
            <p:cNvPr id="29" name="组合 26">
              <a:extLst>
                <a:ext uri="{FF2B5EF4-FFF2-40B4-BE49-F238E27FC236}">
                  <a16:creationId xmlns:a16="http://schemas.microsoft.com/office/drawing/2014/main" id="{A9974E03-DD9F-4B34-AE51-C149CF5CB769}"/>
                </a:ext>
              </a:extLst>
            </p:cNvPr>
            <p:cNvGrpSpPr/>
            <p:nvPr/>
          </p:nvGrpSpPr>
          <p:grpSpPr>
            <a:xfrm>
              <a:off x="1751167" y="2398820"/>
              <a:ext cx="10050777" cy="1367636"/>
              <a:chOff x="6535546" y="1928463"/>
              <a:chExt cx="10050777" cy="1367636"/>
            </a:xfrm>
          </p:grpSpPr>
          <p:pic>
            <p:nvPicPr>
              <p:cNvPr id="30" name="图片 4">
                <a:extLst>
                  <a:ext uri="{FF2B5EF4-FFF2-40B4-BE49-F238E27FC236}">
                    <a16:creationId xmlns:a16="http://schemas.microsoft.com/office/drawing/2014/main" id="{98EFEC29-0F1A-4B15-8488-979D452E304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35546" y="1928463"/>
                <a:ext cx="1306619" cy="1231706"/>
              </a:xfrm>
              <a:prstGeom prst="rect">
                <a:avLst/>
              </a:prstGeom>
            </p:spPr>
          </p:pic>
          <p:sp>
            <p:nvSpPr>
              <p:cNvPr id="32" name="TextBox 1">
                <a:extLst>
                  <a:ext uri="{FF2B5EF4-FFF2-40B4-BE49-F238E27FC236}">
                    <a16:creationId xmlns:a16="http://schemas.microsoft.com/office/drawing/2014/main" id="{1484F0F0-BC1B-49CA-867A-30EEE2FA4E45}"/>
                  </a:ext>
                </a:extLst>
              </p:cNvPr>
              <p:cNvSpPr txBox="1"/>
              <p:nvPr/>
            </p:nvSpPr>
            <p:spPr>
              <a:xfrm>
                <a:off x="7889017" y="2772879"/>
                <a:ext cx="8697306" cy="523220"/>
              </a:xfrm>
              <a:prstGeom prst="rect">
                <a:avLst/>
              </a:prstGeom>
              <a:noFill/>
            </p:spPr>
            <p:txBody>
              <a:bodyPr wrap="square" rtlCol="0">
                <a:spAutoFit/>
              </a:bodyPr>
              <a:lstStyle/>
              <a:p>
                <a:pPr marL="0" marR="0" lvl="1"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normalizeH="0" baseline="0" noProof="0">
                    <a:ln>
                      <a:noFill/>
                    </a:ln>
                    <a:solidFill>
                      <a:srgbClr val="002060"/>
                    </a:solidFill>
                    <a:effectLst/>
                    <a:uLnTx/>
                    <a:uFillTx/>
                    <a:latin typeface="+mj-lt"/>
                    <a:ea typeface="汉仪小麦体简" panose="00020600040101010101" pitchFamily="18" charset="-122"/>
                  </a:rPr>
                  <a:t>Hình ảnh so sánh, nhân hoá có trong đoạn 2</a:t>
                </a:r>
                <a:endParaRPr kumimoji="0" lang="zh-CN" altLang="en-US" sz="2800" b="1" i="0" u="none" strike="noStrike" kern="1200" cap="none" normalizeH="0" baseline="0" noProof="0" dirty="0">
                  <a:ln>
                    <a:noFill/>
                  </a:ln>
                  <a:solidFill>
                    <a:srgbClr val="002060"/>
                  </a:solidFill>
                  <a:effectLst/>
                  <a:uLnTx/>
                  <a:uFillTx/>
                  <a:latin typeface="+mj-lt"/>
                  <a:ea typeface="汉仪小麦体简" panose="00020600040101010101" pitchFamily="18" charset="-122"/>
                </a:endParaRPr>
              </a:p>
            </p:txBody>
          </p:sp>
        </p:grpSp>
      </p:grpSp>
      <p:sp>
        <p:nvSpPr>
          <p:cNvPr id="3" name="Rectangle 2">
            <a:extLst>
              <a:ext uri="{FF2B5EF4-FFF2-40B4-BE49-F238E27FC236}">
                <a16:creationId xmlns:a16="http://schemas.microsoft.com/office/drawing/2014/main" id="{3B0DD05B-E26D-4A1A-A5CF-C17EDEF04EE5}"/>
              </a:ext>
            </a:extLst>
          </p:cNvPr>
          <p:cNvSpPr/>
          <p:nvPr/>
        </p:nvSpPr>
        <p:spPr>
          <a:xfrm>
            <a:off x="2296680" y="111448"/>
            <a:ext cx="7341112" cy="923330"/>
          </a:xfrm>
          <a:prstGeom prst="rect">
            <a:avLst/>
          </a:prstGeom>
          <a:noFill/>
        </p:spPr>
        <p:txBody>
          <a:bodyPr wrap="none" lIns="91440" tIns="45720" rIns="91440" bIns="45720">
            <a:spAutoFit/>
          </a:bodyPr>
          <a:lstStyle/>
          <a:p>
            <a:pPr algn="ctr"/>
            <a:r>
              <a:rPr lang="en-US" sz="5400" b="0" cap="none" spc="0">
                <a:ln w="0">
                  <a:solidFill>
                    <a:schemeClr val="tx1"/>
                  </a:solidFill>
                </a:ln>
                <a:solidFill>
                  <a:schemeClr val="accent4"/>
                </a:solidFill>
                <a:latin typeface="UTM Cookies" panose="02040603050506020204" pitchFamily="18" charset="0"/>
              </a:rPr>
              <a:t>THẢO LUẬN THEO NHÓM</a:t>
            </a:r>
          </a:p>
        </p:txBody>
      </p:sp>
      <p:sp>
        <p:nvSpPr>
          <p:cNvPr id="2" name="Rectangle 1">
            <a:extLst>
              <a:ext uri="{FF2B5EF4-FFF2-40B4-BE49-F238E27FC236}">
                <a16:creationId xmlns:a16="http://schemas.microsoft.com/office/drawing/2014/main" id="{8C8B5DD0-9351-4CD7-BEE1-3A72EBAED658}"/>
              </a:ext>
            </a:extLst>
          </p:cNvPr>
          <p:cNvSpPr/>
          <p:nvPr/>
        </p:nvSpPr>
        <p:spPr>
          <a:xfrm>
            <a:off x="1644070" y="2668557"/>
            <a:ext cx="8821767" cy="2687216"/>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0" name="Text Box 58">
            <a:extLst>
              <a:ext uri="{FF2B5EF4-FFF2-40B4-BE49-F238E27FC236}">
                <a16:creationId xmlns:a16="http://schemas.microsoft.com/office/drawing/2014/main" id="{E4F911CD-BCC2-46B6-8D41-0353485EB393}"/>
              </a:ext>
            </a:extLst>
          </p:cNvPr>
          <p:cNvSpPr txBox="1">
            <a:spLocks noChangeArrowheads="1"/>
          </p:cNvSpPr>
          <p:nvPr/>
        </p:nvSpPr>
        <p:spPr bwMode="auto">
          <a:xfrm>
            <a:off x="1726163" y="2950289"/>
            <a:ext cx="8615213" cy="2246769"/>
          </a:xfrm>
          <a:prstGeom prst="rect">
            <a:avLst/>
          </a:prstGeom>
          <a:noFill/>
          <a:ln>
            <a:noFill/>
          </a:ln>
          <a:effectLst/>
          <a:extLst>
            <a:ext uri="{909E8E84-426E-40DD-AFC4-6F175D3DCCD1}">
              <a14:hiddenFill xmlns:a14="http://schemas.microsoft.com/office/drawing/2010/main">
                <a:solidFill>
                  <a:srgbClr val="0000FF"/>
                </a:solidFill>
              </a14:hiddenFill>
            </a:ext>
            <a:ext uri="{91240B29-F687-4F45-9708-019B960494DF}">
              <a14:hiddenLine xmlns:a14="http://schemas.microsoft.com/office/drawing/2010/main" w="19050" algn="ctr">
                <a:solidFill>
                  <a:srgbClr val="00FFFF"/>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wrap="square">
            <a:spAutoFit/>
          </a:bodyPr>
          <a:lstStyle/>
          <a:p>
            <a:pPr marL="457200" indent="-457200" eaLnBrk="0" fontAlgn="base" hangingPunct="0">
              <a:spcBef>
                <a:spcPct val="50000"/>
              </a:spcBef>
              <a:spcAft>
                <a:spcPct val="0"/>
              </a:spcAft>
              <a:buFont typeface="Arial" panose="020B0604020202020204" pitchFamily="34" charset="0"/>
              <a:buChar char="•"/>
            </a:pPr>
            <a:r>
              <a:rPr lang="en-US" altLang="en-US" sz="2800">
                <a:solidFill>
                  <a:srgbClr val="002060"/>
                </a:solidFill>
                <a:latin typeface="+mj-lt"/>
              </a:rPr>
              <a:t>Con gà trống bước đi </a:t>
            </a:r>
            <a:r>
              <a:rPr lang="en-US" altLang="en-US" sz="2800">
                <a:solidFill>
                  <a:srgbClr val="FF0000"/>
                </a:solidFill>
                <a:latin typeface="+mj-lt"/>
              </a:rPr>
              <a:t>như</a:t>
            </a:r>
            <a:r>
              <a:rPr lang="en-US" altLang="en-US" sz="2800">
                <a:solidFill>
                  <a:srgbClr val="002060"/>
                </a:solidFill>
                <a:latin typeface="+mj-lt"/>
              </a:rPr>
              <a:t> một ông tướng.</a:t>
            </a:r>
          </a:p>
          <a:p>
            <a:pPr marL="457200" indent="-457200" eaLnBrk="0" fontAlgn="base" hangingPunct="0">
              <a:spcBef>
                <a:spcPct val="50000"/>
              </a:spcBef>
              <a:spcAft>
                <a:spcPct val="0"/>
              </a:spcAft>
              <a:buFont typeface="Arial" panose="020B0604020202020204" pitchFamily="34" charset="0"/>
              <a:buChar char="•"/>
            </a:pPr>
            <a:r>
              <a:rPr lang="en-US" altLang="en-US" sz="2800">
                <a:solidFill>
                  <a:srgbClr val="002060"/>
                </a:solidFill>
                <a:latin typeface="+mj-lt"/>
              </a:rPr>
              <a:t>Nắm lá đầu cành xoè ra </a:t>
            </a:r>
            <a:r>
              <a:rPr lang="en-US" altLang="en-US" sz="2800">
                <a:solidFill>
                  <a:srgbClr val="FF0000"/>
                </a:solidFill>
                <a:latin typeface="+mj-lt"/>
              </a:rPr>
              <a:t>như</a:t>
            </a:r>
            <a:r>
              <a:rPr lang="en-US" altLang="en-US" sz="2800">
                <a:solidFill>
                  <a:srgbClr val="002060"/>
                </a:solidFill>
                <a:latin typeface="+mj-lt"/>
              </a:rPr>
              <a:t> một bàn tay.</a:t>
            </a:r>
          </a:p>
          <a:p>
            <a:pPr marL="457200" indent="-457200" eaLnBrk="0" fontAlgn="base" hangingPunct="0">
              <a:spcBef>
                <a:spcPct val="50000"/>
              </a:spcBef>
              <a:spcAft>
                <a:spcPct val="0"/>
              </a:spcAft>
              <a:buFont typeface="Arial" panose="020B0604020202020204" pitchFamily="34" charset="0"/>
              <a:buChar char="•"/>
            </a:pPr>
            <a:r>
              <a:rPr lang="en-US" altLang="en-US" sz="2800">
                <a:solidFill>
                  <a:srgbClr val="002060"/>
                </a:solidFill>
                <a:latin typeface="+mj-lt"/>
              </a:rPr>
              <a:t>Dòng sông chảy lặng lờ </a:t>
            </a:r>
            <a:r>
              <a:rPr lang="en-US" altLang="en-US" sz="2800">
                <a:solidFill>
                  <a:srgbClr val="FF0000"/>
                </a:solidFill>
                <a:latin typeface="+mj-lt"/>
              </a:rPr>
              <a:t>như</a:t>
            </a:r>
            <a:r>
              <a:rPr lang="en-US" altLang="en-US" sz="2800">
                <a:solidFill>
                  <a:srgbClr val="002060"/>
                </a:solidFill>
                <a:latin typeface="+mj-lt"/>
              </a:rPr>
              <a:t> đang mải nhớ về một con đò năm xưa.                      </a:t>
            </a:r>
          </a:p>
        </p:txBody>
      </p:sp>
      <p:sp>
        <p:nvSpPr>
          <p:cNvPr id="11" name="Rectangle 10">
            <a:extLst>
              <a:ext uri="{FF2B5EF4-FFF2-40B4-BE49-F238E27FC236}">
                <a16:creationId xmlns:a16="http://schemas.microsoft.com/office/drawing/2014/main" id="{8B3BFB2C-25EA-4AF5-8449-894C1656B19F}"/>
              </a:ext>
            </a:extLst>
          </p:cNvPr>
          <p:cNvSpPr/>
          <p:nvPr/>
        </p:nvSpPr>
        <p:spPr>
          <a:xfrm>
            <a:off x="-2279374" y="0"/>
            <a:ext cx="2146852" cy="2211948"/>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63974303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0" fill="hold" grpId="0" nodeType="clickEffect">
                                  <p:stCondLst>
                                    <p:cond delay="0"/>
                                  </p:stCondLst>
                                  <p:childTnLst>
                                    <p:set>
                                      <p:cBhvr>
                                        <p:cTn id="14" dur="1" fill="hold">
                                          <p:stCondLst>
                                            <p:cond delay="0"/>
                                          </p:stCondLst>
                                        </p:cTn>
                                        <p:tgtEl>
                                          <p:spTgt spid="20">
                                            <p:txEl>
                                              <p:pRg st="0" end="0"/>
                                            </p:txEl>
                                          </p:spTgt>
                                        </p:tgtEl>
                                        <p:attrNameLst>
                                          <p:attrName>style.visibility</p:attrName>
                                        </p:attrNameLst>
                                      </p:cBhvr>
                                      <p:to>
                                        <p:strVal val="visible"/>
                                      </p:to>
                                    </p:set>
                                    <p:anim calcmode="lin" valueType="num">
                                      <p:cBhvr>
                                        <p:cTn id="15"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17" dur="500"/>
                                        <p:tgtEl>
                                          <p:spTgt spid="2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0" fill="hold" grpId="0" nodeType="clickEffect">
                                  <p:stCondLst>
                                    <p:cond delay="0"/>
                                  </p:stCondLst>
                                  <p:childTnLst>
                                    <p:set>
                                      <p:cBhvr>
                                        <p:cTn id="21" dur="1" fill="hold">
                                          <p:stCondLst>
                                            <p:cond delay="0"/>
                                          </p:stCondLst>
                                        </p:cTn>
                                        <p:tgtEl>
                                          <p:spTgt spid="20">
                                            <p:txEl>
                                              <p:pRg st="1" end="1"/>
                                            </p:txEl>
                                          </p:spTgt>
                                        </p:tgtEl>
                                        <p:attrNameLst>
                                          <p:attrName>style.visibility</p:attrName>
                                        </p:attrNameLst>
                                      </p:cBhvr>
                                      <p:to>
                                        <p:strVal val="visible"/>
                                      </p:to>
                                    </p:set>
                                    <p:anim calcmode="lin" valueType="num">
                                      <p:cBhvr>
                                        <p:cTn id="22" dur="500" fill="hold"/>
                                        <p:tgtEl>
                                          <p:spTgt spid="20">
                                            <p:txEl>
                                              <p:pRg st="1" end="1"/>
                                            </p:txEl>
                                          </p:spTgt>
                                        </p:tgtEl>
                                        <p:attrNameLst>
                                          <p:attrName>ppt_w</p:attrName>
                                        </p:attrNameLst>
                                      </p:cBhvr>
                                      <p:tavLst>
                                        <p:tav tm="0">
                                          <p:val>
                                            <p:fltVal val="0"/>
                                          </p:val>
                                        </p:tav>
                                        <p:tav tm="100000">
                                          <p:val>
                                            <p:strVal val="#ppt_w"/>
                                          </p:val>
                                        </p:tav>
                                      </p:tavLst>
                                    </p:anim>
                                    <p:anim calcmode="lin" valueType="num">
                                      <p:cBhvr>
                                        <p:cTn id="23" dur="500" fill="hold"/>
                                        <p:tgtEl>
                                          <p:spTgt spid="20">
                                            <p:txEl>
                                              <p:pRg st="1" end="1"/>
                                            </p:txEl>
                                          </p:spTgt>
                                        </p:tgtEl>
                                        <p:attrNameLst>
                                          <p:attrName>ppt_h</p:attrName>
                                        </p:attrNameLst>
                                      </p:cBhvr>
                                      <p:tavLst>
                                        <p:tav tm="0">
                                          <p:val>
                                            <p:fltVal val="0"/>
                                          </p:val>
                                        </p:tav>
                                        <p:tav tm="100000">
                                          <p:val>
                                            <p:strVal val="#ppt_h"/>
                                          </p:val>
                                        </p:tav>
                                      </p:tavLst>
                                    </p:anim>
                                    <p:animEffect transition="in" filter="fade">
                                      <p:cBhvr>
                                        <p:cTn id="24" dur="500"/>
                                        <p:tgtEl>
                                          <p:spTgt spid="20">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0" fill="hold" grpId="0" nodeType="clickEffect">
                                  <p:stCondLst>
                                    <p:cond delay="0"/>
                                  </p:stCondLst>
                                  <p:childTnLst>
                                    <p:set>
                                      <p:cBhvr>
                                        <p:cTn id="28" dur="1" fill="hold">
                                          <p:stCondLst>
                                            <p:cond delay="0"/>
                                          </p:stCondLst>
                                        </p:cTn>
                                        <p:tgtEl>
                                          <p:spTgt spid="20">
                                            <p:txEl>
                                              <p:pRg st="2" end="2"/>
                                            </p:txEl>
                                          </p:spTgt>
                                        </p:tgtEl>
                                        <p:attrNameLst>
                                          <p:attrName>style.visibility</p:attrName>
                                        </p:attrNameLst>
                                      </p:cBhvr>
                                      <p:to>
                                        <p:strVal val="visible"/>
                                      </p:to>
                                    </p:set>
                                    <p:anim calcmode="lin" valueType="num">
                                      <p:cBhvr>
                                        <p:cTn id="29" dur="500" fill="hold"/>
                                        <p:tgtEl>
                                          <p:spTgt spid="20">
                                            <p:txEl>
                                              <p:pRg st="2" end="2"/>
                                            </p:txEl>
                                          </p:spTgt>
                                        </p:tgtEl>
                                        <p:attrNameLst>
                                          <p:attrName>ppt_w</p:attrName>
                                        </p:attrNameLst>
                                      </p:cBhvr>
                                      <p:tavLst>
                                        <p:tav tm="0">
                                          <p:val>
                                            <p:fltVal val="0"/>
                                          </p:val>
                                        </p:tav>
                                        <p:tav tm="100000">
                                          <p:val>
                                            <p:strVal val="#ppt_w"/>
                                          </p:val>
                                        </p:tav>
                                      </p:tavLst>
                                    </p:anim>
                                    <p:anim calcmode="lin" valueType="num">
                                      <p:cBhvr>
                                        <p:cTn id="30" dur="500" fill="hold"/>
                                        <p:tgtEl>
                                          <p:spTgt spid="20">
                                            <p:txEl>
                                              <p:pRg st="2" end="2"/>
                                            </p:txEl>
                                          </p:spTgt>
                                        </p:tgtEl>
                                        <p:attrNameLst>
                                          <p:attrName>ppt_h</p:attrName>
                                        </p:attrNameLst>
                                      </p:cBhvr>
                                      <p:tavLst>
                                        <p:tav tm="0">
                                          <p:val>
                                            <p:fltVal val="0"/>
                                          </p:val>
                                        </p:tav>
                                        <p:tav tm="100000">
                                          <p:val>
                                            <p:strVal val="#ppt_h"/>
                                          </p:val>
                                        </p:tav>
                                      </p:tavLst>
                                    </p:anim>
                                    <p:animEffect transition="in" filter="fade">
                                      <p:cBhvr>
                                        <p:cTn id="31" dur="500"/>
                                        <p:tgtEl>
                                          <p:spTgt spid="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7A7E9981-262F-4B35-892E-846CF8E87AD5}"/>
              </a:ext>
            </a:extLst>
          </p:cNvPr>
          <p:cNvGrpSpPr/>
          <p:nvPr/>
        </p:nvGrpSpPr>
        <p:grpSpPr>
          <a:xfrm>
            <a:off x="274747" y="449819"/>
            <a:ext cx="11415160" cy="1816718"/>
            <a:chOff x="593338" y="4244254"/>
            <a:chExt cx="11415160" cy="1816718"/>
          </a:xfrm>
        </p:grpSpPr>
        <p:sp>
          <p:nvSpPr>
            <p:cNvPr id="11" name="Rectangle: Rounded Corners 10">
              <a:extLst>
                <a:ext uri="{FF2B5EF4-FFF2-40B4-BE49-F238E27FC236}">
                  <a16:creationId xmlns:a16="http://schemas.microsoft.com/office/drawing/2014/main" id="{DBA95E17-39AA-4CF1-A479-FAACD30E4C94}"/>
                </a:ext>
              </a:extLst>
            </p:cNvPr>
            <p:cNvSpPr/>
            <p:nvPr/>
          </p:nvSpPr>
          <p:spPr>
            <a:xfrm>
              <a:off x="1877198" y="5075801"/>
              <a:ext cx="10131300" cy="954107"/>
            </a:xfrm>
            <a:prstGeom prst="round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grpSp>
          <p:nvGrpSpPr>
            <p:cNvPr id="34" name="组合 27">
              <a:extLst>
                <a:ext uri="{FF2B5EF4-FFF2-40B4-BE49-F238E27FC236}">
                  <a16:creationId xmlns:a16="http://schemas.microsoft.com/office/drawing/2014/main" id="{F2B7A83D-DABE-4C45-B322-364AE343F11F}"/>
                </a:ext>
              </a:extLst>
            </p:cNvPr>
            <p:cNvGrpSpPr/>
            <p:nvPr/>
          </p:nvGrpSpPr>
          <p:grpSpPr>
            <a:xfrm>
              <a:off x="593338" y="4244254"/>
              <a:ext cx="11203924" cy="1816718"/>
              <a:chOff x="1680541" y="3713096"/>
              <a:chExt cx="11203924" cy="1816718"/>
            </a:xfrm>
          </p:grpSpPr>
          <p:pic>
            <p:nvPicPr>
              <p:cNvPr id="35" name="图片 7">
                <a:extLst>
                  <a:ext uri="{FF2B5EF4-FFF2-40B4-BE49-F238E27FC236}">
                    <a16:creationId xmlns:a16="http://schemas.microsoft.com/office/drawing/2014/main" id="{3E01A89A-E562-439B-83F0-F89F161A9B7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0541" y="3713096"/>
                <a:ext cx="1283860" cy="1169918"/>
              </a:xfrm>
              <a:prstGeom prst="rect">
                <a:avLst/>
              </a:prstGeom>
            </p:spPr>
          </p:pic>
          <p:sp>
            <p:nvSpPr>
              <p:cNvPr id="37" name="TextBox 1">
                <a:extLst>
                  <a:ext uri="{FF2B5EF4-FFF2-40B4-BE49-F238E27FC236}">
                    <a16:creationId xmlns:a16="http://schemas.microsoft.com/office/drawing/2014/main" id="{24029DA2-AD1B-42C1-8C03-CBCB46062051}"/>
                  </a:ext>
                </a:extLst>
              </p:cNvPr>
              <p:cNvSpPr txBox="1"/>
              <p:nvPr/>
            </p:nvSpPr>
            <p:spPr>
              <a:xfrm>
                <a:off x="2964401" y="4575707"/>
                <a:ext cx="9920064" cy="954107"/>
              </a:xfrm>
              <a:prstGeom prst="rect">
                <a:avLst/>
              </a:prstGeom>
              <a:noFill/>
            </p:spPr>
            <p:txBody>
              <a:bodyPr wrap="square" rtlCol="0">
                <a:spAutoFit/>
              </a:bodyPr>
              <a:lstStyle/>
              <a:p>
                <a:pPr marL="0" marR="0" lvl="1"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normalizeH="0" baseline="0" noProof="0">
                    <a:ln>
                      <a:noFill/>
                    </a:ln>
                    <a:solidFill>
                      <a:srgbClr val="002060"/>
                    </a:solidFill>
                    <a:effectLst/>
                    <a:uLnTx/>
                    <a:uFillTx/>
                    <a:latin typeface="+mj-lt"/>
                    <a:ea typeface="汉仪小麦体简" panose="00020600040101010101" pitchFamily="18" charset="-122"/>
                  </a:rPr>
                  <a:t>Em hãy nêu ví dụ về một câu văn có cái mới, cái riêng trong đoạn 3.</a:t>
                </a:r>
                <a:endParaRPr kumimoji="0" lang="zh-CN" altLang="en-US" sz="2800" b="1" i="0" u="none" strike="noStrike" kern="1200" cap="none" normalizeH="0" baseline="0" noProof="0" dirty="0">
                  <a:ln>
                    <a:noFill/>
                  </a:ln>
                  <a:solidFill>
                    <a:srgbClr val="002060"/>
                  </a:solidFill>
                  <a:effectLst/>
                  <a:uLnTx/>
                  <a:uFillTx/>
                  <a:latin typeface="+mj-lt"/>
                  <a:ea typeface="汉仪小麦体简" panose="00020600040101010101" pitchFamily="18" charset="-122"/>
                </a:endParaRPr>
              </a:p>
            </p:txBody>
          </p:sp>
        </p:grpSp>
      </p:grpSp>
      <p:sp>
        <p:nvSpPr>
          <p:cNvPr id="3" name="Rectangle 2">
            <a:extLst>
              <a:ext uri="{FF2B5EF4-FFF2-40B4-BE49-F238E27FC236}">
                <a16:creationId xmlns:a16="http://schemas.microsoft.com/office/drawing/2014/main" id="{3B0DD05B-E26D-4A1A-A5CF-C17EDEF04EE5}"/>
              </a:ext>
            </a:extLst>
          </p:cNvPr>
          <p:cNvSpPr/>
          <p:nvPr/>
        </p:nvSpPr>
        <p:spPr>
          <a:xfrm>
            <a:off x="2296680" y="111448"/>
            <a:ext cx="7341112" cy="923330"/>
          </a:xfrm>
          <a:prstGeom prst="rect">
            <a:avLst/>
          </a:prstGeom>
          <a:noFill/>
        </p:spPr>
        <p:txBody>
          <a:bodyPr wrap="none" lIns="91440" tIns="45720" rIns="91440" bIns="45720">
            <a:spAutoFit/>
          </a:bodyPr>
          <a:lstStyle/>
          <a:p>
            <a:pPr algn="ctr"/>
            <a:r>
              <a:rPr lang="en-US" sz="5400" b="0" cap="none" spc="0">
                <a:ln w="0">
                  <a:solidFill>
                    <a:schemeClr val="tx1"/>
                  </a:solidFill>
                </a:ln>
                <a:solidFill>
                  <a:schemeClr val="accent4"/>
                </a:solidFill>
                <a:latin typeface="UTM Cookies" panose="02040603050506020204" pitchFamily="18" charset="0"/>
              </a:rPr>
              <a:t>THẢO LUẬN THEO NHÓM</a:t>
            </a:r>
          </a:p>
        </p:txBody>
      </p:sp>
      <p:grpSp>
        <p:nvGrpSpPr>
          <p:cNvPr id="6" name="Group 5">
            <a:extLst>
              <a:ext uri="{FF2B5EF4-FFF2-40B4-BE49-F238E27FC236}">
                <a16:creationId xmlns:a16="http://schemas.microsoft.com/office/drawing/2014/main" id="{9F0BA593-3F3E-45BD-B8F6-26F3529AB546}"/>
              </a:ext>
            </a:extLst>
          </p:cNvPr>
          <p:cNvGrpSpPr/>
          <p:nvPr/>
        </p:nvGrpSpPr>
        <p:grpSpPr>
          <a:xfrm>
            <a:off x="1543126" y="2491272"/>
            <a:ext cx="10146781" cy="4002833"/>
            <a:chOff x="1543126" y="2491272"/>
            <a:chExt cx="10146781" cy="4002833"/>
          </a:xfrm>
        </p:grpSpPr>
        <p:sp>
          <p:nvSpPr>
            <p:cNvPr id="2" name="Rectangle 1">
              <a:extLst>
                <a:ext uri="{FF2B5EF4-FFF2-40B4-BE49-F238E27FC236}">
                  <a16:creationId xmlns:a16="http://schemas.microsoft.com/office/drawing/2014/main" id="{EE0364CE-7AAA-46C3-8263-8B9199D29D11}"/>
                </a:ext>
              </a:extLst>
            </p:cNvPr>
            <p:cNvSpPr/>
            <p:nvPr/>
          </p:nvSpPr>
          <p:spPr>
            <a:xfrm>
              <a:off x="1558607" y="2491272"/>
              <a:ext cx="10131300" cy="4002833"/>
            </a:xfrm>
            <a:prstGeom prst="rect">
              <a:avLst/>
            </a:prstGeom>
            <a:solidFill>
              <a:schemeClr val="accent4">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3CEC2B8D-5EF0-4C33-B105-5C8943CB8872}"/>
                </a:ext>
              </a:extLst>
            </p:cNvPr>
            <p:cNvSpPr txBox="1"/>
            <p:nvPr/>
          </p:nvSpPr>
          <p:spPr>
            <a:xfrm>
              <a:off x="1543126" y="2689994"/>
              <a:ext cx="10131300" cy="3323987"/>
            </a:xfrm>
            <a:prstGeom prst="rect">
              <a:avLst/>
            </a:prstGeom>
            <a:noFill/>
          </p:spPr>
          <p:txBody>
            <a:bodyPr wrap="square">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2800" b="1" i="1" u="none" strike="noStrike" kern="1200" cap="none" spc="0" normalizeH="0" baseline="0" noProof="0">
                  <a:ln>
                    <a:noFill/>
                  </a:ln>
                  <a:solidFill>
                    <a:srgbClr val="FF00FF"/>
                  </a:solidFill>
                  <a:effectLst/>
                  <a:uLnTx/>
                  <a:uFillTx/>
                  <a:latin typeface="+mj-lt"/>
                  <a:ea typeface="+mn-ea"/>
                  <a:cs typeface="+mn-cs"/>
                </a:rPr>
                <a:t> </a:t>
              </a:r>
              <a:r>
                <a:rPr kumimoji="0" lang="en-US" altLang="en-US" sz="2800" b="1" i="1" u="none" strike="noStrike" kern="1200" cap="none" spc="0" normalizeH="0" baseline="0" noProof="0">
                  <a:ln>
                    <a:noFill/>
                  </a:ln>
                  <a:solidFill>
                    <a:srgbClr val="000000"/>
                  </a:solidFill>
                  <a:effectLst/>
                  <a:uLnTx/>
                  <a:uFillTx/>
                  <a:latin typeface="+mj-lt"/>
                  <a:ea typeface="+mn-ea"/>
                  <a:cs typeface="+mn-cs"/>
                </a:rPr>
                <a:t>Nhìn một bầu trời đầy sao</a:t>
              </a:r>
              <a:r>
                <a:rPr kumimoji="0" lang="en-US" altLang="en-US" sz="2800" b="0" i="0" u="none" strike="noStrike" kern="1200" cap="none" spc="0" normalizeH="0" baseline="0" noProof="0">
                  <a:ln>
                    <a:noFill/>
                  </a:ln>
                  <a:solidFill>
                    <a:srgbClr val="FF00FF"/>
                  </a:solidFill>
                  <a:effectLst/>
                  <a:uLnTx/>
                  <a:uFillTx/>
                  <a:latin typeface="+mj-lt"/>
                  <a:ea typeface="+mn-ea"/>
                  <a:cs typeface="+mn-cs"/>
                </a:rPr>
                <a:t> </a:t>
              </a:r>
            </a:p>
            <a:p>
              <a:pPr marL="457200" marR="0" lvl="0" indent="-457200" algn="l" defTabSz="914400" rtl="0" eaLnBrk="0" fontAlgn="base" latinLnBrk="0" hangingPunct="0">
                <a:lnSpc>
                  <a:spcPct val="100000"/>
                </a:lnSpc>
                <a:spcBef>
                  <a:spcPct val="50000"/>
                </a:spcBef>
                <a:spcAft>
                  <a:spcPct val="0"/>
                </a:spcAft>
                <a:buClrTx/>
                <a:buSzTx/>
                <a:buFont typeface="Arial" panose="020B0604020202020204" pitchFamily="34" charset="0"/>
                <a:buChar char="•"/>
                <a:tabLst/>
                <a:defRPr/>
              </a:pPr>
              <a:r>
                <a:rPr kumimoji="0" lang="en-US" altLang="en-US" sz="2800" b="0" i="0" u="none" strike="noStrike" kern="1200" cap="none" spc="0" normalizeH="0" baseline="0" noProof="0">
                  <a:ln>
                    <a:noFill/>
                  </a:ln>
                  <a:solidFill>
                    <a:srgbClr val="002060"/>
                  </a:solidFill>
                  <a:effectLst/>
                  <a:uLnTx/>
                  <a:uFillTx/>
                  <a:latin typeface="+mj-lt"/>
                  <a:ea typeface="+mn-ea"/>
                  <a:cs typeface="+mn-cs"/>
                </a:rPr>
                <a:t>Huy – gô thấy </a:t>
              </a:r>
              <a:r>
                <a:rPr kumimoji="0" lang="en-US" altLang="en-US" sz="2800" b="0" i="0" u="none" strike="noStrike" kern="1200" cap="none" spc="0" normalizeH="0" baseline="0" noProof="0">
                  <a:ln>
                    <a:noFill/>
                  </a:ln>
                  <a:solidFill>
                    <a:srgbClr val="FF0000"/>
                  </a:solidFill>
                  <a:effectLst/>
                  <a:uLnTx/>
                  <a:uFillTx/>
                  <a:latin typeface="+mj-lt"/>
                  <a:ea typeface="+mn-ea"/>
                  <a:cs typeface="+mn-cs"/>
                </a:rPr>
                <a:t>nó</a:t>
              </a:r>
              <a:r>
                <a:rPr kumimoji="0" lang="en-US" altLang="en-US" sz="2800" b="0" i="0" u="none" strike="noStrike" kern="1200" cap="none" spc="0" normalizeH="0" baseline="0" noProof="0">
                  <a:ln>
                    <a:noFill/>
                  </a:ln>
                  <a:solidFill>
                    <a:srgbClr val="0000FF"/>
                  </a:solidFill>
                  <a:effectLst/>
                  <a:uLnTx/>
                  <a:uFillTx/>
                  <a:latin typeface="+mj-lt"/>
                  <a:ea typeface="+mn-ea"/>
                  <a:cs typeface="+mn-cs"/>
                </a:rPr>
                <a:t> </a:t>
              </a:r>
              <a:r>
                <a:rPr kumimoji="0" lang="en-US" altLang="en-US" sz="2800" b="0" i="0" u="none" strike="noStrike" kern="1200" cap="none" spc="0" normalizeH="0" baseline="0" noProof="0">
                  <a:ln>
                    <a:noFill/>
                  </a:ln>
                  <a:solidFill>
                    <a:srgbClr val="002060"/>
                  </a:solidFill>
                  <a:effectLst/>
                  <a:uLnTx/>
                  <a:uFillTx/>
                  <a:latin typeface="+mj-lt"/>
                  <a:ea typeface="+mn-ea"/>
                  <a:cs typeface="+mn-cs"/>
                </a:rPr>
                <a:t>giống như </a:t>
              </a:r>
              <a:r>
                <a:rPr kumimoji="0" lang="en-US" altLang="en-US" sz="2800" b="0" i="1" u="none" strike="noStrike" kern="1200" cap="none" spc="0" normalizeH="0" baseline="0" noProof="0">
                  <a:ln>
                    <a:noFill/>
                  </a:ln>
                  <a:solidFill>
                    <a:srgbClr val="FF0000"/>
                  </a:solidFill>
                  <a:effectLst/>
                  <a:uLnTx/>
                  <a:uFillTx/>
                  <a:latin typeface="+mj-lt"/>
                  <a:ea typeface="+mn-ea"/>
                  <a:cs typeface="+mn-cs"/>
                </a:rPr>
                <a:t>một cánh đồng lúa chín</a:t>
              </a:r>
              <a:r>
                <a:rPr kumimoji="0" lang="en-US" altLang="en-US" sz="2800" b="0" i="0" u="none" strike="noStrike" kern="1200" cap="none" spc="0" normalizeH="0" baseline="0" noProof="0">
                  <a:ln>
                    <a:noFill/>
                  </a:ln>
                  <a:solidFill>
                    <a:srgbClr val="0000FF"/>
                  </a:solidFill>
                  <a:effectLst/>
                  <a:uLnTx/>
                  <a:uFillTx/>
                  <a:latin typeface="+mj-lt"/>
                  <a:ea typeface="+mn-ea"/>
                  <a:cs typeface="+mn-cs"/>
                </a:rPr>
                <a:t>.      </a:t>
              </a:r>
            </a:p>
            <a:p>
              <a:pPr marL="457200" marR="0" lvl="0" indent="-457200" algn="l" defTabSz="914400" rtl="0" eaLnBrk="0" fontAlgn="base" latinLnBrk="0" hangingPunct="0">
                <a:lnSpc>
                  <a:spcPct val="100000"/>
                </a:lnSpc>
                <a:spcBef>
                  <a:spcPct val="50000"/>
                </a:spcBef>
                <a:spcAft>
                  <a:spcPct val="0"/>
                </a:spcAft>
                <a:buClrTx/>
                <a:buSzTx/>
                <a:buFont typeface="Arial" panose="020B0604020202020204" pitchFamily="34" charset="0"/>
                <a:buChar char="•"/>
                <a:tabLst/>
                <a:defRPr/>
              </a:pPr>
              <a:r>
                <a:rPr kumimoji="0" lang="en-US" altLang="en-US" sz="2800" b="0" i="0" u="none" strike="noStrike" kern="1200" cap="none" spc="0" normalizeH="0" baseline="0" noProof="0">
                  <a:ln>
                    <a:noFill/>
                  </a:ln>
                  <a:solidFill>
                    <a:srgbClr val="002060"/>
                  </a:solidFill>
                  <a:effectLst/>
                  <a:uLnTx/>
                  <a:uFillTx/>
                  <a:latin typeface="+mj-lt"/>
                  <a:ea typeface="+mn-ea"/>
                  <a:cs typeface="+mn-cs"/>
                </a:rPr>
                <a:t>Mai-a-cốp-xki thì lại thấy những </a:t>
              </a:r>
              <a:r>
                <a:rPr kumimoji="0" lang="en-US" altLang="en-US" sz="2800" b="0" i="0" u="none" strike="noStrike" kern="1200" cap="none" spc="0" normalizeH="0" baseline="0" noProof="0">
                  <a:ln>
                    <a:noFill/>
                  </a:ln>
                  <a:solidFill>
                    <a:srgbClr val="FF0000"/>
                  </a:solidFill>
                  <a:effectLst/>
                  <a:uLnTx/>
                  <a:uFillTx/>
                  <a:latin typeface="+mj-lt"/>
                  <a:ea typeface="+mn-ea"/>
                  <a:cs typeface="+mn-cs"/>
                </a:rPr>
                <a:t>ngôi sao</a:t>
              </a:r>
              <a:r>
                <a:rPr kumimoji="0" lang="en-US" altLang="en-US" sz="2800" b="0" i="0" u="none" strike="noStrike" kern="1200" cap="none" spc="0" normalizeH="0" baseline="0" noProof="0">
                  <a:ln>
                    <a:noFill/>
                  </a:ln>
                  <a:solidFill>
                    <a:srgbClr val="0000FF"/>
                  </a:solidFill>
                  <a:effectLst/>
                  <a:uLnTx/>
                  <a:uFillTx/>
                  <a:latin typeface="+mj-lt"/>
                  <a:ea typeface="+mn-ea"/>
                  <a:cs typeface="+mn-cs"/>
                </a:rPr>
                <a:t> </a:t>
              </a:r>
              <a:r>
                <a:rPr kumimoji="0" lang="en-US" altLang="en-US" sz="2800" b="0" i="0" u="none" strike="noStrike" kern="1200" cap="none" spc="0" normalizeH="0" baseline="0" noProof="0">
                  <a:ln>
                    <a:noFill/>
                  </a:ln>
                  <a:solidFill>
                    <a:srgbClr val="002060"/>
                  </a:solidFill>
                  <a:effectLst/>
                  <a:uLnTx/>
                  <a:uFillTx/>
                  <a:latin typeface="+mj-lt"/>
                  <a:ea typeface="+mn-ea"/>
                  <a:cs typeface="+mn-cs"/>
                </a:rPr>
                <a:t>kia như </a:t>
              </a:r>
              <a:r>
                <a:rPr kumimoji="0" lang="en-US" altLang="en-US" sz="2800" b="0" i="1" u="none" strike="noStrike" kern="1200" cap="none" spc="0" normalizeH="0" baseline="0" noProof="0">
                  <a:ln>
                    <a:noFill/>
                  </a:ln>
                  <a:solidFill>
                    <a:srgbClr val="FF0000"/>
                  </a:solidFill>
                  <a:effectLst/>
                  <a:uLnTx/>
                  <a:uFillTx/>
                  <a:latin typeface="+mj-lt"/>
                  <a:ea typeface="+mn-ea"/>
                  <a:cs typeface="+mn-cs"/>
                </a:rPr>
                <a:t>những</a:t>
              </a:r>
              <a:r>
                <a:rPr kumimoji="0" lang="en-US" altLang="en-US" sz="2800" b="0" i="1" u="none" strike="noStrike" kern="1200" cap="none" spc="0" normalizeH="0" baseline="0" noProof="0">
                  <a:ln>
                    <a:noFill/>
                  </a:ln>
                  <a:solidFill>
                    <a:srgbClr val="0000FF"/>
                  </a:solidFill>
                  <a:effectLst/>
                  <a:uLnTx/>
                  <a:uFillTx/>
                  <a:latin typeface="+mj-lt"/>
                  <a:ea typeface="+mn-ea"/>
                  <a:cs typeface="+mn-cs"/>
                </a:rPr>
                <a:t> </a:t>
              </a:r>
              <a:r>
                <a:rPr kumimoji="0" lang="en-US" altLang="en-US" sz="2800" b="0" i="1" u="none" strike="noStrike" kern="1200" cap="none" spc="0" normalizeH="0" baseline="0" noProof="0">
                  <a:ln>
                    <a:noFill/>
                  </a:ln>
                  <a:solidFill>
                    <a:srgbClr val="FF0000"/>
                  </a:solidFill>
                  <a:effectLst/>
                  <a:uLnTx/>
                  <a:uFillTx/>
                  <a:latin typeface="+mj-lt"/>
                  <a:ea typeface="+mn-ea"/>
                  <a:cs typeface="+mn-cs"/>
                </a:rPr>
                <a:t>giọt nước mắt của người da đen</a:t>
              </a:r>
              <a:r>
                <a:rPr kumimoji="0" lang="en-US" altLang="en-US" sz="2800" b="0" i="1" u="none" strike="noStrike" kern="1200" cap="none" spc="0" normalizeH="0" baseline="0" noProof="0">
                  <a:ln>
                    <a:noFill/>
                  </a:ln>
                  <a:solidFill>
                    <a:srgbClr val="0000FF"/>
                  </a:solidFill>
                  <a:effectLst/>
                  <a:uLnTx/>
                  <a:uFillTx/>
                  <a:latin typeface="+mj-lt"/>
                  <a:ea typeface="+mn-ea"/>
                  <a:cs typeface="+mn-cs"/>
                </a:rPr>
                <a:t>.                                         </a:t>
              </a:r>
            </a:p>
            <a:p>
              <a:pPr marL="457200" marR="0" lvl="0" indent="-457200" algn="l" defTabSz="914400" rtl="0" eaLnBrk="0" fontAlgn="base" latinLnBrk="0" hangingPunct="0">
                <a:lnSpc>
                  <a:spcPct val="100000"/>
                </a:lnSpc>
                <a:spcBef>
                  <a:spcPct val="50000"/>
                </a:spcBef>
                <a:spcAft>
                  <a:spcPct val="0"/>
                </a:spcAft>
                <a:buClrTx/>
                <a:buSzTx/>
                <a:buFont typeface="Arial" panose="020B0604020202020204" pitchFamily="34" charset="0"/>
                <a:buChar char="•"/>
                <a:tabLst/>
                <a:defRPr/>
              </a:pPr>
              <a:r>
                <a:rPr kumimoji="0" lang="en-US" altLang="en-US" sz="2800" b="0" i="0" u="none" strike="noStrike" kern="1200" cap="none" spc="0" normalizeH="0" baseline="0" noProof="0">
                  <a:ln>
                    <a:noFill/>
                  </a:ln>
                  <a:solidFill>
                    <a:srgbClr val="002060"/>
                  </a:solidFill>
                  <a:effectLst/>
                  <a:uLnTx/>
                  <a:uFillTx/>
                  <a:latin typeface="+mj-lt"/>
                  <a:ea typeface="+mn-ea"/>
                  <a:cs typeface="+mn-cs"/>
                </a:rPr>
                <a:t>Ga-ga-rin thì những </a:t>
              </a:r>
              <a:r>
                <a:rPr kumimoji="0" lang="en-US" altLang="en-US" sz="2800" b="0" i="0" u="none" strike="noStrike" kern="1200" cap="none" spc="0" normalizeH="0" baseline="0" noProof="0">
                  <a:ln>
                    <a:noFill/>
                  </a:ln>
                  <a:solidFill>
                    <a:srgbClr val="FF0000"/>
                  </a:solidFill>
                  <a:effectLst/>
                  <a:uLnTx/>
                  <a:uFillTx/>
                  <a:latin typeface="+mj-lt"/>
                  <a:ea typeface="+mn-ea"/>
                  <a:cs typeface="+mn-cs"/>
                </a:rPr>
                <a:t>vì sao</a:t>
              </a:r>
              <a:r>
                <a:rPr kumimoji="0" lang="en-US" altLang="en-US" sz="2800" b="0" i="0" u="none" strike="noStrike" kern="1200" cap="none" spc="0" normalizeH="0" baseline="0" noProof="0">
                  <a:ln>
                    <a:noFill/>
                  </a:ln>
                  <a:solidFill>
                    <a:srgbClr val="0000FF"/>
                  </a:solidFill>
                  <a:effectLst/>
                  <a:uLnTx/>
                  <a:uFillTx/>
                  <a:latin typeface="+mj-lt"/>
                  <a:ea typeface="+mn-ea"/>
                  <a:cs typeface="+mn-cs"/>
                </a:rPr>
                <a:t> </a:t>
              </a:r>
              <a:r>
                <a:rPr kumimoji="0" lang="en-US" altLang="en-US" sz="2800" b="0" i="0" u="none" strike="noStrike" kern="1200" cap="none" spc="0" normalizeH="0" baseline="0" noProof="0">
                  <a:ln>
                    <a:noFill/>
                  </a:ln>
                  <a:solidFill>
                    <a:srgbClr val="002060"/>
                  </a:solidFill>
                  <a:effectLst/>
                  <a:uLnTx/>
                  <a:uFillTx/>
                  <a:latin typeface="+mj-lt"/>
                  <a:ea typeface="+mn-ea"/>
                  <a:cs typeface="+mn-cs"/>
                </a:rPr>
                <a:t>là </a:t>
              </a:r>
              <a:r>
                <a:rPr kumimoji="0" lang="en-US" altLang="en-US" sz="2800" b="0" i="1" u="none" strike="noStrike" kern="1200" cap="none" spc="0" normalizeH="0" baseline="0" noProof="0">
                  <a:ln>
                    <a:noFill/>
                  </a:ln>
                  <a:solidFill>
                    <a:srgbClr val="002060"/>
                  </a:solidFill>
                  <a:effectLst/>
                  <a:uLnTx/>
                  <a:uFillTx/>
                  <a:latin typeface="+mj-lt"/>
                  <a:ea typeface="+mn-ea"/>
                  <a:cs typeface="+mn-cs"/>
                </a:rPr>
                <a:t>những </a:t>
              </a:r>
              <a:r>
                <a:rPr kumimoji="0" lang="en-US" altLang="en-US" sz="2800" b="0" i="1" u="none" strike="noStrike" kern="1200" cap="none" spc="0" normalizeH="0" baseline="0" noProof="0">
                  <a:ln>
                    <a:noFill/>
                  </a:ln>
                  <a:solidFill>
                    <a:srgbClr val="FF0000"/>
                  </a:solidFill>
                  <a:effectLst/>
                  <a:uLnTx/>
                  <a:uFillTx/>
                  <a:latin typeface="+mj-lt"/>
                  <a:ea typeface="+mn-ea"/>
                  <a:cs typeface="+mn-cs"/>
                </a:rPr>
                <a:t>hạt giống mới</a:t>
              </a:r>
              <a:r>
                <a:rPr kumimoji="0" lang="en-US" altLang="en-US" sz="2800" b="0" i="0" u="none" strike="noStrike" kern="1200" cap="none" spc="0" normalizeH="0" baseline="0" noProof="0">
                  <a:ln>
                    <a:noFill/>
                  </a:ln>
                  <a:solidFill>
                    <a:srgbClr val="FF0000"/>
                  </a:solidFill>
                  <a:effectLst/>
                  <a:uLnTx/>
                  <a:uFillTx/>
                  <a:latin typeface="+mj-lt"/>
                  <a:ea typeface="+mn-ea"/>
                  <a:cs typeface="+mn-cs"/>
                </a:rPr>
                <a:t> </a:t>
              </a:r>
              <a:r>
                <a:rPr kumimoji="0" lang="en-US" altLang="en-US" sz="2800" b="0" i="0" u="none" strike="noStrike" kern="1200" cap="none" spc="0" normalizeH="0" baseline="0" noProof="0">
                  <a:ln>
                    <a:noFill/>
                  </a:ln>
                  <a:solidFill>
                    <a:srgbClr val="002060"/>
                  </a:solidFill>
                  <a:effectLst/>
                  <a:uLnTx/>
                  <a:uFillTx/>
                  <a:latin typeface="+mj-lt"/>
                  <a:ea typeface="+mn-ea"/>
                  <a:cs typeface="+mn-cs"/>
                </a:rPr>
                <a:t>mà loài người vừa gieo vào vũ trụ.</a:t>
              </a:r>
            </a:p>
          </p:txBody>
        </p:sp>
      </p:grpSp>
      <p:grpSp>
        <p:nvGrpSpPr>
          <p:cNvPr id="28" name="Group 27">
            <a:extLst>
              <a:ext uri="{FF2B5EF4-FFF2-40B4-BE49-F238E27FC236}">
                <a16:creationId xmlns:a16="http://schemas.microsoft.com/office/drawing/2014/main" id="{91DDB033-F69F-4E48-B8C7-42DCD6602031}"/>
              </a:ext>
            </a:extLst>
          </p:cNvPr>
          <p:cNvGrpSpPr/>
          <p:nvPr/>
        </p:nvGrpSpPr>
        <p:grpSpPr>
          <a:xfrm>
            <a:off x="1452989" y="2405348"/>
            <a:ext cx="10131300" cy="4002833"/>
            <a:chOff x="1558607" y="2491272"/>
            <a:chExt cx="10131300" cy="4002833"/>
          </a:xfrm>
        </p:grpSpPr>
        <p:sp>
          <p:nvSpPr>
            <p:cNvPr id="31" name="Rectangle 30">
              <a:extLst>
                <a:ext uri="{FF2B5EF4-FFF2-40B4-BE49-F238E27FC236}">
                  <a16:creationId xmlns:a16="http://schemas.microsoft.com/office/drawing/2014/main" id="{5D9FFF03-0059-478F-B2EC-7AE911BC07B5}"/>
                </a:ext>
              </a:extLst>
            </p:cNvPr>
            <p:cNvSpPr/>
            <p:nvPr/>
          </p:nvSpPr>
          <p:spPr>
            <a:xfrm>
              <a:off x="1558607" y="2491272"/>
              <a:ext cx="10131300" cy="4002833"/>
            </a:xfrm>
            <a:prstGeom prst="rect">
              <a:avLst/>
            </a:prstGeom>
            <a:solidFill>
              <a:schemeClr val="accent4">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FED25D4F-641F-4F13-897D-E77D11B7F456}"/>
                </a:ext>
              </a:extLst>
            </p:cNvPr>
            <p:cNvSpPr txBox="1"/>
            <p:nvPr/>
          </p:nvSpPr>
          <p:spPr>
            <a:xfrm>
              <a:off x="1558608" y="2689994"/>
              <a:ext cx="10100336" cy="3693319"/>
            </a:xfrm>
            <a:prstGeom prst="rect">
              <a:avLst/>
            </a:prstGeom>
            <a:noFill/>
          </p:spPr>
          <p:txBody>
            <a:bodyPr wrap="square">
              <a:spAutoFit/>
            </a:bodyPr>
            <a:lstStyle/>
            <a:p>
              <a:pPr marL="457200" indent="-457200" algn="ctr" eaLnBrk="0" hangingPunct="0">
                <a:buFont typeface="Arial" panose="020B0604020202020204" pitchFamily="34" charset="0"/>
                <a:buChar char="•"/>
              </a:pPr>
              <a:r>
                <a:rPr lang="en-US" altLang="en-US" sz="2800" b="1" i="1">
                  <a:latin typeface="+mj-lt"/>
                </a:rPr>
                <a:t>Miêu tả cây cối </a:t>
              </a:r>
            </a:p>
            <a:p>
              <a:pPr marL="171450" indent="-171450" algn="ctr" eaLnBrk="0" hangingPunct="0">
                <a:buFont typeface="Arial" panose="020B0604020202020204" pitchFamily="34" charset="0"/>
                <a:buChar char="•"/>
              </a:pPr>
              <a:endParaRPr lang="en-US" altLang="en-US" sz="1200" b="1" i="1">
                <a:latin typeface="+mj-lt"/>
              </a:endParaRPr>
            </a:p>
            <a:p>
              <a:pPr marL="457200" indent="-457200" eaLnBrk="0" hangingPunct="0">
                <a:buFont typeface="Arial" panose="020B0604020202020204" pitchFamily="34" charset="0"/>
                <a:buChar char="•"/>
              </a:pPr>
              <a:r>
                <a:rPr lang="en-US" altLang="en-US" sz="2800">
                  <a:solidFill>
                    <a:srgbClr val="002060"/>
                  </a:solidFill>
                  <a:latin typeface="+mj-lt"/>
                </a:rPr>
                <a:t>Cây cối như </a:t>
              </a:r>
              <a:r>
                <a:rPr lang="en-US" altLang="en-US" sz="2800" i="1">
                  <a:solidFill>
                    <a:srgbClr val="002060"/>
                  </a:solidFill>
                  <a:latin typeface="+mj-lt"/>
                </a:rPr>
                <a:t>những </a:t>
              </a:r>
              <a:r>
                <a:rPr lang="en-US" altLang="en-US" sz="2800" i="1">
                  <a:solidFill>
                    <a:srgbClr val="FF0000"/>
                  </a:solidFill>
                  <a:latin typeface="+mj-lt"/>
                </a:rPr>
                <a:t>con người đang đứng tư lự</a:t>
              </a:r>
              <a:r>
                <a:rPr lang="en-US" altLang="en-US" sz="2800">
                  <a:solidFill>
                    <a:srgbClr val="FF0000"/>
                  </a:solidFill>
                  <a:latin typeface="+mj-lt"/>
                </a:rPr>
                <a:t> </a:t>
              </a:r>
              <a:r>
                <a:rPr lang="en-US" altLang="en-US" sz="2800">
                  <a:solidFill>
                    <a:srgbClr val="002060"/>
                  </a:solidFill>
                  <a:latin typeface="+mj-lt"/>
                </a:rPr>
                <a:t>(vì trời lặng gió).</a:t>
              </a:r>
            </a:p>
            <a:p>
              <a:pPr marL="171450" indent="-171450" eaLnBrk="0" hangingPunct="0">
                <a:buFont typeface="Arial" panose="020B0604020202020204" pitchFamily="34" charset="0"/>
                <a:buChar char="•"/>
              </a:pPr>
              <a:endParaRPr lang="en-US" altLang="en-US" sz="1200">
                <a:solidFill>
                  <a:srgbClr val="0000FF"/>
                </a:solidFill>
                <a:latin typeface="+mj-lt"/>
              </a:endParaRPr>
            </a:p>
            <a:p>
              <a:pPr marL="457200" indent="-457200" eaLnBrk="0" hangingPunct="0">
                <a:buFont typeface="Arial" panose="020B0604020202020204" pitchFamily="34" charset="0"/>
                <a:buChar char="•"/>
              </a:pPr>
              <a:r>
                <a:rPr lang="en-US" altLang="en-US" sz="2800">
                  <a:solidFill>
                    <a:srgbClr val="002060"/>
                  </a:solidFill>
                  <a:latin typeface="+mj-lt"/>
                </a:rPr>
                <a:t>Cây cối tựa  </a:t>
              </a:r>
              <a:r>
                <a:rPr lang="en-US" altLang="en-US" sz="2800" i="1">
                  <a:solidFill>
                    <a:srgbClr val="002060"/>
                  </a:solidFill>
                  <a:latin typeface="+mj-lt"/>
                </a:rPr>
                <a:t>những </a:t>
              </a:r>
              <a:r>
                <a:rPr lang="en-US" altLang="en-US" sz="2800" i="1">
                  <a:solidFill>
                    <a:srgbClr val="FF0000"/>
                  </a:solidFill>
                  <a:latin typeface="+mj-lt"/>
                </a:rPr>
                <a:t>con ngựa đang phi nhanh, bờm tung ngược</a:t>
              </a:r>
              <a:r>
                <a:rPr lang="en-US" altLang="en-US" sz="2800">
                  <a:solidFill>
                    <a:srgbClr val="0000FF"/>
                  </a:solidFill>
                  <a:latin typeface="+mj-lt"/>
                </a:rPr>
                <a:t> </a:t>
              </a:r>
              <a:r>
                <a:rPr lang="en-US" altLang="en-US" sz="2800">
                  <a:solidFill>
                    <a:srgbClr val="002060"/>
                  </a:solidFill>
                  <a:latin typeface="+mj-lt"/>
                </a:rPr>
                <a:t>(vì đang có gió thổi rất mạnh).</a:t>
              </a:r>
            </a:p>
            <a:p>
              <a:pPr marL="285750" indent="-285750" eaLnBrk="0" hangingPunct="0">
                <a:buFont typeface="Arial" panose="020B0604020202020204" pitchFamily="34" charset="0"/>
                <a:buChar char="•"/>
              </a:pPr>
              <a:endParaRPr lang="en-US" altLang="en-US" sz="1400">
                <a:solidFill>
                  <a:srgbClr val="0000FF"/>
                </a:solidFill>
                <a:latin typeface="+mj-lt"/>
              </a:endParaRPr>
            </a:p>
            <a:p>
              <a:pPr marL="457200" indent="-457200" eaLnBrk="0" hangingPunct="0">
                <a:buFont typeface="Arial" panose="020B0604020202020204" pitchFamily="34" charset="0"/>
                <a:buChar char="•"/>
              </a:pPr>
              <a:r>
                <a:rPr lang="en-US" altLang="en-US" sz="2800">
                  <a:solidFill>
                    <a:srgbClr val="002060"/>
                  </a:solidFill>
                  <a:latin typeface="+mj-lt"/>
                </a:rPr>
                <a:t>Cây cối là những</a:t>
              </a:r>
              <a:r>
                <a:rPr lang="en-US" altLang="en-US" sz="2800" i="1">
                  <a:solidFill>
                    <a:srgbClr val="002060"/>
                  </a:solidFill>
                  <a:latin typeface="+mj-lt"/>
                </a:rPr>
                <a:t> </a:t>
              </a:r>
              <a:r>
                <a:rPr lang="en-US" altLang="en-US" sz="2800" i="1">
                  <a:solidFill>
                    <a:srgbClr val="FF0000"/>
                  </a:solidFill>
                  <a:latin typeface="+mj-lt"/>
                </a:rPr>
                <a:t>cái lồng chim của thiên nhiên, trong mỗi cái lồng có những con chim đang nhảy, đang chuyền…</a:t>
              </a:r>
              <a:endParaRPr lang="en-US" altLang="en-US" sz="2800">
                <a:solidFill>
                  <a:srgbClr val="FF0000"/>
                </a:solidFill>
                <a:latin typeface="+mj-lt"/>
              </a:endParaRPr>
            </a:p>
          </p:txBody>
        </p:sp>
      </p:grpSp>
      <p:sp>
        <p:nvSpPr>
          <p:cNvPr id="14" name="Rectangle 13">
            <a:extLst>
              <a:ext uri="{FF2B5EF4-FFF2-40B4-BE49-F238E27FC236}">
                <a16:creationId xmlns:a16="http://schemas.microsoft.com/office/drawing/2014/main" id="{7D91C84B-0796-4CBD-BF0E-970DED1DCAA7}"/>
              </a:ext>
            </a:extLst>
          </p:cNvPr>
          <p:cNvSpPr/>
          <p:nvPr/>
        </p:nvSpPr>
        <p:spPr>
          <a:xfrm>
            <a:off x="-2279374" y="0"/>
            <a:ext cx="2146852" cy="2211948"/>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56063677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xit" presetSubtype="4" fill="hold" nodeType="clickEffect">
                                  <p:stCondLst>
                                    <p:cond delay="0"/>
                                  </p:stCondLst>
                                  <p:childTnLst>
                                    <p:anim calcmode="lin" valueType="num">
                                      <p:cBhvr additive="base">
                                        <p:cTn id="19" dur="500"/>
                                        <p:tgtEl>
                                          <p:spTgt spid="6"/>
                                        </p:tgtEl>
                                        <p:attrNameLst>
                                          <p:attrName>ppt_x</p:attrName>
                                        </p:attrNameLst>
                                      </p:cBhvr>
                                      <p:tavLst>
                                        <p:tav tm="0">
                                          <p:val>
                                            <p:strVal val="ppt_x"/>
                                          </p:val>
                                        </p:tav>
                                        <p:tav tm="100000">
                                          <p:val>
                                            <p:strVal val="ppt_x"/>
                                          </p:val>
                                        </p:tav>
                                      </p:tavLst>
                                    </p:anim>
                                    <p:anim calcmode="lin" valueType="num">
                                      <p:cBhvr additive="base">
                                        <p:cTn id="20" dur="500"/>
                                        <p:tgtEl>
                                          <p:spTgt spid="6"/>
                                        </p:tgtEl>
                                        <p:attrNameLst>
                                          <p:attrName>ppt_y</p:attrName>
                                        </p:attrNameLst>
                                      </p:cBhvr>
                                      <p:tavLst>
                                        <p:tav tm="0">
                                          <p:val>
                                            <p:strVal val="ppt_y"/>
                                          </p:val>
                                        </p:tav>
                                        <p:tav tm="100000">
                                          <p:val>
                                            <p:strVal val="1+ppt_h/2"/>
                                          </p:val>
                                        </p:tav>
                                      </p:tavLst>
                                    </p:anim>
                                    <p:set>
                                      <p:cBhvr>
                                        <p:cTn id="21" dur="1" fill="hold">
                                          <p:stCondLst>
                                            <p:cond delay="499"/>
                                          </p:stCondLst>
                                        </p:cTn>
                                        <p:tgtEl>
                                          <p:spTgt spid="6"/>
                                        </p:tgtEl>
                                        <p:attrNameLst>
                                          <p:attrName>style.visibility</p:attrName>
                                        </p:attrNameLst>
                                      </p:cBhvr>
                                      <p:to>
                                        <p:strVal val="hidden"/>
                                      </p:to>
                                    </p:set>
                                  </p:childTnLst>
                                </p:cTn>
                              </p:par>
                              <p:par>
                                <p:cTn id="22" presetID="6" presetClass="entr" presetSubtype="16"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circle(in)">
                                      <p:cBhvr>
                                        <p:cTn id="24"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866A6E2-5209-4ABC-871B-EC8B540FCE9B}"/>
              </a:ext>
            </a:extLst>
          </p:cNvPr>
          <p:cNvSpPr/>
          <p:nvPr/>
        </p:nvSpPr>
        <p:spPr>
          <a:xfrm>
            <a:off x="173545" y="230565"/>
            <a:ext cx="11844910" cy="1323439"/>
          </a:xfrm>
          <a:prstGeom prst="rect">
            <a:avLst/>
          </a:prstGeom>
          <a:noFill/>
        </p:spPr>
        <p:txBody>
          <a:bodyPr wrap="none" lIns="91440" tIns="45720" rIns="91440" bIns="45720">
            <a:spAutoFit/>
          </a:bodyPr>
          <a:lstStyle/>
          <a:p>
            <a:pPr algn="ctr"/>
            <a:r>
              <a:rPr lang="en-US" sz="4000" b="0" cap="none" spc="0">
                <a:ln w="19050">
                  <a:solidFill>
                    <a:sysClr val="windowText" lastClr="000000"/>
                  </a:solidFill>
                </a:ln>
                <a:solidFill>
                  <a:schemeClr val="accent4"/>
                </a:solidFill>
                <a:latin typeface="UTM Cookies" panose="02040603050506020204" pitchFamily="18" charset="0"/>
              </a:rPr>
              <a:t>2. </a:t>
            </a:r>
            <a:r>
              <a:rPr lang="vi-VN" sz="4000" b="0" cap="none" spc="0">
                <a:ln w="19050">
                  <a:solidFill>
                    <a:sysClr val="windowText" lastClr="000000"/>
                  </a:solidFill>
                </a:ln>
                <a:solidFill>
                  <a:schemeClr val="accent4"/>
                </a:solidFill>
                <a:latin typeface="Coiny" panose="02000903060500060000" pitchFamily="2" charset="0"/>
              </a:rPr>
              <a:t>Từ gợi ý của bài văn trên, em hãy đặt câu </a:t>
            </a:r>
            <a:endParaRPr lang="en-US" sz="4000" b="0" cap="none" spc="0">
              <a:ln w="19050">
                <a:solidFill>
                  <a:sysClr val="windowText" lastClr="000000"/>
                </a:solidFill>
              </a:ln>
              <a:solidFill>
                <a:schemeClr val="accent4"/>
              </a:solidFill>
              <a:latin typeface="UTM Cookies" panose="02040603050506020204" pitchFamily="18" charset="0"/>
            </a:endParaRPr>
          </a:p>
          <a:p>
            <a:pPr algn="ctr"/>
            <a:r>
              <a:rPr lang="vi-VN" sz="4000" b="0" cap="none" spc="0">
                <a:ln w="19050">
                  <a:solidFill>
                    <a:sysClr val="windowText" lastClr="000000"/>
                  </a:solidFill>
                </a:ln>
                <a:solidFill>
                  <a:schemeClr val="accent4"/>
                </a:solidFill>
                <a:latin typeface="Coiny" panose="02000903060500060000" pitchFamily="2" charset="0"/>
              </a:rPr>
              <a:t>theo một trong những yêu cầu dưới đây:</a:t>
            </a:r>
          </a:p>
        </p:txBody>
      </p:sp>
      <p:sp>
        <p:nvSpPr>
          <p:cNvPr id="10" name="TextBox 9">
            <a:extLst>
              <a:ext uri="{FF2B5EF4-FFF2-40B4-BE49-F238E27FC236}">
                <a16:creationId xmlns:a16="http://schemas.microsoft.com/office/drawing/2014/main" id="{841AB3E0-5F10-44DA-9DD3-83D3AC5C1B48}"/>
              </a:ext>
            </a:extLst>
          </p:cNvPr>
          <p:cNvSpPr txBox="1"/>
          <p:nvPr/>
        </p:nvSpPr>
        <p:spPr>
          <a:xfrm>
            <a:off x="495301" y="1672442"/>
            <a:ext cx="4689260" cy="4536819"/>
          </a:xfrm>
          <a:prstGeom prst="rect">
            <a:avLst/>
          </a:prstGeom>
          <a:noFill/>
        </p:spPr>
        <p:txBody>
          <a:bodyPr wrap="square">
            <a:spAutoFit/>
          </a:bodyPr>
          <a:lstStyle/>
          <a:p>
            <a:pPr>
              <a:lnSpc>
                <a:spcPct val="150000"/>
              </a:lnSpc>
            </a:pPr>
            <a:r>
              <a:rPr lang="en-US" sz="2800">
                <a:solidFill>
                  <a:srgbClr val="002060"/>
                </a:solidFill>
              </a:rPr>
              <a:t>      </a:t>
            </a:r>
            <a:r>
              <a:rPr lang="vi-VN" sz="2800">
                <a:solidFill>
                  <a:srgbClr val="002060"/>
                </a:solidFill>
              </a:rPr>
              <a:t>Miêu tả một dòng sông, dòng suối hoặc dòng kênh đang chảy.</a:t>
            </a:r>
          </a:p>
          <a:p>
            <a:pPr>
              <a:lnSpc>
                <a:spcPct val="150000"/>
              </a:lnSpc>
            </a:pPr>
            <a:r>
              <a:rPr lang="en-US" sz="2800">
                <a:solidFill>
                  <a:srgbClr val="002060"/>
                </a:solidFill>
              </a:rPr>
              <a:t>      </a:t>
            </a:r>
            <a:r>
              <a:rPr lang="vi-VN" sz="2800">
                <a:solidFill>
                  <a:srgbClr val="002060"/>
                </a:solidFill>
              </a:rPr>
              <a:t>Miêu tả đôi mắt của một em bé.</a:t>
            </a:r>
          </a:p>
          <a:p>
            <a:pPr>
              <a:lnSpc>
                <a:spcPct val="150000"/>
              </a:lnSpc>
            </a:pPr>
            <a:r>
              <a:rPr lang="en-US" sz="2800">
                <a:solidFill>
                  <a:srgbClr val="002060"/>
                </a:solidFill>
              </a:rPr>
              <a:t>      </a:t>
            </a:r>
            <a:r>
              <a:rPr lang="vi-VN" sz="2800">
                <a:solidFill>
                  <a:srgbClr val="002060"/>
                </a:solidFill>
              </a:rPr>
              <a:t>Miêu tả dáng đi của một người.</a:t>
            </a:r>
          </a:p>
        </p:txBody>
      </p:sp>
      <p:pic>
        <p:nvPicPr>
          <p:cNvPr id="5124" name="Picture 4">
            <a:extLst>
              <a:ext uri="{FF2B5EF4-FFF2-40B4-BE49-F238E27FC236}">
                <a16:creationId xmlns:a16="http://schemas.microsoft.com/office/drawing/2014/main" id="{AC5B230C-96A5-481A-8032-6CABFF8F5223}"/>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3093" b="98625" l="3667" r="99000">
                        <a14:foregroundMark x1="55333" y1="3093" x2="58333" y2="8247"/>
                        <a14:foregroundMark x1="47000" y1="6186" x2="47000" y2="6186"/>
                        <a14:foregroundMark x1="8000" y1="36082" x2="8000" y2="36082"/>
                        <a14:foregroundMark x1="3667" y1="46735" x2="3667" y2="46735"/>
                        <a14:foregroundMark x1="26333" y1="98625" x2="26333" y2="98625"/>
                        <a14:foregroundMark x1="95333" y1="39175" x2="95333" y2="39175"/>
                        <a14:foregroundMark x1="69333" y1="98969" x2="69333" y2="98969"/>
                        <a14:foregroundMark x1="99000" y1="40550" x2="99000" y2="40550"/>
                      </a14:backgroundRemoval>
                    </a14:imgEffect>
                  </a14:imgLayer>
                </a14:imgProps>
              </a:ext>
              <a:ext uri="{28A0092B-C50C-407E-A947-70E740481C1C}">
                <a14:useLocalDpi xmlns:a14="http://schemas.microsoft.com/office/drawing/2010/main" val="0"/>
              </a:ext>
            </a:extLst>
          </a:blip>
          <a:srcRect/>
          <a:stretch>
            <a:fillRect/>
          </a:stretch>
        </p:blipFill>
        <p:spPr bwMode="auto">
          <a:xfrm>
            <a:off x="495301" y="1750150"/>
            <a:ext cx="556999" cy="54028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a:extLst>
              <a:ext uri="{FF2B5EF4-FFF2-40B4-BE49-F238E27FC236}">
                <a16:creationId xmlns:a16="http://schemas.microsoft.com/office/drawing/2014/main" id="{47645691-49A1-4CC3-B47D-E9CD9C5F462B}"/>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3093" b="98625" l="3667" r="99000">
                        <a14:foregroundMark x1="55333" y1="3093" x2="58333" y2="8247"/>
                        <a14:foregroundMark x1="47000" y1="6186" x2="47000" y2="6186"/>
                        <a14:foregroundMark x1="8000" y1="36082" x2="8000" y2="36082"/>
                        <a14:foregroundMark x1="3667" y1="46735" x2="3667" y2="46735"/>
                        <a14:foregroundMark x1="26333" y1="98625" x2="26333" y2="98625"/>
                        <a14:foregroundMark x1="95333" y1="39175" x2="95333" y2="39175"/>
                        <a14:foregroundMark x1="69333" y1="98969" x2="69333" y2="98969"/>
                        <a14:foregroundMark x1="99000" y1="40550" x2="99000" y2="40550"/>
                      </a14:backgroundRemoval>
                    </a14:imgEffect>
                  </a14:imgLayer>
                </a14:imgProps>
              </a:ext>
              <a:ext uri="{28A0092B-C50C-407E-A947-70E740481C1C}">
                <a14:useLocalDpi xmlns:a14="http://schemas.microsoft.com/office/drawing/2010/main" val="0"/>
              </a:ext>
            </a:extLst>
          </a:blip>
          <a:srcRect/>
          <a:stretch>
            <a:fillRect/>
          </a:stretch>
        </p:blipFill>
        <p:spPr bwMode="auto">
          <a:xfrm>
            <a:off x="495299" y="3709560"/>
            <a:ext cx="556999" cy="54028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a:extLst>
              <a:ext uri="{FF2B5EF4-FFF2-40B4-BE49-F238E27FC236}">
                <a16:creationId xmlns:a16="http://schemas.microsoft.com/office/drawing/2014/main" id="{6B7ED1D4-EA3D-4103-9E4A-CA3387036513}"/>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3093" b="98625" l="3667" r="99000">
                        <a14:foregroundMark x1="55333" y1="3093" x2="58333" y2="8247"/>
                        <a14:foregroundMark x1="47000" y1="6186" x2="47000" y2="6186"/>
                        <a14:foregroundMark x1="8000" y1="36082" x2="8000" y2="36082"/>
                        <a14:foregroundMark x1="3667" y1="46735" x2="3667" y2="46735"/>
                        <a14:foregroundMark x1="26333" y1="98625" x2="26333" y2="98625"/>
                        <a14:foregroundMark x1="95333" y1="39175" x2="95333" y2="39175"/>
                        <a14:foregroundMark x1="69333" y1="98969" x2="69333" y2="98969"/>
                        <a14:foregroundMark x1="99000" y1="40550" x2="99000" y2="40550"/>
                      </a14:backgroundRemoval>
                    </a14:imgEffect>
                  </a14:imgLayer>
                </a14:imgProps>
              </a:ext>
              <a:ext uri="{28A0092B-C50C-407E-A947-70E740481C1C}">
                <a14:useLocalDpi xmlns:a14="http://schemas.microsoft.com/office/drawing/2010/main" val="0"/>
              </a:ext>
            </a:extLst>
          </a:blip>
          <a:srcRect/>
          <a:stretch>
            <a:fillRect/>
          </a:stretch>
        </p:blipFill>
        <p:spPr bwMode="auto">
          <a:xfrm>
            <a:off x="495300" y="4947366"/>
            <a:ext cx="556999" cy="540289"/>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24ECD598-784A-4EDD-AD7E-B05FE0452F38}"/>
              </a:ext>
            </a:extLst>
          </p:cNvPr>
          <p:cNvGrpSpPr/>
          <p:nvPr/>
        </p:nvGrpSpPr>
        <p:grpSpPr>
          <a:xfrm>
            <a:off x="5308845" y="1667992"/>
            <a:ext cx="6594199" cy="4954993"/>
            <a:chOff x="5424255" y="1672441"/>
            <a:chExt cx="6594199" cy="4954993"/>
          </a:xfrm>
        </p:grpSpPr>
        <p:sp>
          <p:nvSpPr>
            <p:cNvPr id="9" name="Rectangle: Rounded Corners 8">
              <a:extLst>
                <a:ext uri="{FF2B5EF4-FFF2-40B4-BE49-F238E27FC236}">
                  <a16:creationId xmlns:a16="http://schemas.microsoft.com/office/drawing/2014/main" id="{C7554274-E44C-45ED-B969-7B940E6C28ED}"/>
                </a:ext>
              </a:extLst>
            </p:cNvPr>
            <p:cNvSpPr/>
            <p:nvPr/>
          </p:nvSpPr>
          <p:spPr>
            <a:xfrm>
              <a:off x="5424255" y="1672441"/>
              <a:ext cx="6594199" cy="4954993"/>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0000"/>
                </a:buClr>
                <a:buSzTx/>
                <a:buFontTx/>
                <a:buNone/>
                <a:tabLst/>
                <a:defRPr/>
              </a:pPr>
              <a:endParaRPr kumimoji="0" lang="en-US" altLang="en-US" sz="2800" b="0" i="0" u="none" strike="noStrike" kern="1200" cap="none" spc="0" normalizeH="0" baseline="0" noProof="0">
                <a:ln>
                  <a:noFill/>
                </a:ln>
                <a:solidFill>
                  <a:srgbClr val="FF33CC"/>
                </a:solidFill>
                <a:effectLst/>
                <a:uLnTx/>
                <a:uFillTx/>
                <a:latin typeface="Times New Roman" panose="02020603050405020304" pitchFamily="18"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0000"/>
                </a:buClr>
                <a:buSzTx/>
                <a:buFontTx/>
                <a:buNone/>
                <a:tabLst/>
                <a:defRPr/>
              </a:pPr>
              <a:endParaRPr lang="en-US" altLang="en-US" sz="2800">
                <a:solidFill>
                  <a:srgbClr val="FF33CC"/>
                </a:solidFill>
                <a:latin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
                  <a:srgbClr val="000000"/>
                </a:buClr>
                <a:buSzTx/>
                <a:buFontTx/>
                <a:buNone/>
                <a:tabLst/>
                <a:defRPr/>
              </a:pPr>
              <a:endParaRPr kumimoji="0" lang="en-US" altLang="en-US" sz="2800" b="0" i="0" u="none" strike="noStrike" kern="1200" cap="none" spc="0" normalizeH="0" baseline="0" noProof="0">
                <a:ln>
                  <a:noFill/>
                </a:ln>
                <a:solidFill>
                  <a:srgbClr val="FF33CC"/>
                </a:solidFill>
                <a:effectLst/>
                <a:uLnTx/>
                <a:uFillTx/>
                <a:latin typeface="Times New Roman" panose="02020603050405020304" pitchFamily="18"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0000"/>
                </a:buClr>
                <a:buSzTx/>
                <a:buFontTx/>
                <a:buNone/>
                <a:tabLst/>
                <a:defRPr/>
              </a:pPr>
              <a:endParaRPr lang="en-US" altLang="en-US" sz="2800">
                <a:solidFill>
                  <a:srgbClr val="FF33CC"/>
                </a:solidFill>
                <a:latin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
                  <a:srgbClr val="000000"/>
                </a:buClr>
                <a:buSzTx/>
                <a:buFontTx/>
                <a:buNone/>
                <a:tabLst/>
                <a:defRPr/>
              </a:pPr>
              <a:endParaRPr kumimoji="0" lang="en-US" altLang="en-US" sz="2800" b="0" i="0" u="none" strike="noStrike" kern="1200" cap="none" spc="0" normalizeH="0" baseline="0" noProof="0">
                <a:ln>
                  <a:noFill/>
                </a:ln>
                <a:solidFill>
                  <a:srgbClr val="FF33CC"/>
                </a:solidFill>
                <a:effectLst/>
                <a:uLnTx/>
                <a:uFillTx/>
                <a:latin typeface="Times New Roman" panose="02020603050405020304" pitchFamily="18"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0000"/>
                </a:buClr>
                <a:buSzTx/>
                <a:buFontTx/>
                <a:buNone/>
                <a:tabLst/>
                <a:defRPr/>
              </a:pPr>
              <a:r>
                <a:rPr kumimoji="0" lang="en-US" altLang="en-US" sz="3600" b="1" i="0" u="none" strike="noStrike" kern="1200" cap="none" spc="0" normalizeH="0" baseline="0" noProof="0">
                  <a:ln>
                    <a:noFill/>
                  </a:ln>
                  <a:solidFill>
                    <a:srgbClr val="002060"/>
                  </a:solidFill>
                  <a:effectLst/>
                  <a:uLnTx/>
                  <a:uFillTx/>
                  <a:latin typeface="Times New Roman" panose="02020603050405020304" pitchFamily="18" charset="0"/>
                  <a:ea typeface="+mn-ea"/>
                  <a:cs typeface="+mn-cs"/>
                </a:rPr>
                <a:t>Dòng sông Hồng</a:t>
              </a:r>
              <a:r>
                <a:rPr kumimoji="0" lang="en-US" altLang="en-US" sz="3600" b="1" i="1" u="none" strike="noStrike" kern="1200" cap="none" spc="0" normalizeH="0" baseline="0" noProof="0">
                  <a:ln>
                    <a:noFill/>
                  </a:ln>
                  <a:solidFill>
                    <a:srgbClr val="002060"/>
                  </a:solidFill>
                  <a:effectLst/>
                  <a:uLnTx/>
                  <a:uFillTx/>
                  <a:latin typeface="Times New Roman" panose="02020603050405020304" pitchFamily="18" charset="0"/>
                  <a:ea typeface="+mn-ea"/>
                  <a:cs typeface="+mn-cs"/>
                </a:rPr>
                <a:t> </a:t>
              </a:r>
              <a:r>
                <a:rPr kumimoji="0" lang="en-US" altLang="en-US" sz="3600" b="1" i="1" u="none" strike="noStrike" kern="1200" cap="none" spc="0" normalizeH="0" baseline="0" noProof="0">
                  <a:ln>
                    <a:noFill/>
                  </a:ln>
                  <a:solidFill>
                    <a:srgbClr val="FF0000"/>
                  </a:solidFill>
                  <a:effectLst/>
                  <a:uLnTx/>
                  <a:uFillTx/>
                  <a:latin typeface="Times New Roman" panose="02020603050405020304" pitchFamily="18" charset="0"/>
                  <a:ea typeface="+mn-ea"/>
                  <a:cs typeface="+mn-cs"/>
                </a:rPr>
                <a:t>như một dải lụa đào duyên dáng.</a:t>
              </a:r>
            </a:p>
          </p:txBody>
        </p:sp>
        <p:pic>
          <p:nvPicPr>
            <p:cNvPr id="5126" name="Picture 6" descr="Châu thổ sông Hồng và những nét riêng của nông dân trong khu vực">
              <a:extLst>
                <a:ext uri="{FF2B5EF4-FFF2-40B4-BE49-F238E27FC236}">
                  <a16:creationId xmlns:a16="http://schemas.microsoft.com/office/drawing/2014/main" id="{67E47438-D866-430E-983E-C677E4EA59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3916" y="1926409"/>
              <a:ext cx="4714875" cy="280987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oup 11">
            <a:extLst>
              <a:ext uri="{FF2B5EF4-FFF2-40B4-BE49-F238E27FC236}">
                <a16:creationId xmlns:a16="http://schemas.microsoft.com/office/drawing/2014/main" id="{1A27579C-7B82-41E2-91DA-EC5F104B0F81}"/>
              </a:ext>
            </a:extLst>
          </p:cNvPr>
          <p:cNvGrpSpPr/>
          <p:nvPr/>
        </p:nvGrpSpPr>
        <p:grpSpPr>
          <a:xfrm>
            <a:off x="5308845" y="1781980"/>
            <a:ext cx="6594199" cy="4954993"/>
            <a:chOff x="2127153" y="1167893"/>
            <a:chExt cx="6594199" cy="4954993"/>
          </a:xfrm>
        </p:grpSpPr>
        <p:sp>
          <p:nvSpPr>
            <p:cNvPr id="19" name="Rectangle: Rounded Corners 18">
              <a:extLst>
                <a:ext uri="{FF2B5EF4-FFF2-40B4-BE49-F238E27FC236}">
                  <a16:creationId xmlns:a16="http://schemas.microsoft.com/office/drawing/2014/main" id="{508C76C6-077B-4C22-B535-48EC5F351751}"/>
                </a:ext>
              </a:extLst>
            </p:cNvPr>
            <p:cNvSpPr/>
            <p:nvPr/>
          </p:nvSpPr>
          <p:spPr>
            <a:xfrm>
              <a:off x="2127153" y="1167893"/>
              <a:ext cx="6594199" cy="4954993"/>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0000"/>
                </a:buClr>
                <a:buSzTx/>
                <a:buFontTx/>
                <a:buNone/>
                <a:tabLst/>
                <a:defRPr/>
              </a:pPr>
              <a:endParaRPr kumimoji="0" lang="en-US" altLang="en-US" sz="2800" b="0" i="0" u="none" strike="noStrike" kern="1200" cap="none" spc="0" normalizeH="0" baseline="0" noProof="0">
                <a:ln>
                  <a:noFill/>
                </a:ln>
                <a:solidFill>
                  <a:srgbClr val="FF33CC"/>
                </a:solidFill>
                <a:effectLst/>
                <a:uLnTx/>
                <a:uFillTx/>
                <a:latin typeface="Times New Roman" panose="02020603050405020304" pitchFamily="18"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0000"/>
                </a:buClr>
                <a:buSzTx/>
                <a:buFontTx/>
                <a:buNone/>
                <a:tabLst/>
                <a:defRPr/>
              </a:pPr>
              <a:endParaRPr lang="en-US" altLang="en-US" sz="2800">
                <a:solidFill>
                  <a:srgbClr val="FF33CC"/>
                </a:solidFill>
                <a:latin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
                  <a:srgbClr val="000000"/>
                </a:buClr>
                <a:buSzTx/>
                <a:buFontTx/>
                <a:buNone/>
                <a:tabLst/>
                <a:defRPr/>
              </a:pPr>
              <a:endParaRPr kumimoji="0" lang="en-US" altLang="en-US" sz="2800" b="0" i="0" u="none" strike="noStrike" kern="1200" cap="none" spc="0" normalizeH="0" baseline="0" noProof="0">
                <a:ln>
                  <a:noFill/>
                </a:ln>
                <a:solidFill>
                  <a:srgbClr val="FF33CC"/>
                </a:solidFill>
                <a:effectLst/>
                <a:uLnTx/>
                <a:uFillTx/>
                <a:latin typeface="Times New Roman" panose="02020603050405020304" pitchFamily="18"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0000"/>
                </a:buClr>
                <a:buSzTx/>
                <a:buFontTx/>
                <a:buNone/>
                <a:tabLst/>
                <a:defRPr/>
              </a:pPr>
              <a:endParaRPr lang="en-US" altLang="en-US" sz="2800">
                <a:solidFill>
                  <a:srgbClr val="FF33CC"/>
                </a:solidFill>
                <a:latin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
                  <a:srgbClr val="000000"/>
                </a:buClr>
                <a:buSzTx/>
                <a:buFontTx/>
                <a:buNone/>
                <a:tabLst/>
                <a:defRPr/>
              </a:pPr>
              <a:endParaRPr kumimoji="0" lang="en-US" altLang="en-US" sz="2800" b="0" i="0" u="none" strike="noStrike" kern="1200" cap="none" spc="0" normalizeH="0" baseline="0" noProof="0">
                <a:ln>
                  <a:noFill/>
                </a:ln>
                <a:solidFill>
                  <a:srgbClr val="FF33CC"/>
                </a:solidFill>
                <a:effectLst/>
                <a:uLnTx/>
                <a:uFillTx/>
                <a:latin typeface="Times New Roman" panose="02020603050405020304" pitchFamily="18"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0000"/>
                </a:buClr>
                <a:buSzTx/>
                <a:buFontTx/>
                <a:buNone/>
                <a:tabLst/>
                <a:defRPr/>
              </a:pPr>
              <a:r>
                <a:rPr kumimoji="0" lang="en-US" altLang="en-US" sz="3600" b="1" i="0" u="none" strike="noStrike" kern="1200" cap="none" spc="0" normalizeH="0" baseline="0" noProof="0">
                  <a:ln>
                    <a:noFill/>
                  </a:ln>
                  <a:solidFill>
                    <a:srgbClr val="002060"/>
                  </a:solidFill>
                  <a:effectLst/>
                  <a:uLnTx/>
                  <a:uFillTx/>
                  <a:latin typeface="Times New Roman" panose="02020603050405020304" pitchFamily="18" charset="0"/>
                  <a:ea typeface="+mn-ea"/>
                  <a:cs typeface="+mn-cs"/>
                </a:rPr>
                <a:t>Đôi mắt em tròn xoe và sáng long lanh</a:t>
              </a:r>
              <a:r>
                <a:rPr kumimoji="0" lang="en-US" altLang="en-US" sz="3600" b="1" i="1" u="none" strike="noStrike" kern="1200" cap="none" spc="0" normalizeH="0" baseline="0" noProof="0">
                  <a:ln>
                    <a:noFill/>
                  </a:ln>
                  <a:solidFill>
                    <a:srgbClr val="002060"/>
                  </a:solidFill>
                  <a:effectLst/>
                  <a:uLnTx/>
                  <a:uFillTx/>
                  <a:latin typeface="Times New Roman" panose="02020603050405020304" pitchFamily="18" charset="0"/>
                  <a:ea typeface="+mn-ea"/>
                  <a:cs typeface="+mn-cs"/>
                </a:rPr>
                <a:t> </a:t>
              </a:r>
              <a:r>
                <a:rPr kumimoji="0" lang="en-US" altLang="en-US" sz="3600" b="1" i="1" u="none" strike="noStrike" kern="1200" cap="none" spc="0" normalizeH="0" baseline="0" noProof="0">
                  <a:ln>
                    <a:noFill/>
                  </a:ln>
                  <a:solidFill>
                    <a:srgbClr val="FF0000"/>
                  </a:solidFill>
                  <a:effectLst/>
                  <a:uLnTx/>
                  <a:uFillTx/>
                  <a:latin typeface="Times New Roman" panose="02020603050405020304" pitchFamily="18" charset="0"/>
                  <a:ea typeface="+mn-ea"/>
                  <a:cs typeface="+mn-cs"/>
                </a:rPr>
                <a:t>như hai hòn bi ve.</a:t>
              </a:r>
            </a:p>
          </p:txBody>
        </p:sp>
        <p:pic>
          <p:nvPicPr>
            <p:cNvPr id="5128" name="Picture 8" descr="Cách làm văn Tả một em bé đang tuổi tập nói tập đi | EVăn sách online">
              <a:extLst>
                <a:ext uri="{FF2B5EF4-FFF2-40B4-BE49-F238E27FC236}">
                  <a16:creationId xmlns:a16="http://schemas.microsoft.com/office/drawing/2014/main" id="{263F6613-A1B8-407A-98B5-D86445A3274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23253" y="1554004"/>
              <a:ext cx="3401997" cy="2619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Group 12">
            <a:extLst>
              <a:ext uri="{FF2B5EF4-FFF2-40B4-BE49-F238E27FC236}">
                <a16:creationId xmlns:a16="http://schemas.microsoft.com/office/drawing/2014/main" id="{31517EB4-42EE-434C-AAB7-6E4F81FDDA4A}"/>
              </a:ext>
            </a:extLst>
          </p:cNvPr>
          <p:cNvGrpSpPr/>
          <p:nvPr/>
        </p:nvGrpSpPr>
        <p:grpSpPr>
          <a:xfrm>
            <a:off x="5308843" y="1750150"/>
            <a:ext cx="6594199" cy="4954993"/>
            <a:chOff x="473349" y="1254268"/>
            <a:chExt cx="6594199" cy="4954993"/>
          </a:xfrm>
        </p:grpSpPr>
        <p:sp>
          <p:nvSpPr>
            <p:cNvPr id="24" name="Rectangle: Rounded Corners 23">
              <a:extLst>
                <a:ext uri="{FF2B5EF4-FFF2-40B4-BE49-F238E27FC236}">
                  <a16:creationId xmlns:a16="http://schemas.microsoft.com/office/drawing/2014/main" id="{A819BE47-1A28-414A-8A30-4BD83EC21C64}"/>
                </a:ext>
              </a:extLst>
            </p:cNvPr>
            <p:cNvSpPr/>
            <p:nvPr/>
          </p:nvSpPr>
          <p:spPr>
            <a:xfrm>
              <a:off x="473349" y="1254268"/>
              <a:ext cx="6594199" cy="4954993"/>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0000"/>
                </a:buClr>
                <a:buSzTx/>
                <a:buFontTx/>
                <a:buNone/>
                <a:tabLst/>
                <a:defRPr/>
              </a:pPr>
              <a:endParaRPr kumimoji="0" lang="en-US" altLang="en-US" sz="2800" b="0" i="0" u="none" strike="noStrike" kern="1200" cap="none" spc="0" normalizeH="0" baseline="0" noProof="0">
                <a:ln>
                  <a:noFill/>
                </a:ln>
                <a:solidFill>
                  <a:srgbClr val="FF33CC"/>
                </a:solidFill>
                <a:effectLst/>
                <a:uLnTx/>
                <a:uFillTx/>
                <a:latin typeface="Times New Roman" panose="02020603050405020304" pitchFamily="18"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0000"/>
                </a:buClr>
                <a:buSzTx/>
                <a:buFontTx/>
                <a:buNone/>
                <a:tabLst/>
                <a:defRPr/>
              </a:pPr>
              <a:endParaRPr lang="en-US" altLang="en-US" sz="2800">
                <a:solidFill>
                  <a:srgbClr val="FF33CC"/>
                </a:solidFill>
                <a:latin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
                  <a:srgbClr val="000000"/>
                </a:buClr>
                <a:buSzTx/>
                <a:buFontTx/>
                <a:buNone/>
                <a:tabLst/>
                <a:defRPr/>
              </a:pPr>
              <a:endParaRPr kumimoji="0" lang="en-US" altLang="en-US" sz="2800" b="0" i="0" u="none" strike="noStrike" kern="1200" cap="none" spc="0" normalizeH="0" baseline="0" noProof="0">
                <a:ln>
                  <a:noFill/>
                </a:ln>
                <a:solidFill>
                  <a:srgbClr val="FF33CC"/>
                </a:solidFill>
                <a:effectLst/>
                <a:uLnTx/>
                <a:uFillTx/>
                <a:latin typeface="Times New Roman" panose="02020603050405020304" pitchFamily="18"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000000"/>
                </a:buClr>
                <a:buSzTx/>
                <a:buFontTx/>
                <a:buNone/>
                <a:tabLst/>
                <a:defRPr/>
              </a:pPr>
              <a:endParaRPr lang="en-US" altLang="en-US" sz="2800">
                <a:solidFill>
                  <a:srgbClr val="FF33CC"/>
                </a:solidFill>
                <a:latin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
                  <a:srgbClr val="000000"/>
                </a:buClr>
                <a:buSzTx/>
                <a:buFontTx/>
                <a:buNone/>
                <a:tabLst/>
                <a:defRPr/>
              </a:pPr>
              <a:endParaRPr kumimoji="0" lang="en-US" altLang="en-US" sz="2800" b="0" i="0" u="none" strike="noStrike" kern="1200" cap="none" spc="0" normalizeH="0" baseline="0" noProof="0">
                <a:ln>
                  <a:noFill/>
                </a:ln>
                <a:solidFill>
                  <a:srgbClr val="FF33CC"/>
                </a:solidFill>
                <a:effectLst/>
                <a:uLnTx/>
                <a:uFillTx/>
                <a:latin typeface="Times New Roman" panose="02020603050405020304" pitchFamily="18"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002060"/>
                  </a:solidFill>
                  <a:effectLst/>
                  <a:uLnTx/>
                  <a:uFillTx/>
                  <a:latin typeface="Times New Roman" panose="02020603050405020304" pitchFamily="18" charset="0"/>
                  <a:ea typeface="+mn-ea"/>
                  <a:cs typeface="+mn-cs"/>
                </a:rPr>
                <a:t>Cô bé vừa đi vừa nhảy </a:t>
              </a:r>
              <a:r>
                <a:rPr kumimoji="0" lang="en-US" altLang="en-US" sz="4400" b="1" i="1" u="none" strike="noStrike" kern="1200" cap="none" spc="0" normalizeH="0" baseline="0" noProof="0">
                  <a:ln>
                    <a:noFill/>
                  </a:ln>
                  <a:solidFill>
                    <a:srgbClr val="FF0000"/>
                  </a:solidFill>
                  <a:effectLst/>
                  <a:uLnTx/>
                  <a:uFillTx/>
                  <a:latin typeface="Times New Roman" panose="02020603050405020304" pitchFamily="18" charset="0"/>
                  <a:ea typeface="+mn-ea"/>
                  <a:cs typeface="+mn-cs"/>
                </a:rPr>
                <a:t>như một con chim sáo.</a:t>
              </a:r>
            </a:p>
          </p:txBody>
        </p:sp>
        <p:pic>
          <p:nvPicPr>
            <p:cNvPr id="5130" name="Picture 10" descr="Suri Cruise vui vẻ nhảy chân sáo đi chơi cùng mẹ">
              <a:extLst>
                <a:ext uri="{FF2B5EF4-FFF2-40B4-BE49-F238E27FC236}">
                  <a16:creationId xmlns:a16="http://schemas.microsoft.com/office/drawing/2014/main" id="{E8E1F6D2-51FA-454D-AC92-95BAB54D500E}"/>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4209"/>
            <a:stretch/>
          </p:blipFill>
          <p:spPr bwMode="auto">
            <a:xfrm>
              <a:off x="1767229" y="1486989"/>
              <a:ext cx="3666445" cy="2762860"/>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Rectangle 15">
            <a:extLst>
              <a:ext uri="{FF2B5EF4-FFF2-40B4-BE49-F238E27FC236}">
                <a16:creationId xmlns:a16="http://schemas.microsoft.com/office/drawing/2014/main" id="{2E911F6F-34C7-4DA5-8596-F194F25A1146}"/>
              </a:ext>
            </a:extLst>
          </p:cNvPr>
          <p:cNvSpPr/>
          <p:nvPr/>
        </p:nvSpPr>
        <p:spPr>
          <a:xfrm>
            <a:off x="-2279374" y="0"/>
            <a:ext cx="2146852" cy="2211948"/>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2944546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F:\1-原创素材\1_mm1102\PPT\PPT_014\materaials\pageimg_g1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521" y="775408"/>
            <a:ext cx="8407459" cy="4652515"/>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 name="PA_图片 17"/>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9398891" y="4532894"/>
            <a:ext cx="2437094" cy="2241007"/>
          </a:xfrm>
          <a:prstGeom prst="rect">
            <a:avLst/>
          </a:prstGeom>
        </p:spPr>
      </p:pic>
      <p:pic>
        <p:nvPicPr>
          <p:cNvPr id="4" name="Picture 2" descr="E:\丫头\png\小人\卡通类素材\yunf.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364438" y="1385435"/>
            <a:ext cx="1269162" cy="53280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7148316" y="1233499"/>
            <a:ext cx="463503" cy="619473"/>
            <a:chOff x="-2033679" y="889419"/>
            <a:chExt cx="463503" cy="619473"/>
          </a:xfrm>
        </p:grpSpPr>
        <p:pic>
          <p:nvPicPr>
            <p:cNvPr id="6" name="Picture 10" descr="E:\丫头\png\小人\卡通类素材\ry.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41008"/>
            <a:stretch>
              <a:fillRect/>
            </a:stretch>
          </p:blipFill>
          <p:spPr bwMode="auto">
            <a:xfrm>
              <a:off x="-2033679" y="889419"/>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E:\丫头\png\小人\卡通类素材\ry.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58992"/>
            <a:stretch>
              <a:fillRect/>
            </a:stretch>
          </p:blipFill>
          <p:spPr bwMode="auto">
            <a:xfrm>
              <a:off x="-1995208" y="1220892"/>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9" name="Picture 2" descr="E:\丫头\png\小人\卡通类素材\yunf.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289273" y="492489"/>
            <a:ext cx="1347858" cy="565839"/>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1041341" y="4448664"/>
            <a:ext cx="463503" cy="619473"/>
            <a:chOff x="-2033679" y="889419"/>
            <a:chExt cx="463503" cy="619473"/>
          </a:xfrm>
        </p:grpSpPr>
        <p:pic>
          <p:nvPicPr>
            <p:cNvPr id="23" name="Picture 10" descr="E:\丫头\png\小人\卡通类素材\ry.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41008"/>
            <a:stretch>
              <a:fillRect/>
            </a:stretch>
          </p:blipFill>
          <p:spPr bwMode="auto">
            <a:xfrm>
              <a:off x="-2033679" y="889419"/>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0" descr="E:\丫头\png\小人\卡通类素材\ry.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58992"/>
            <a:stretch>
              <a:fillRect/>
            </a:stretch>
          </p:blipFill>
          <p:spPr bwMode="auto">
            <a:xfrm>
              <a:off x="-1995208" y="1220892"/>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26" name="图片 2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796781" y="292397"/>
            <a:ext cx="1102698" cy="1022486"/>
          </a:xfrm>
          <a:prstGeom prst="rect">
            <a:avLst/>
          </a:prstGeom>
        </p:spPr>
      </p:pic>
      <p:pic>
        <p:nvPicPr>
          <p:cNvPr id="27" name="图片 2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244253" y="1461470"/>
            <a:ext cx="3279407" cy="451783"/>
          </a:xfrm>
          <a:prstGeom prst="rect">
            <a:avLst/>
          </a:prstGeom>
        </p:spPr>
      </p:pic>
      <p:pic>
        <p:nvPicPr>
          <p:cNvPr id="3" name="Picture 2" descr="A picture containing wheel&#10;&#10;Description automatically generated">
            <a:extLst>
              <a:ext uri="{FF2B5EF4-FFF2-40B4-BE49-F238E27FC236}">
                <a16:creationId xmlns:a16="http://schemas.microsoft.com/office/drawing/2014/main" id="{2A2D4F0F-BE43-4D6C-9CF2-263DA5EE6D1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284498" y="2605572"/>
            <a:ext cx="6546659" cy="2095092"/>
          </a:xfrm>
          <a:prstGeom prst="rect">
            <a:avLst/>
          </a:prstGeom>
        </p:spPr>
      </p:pic>
      <p:sp>
        <p:nvSpPr>
          <p:cNvPr id="15" name="Rectangle 14">
            <a:extLst>
              <a:ext uri="{FF2B5EF4-FFF2-40B4-BE49-F238E27FC236}">
                <a16:creationId xmlns:a16="http://schemas.microsoft.com/office/drawing/2014/main" id="{76DA4AD1-B480-414A-8FFF-23F5C54967D9}"/>
              </a:ext>
            </a:extLst>
          </p:cNvPr>
          <p:cNvSpPr/>
          <p:nvPr/>
        </p:nvSpPr>
        <p:spPr>
          <a:xfrm>
            <a:off x="-2279374" y="0"/>
            <a:ext cx="2146852" cy="2211948"/>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105373380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0" presetClass="path" presetSubtype="0" accel="50000" decel="50000" fill="hold" nodeType="withEffect">
                                  <p:stCondLst>
                                    <p:cond delay="0"/>
                                  </p:stCondLst>
                                  <p:childTnLst>
                                    <p:animMotion origin="layout" path="M 0.31055 0.06389 L 0.31055 0.06412 C 0.3056 0.06528 0.30078 0.06644 0.29623 0.06875 C 0.29401 0.06968 0.29206 0.07199 0.29011 0.07315 C 0.28646 0.07523 0.28268 0.07616 0.27904 0.07778 C 0.27735 0.07847 0.27604 0.0794 0.27435 0.08009 C 0.27136 0.08102 0.26823 0.08148 0.26498 0.08287 C 0.24844 0.08148 0.23164 0.08195 0.21524 0.08009 C 0.21185 0.07963 0.20834 0.07824 0.20573 0.07546 L 0.20104 0.07084 C 0.19727 0.05371 0.20274 0.07431 0.19479 0.05926 C 0.19388 0.05764 0.19401 0.05463 0.19323 0.05255 C 0.19206 0.04977 0.18998 0.04792 0.18867 0.0456 C 0.18724 0.04352 0.18633 0.04097 0.18542 0.03866 L 0.18229 0.02477 C 0.1819 0.02269 0.18229 0.01875 0.18086 0.01806 L 0.17604 0.01551 C 0.17292 0.01621 0.16003 0.01806 0.15573 0.02037 C 0.15365 0.0213 0.15182 0.02361 0.14961 0.02477 C 0.1474 0.02593 0.14544 0.02639 0.1431 0.02709 C 0.1418 0.02778 0.14024 0.02871 0.13867 0.0294 C 0.13698 0.03079 0.13542 0.03287 0.13412 0.03426 C 0.13255 0.03519 0.13086 0.03565 0.1293 0.03634 C 0.125 0.03796 0.12084 0.03889 0.11667 0.04097 C 0.10534 0.04653 0.11055 0.04468 0.10117 0.04769 C 0.0888 0.04699 0.07617 0.04746 0.06367 0.0456 C 0.06107 0.04514 0.05326 0.04005 0.04974 0.03866 C 0.04753 0.03796 0.04544 0.03727 0.04336 0.03634 C 0.04024 0.03496 0.03724 0.03357 0.03412 0.03171 C 0.03242 0.03079 0.03112 0.03009 0.0293 0.0294 C 0.02735 0.02871 0.02526 0.02801 0.02318 0.02709 C 0.02149 0.02685 0.02018 0.02523 0.01836 0.02477 C 0.01589 0.02384 0.01328 0.02338 0.01055 0.02269 C 0.00847 0.01806 0.0056 0.01389 0.00443 0.0088 C 0.00391 0.00671 0.00391 0.00371 0.00287 0.00209 C 0.00222 0.00046 0.00078 0.00046 -1.66667E-6 -1.85185E-6 L -1.66667E-6 -1.85185E-6 " pathEditMode="relative" rAng="0" ptsTypes="AAAAAAAAAAAAAAAAAAAAAAAAAAAAAAAAAAAAA">
                                      <p:cBhvr>
                                        <p:cTn id="17" dur="2000" fill="hold"/>
                                        <p:tgtEl>
                                          <p:spTgt spid="11"/>
                                        </p:tgtEl>
                                        <p:attrNameLst>
                                          <p:attrName>ppt_x</p:attrName>
                                          <p:attrName>ppt_y</p:attrName>
                                        </p:attrNameLst>
                                      </p:cBhvr>
                                      <p:rCtr x="-15534" y="-2245"/>
                                    </p:animMotion>
                                  </p:childTnLst>
                                </p:cTn>
                              </p:par>
                              <p:par>
                                <p:cTn id="18" presetID="10"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25" dur="1500" fill="hold"/>
                                        <p:tgtEl>
                                          <p:spTgt spid="4"/>
                                        </p:tgtEl>
                                        <p:attrNameLst>
                                          <p:attrName>ppt_x</p:attrName>
                                          <p:attrName>ppt_y</p:attrName>
                                        </p:attrNameLst>
                                      </p:cBhvr>
                                      <p:rCtr x="1059" y="31"/>
                                    </p:animMotion>
                                  </p:childTnLst>
                                </p:cTn>
                              </p:par>
                              <p:par>
                                <p:cTn id="26"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27" dur="1500" fill="hold"/>
                                        <p:tgtEl>
                                          <p:spTgt spid="9"/>
                                        </p:tgtEl>
                                        <p:attrNameLst>
                                          <p:attrName>ppt_x</p:attrName>
                                          <p:attrName>ppt_y</p:attrName>
                                        </p:attrNameLst>
                                      </p:cBhvr>
                                    </p:animMotion>
                                  </p:childTnLst>
                                </p:cTn>
                              </p:par>
                              <p:par>
                                <p:cTn id="28" presetID="22" presetClass="entr" presetSubtype="4"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00"/>
                                        <p:tgtEl>
                                          <p:spTgt spid="5"/>
                                        </p:tgtEl>
                                      </p:cBhvr>
                                    </p:animEffect>
                                  </p:childTnLst>
                                </p:cTn>
                              </p:par>
                              <p:par>
                                <p:cTn id="31" presetID="22" presetClass="entr" presetSubtype="4"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down)">
                                      <p:cBhvr>
                                        <p:cTn id="33" dur="500"/>
                                        <p:tgtEl>
                                          <p:spTgt spid="22"/>
                                        </p:tgtEl>
                                      </p:cBhvr>
                                    </p:animEffect>
                                  </p:childTnLst>
                                </p:cTn>
                              </p:par>
                              <p:par>
                                <p:cTn id="34" presetID="31" presetClass="entr" presetSubtype="0"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ppt_w</p:attrName>
                                        </p:attrNameLst>
                                      </p:cBhvr>
                                      <p:tavLst>
                                        <p:tav tm="0">
                                          <p:val>
                                            <p:fltVal val="0"/>
                                          </p:val>
                                        </p:tav>
                                        <p:tav tm="100000">
                                          <p:val>
                                            <p:strVal val="#ppt_w"/>
                                          </p:val>
                                        </p:tav>
                                      </p:tavLst>
                                    </p:anim>
                                    <p:anim calcmode="lin" valueType="num">
                                      <p:cBhvr>
                                        <p:cTn id="37" dur="1000" fill="hold"/>
                                        <p:tgtEl>
                                          <p:spTgt spid="26"/>
                                        </p:tgtEl>
                                        <p:attrNameLst>
                                          <p:attrName>ppt_h</p:attrName>
                                        </p:attrNameLst>
                                      </p:cBhvr>
                                      <p:tavLst>
                                        <p:tav tm="0">
                                          <p:val>
                                            <p:fltVal val="0"/>
                                          </p:val>
                                        </p:tav>
                                        <p:tav tm="100000">
                                          <p:val>
                                            <p:strVal val="#ppt_h"/>
                                          </p:val>
                                        </p:tav>
                                      </p:tavLst>
                                    </p:anim>
                                    <p:anim calcmode="lin" valueType="num">
                                      <p:cBhvr>
                                        <p:cTn id="38" dur="1000" fill="hold"/>
                                        <p:tgtEl>
                                          <p:spTgt spid="26"/>
                                        </p:tgtEl>
                                        <p:attrNameLst>
                                          <p:attrName>style.rotation</p:attrName>
                                        </p:attrNameLst>
                                      </p:cBhvr>
                                      <p:tavLst>
                                        <p:tav tm="0">
                                          <p:val>
                                            <p:fltVal val="90"/>
                                          </p:val>
                                        </p:tav>
                                        <p:tav tm="100000">
                                          <p:val>
                                            <p:fltVal val="0"/>
                                          </p:val>
                                        </p:tav>
                                      </p:tavLst>
                                    </p:anim>
                                    <p:animEffect transition="in" filter="fade">
                                      <p:cBhvr>
                                        <p:cTn id="39" dur="1000"/>
                                        <p:tgtEl>
                                          <p:spTgt spid="26"/>
                                        </p:tgtEl>
                                      </p:cBhvr>
                                    </p:animEffect>
                                  </p:childTnLst>
                                </p:cTn>
                              </p:par>
                              <p:par>
                                <p:cTn id="40" presetID="26" presetClass="entr" presetSubtype="0" fill="hold"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down)">
                                      <p:cBhvr>
                                        <p:cTn id="42" dur="580">
                                          <p:stCondLst>
                                            <p:cond delay="0"/>
                                          </p:stCondLst>
                                        </p:cTn>
                                        <p:tgtEl>
                                          <p:spTgt spid="3"/>
                                        </p:tgtEl>
                                      </p:cBhvr>
                                    </p:animEffect>
                                    <p:anim calcmode="lin" valueType="num">
                                      <p:cBhvr>
                                        <p:cTn id="4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8" dur="26">
                                          <p:stCondLst>
                                            <p:cond delay="650"/>
                                          </p:stCondLst>
                                        </p:cTn>
                                        <p:tgtEl>
                                          <p:spTgt spid="3"/>
                                        </p:tgtEl>
                                      </p:cBhvr>
                                      <p:to x="100000" y="60000"/>
                                    </p:animScale>
                                    <p:animScale>
                                      <p:cBhvr>
                                        <p:cTn id="49" dur="166" decel="50000">
                                          <p:stCondLst>
                                            <p:cond delay="676"/>
                                          </p:stCondLst>
                                        </p:cTn>
                                        <p:tgtEl>
                                          <p:spTgt spid="3"/>
                                        </p:tgtEl>
                                      </p:cBhvr>
                                      <p:to x="100000" y="100000"/>
                                    </p:animScale>
                                    <p:animScale>
                                      <p:cBhvr>
                                        <p:cTn id="50" dur="26">
                                          <p:stCondLst>
                                            <p:cond delay="1312"/>
                                          </p:stCondLst>
                                        </p:cTn>
                                        <p:tgtEl>
                                          <p:spTgt spid="3"/>
                                        </p:tgtEl>
                                      </p:cBhvr>
                                      <p:to x="100000" y="80000"/>
                                    </p:animScale>
                                    <p:animScale>
                                      <p:cBhvr>
                                        <p:cTn id="51" dur="166" decel="50000">
                                          <p:stCondLst>
                                            <p:cond delay="1338"/>
                                          </p:stCondLst>
                                        </p:cTn>
                                        <p:tgtEl>
                                          <p:spTgt spid="3"/>
                                        </p:tgtEl>
                                      </p:cBhvr>
                                      <p:to x="100000" y="100000"/>
                                    </p:animScale>
                                    <p:animScale>
                                      <p:cBhvr>
                                        <p:cTn id="52" dur="26">
                                          <p:stCondLst>
                                            <p:cond delay="1642"/>
                                          </p:stCondLst>
                                        </p:cTn>
                                        <p:tgtEl>
                                          <p:spTgt spid="3"/>
                                        </p:tgtEl>
                                      </p:cBhvr>
                                      <p:to x="100000" y="90000"/>
                                    </p:animScale>
                                    <p:animScale>
                                      <p:cBhvr>
                                        <p:cTn id="53" dur="166" decel="50000">
                                          <p:stCondLst>
                                            <p:cond delay="1668"/>
                                          </p:stCondLst>
                                        </p:cTn>
                                        <p:tgtEl>
                                          <p:spTgt spid="3"/>
                                        </p:tgtEl>
                                      </p:cBhvr>
                                      <p:to x="100000" y="100000"/>
                                    </p:animScale>
                                    <p:animScale>
                                      <p:cBhvr>
                                        <p:cTn id="54" dur="26">
                                          <p:stCondLst>
                                            <p:cond delay="1808"/>
                                          </p:stCondLst>
                                        </p:cTn>
                                        <p:tgtEl>
                                          <p:spTgt spid="3"/>
                                        </p:tgtEl>
                                      </p:cBhvr>
                                      <p:to x="100000" y="95000"/>
                                    </p:animScale>
                                    <p:animScale>
                                      <p:cBhvr>
                                        <p:cTn id="55"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21202" y="5391145"/>
            <a:ext cx="514944" cy="514944"/>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9863874" y="-342891"/>
            <a:ext cx="2162083" cy="2588323"/>
          </a:xfrm>
          <a:prstGeom prst="rect">
            <a:avLst/>
          </a:prstGeom>
        </p:spPr>
      </p:pic>
      <p:pic>
        <p:nvPicPr>
          <p:cNvPr id="9" name="Picture 8" descr="A picture containing text, bowed instrument&#10;&#10;Description automatically generated">
            <a:extLst>
              <a:ext uri="{FF2B5EF4-FFF2-40B4-BE49-F238E27FC236}">
                <a16:creationId xmlns:a16="http://schemas.microsoft.com/office/drawing/2014/main" id="{CA1A8A3A-EC3B-4C38-AFA3-A37A1A1C5F8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7814" y="-92291"/>
            <a:ext cx="2857500" cy="2781300"/>
          </a:xfrm>
          <a:prstGeom prst="rect">
            <a:avLst/>
          </a:prstGeom>
        </p:spPr>
      </p:pic>
      <p:sp>
        <p:nvSpPr>
          <p:cNvPr id="10" name="Rectangle 9">
            <a:extLst>
              <a:ext uri="{FF2B5EF4-FFF2-40B4-BE49-F238E27FC236}">
                <a16:creationId xmlns:a16="http://schemas.microsoft.com/office/drawing/2014/main" id="{559A1223-63D6-423F-A29C-261179D05A52}"/>
              </a:ext>
            </a:extLst>
          </p:cNvPr>
          <p:cNvSpPr/>
          <p:nvPr/>
        </p:nvSpPr>
        <p:spPr>
          <a:xfrm>
            <a:off x="2377231" y="942764"/>
            <a:ext cx="8819979" cy="1446550"/>
          </a:xfrm>
          <a:prstGeom prst="rect">
            <a:avLst/>
          </a:prstGeom>
          <a:noFill/>
        </p:spPr>
        <p:txBody>
          <a:bodyPr wrap="none" lIns="91440" tIns="45720" rIns="91440" bIns="45720">
            <a:spAutoFit/>
          </a:bodyPr>
          <a:lstStyle/>
          <a:p>
            <a:pPr algn="ctr"/>
            <a:r>
              <a:rPr lang="en-US" sz="4400" b="0" cap="none" spc="0">
                <a:ln w="0"/>
                <a:solidFill>
                  <a:schemeClr val="accent2"/>
                </a:solidFill>
                <a:latin typeface="Coiny" panose="02000903060500060000" pitchFamily="2" charset="0"/>
              </a:rPr>
              <a:t>Câu 1: </a:t>
            </a:r>
          </a:p>
          <a:p>
            <a:pPr algn="ctr"/>
            <a:r>
              <a:rPr lang="en-US" sz="4400" b="0" cap="none" spc="0">
                <a:ln w="0"/>
                <a:solidFill>
                  <a:srgbClr val="00B0F0"/>
                </a:solidFill>
                <a:latin typeface="Coiny" panose="02000903060500060000" pitchFamily="2" charset="0"/>
              </a:rPr>
              <a:t>Từ đồng nghĩa với </a:t>
            </a:r>
            <a:r>
              <a:rPr lang="en-US" sz="4400" b="0" cap="none" spc="0">
                <a:ln w="0"/>
                <a:solidFill>
                  <a:srgbClr val="FF0000"/>
                </a:solidFill>
                <a:latin typeface="Coiny" panose="02000903060500060000" pitchFamily="2" charset="0"/>
              </a:rPr>
              <a:t>tổ quốc </a:t>
            </a:r>
            <a:r>
              <a:rPr lang="en-US" sz="4400" b="0" cap="none" spc="0">
                <a:ln w="0"/>
                <a:solidFill>
                  <a:srgbClr val="00B0F0"/>
                </a:solidFill>
                <a:latin typeface="Coiny" panose="02000903060500060000" pitchFamily="2" charset="0"/>
              </a:rPr>
              <a:t>là?</a:t>
            </a:r>
          </a:p>
        </p:txBody>
      </p:sp>
      <p:sp>
        <p:nvSpPr>
          <p:cNvPr id="11" name="đáp án sai 1">
            <a:extLst>
              <a:ext uri="{FF2B5EF4-FFF2-40B4-BE49-F238E27FC236}">
                <a16:creationId xmlns:a16="http://schemas.microsoft.com/office/drawing/2014/main" id="{DBC583C5-2E71-4E8D-81F6-C95B782175C8}"/>
              </a:ext>
            </a:extLst>
          </p:cNvPr>
          <p:cNvSpPr/>
          <p:nvPr/>
        </p:nvSpPr>
        <p:spPr>
          <a:xfrm>
            <a:off x="403602" y="3424369"/>
            <a:ext cx="3174100" cy="184231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rgbClr val="002060"/>
                </a:solidFill>
              </a:rPr>
              <a:t>a. nhà cửa</a:t>
            </a:r>
          </a:p>
        </p:txBody>
      </p:sp>
      <p:sp>
        <p:nvSpPr>
          <p:cNvPr id="14" name="đáp án đúng">
            <a:extLst>
              <a:ext uri="{FF2B5EF4-FFF2-40B4-BE49-F238E27FC236}">
                <a16:creationId xmlns:a16="http://schemas.microsoft.com/office/drawing/2014/main" id="{622925A2-31D1-4863-B254-B98378C52CB2}"/>
              </a:ext>
            </a:extLst>
          </p:cNvPr>
          <p:cNvSpPr/>
          <p:nvPr/>
        </p:nvSpPr>
        <p:spPr>
          <a:xfrm>
            <a:off x="4400034" y="3424369"/>
            <a:ext cx="3174100" cy="1842319"/>
          </a:xfrm>
          <a:prstGeom prst="roundRect">
            <a:avLst/>
          </a:prstGeom>
          <a:solidFill>
            <a:srgbClr val="47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002060"/>
                </a:solidFill>
              </a:rPr>
              <a:t>b. giang sơn</a:t>
            </a:r>
          </a:p>
        </p:txBody>
      </p:sp>
      <p:sp>
        <p:nvSpPr>
          <p:cNvPr id="16" name="đáp án sai 2">
            <a:extLst>
              <a:ext uri="{FF2B5EF4-FFF2-40B4-BE49-F238E27FC236}">
                <a16:creationId xmlns:a16="http://schemas.microsoft.com/office/drawing/2014/main" id="{B15844D8-349D-4D4E-9A2C-4AAAC2478620}"/>
              </a:ext>
            </a:extLst>
          </p:cNvPr>
          <p:cNvSpPr/>
          <p:nvPr/>
        </p:nvSpPr>
        <p:spPr>
          <a:xfrm>
            <a:off x="8396466" y="3424369"/>
            <a:ext cx="3174100" cy="184231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002060"/>
                </a:solidFill>
              </a:rPr>
              <a:t>c. ruộng đồng</a:t>
            </a:r>
          </a:p>
        </p:txBody>
      </p:sp>
      <p:pic>
        <p:nvPicPr>
          <p:cNvPr id="21" name="đúng" descr="Káº¿t quáº£ hÃ¬nh áº£nh cho right wrong tick icon">
            <a:extLst>
              <a:ext uri="{FF2B5EF4-FFF2-40B4-BE49-F238E27FC236}">
                <a16:creationId xmlns:a16="http://schemas.microsoft.com/office/drawing/2014/main" id="{15A37B6C-60FF-4167-BB72-08372385FBC9}"/>
              </a:ext>
            </a:extLst>
          </p:cNvPr>
          <p:cNvPicPr>
            <a:picLocks noChangeAspect="1" noChangeArrowheads="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6904335" y="2951144"/>
            <a:ext cx="1339598" cy="1177337"/>
          </a:xfrm>
          <a:prstGeom prst="rect">
            <a:avLst/>
          </a:prstGeom>
          <a:noFill/>
          <a:extLst>
            <a:ext uri="{909E8E84-426E-40DD-AFC4-6F175D3DCCD1}">
              <a14:hiddenFill xmlns:a14="http://schemas.microsoft.com/office/drawing/2010/main">
                <a:solidFill>
                  <a:srgbClr val="FFFFFF"/>
                </a:solidFill>
              </a14:hiddenFill>
            </a:ext>
          </a:extLst>
        </p:spPr>
      </p:pic>
      <p:pic>
        <p:nvPicPr>
          <p:cNvPr id="22" name="sai 2" descr="Káº¿t quáº£ hÃ¬nh áº£nh cho right wrong tick icon">
            <a:extLst>
              <a:ext uri="{FF2B5EF4-FFF2-40B4-BE49-F238E27FC236}">
                <a16:creationId xmlns:a16="http://schemas.microsoft.com/office/drawing/2014/main" id="{E074F5EC-6EFB-440A-86C8-CC027C755CAF}"/>
              </a:ext>
            </a:extLst>
          </p:cNvPr>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0843946" y="2870939"/>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24" name="sai 1" descr="Káº¿t quáº£ hÃ¬nh áº£nh cho right wrong tick icon">
            <a:extLst>
              <a:ext uri="{FF2B5EF4-FFF2-40B4-BE49-F238E27FC236}">
                <a16:creationId xmlns:a16="http://schemas.microsoft.com/office/drawing/2014/main" id="{888DE16E-FD45-4479-91B2-25139A0A96DC}"/>
              </a:ext>
            </a:extLst>
          </p:cNvPr>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2896668" y="3021621"/>
            <a:ext cx="1092200" cy="110686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CAF46320-AE4B-4B99-9481-6188FF9E150E}"/>
              </a:ext>
            </a:extLst>
          </p:cNvPr>
          <p:cNvSpPr/>
          <p:nvPr/>
        </p:nvSpPr>
        <p:spPr>
          <a:xfrm>
            <a:off x="-2279374" y="0"/>
            <a:ext cx="2146852" cy="2211948"/>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209053913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6" restart="whenNotActive" fill="hold" evtFilter="cancelBubble" nodeType="interactiveSeq">
                <p:stCondLst>
                  <p:cond evt="onClick" delay="0">
                    <p:tgtEl>
                      <p:spTgt spid="16"/>
                    </p:tgtEl>
                  </p:cond>
                </p:stCondLst>
                <p:endSync evt="end" delay="0">
                  <p:rtn val="all"/>
                </p:endSync>
                <p:childTnLst>
                  <p:par>
                    <p:cTn id="27" fill="hold">
                      <p:stCondLst>
                        <p:cond delay="0"/>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Am-thanh-tra-loi-sai-www_nhacchuongvui_com.wav"/>
                                        </p:tgtEl>
                                      </p:cMediaNode>
                                    </p:audio>
                                  </p:subTnLst>
                                </p:cTn>
                              </p:par>
                            </p:childTnLst>
                          </p:cTn>
                        </p:par>
                      </p:childTnLst>
                    </p:cTn>
                  </p:par>
                </p:childTnLst>
              </p:cTn>
              <p:nextCondLst>
                <p:cond evt="onClick" delay="0">
                  <p:tgtEl>
                    <p:spTgt spid="16"/>
                  </p:tgtEl>
                </p:cond>
              </p:nextCondLst>
            </p:seq>
            <p:seq concurrent="1" nextAc="seek">
              <p:cTn id="34" restart="whenNotActive" fill="hold" evtFilter="cancelBubble" nodeType="interactiveSeq">
                <p:stCondLst>
                  <p:cond evt="onClick" delay="0">
                    <p:tgtEl>
                      <p:spTgt spid="14"/>
                    </p:tgtEl>
                  </p:cond>
                </p:stCondLst>
                <p:endSync evt="end" delay="0">
                  <p:rtn val="all"/>
                </p:endSync>
                <p:childTnLst>
                  <p:par>
                    <p:cTn id="35" fill="hold">
                      <p:stCondLst>
                        <p:cond delay="0"/>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4" name="Am-thanh-tra-loi-dung-www_nhacchuongvui_com.wav"/>
                                        </p:tgtEl>
                                      </p:cMediaNode>
                                    </p:audio>
                                  </p:subTnLst>
                                </p:cTn>
                              </p:par>
                            </p:childTnLst>
                          </p:cTn>
                        </p:par>
                      </p:childTnLst>
                    </p:cTn>
                  </p:par>
                </p:childTnLst>
              </p:cTn>
              <p:nextCondLst>
                <p:cond evt="onClick" delay="0">
                  <p:tgtEl>
                    <p:spTgt spid="14"/>
                  </p:tgtEl>
                </p:cond>
              </p:nextCondLst>
            </p:seq>
            <p:seq concurrent="1" nextAc="seek">
              <p:cTn id="41" restart="whenNotActive" fill="hold" evtFilter="cancelBubble" nodeType="interactiveSeq">
                <p:stCondLst>
                  <p:cond evt="onClick" delay="0">
                    <p:tgtEl>
                      <p:spTgt spid="11"/>
                    </p:tgtEl>
                  </p:cond>
                </p:stCondLst>
                <p:endSync evt="end" delay="0">
                  <p:rtn val="all"/>
                </p:endSync>
                <p:childTnLst>
                  <p:par>
                    <p:cTn id="42" fill="hold">
                      <p:stCondLst>
                        <p:cond delay="0"/>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ppt_x"/>
                                          </p:val>
                                        </p:tav>
                                        <p:tav tm="100000">
                                          <p:val>
                                            <p:strVal val="#ppt_x"/>
                                          </p:val>
                                        </p:tav>
                                      </p:tavLst>
                                    </p:anim>
                                    <p:anim calcmode="lin" valueType="num">
                                      <p:cBhvr additive="base">
                                        <p:cTn id="47" dur="500" fill="hold"/>
                                        <p:tgtEl>
                                          <p:spTgt spid="2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44"/>
                                            </p:cond>
                                          </p:stCondLst>
                                          <p:endCondLst>
                                            <p:cond evt="onStopAudio" delay="0">
                                              <p:tgtEl>
                                                <p:sldTgt/>
                                              </p:tgtEl>
                                            </p:cond>
                                          </p:endCondLst>
                                        </p:cTn>
                                        <p:tgtEl>
                                          <p:sndTgt r:embed="rId3" name="Am-thanh-tra-loi-sai-www_nhacchuongvui_com.wav"/>
                                        </p:tgtEl>
                                      </p:cMediaNode>
                                    </p:audio>
                                  </p:subTnLst>
                                </p:cTn>
                              </p:par>
                            </p:childTnLst>
                          </p:cTn>
                        </p:par>
                      </p:childTnLst>
                    </p:cTn>
                  </p:par>
                </p:childTnLst>
              </p:cTn>
              <p:nextCondLst>
                <p:cond evt="onClick" delay="0">
                  <p:tgtEl>
                    <p:spTgt spid="11"/>
                  </p:tgtEl>
                </p:cond>
              </p:nextCondLst>
            </p:seq>
          </p:childTnLst>
        </p:cTn>
      </p:par>
    </p:tnLst>
    <p:bldLst>
      <p:bldP spid="10" grpId="0"/>
      <p:bldP spid="11" grpId="0" animBg="1"/>
      <p:bldP spid="14"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21202" y="5391145"/>
            <a:ext cx="514944" cy="514944"/>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9863874" y="-342891"/>
            <a:ext cx="2162083" cy="2588323"/>
          </a:xfrm>
          <a:prstGeom prst="rect">
            <a:avLst/>
          </a:prstGeom>
        </p:spPr>
      </p:pic>
      <p:pic>
        <p:nvPicPr>
          <p:cNvPr id="9" name="Picture 8" descr="A picture containing text, bowed instrument&#10;&#10;Description automatically generated">
            <a:extLst>
              <a:ext uri="{FF2B5EF4-FFF2-40B4-BE49-F238E27FC236}">
                <a16:creationId xmlns:a16="http://schemas.microsoft.com/office/drawing/2014/main" id="{CA1A8A3A-EC3B-4C38-AFA3-A37A1A1C5F8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7814" y="-92291"/>
            <a:ext cx="2857500" cy="2781300"/>
          </a:xfrm>
          <a:prstGeom prst="rect">
            <a:avLst/>
          </a:prstGeom>
        </p:spPr>
      </p:pic>
      <p:sp>
        <p:nvSpPr>
          <p:cNvPr id="10" name="Rectangle 9">
            <a:extLst>
              <a:ext uri="{FF2B5EF4-FFF2-40B4-BE49-F238E27FC236}">
                <a16:creationId xmlns:a16="http://schemas.microsoft.com/office/drawing/2014/main" id="{559A1223-63D6-423F-A29C-261179D05A52}"/>
              </a:ext>
            </a:extLst>
          </p:cNvPr>
          <p:cNvSpPr/>
          <p:nvPr/>
        </p:nvSpPr>
        <p:spPr>
          <a:xfrm>
            <a:off x="2382452" y="1009457"/>
            <a:ext cx="9685600" cy="1446550"/>
          </a:xfrm>
          <a:prstGeom prst="rect">
            <a:avLst/>
          </a:prstGeom>
          <a:noFill/>
        </p:spPr>
        <p:txBody>
          <a:bodyPr wrap="none" lIns="91440" tIns="45720" rIns="91440" bIns="45720">
            <a:spAutoFit/>
          </a:bodyPr>
          <a:lstStyle/>
          <a:p>
            <a:pPr algn="ctr"/>
            <a:r>
              <a:rPr lang="en-US" sz="4400" b="0" cap="none" spc="0">
                <a:ln w="0"/>
                <a:solidFill>
                  <a:schemeClr val="accent2"/>
                </a:solidFill>
                <a:latin typeface="Coiny" panose="02000903060500060000" pitchFamily="2" charset="0"/>
              </a:rPr>
              <a:t>Câu 2: </a:t>
            </a:r>
          </a:p>
          <a:p>
            <a:pPr algn="ctr"/>
            <a:r>
              <a:rPr lang="en-US" sz="4400" b="0" cap="none" spc="0">
                <a:ln w="0"/>
                <a:solidFill>
                  <a:srgbClr val="00B0F0"/>
                </a:solidFill>
                <a:latin typeface="Coiny" panose="02000903060500060000" pitchFamily="2" charset="0"/>
              </a:rPr>
              <a:t>Từ </a:t>
            </a:r>
            <a:r>
              <a:rPr lang="en-US" sz="4400">
                <a:ln w="0"/>
                <a:solidFill>
                  <a:srgbClr val="00B0F0"/>
                </a:solidFill>
                <a:latin typeface="Coiny" panose="02000903060500060000" pitchFamily="2" charset="0"/>
              </a:rPr>
              <a:t>đồng</a:t>
            </a:r>
            <a:r>
              <a:rPr lang="en-US" sz="4400" b="0" cap="none" spc="0">
                <a:ln w="0"/>
                <a:solidFill>
                  <a:srgbClr val="00B0F0"/>
                </a:solidFill>
                <a:latin typeface="Coiny" panose="02000903060500060000" pitchFamily="2" charset="0"/>
              </a:rPr>
              <a:t> nghĩa với </a:t>
            </a:r>
            <a:r>
              <a:rPr lang="en-US" sz="4400" b="0" cap="none" spc="0">
                <a:ln w="0"/>
                <a:solidFill>
                  <a:srgbClr val="FF0000"/>
                </a:solidFill>
                <a:latin typeface="Coiny" panose="02000903060500060000" pitchFamily="2" charset="0"/>
              </a:rPr>
              <a:t>thanh bình </a:t>
            </a:r>
            <a:r>
              <a:rPr lang="en-US" sz="4400" b="0" cap="none" spc="0">
                <a:ln w="0"/>
                <a:solidFill>
                  <a:srgbClr val="00B0F0"/>
                </a:solidFill>
                <a:latin typeface="Coiny" panose="02000903060500060000" pitchFamily="2" charset="0"/>
              </a:rPr>
              <a:t>là?</a:t>
            </a:r>
          </a:p>
        </p:txBody>
      </p:sp>
      <p:sp>
        <p:nvSpPr>
          <p:cNvPr id="11" name="đáp án sai 1">
            <a:extLst>
              <a:ext uri="{FF2B5EF4-FFF2-40B4-BE49-F238E27FC236}">
                <a16:creationId xmlns:a16="http://schemas.microsoft.com/office/drawing/2014/main" id="{DBC583C5-2E71-4E8D-81F6-C95B782175C8}"/>
              </a:ext>
            </a:extLst>
          </p:cNvPr>
          <p:cNvSpPr/>
          <p:nvPr/>
        </p:nvSpPr>
        <p:spPr>
          <a:xfrm>
            <a:off x="4626372" y="3424369"/>
            <a:ext cx="3174100" cy="184231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rgbClr val="002060"/>
                </a:solidFill>
              </a:rPr>
              <a:t>b. lấp lánh</a:t>
            </a:r>
          </a:p>
        </p:txBody>
      </p:sp>
      <p:sp>
        <p:nvSpPr>
          <p:cNvPr id="14" name="đáp án đúng">
            <a:extLst>
              <a:ext uri="{FF2B5EF4-FFF2-40B4-BE49-F238E27FC236}">
                <a16:creationId xmlns:a16="http://schemas.microsoft.com/office/drawing/2014/main" id="{622925A2-31D1-4863-B254-B98378C52CB2}"/>
              </a:ext>
            </a:extLst>
          </p:cNvPr>
          <p:cNvSpPr/>
          <p:nvPr/>
        </p:nvSpPr>
        <p:spPr>
          <a:xfrm>
            <a:off x="591842" y="3376294"/>
            <a:ext cx="3174100" cy="184231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002060"/>
                </a:solidFill>
              </a:rPr>
              <a:t>a. hoà bình</a:t>
            </a:r>
          </a:p>
        </p:txBody>
      </p:sp>
      <p:sp>
        <p:nvSpPr>
          <p:cNvPr id="16" name="đáp án sai 2">
            <a:extLst>
              <a:ext uri="{FF2B5EF4-FFF2-40B4-BE49-F238E27FC236}">
                <a16:creationId xmlns:a16="http://schemas.microsoft.com/office/drawing/2014/main" id="{B15844D8-349D-4D4E-9A2C-4AAAC2478620}"/>
              </a:ext>
            </a:extLst>
          </p:cNvPr>
          <p:cNvSpPr/>
          <p:nvPr/>
        </p:nvSpPr>
        <p:spPr>
          <a:xfrm>
            <a:off x="8660902" y="3435570"/>
            <a:ext cx="3174100" cy="184231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002060"/>
                </a:solidFill>
              </a:rPr>
              <a:t>c. chiến tranh</a:t>
            </a:r>
          </a:p>
        </p:txBody>
      </p:sp>
      <p:pic>
        <p:nvPicPr>
          <p:cNvPr id="21" name="đúng" descr="Káº¿t quáº£ hÃ¬nh áº£nh cho right wrong tick icon">
            <a:extLst>
              <a:ext uri="{FF2B5EF4-FFF2-40B4-BE49-F238E27FC236}">
                <a16:creationId xmlns:a16="http://schemas.microsoft.com/office/drawing/2014/main" id="{15A37B6C-60FF-4167-BB72-08372385FBC9}"/>
              </a:ext>
            </a:extLst>
          </p:cNvPr>
          <p:cNvPicPr>
            <a:picLocks noChangeAspect="1" noChangeArrowheads="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3096143" y="2903069"/>
            <a:ext cx="1339598" cy="1177337"/>
          </a:xfrm>
          <a:prstGeom prst="rect">
            <a:avLst/>
          </a:prstGeom>
          <a:noFill/>
          <a:extLst>
            <a:ext uri="{909E8E84-426E-40DD-AFC4-6F175D3DCCD1}">
              <a14:hiddenFill xmlns:a14="http://schemas.microsoft.com/office/drawing/2010/main">
                <a:solidFill>
                  <a:srgbClr val="FFFFFF"/>
                </a:solidFill>
              </a14:hiddenFill>
            </a:ext>
          </a:extLst>
        </p:spPr>
      </p:pic>
      <p:pic>
        <p:nvPicPr>
          <p:cNvPr id="22" name="sai 2" descr="Káº¿t quáº£ hÃ¬nh áº£nh cho right wrong tick icon">
            <a:extLst>
              <a:ext uri="{FF2B5EF4-FFF2-40B4-BE49-F238E27FC236}">
                <a16:creationId xmlns:a16="http://schemas.microsoft.com/office/drawing/2014/main" id="{E074F5EC-6EFB-440A-86C8-CC027C755CAF}"/>
              </a:ext>
            </a:extLst>
          </p:cNvPr>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1108382" y="2882140"/>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24" name="sai 1" descr="Káº¿t quáº£ hÃ¬nh áº£nh cho right wrong tick icon">
            <a:extLst>
              <a:ext uri="{FF2B5EF4-FFF2-40B4-BE49-F238E27FC236}">
                <a16:creationId xmlns:a16="http://schemas.microsoft.com/office/drawing/2014/main" id="{888DE16E-FD45-4479-91B2-25139A0A96DC}"/>
              </a:ext>
            </a:extLst>
          </p:cNvPr>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7119438" y="3021621"/>
            <a:ext cx="1092200" cy="110686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211FF2CF-CDF3-4445-A644-07768690435C}"/>
              </a:ext>
            </a:extLst>
          </p:cNvPr>
          <p:cNvSpPr/>
          <p:nvPr/>
        </p:nvSpPr>
        <p:spPr>
          <a:xfrm>
            <a:off x="-2279374" y="0"/>
            <a:ext cx="2146852" cy="2211948"/>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316525411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6" restart="whenNotActive" fill="hold" evtFilter="cancelBubble" nodeType="interactiveSeq">
                <p:stCondLst>
                  <p:cond evt="onClick" delay="0">
                    <p:tgtEl>
                      <p:spTgt spid="16"/>
                    </p:tgtEl>
                  </p:cond>
                </p:stCondLst>
                <p:endSync evt="end" delay="0">
                  <p:rtn val="all"/>
                </p:endSync>
                <p:childTnLst>
                  <p:par>
                    <p:cTn id="27" fill="hold">
                      <p:stCondLst>
                        <p:cond delay="0"/>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Am-thanh-tra-loi-sai-www_nhacchuongvui_com.wav"/>
                                        </p:tgtEl>
                                      </p:cMediaNode>
                                    </p:audio>
                                  </p:subTnLst>
                                </p:cTn>
                              </p:par>
                            </p:childTnLst>
                          </p:cTn>
                        </p:par>
                      </p:childTnLst>
                    </p:cTn>
                  </p:par>
                </p:childTnLst>
              </p:cTn>
              <p:nextCondLst>
                <p:cond evt="onClick" delay="0">
                  <p:tgtEl>
                    <p:spTgt spid="16"/>
                  </p:tgtEl>
                </p:cond>
              </p:nextCondLst>
            </p:seq>
            <p:seq concurrent="1" nextAc="seek">
              <p:cTn id="34" restart="whenNotActive" fill="hold" evtFilter="cancelBubble" nodeType="interactiveSeq">
                <p:stCondLst>
                  <p:cond evt="onClick" delay="0">
                    <p:tgtEl>
                      <p:spTgt spid="14"/>
                    </p:tgtEl>
                  </p:cond>
                </p:stCondLst>
                <p:endSync evt="end" delay="0">
                  <p:rtn val="all"/>
                </p:endSync>
                <p:childTnLst>
                  <p:par>
                    <p:cTn id="35" fill="hold">
                      <p:stCondLst>
                        <p:cond delay="0"/>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4" name="Am-thanh-tra-loi-dung-www_nhacchuongvui_com.wav"/>
                                        </p:tgtEl>
                                      </p:cMediaNode>
                                    </p:audio>
                                  </p:subTnLst>
                                </p:cTn>
                              </p:par>
                            </p:childTnLst>
                          </p:cTn>
                        </p:par>
                      </p:childTnLst>
                    </p:cTn>
                  </p:par>
                </p:childTnLst>
              </p:cTn>
              <p:nextCondLst>
                <p:cond evt="onClick" delay="0">
                  <p:tgtEl>
                    <p:spTgt spid="14"/>
                  </p:tgtEl>
                </p:cond>
              </p:nextCondLst>
            </p:seq>
            <p:seq concurrent="1" nextAc="seek">
              <p:cTn id="41" restart="whenNotActive" fill="hold" evtFilter="cancelBubble" nodeType="interactiveSeq">
                <p:stCondLst>
                  <p:cond evt="onClick" delay="0">
                    <p:tgtEl>
                      <p:spTgt spid="11"/>
                    </p:tgtEl>
                  </p:cond>
                </p:stCondLst>
                <p:endSync evt="end" delay="0">
                  <p:rtn val="all"/>
                </p:endSync>
                <p:childTnLst>
                  <p:par>
                    <p:cTn id="42" fill="hold">
                      <p:stCondLst>
                        <p:cond delay="0"/>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ppt_x"/>
                                          </p:val>
                                        </p:tav>
                                        <p:tav tm="100000">
                                          <p:val>
                                            <p:strVal val="#ppt_x"/>
                                          </p:val>
                                        </p:tav>
                                      </p:tavLst>
                                    </p:anim>
                                    <p:anim calcmode="lin" valueType="num">
                                      <p:cBhvr additive="base">
                                        <p:cTn id="47" dur="500" fill="hold"/>
                                        <p:tgtEl>
                                          <p:spTgt spid="2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44"/>
                                            </p:cond>
                                          </p:stCondLst>
                                          <p:endCondLst>
                                            <p:cond evt="onStopAudio" delay="0">
                                              <p:tgtEl>
                                                <p:sldTgt/>
                                              </p:tgtEl>
                                            </p:cond>
                                          </p:endCondLst>
                                        </p:cTn>
                                        <p:tgtEl>
                                          <p:sndTgt r:embed="rId3" name="Am-thanh-tra-loi-sai-www_nhacchuongvui_com.wav"/>
                                        </p:tgtEl>
                                      </p:cMediaNode>
                                    </p:audio>
                                  </p:subTnLst>
                                </p:cTn>
                              </p:par>
                            </p:childTnLst>
                          </p:cTn>
                        </p:par>
                      </p:childTnLst>
                    </p:cTn>
                  </p:par>
                </p:childTnLst>
              </p:cTn>
              <p:nextCondLst>
                <p:cond evt="onClick" delay="0">
                  <p:tgtEl>
                    <p:spTgt spid="11"/>
                  </p:tgtEl>
                </p:cond>
              </p:nextCondLst>
            </p:seq>
          </p:childTnLst>
        </p:cTn>
      </p:par>
    </p:tnLst>
    <p:bldLst>
      <p:bldP spid="10" grpId="0"/>
      <p:bldP spid="11" grpId="0" animBg="1"/>
      <p:bldP spid="14" grpId="0"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A_图片 4"/>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39780" y="2041599"/>
            <a:ext cx="4734627" cy="3752193"/>
          </a:xfrm>
          <a:prstGeom prst="rect">
            <a:avLst/>
          </a:prstGeom>
        </p:spPr>
      </p:pic>
      <p:sp>
        <p:nvSpPr>
          <p:cNvPr id="14" name="矩形 39"/>
          <p:cNvSpPr>
            <a:spLocks noChangeArrowheads="1"/>
          </p:cNvSpPr>
          <p:nvPr/>
        </p:nvSpPr>
        <p:spPr bwMode="auto">
          <a:xfrm>
            <a:off x="7968613" y="3162284"/>
            <a:ext cx="2676473" cy="661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endParaRPr lang="zh-CN" altLang="en-US" sz="2800" b="1" dirty="0">
              <a:latin typeface="Arial" panose="020B0604020202020204" pitchFamily="34" charset="0"/>
              <a:ea typeface="隶书" panose="02010509060101010101" pitchFamily="49" charset="-122"/>
              <a:cs typeface="宋体" panose="02010600030101010101" pitchFamily="2" charset="-122"/>
            </a:endParaRPr>
          </a:p>
        </p:txBody>
      </p:sp>
      <p:grpSp>
        <p:nvGrpSpPr>
          <p:cNvPr id="3" name="组合 2"/>
          <p:cNvGrpSpPr/>
          <p:nvPr/>
        </p:nvGrpSpPr>
        <p:grpSpPr>
          <a:xfrm>
            <a:off x="4974407" y="888674"/>
            <a:ext cx="2479310" cy="1413373"/>
            <a:chOff x="4974407" y="888674"/>
            <a:chExt cx="2479310" cy="1413373"/>
          </a:xfrm>
        </p:grpSpPr>
        <p:sp>
          <p:nvSpPr>
            <p:cNvPr id="23" name="矩形 22"/>
            <p:cNvSpPr>
              <a:spLocks noChangeArrowheads="1"/>
            </p:cNvSpPr>
            <p:nvPr/>
          </p:nvSpPr>
          <p:spPr bwMode="auto">
            <a:xfrm>
              <a:off x="4974407" y="888674"/>
              <a:ext cx="2479310" cy="661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endParaRPr lang="zh-CN" altLang="en-US" sz="2800" b="1" dirty="0">
                <a:latin typeface="Arial" panose="020B0604020202020204" pitchFamily="34" charset="0"/>
                <a:ea typeface="汉仪小麦体简" panose="00020600040101010101" pitchFamily="18" charset="-122"/>
                <a:cs typeface="宋体" panose="02010600030101010101" pitchFamily="2" charset="-122"/>
              </a:endParaRPr>
            </a:p>
          </p:txBody>
        </p:sp>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74407" y="1436317"/>
              <a:ext cx="2243186" cy="865730"/>
            </a:xfrm>
            <a:prstGeom prst="rect">
              <a:avLst/>
            </a:prstGeom>
          </p:spPr>
        </p:pic>
      </p:grpSp>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8209" y="274897"/>
            <a:ext cx="730991" cy="677818"/>
          </a:xfrm>
          <a:prstGeom prst="rect">
            <a:avLst/>
          </a:prstGeom>
        </p:spPr>
      </p:pic>
      <p:pic>
        <p:nvPicPr>
          <p:cNvPr id="19" name="PA_图片 4">
            <a:extLst>
              <a:ext uri="{FF2B5EF4-FFF2-40B4-BE49-F238E27FC236}">
                <a16:creationId xmlns:a16="http://schemas.microsoft.com/office/drawing/2014/main" id="{A9298108-AF6C-4F27-A940-838F164DF994}"/>
              </a:ext>
            </a:extLst>
          </p:cNvPr>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a:xfrm>
            <a:off x="7179192" y="2073713"/>
            <a:ext cx="4734627" cy="3752193"/>
          </a:xfrm>
          <a:prstGeom prst="rect">
            <a:avLst/>
          </a:prstGeom>
        </p:spPr>
      </p:pic>
      <p:sp>
        <p:nvSpPr>
          <p:cNvPr id="4" name="Rectangle 3">
            <a:extLst>
              <a:ext uri="{FF2B5EF4-FFF2-40B4-BE49-F238E27FC236}">
                <a16:creationId xmlns:a16="http://schemas.microsoft.com/office/drawing/2014/main" id="{25A0839E-BF01-4EB0-8FFB-414224BADDB7}"/>
              </a:ext>
            </a:extLst>
          </p:cNvPr>
          <p:cNvSpPr/>
          <p:nvPr/>
        </p:nvSpPr>
        <p:spPr>
          <a:xfrm>
            <a:off x="3869884" y="354462"/>
            <a:ext cx="4289957" cy="1323439"/>
          </a:xfrm>
          <a:prstGeom prst="rect">
            <a:avLst/>
          </a:prstGeom>
          <a:noFill/>
        </p:spPr>
        <p:txBody>
          <a:bodyPr wrap="none" lIns="91440" tIns="45720" rIns="91440" bIns="45720">
            <a:spAutoFit/>
          </a:bodyPr>
          <a:lstStyle/>
          <a:p>
            <a:pPr algn="ctr"/>
            <a:r>
              <a:rPr lang="en-US" sz="8000" b="0" cap="none" spc="0">
                <a:ln w="0">
                  <a:solidFill>
                    <a:schemeClr val="tx1"/>
                  </a:solidFill>
                </a:ln>
                <a:solidFill>
                  <a:srgbClr val="FFC000"/>
                </a:solidFill>
                <a:effectLst>
                  <a:outerShdw blurRad="38100" dist="19050" dir="2700000" algn="tl" rotWithShape="0">
                    <a:schemeClr val="dk1">
                      <a:alpha val="40000"/>
                    </a:schemeClr>
                  </a:outerShdw>
                </a:effectLst>
                <a:latin typeface="Coiny" panose="02000903060500060000" pitchFamily="2" charset="0"/>
              </a:rPr>
              <a:t>DẶN DÒ</a:t>
            </a:r>
          </a:p>
        </p:txBody>
      </p:sp>
      <p:sp>
        <p:nvSpPr>
          <p:cNvPr id="5" name="Rectangle 4">
            <a:extLst>
              <a:ext uri="{FF2B5EF4-FFF2-40B4-BE49-F238E27FC236}">
                <a16:creationId xmlns:a16="http://schemas.microsoft.com/office/drawing/2014/main" id="{341FBEB1-3C07-4538-83EF-CB71E145541A}"/>
              </a:ext>
            </a:extLst>
          </p:cNvPr>
          <p:cNvSpPr/>
          <p:nvPr/>
        </p:nvSpPr>
        <p:spPr>
          <a:xfrm>
            <a:off x="475927" y="3628944"/>
            <a:ext cx="4205703" cy="769441"/>
          </a:xfrm>
          <a:prstGeom prst="rect">
            <a:avLst/>
          </a:prstGeom>
          <a:noFill/>
        </p:spPr>
        <p:txBody>
          <a:bodyPr wrap="none" lIns="91440" tIns="45720" rIns="91440" bIns="45720">
            <a:spAutoFit/>
          </a:bodyPr>
          <a:lstStyle/>
          <a:p>
            <a:pPr algn="ctr"/>
            <a:r>
              <a:rPr lang="en-US" sz="4400" b="0" cap="none" spc="0">
                <a:ln w="0"/>
                <a:solidFill>
                  <a:srgbClr val="00B0F0"/>
                </a:solidFill>
                <a:latin typeface="UTM Cookies" panose="02040603050506020204" pitchFamily="18" charset="0"/>
              </a:rPr>
              <a:t>Xem lại bài học</a:t>
            </a:r>
          </a:p>
        </p:txBody>
      </p:sp>
      <p:sp>
        <p:nvSpPr>
          <p:cNvPr id="20" name="Rectangle 19">
            <a:extLst>
              <a:ext uri="{FF2B5EF4-FFF2-40B4-BE49-F238E27FC236}">
                <a16:creationId xmlns:a16="http://schemas.microsoft.com/office/drawing/2014/main" id="{66F497C0-1C64-49AA-87FE-2CF5A992E778}"/>
              </a:ext>
            </a:extLst>
          </p:cNvPr>
          <p:cNvSpPr/>
          <p:nvPr/>
        </p:nvSpPr>
        <p:spPr>
          <a:xfrm>
            <a:off x="7540635" y="2955720"/>
            <a:ext cx="4031873" cy="2123658"/>
          </a:xfrm>
          <a:prstGeom prst="rect">
            <a:avLst/>
          </a:prstGeom>
          <a:noFill/>
        </p:spPr>
        <p:txBody>
          <a:bodyPr wrap="none" lIns="91440" tIns="45720" rIns="91440" bIns="45720">
            <a:spAutoFit/>
          </a:bodyPr>
          <a:lstStyle/>
          <a:p>
            <a:pPr algn="ctr"/>
            <a:r>
              <a:rPr lang="en-US" sz="4400" b="0" cap="none" spc="0">
                <a:ln w="0"/>
                <a:solidFill>
                  <a:srgbClr val="00B0F0"/>
                </a:solidFill>
                <a:latin typeface="UTM Cookies" panose="02040603050506020204" pitchFamily="18" charset="0"/>
              </a:rPr>
              <a:t>Chuẩn bị:</a:t>
            </a:r>
          </a:p>
          <a:p>
            <a:pPr algn="ctr"/>
            <a:r>
              <a:rPr lang="en-US" sz="4400" b="0" cap="none" spc="0">
                <a:ln w="0"/>
                <a:solidFill>
                  <a:srgbClr val="00B050"/>
                </a:solidFill>
                <a:latin typeface="UTM Cookies" panose="02040603050506020204" pitchFamily="18" charset="0"/>
              </a:rPr>
              <a:t>Ôn tập về từ </a:t>
            </a:r>
          </a:p>
          <a:p>
            <a:pPr algn="ctr"/>
            <a:r>
              <a:rPr lang="en-US" sz="4400" b="0" cap="none" spc="0">
                <a:ln w="0"/>
                <a:solidFill>
                  <a:srgbClr val="00B050"/>
                </a:solidFill>
                <a:latin typeface="UTM Cookies" panose="02040603050506020204" pitchFamily="18" charset="0"/>
              </a:rPr>
              <a:t>và cấu tạo từ</a:t>
            </a:r>
          </a:p>
        </p:txBody>
      </p:sp>
      <p:sp>
        <p:nvSpPr>
          <p:cNvPr id="12" name="Rectangle 11">
            <a:extLst>
              <a:ext uri="{FF2B5EF4-FFF2-40B4-BE49-F238E27FC236}">
                <a16:creationId xmlns:a16="http://schemas.microsoft.com/office/drawing/2014/main" id="{427FE0BB-796A-4FA1-B61A-AD0546BC2B28}"/>
              </a:ext>
            </a:extLst>
          </p:cNvPr>
          <p:cNvSpPr/>
          <p:nvPr/>
        </p:nvSpPr>
        <p:spPr>
          <a:xfrm>
            <a:off x="-2279374" y="0"/>
            <a:ext cx="2146852" cy="2211948"/>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par>
                          <p:cTn id="11" fill="hold">
                            <p:stCondLst>
                              <p:cond delay="200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25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3000"/>
                            </p:stCondLst>
                            <p:childTnLst>
                              <p:par>
                                <p:cTn id="20" presetID="22" presetClass="entr" presetSubtype="8"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par>
                          <p:cTn id="23" fill="hold">
                            <p:stCondLst>
                              <p:cond delay="3500"/>
                            </p:stCondLst>
                            <p:childTnLst>
                              <p:par>
                                <p:cTn id="24" presetID="22" presetClass="entr" presetSubtype="8"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F:\1-原创素材\1_mm1102\PPT\PPT_014\materaials\pageimg_g1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7464" y="1314883"/>
            <a:ext cx="9072977" cy="361911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 name="PA_图片 17"/>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9398891" y="4532894"/>
            <a:ext cx="2437094" cy="2241007"/>
          </a:xfrm>
          <a:prstGeom prst="rect">
            <a:avLst/>
          </a:prstGeom>
        </p:spPr>
      </p:pic>
      <p:pic>
        <p:nvPicPr>
          <p:cNvPr id="4" name="Picture 2" descr="E:\丫头\png\小人\卡通类素材\yunf.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840655" y="1314883"/>
            <a:ext cx="1269162" cy="53280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8269001" y="1736475"/>
            <a:ext cx="463503" cy="619473"/>
            <a:chOff x="-2033679" y="889419"/>
            <a:chExt cx="463503" cy="619473"/>
          </a:xfrm>
        </p:grpSpPr>
        <p:pic>
          <p:nvPicPr>
            <p:cNvPr id="6" name="Picture 10" descr="E:\丫头\png\小人\卡通类素材\ry.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41008"/>
            <a:stretch>
              <a:fillRect/>
            </a:stretch>
          </p:blipFill>
          <p:spPr bwMode="auto">
            <a:xfrm>
              <a:off x="-2033679" y="889419"/>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E:\丫头\png\小人\卡通类素材\ry.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58992"/>
            <a:stretch>
              <a:fillRect/>
            </a:stretch>
          </p:blipFill>
          <p:spPr bwMode="auto">
            <a:xfrm>
              <a:off x="-1995208" y="1220892"/>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9" name="Picture 2" descr="E:\丫头\png\小人\卡通类素材\yunf.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289273" y="492489"/>
            <a:ext cx="1347858" cy="565839"/>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2781365" y="4111782"/>
            <a:ext cx="463503" cy="619473"/>
            <a:chOff x="-2033679" y="889419"/>
            <a:chExt cx="463503" cy="619473"/>
          </a:xfrm>
        </p:grpSpPr>
        <p:pic>
          <p:nvPicPr>
            <p:cNvPr id="23" name="Picture 10" descr="E:\丫头\png\小人\卡通类素材\ry.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41008"/>
            <a:stretch>
              <a:fillRect/>
            </a:stretch>
          </p:blipFill>
          <p:spPr bwMode="auto">
            <a:xfrm>
              <a:off x="-2033679" y="889419"/>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0" descr="E:\丫头\png\小人\卡通类素材\ry.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58992"/>
            <a:stretch>
              <a:fillRect/>
            </a:stretch>
          </p:blipFill>
          <p:spPr bwMode="auto">
            <a:xfrm>
              <a:off x="-1995208" y="1220892"/>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26" name="图片 2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796781" y="292397"/>
            <a:ext cx="1102698" cy="1022486"/>
          </a:xfrm>
          <a:prstGeom prst="rect">
            <a:avLst/>
          </a:prstGeom>
        </p:spPr>
      </p:pic>
      <p:pic>
        <p:nvPicPr>
          <p:cNvPr id="27" name="图片 2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449377" y="1760165"/>
            <a:ext cx="3279407" cy="451783"/>
          </a:xfrm>
          <a:prstGeom prst="rect">
            <a:avLst/>
          </a:prstGeom>
        </p:spPr>
      </p:pic>
      <p:sp>
        <p:nvSpPr>
          <p:cNvPr id="2" name="Rectangle 1">
            <a:extLst>
              <a:ext uri="{FF2B5EF4-FFF2-40B4-BE49-F238E27FC236}">
                <a16:creationId xmlns:a16="http://schemas.microsoft.com/office/drawing/2014/main" id="{2829C925-F334-42B3-8A74-F85C6DB2A440}"/>
              </a:ext>
            </a:extLst>
          </p:cNvPr>
          <p:cNvSpPr/>
          <p:nvPr/>
        </p:nvSpPr>
        <p:spPr>
          <a:xfrm>
            <a:off x="1742350" y="2790675"/>
            <a:ext cx="8247129" cy="1200329"/>
          </a:xfrm>
          <a:prstGeom prst="rect">
            <a:avLst/>
          </a:prstGeom>
          <a:noFill/>
        </p:spPr>
        <p:txBody>
          <a:bodyPr wrap="none" lIns="91440" tIns="45720" rIns="91440" bIns="45720">
            <a:spAutoFit/>
          </a:bodyPr>
          <a:lstStyle/>
          <a:p>
            <a:pPr algn="ctr"/>
            <a:r>
              <a:rPr lang="en-US" sz="7200" b="0" cap="none" spc="0" dirty="0">
                <a:ln w="0"/>
                <a:solidFill>
                  <a:srgbClr val="FFC000"/>
                </a:solidFill>
                <a:latin typeface="Times New Roman" panose="02020603050405020304" pitchFamily="18" charset="0"/>
                <a:cs typeface="Times New Roman" panose="02020603050405020304" pitchFamily="18" charset="0"/>
              </a:rPr>
              <a:t>TẠM BIỆT CÁC EM</a:t>
            </a:r>
          </a:p>
        </p:txBody>
      </p:sp>
      <p:sp>
        <p:nvSpPr>
          <p:cNvPr id="3" name="Rectangle 2">
            <a:extLst>
              <a:ext uri="{FF2B5EF4-FFF2-40B4-BE49-F238E27FC236}">
                <a16:creationId xmlns:a16="http://schemas.microsoft.com/office/drawing/2014/main" id="{B5FE70D3-4768-4E43-8BC0-FF420691056A}"/>
              </a:ext>
            </a:extLst>
          </p:cNvPr>
          <p:cNvSpPr/>
          <p:nvPr/>
        </p:nvSpPr>
        <p:spPr>
          <a:xfrm>
            <a:off x="-2279374" y="0"/>
            <a:ext cx="2146852" cy="2211948"/>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0" presetClass="path" presetSubtype="0" accel="50000" decel="50000" fill="hold" nodeType="withEffect">
                                  <p:stCondLst>
                                    <p:cond delay="0"/>
                                  </p:stCondLst>
                                  <p:childTnLst>
                                    <p:animMotion origin="layout" path="M 0.31055 0.06389 L 0.31055 0.06412 C 0.3056 0.06528 0.30078 0.06644 0.29623 0.06875 C 0.29401 0.06968 0.29206 0.07199 0.29011 0.07315 C 0.28646 0.07523 0.28268 0.07616 0.27904 0.07778 C 0.27735 0.07847 0.27604 0.0794 0.27435 0.08009 C 0.27136 0.08102 0.26823 0.08148 0.26498 0.08287 C 0.24844 0.08148 0.23164 0.08195 0.21524 0.08009 C 0.21185 0.07963 0.20834 0.07824 0.20573 0.07546 L 0.20104 0.07084 C 0.19727 0.05371 0.20274 0.07431 0.19479 0.05926 C 0.19388 0.05764 0.19401 0.05463 0.19323 0.05255 C 0.19206 0.04977 0.18998 0.04792 0.18867 0.0456 C 0.18724 0.04352 0.18633 0.04097 0.18542 0.03866 L 0.18229 0.02477 C 0.1819 0.02269 0.18229 0.01875 0.18086 0.01806 L 0.17604 0.01551 C 0.17292 0.01621 0.16003 0.01806 0.15573 0.02037 C 0.15365 0.0213 0.15182 0.02361 0.14961 0.02477 C 0.1474 0.02593 0.14544 0.02639 0.1431 0.02709 C 0.1418 0.02778 0.14024 0.02871 0.13867 0.0294 C 0.13698 0.03079 0.13542 0.03287 0.13412 0.03426 C 0.13255 0.03519 0.13086 0.03565 0.1293 0.03634 C 0.125 0.03796 0.12084 0.03889 0.11667 0.04097 C 0.10534 0.04653 0.11055 0.04468 0.10117 0.04769 C 0.0888 0.04699 0.07617 0.04746 0.06367 0.0456 C 0.06107 0.04514 0.05326 0.04005 0.04974 0.03866 C 0.04753 0.03796 0.04544 0.03727 0.04336 0.03634 C 0.04024 0.03496 0.03724 0.03357 0.03412 0.03171 C 0.03242 0.03079 0.03112 0.03009 0.0293 0.0294 C 0.02735 0.02871 0.02526 0.02801 0.02318 0.02709 C 0.02149 0.02685 0.02018 0.02523 0.01836 0.02477 C 0.01589 0.02384 0.01328 0.02338 0.01055 0.02269 C 0.00847 0.01806 0.0056 0.01389 0.00443 0.0088 C 0.00391 0.00671 0.00391 0.00371 0.00287 0.00209 C 0.00222 0.00046 0.00078 0.00046 -1.66667E-6 -1.85185E-6 L -1.66667E-6 -1.85185E-6 " pathEditMode="relative" rAng="0" ptsTypes="AAAAAAAAAAAAAAAAAAAAAAAAAAAAAAAAAAAAA">
                                      <p:cBhvr>
                                        <p:cTn id="17" dur="2000" fill="hold"/>
                                        <p:tgtEl>
                                          <p:spTgt spid="11"/>
                                        </p:tgtEl>
                                        <p:attrNameLst>
                                          <p:attrName>ppt_x</p:attrName>
                                          <p:attrName>ppt_y</p:attrName>
                                        </p:attrNameLst>
                                      </p:cBhvr>
                                      <p:rCtr x="-15534" y="-2245"/>
                                    </p:animMotion>
                                  </p:childTnLst>
                                </p:cTn>
                              </p:par>
                              <p:par>
                                <p:cTn id="18" presetID="10"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0" presetClass="path" presetSubtype="0" repeatCount="indefinite" accel="50000" decel="50000" autoRev="1" fill="hold" nodeType="withEffect">
                                  <p:stCondLst>
                                    <p:cond delay="0"/>
                                  </p:stCondLst>
                                  <p:childTnLst>
                                    <p:animMotion origin="layout" path="M -0.00247 -0.0007 L 0.01875 4.44444E-6 " pathEditMode="relative" rAng="0" ptsTypes="AA">
                                      <p:cBhvr>
                                        <p:cTn id="25" dur="1500" fill="hold"/>
                                        <p:tgtEl>
                                          <p:spTgt spid="4"/>
                                        </p:tgtEl>
                                        <p:attrNameLst>
                                          <p:attrName>ppt_x</p:attrName>
                                          <p:attrName>ppt_y</p:attrName>
                                        </p:attrNameLst>
                                      </p:cBhvr>
                                      <p:rCtr x="1055" y="23"/>
                                    </p:animMotion>
                                  </p:childTnLst>
                                </p:cTn>
                              </p:par>
                              <p:par>
                                <p:cTn id="26"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27" dur="1500" fill="hold"/>
                                        <p:tgtEl>
                                          <p:spTgt spid="9"/>
                                        </p:tgtEl>
                                        <p:attrNameLst>
                                          <p:attrName>ppt_x</p:attrName>
                                          <p:attrName>ppt_y</p:attrName>
                                        </p:attrNameLst>
                                      </p:cBhvr>
                                    </p:animMotion>
                                  </p:childTnLst>
                                </p:cTn>
                              </p:par>
                              <p:par>
                                <p:cTn id="28" presetID="22" presetClass="entr" presetSubtype="4"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00"/>
                                        <p:tgtEl>
                                          <p:spTgt spid="5"/>
                                        </p:tgtEl>
                                      </p:cBhvr>
                                    </p:animEffect>
                                  </p:childTnLst>
                                </p:cTn>
                              </p:par>
                              <p:par>
                                <p:cTn id="31" presetID="22" presetClass="entr" presetSubtype="4"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down)">
                                      <p:cBhvr>
                                        <p:cTn id="33" dur="500"/>
                                        <p:tgtEl>
                                          <p:spTgt spid="22"/>
                                        </p:tgtEl>
                                      </p:cBhvr>
                                    </p:animEffect>
                                  </p:childTnLst>
                                </p:cTn>
                              </p:par>
                              <p:par>
                                <p:cTn id="34" presetID="31" presetClass="entr" presetSubtype="0"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ppt_w</p:attrName>
                                        </p:attrNameLst>
                                      </p:cBhvr>
                                      <p:tavLst>
                                        <p:tav tm="0">
                                          <p:val>
                                            <p:fltVal val="0"/>
                                          </p:val>
                                        </p:tav>
                                        <p:tav tm="100000">
                                          <p:val>
                                            <p:strVal val="#ppt_w"/>
                                          </p:val>
                                        </p:tav>
                                      </p:tavLst>
                                    </p:anim>
                                    <p:anim calcmode="lin" valueType="num">
                                      <p:cBhvr>
                                        <p:cTn id="37" dur="1000" fill="hold"/>
                                        <p:tgtEl>
                                          <p:spTgt spid="26"/>
                                        </p:tgtEl>
                                        <p:attrNameLst>
                                          <p:attrName>ppt_h</p:attrName>
                                        </p:attrNameLst>
                                      </p:cBhvr>
                                      <p:tavLst>
                                        <p:tav tm="0">
                                          <p:val>
                                            <p:fltVal val="0"/>
                                          </p:val>
                                        </p:tav>
                                        <p:tav tm="100000">
                                          <p:val>
                                            <p:strVal val="#ppt_h"/>
                                          </p:val>
                                        </p:tav>
                                      </p:tavLst>
                                    </p:anim>
                                    <p:anim calcmode="lin" valueType="num">
                                      <p:cBhvr>
                                        <p:cTn id="38" dur="1000" fill="hold"/>
                                        <p:tgtEl>
                                          <p:spTgt spid="26"/>
                                        </p:tgtEl>
                                        <p:attrNameLst>
                                          <p:attrName>style.rotation</p:attrName>
                                        </p:attrNameLst>
                                      </p:cBhvr>
                                      <p:tavLst>
                                        <p:tav tm="0">
                                          <p:val>
                                            <p:fltVal val="90"/>
                                          </p:val>
                                        </p:tav>
                                        <p:tav tm="100000">
                                          <p:val>
                                            <p:fltVal val="0"/>
                                          </p:val>
                                        </p:tav>
                                      </p:tavLst>
                                    </p:anim>
                                    <p:animEffect transition="in" filter="fade">
                                      <p:cBhvr>
                                        <p:cTn id="3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F:\1-原创素材\1_mm1102\PPT\PPT_014\materaials\pageimg_g1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521" y="775408"/>
            <a:ext cx="8407459" cy="4652515"/>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 name="PA_图片 17"/>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9398891" y="4532894"/>
            <a:ext cx="2437094" cy="2241007"/>
          </a:xfrm>
          <a:prstGeom prst="rect">
            <a:avLst/>
          </a:prstGeom>
        </p:spPr>
      </p:pic>
      <p:pic>
        <p:nvPicPr>
          <p:cNvPr id="4" name="Picture 2" descr="E:\丫头\png\小人\卡通类素材\yunf.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364438" y="1385435"/>
            <a:ext cx="1269162" cy="53280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7148316" y="1233499"/>
            <a:ext cx="463503" cy="619473"/>
            <a:chOff x="-2033679" y="889419"/>
            <a:chExt cx="463503" cy="619473"/>
          </a:xfrm>
        </p:grpSpPr>
        <p:pic>
          <p:nvPicPr>
            <p:cNvPr id="6" name="Picture 10" descr="E:\丫头\png\小人\卡通类素材\ry.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41008"/>
            <a:stretch>
              <a:fillRect/>
            </a:stretch>
          </p:blipFill>
          <p:spPr bwMode="auto">
            <a:xfrm>
              <a:off x="-2033679" y="889419"/>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E:\丫头\png\小人\卡通类素材\ry.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58992"/>
            <a:stretch>
              <a:fillRect/>
            </a:stretch>
          </p:blipFill>
          <p:spPr bwMode="auto">
            <a:xfrm>
              <a:off x="-1995208" y="1220892"/>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9" name="Picture 2" descr="E:\丫头\png\小人\卡通类素材\yunf.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289273" y="492489"/>
            <a:ext cx="1347858" cy="565839"/>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1041341" y="4448664"/>
            <a:ext cx="463503" cy="619473"/>
            <a:chOff x="-2033679" y="889419"/>
            <a:chExt cx="463503" cy="619473"/>
          </a:xfrm>
        </p:grpSpPr>
        <p:pic>
          <p:nvPicPr>
            <p:cNvPr id="23" name="Picture 10" descr="E:\丫头\png\小人\卡通类素材\ry.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41008"/>
            <a:stretch>
              <a:fillRect/>
            </a:stretch>
          </p:blipFill>
          <p:spPr bwMode="auto">
            <a:xfrm>
              <a:off x="-2033679" y="889419"/>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0" descr="E:\丫头\png\小人\卡通类素材\ry.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58992"/>
            <a:stretch>
              <a:fillRect/>
            </a:stretch>
          </p:blipFill>
          <p:spPr bwMode="auto">
            <a:xfrm>
              <a:off x="-1995208" y="1220892"/>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26" name="图片 2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796781" y="292397"/>
            <a:ext cx="1102698" cy="1022486"/>
          </a:xfrm>
          <a:prstGeom prst="rect">
            <a:avLst/>
          </a:prstGeom>
        </p:spPr>
      </p:pic>
      <p:pic>
        <p:nvPicPr>
          <p:cNvPr id="27" name="图片 2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244253" y="1461470"/>
            <a:ext cx="3279407" cy="451783"/>
          </a:xfrm>
          <a:prstGeom prst="rect">
            <a:avLst/>
          </a:prstGeom>
        </p:spPr>
      </p:pic>
      <p:pic>
        <p:nvPicPr>
          <p:cNvPr id="8" name="Picture 7" descr="Logo&#10;&#10;Description automatically generated">
            <a:extLst>
              <a:ext uri="{FF2B5EF4-FFF2-40B4-BE49-F238E27FC236}">
                <a16:creationId xmlns:a16="http://schemas.microsoft.com/office/drawing/2014/main" id="{0F7D4BBE-B035-4F84-8495-F83ABD3F354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785549" y="2933308"/>
            <a:ext cx="5594518" cy="1515356"/>
          </a:xfrm>
          <a:prstGeom prst="rect">
            <a:avLst/>
          </a:prstGeom>
        </p:spPr>
      </p:pic>
      <p:sp>
        <p:nvSpPr>
          <p:cNvPr id="15" name="Rectangle 14">
            <a:extLst>
              <a:ext uri="{FF2B5EF4-FFF2-40B4-BE49-F238E27FC236}">
                <a16:creationId xmlns:a16="http://schemas.microsoft.com/office/drawing/2014/main" id="{44E9DA4B-8F21-42E1-98BC-D73305CDD766}"/>
              </a:ext>
            </a:extLst>
          </p:cNvPr>
          <p:cNvSpPr/>
          <p:nvPr/>
        </p:nvSpPr>
        <p:spPr>
          <a:xfrm>
            <a:off x="-2279374" y="0"/>
            <a:ext cx="2146852" cy="2211948"/>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82339479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0" presetClass="path" presetSubtype="0" accel="50000" decel="50000" fill="hold" nodeType="withEffect">
                                  <p:stCondLst>
                                    <p:cond delay="0"/>
                                  </p:stCondLst>
                                  <p:childTnLst>
                                    <p:animMotion origin="layout" path="M 0.31055 0.06389 L 0.31055 0.06412 C 0.3056 0.06528 0.30078 0.06644 0.29623 0.06875 C 0.29401 0.06968 0.29206 0.07199 0.29011 0.07315 C 0.28646 0.07523 0.28268 0.07616 0.27904 0.07778 C 0.27735 0.07847 0.27604 0.0794 0.27435 0.08009 C 0.27136 0.08102 0.26823 0.08148 0.26498 0.08287 C 0.24844 0.08148 0.23164 0.08195 0.21524 0.08009 C 0.21185 0.07963 0.20834 0.07824 0.20573 0.07546 L 0.20104 0.07084 C 0.19727 0.05371 0.20274 0.07431 0.19479 0.05926 C 0.19388 0.05764 0.19401 0.05463 0.19323 0.05255 C 0.19206 0.04977 0.18998 0.04792 0.18867 0.0456 C 0.18724 0.04352 0.18633 0.04097 0.18542 0.03866 L 0.18229 0.02477 C 0.1819 0.02269 0.18229 0.01875 0.18086 0.01806 L 0.17604 0.01551 C 0.17292 0.01621 0.16003 0.01806 0.15573 0.02037 C 0.15365 0.0213 0.15182 0.02361 0.14961 0.02477 C 0.1474 0.02593 0.14544 0.02639 0.1431 0.02709 C 0.1418 0.02778 0.14024 0.02871 0.13867 0.0294 C 0.13698 0.03079 0.13542 0.03287 0.13412 0.03426 C 0.13255 0.03519 0.13086 0.03565 0.1293 0.03634 C 0.125 0.03796 0.12084 0.03889 0.11667 0.04097 C 0.10534 0.04653 0.11055 0.04468 0.10117 0.04769 C 0.0888 0.04699 0.07617 0.04746 0.06367 0.0456 C 0.06107 0.04514 0.05326 0.04005 0.04974 0.03866 C 0.04753 0.03796 0.04544 0.03727 0.04336 0.03634 C 0.04024 0.03496 0.03724 0.03357 0.03412 0.03171 C 0.03242 0.03079 0.03112 0.03009 0.0293 0.0294 C 0.02735 0.02871 0.02526 0.02801 0.02318 0.02709 C 0.02149 0.02685 0.02018 0.02523 0.01836 0.02477 C 0.01589 0.02384 0.01328 0.02338 0.01055 0.02269 C 0.00847 0.01806 0.0056 0.01389 0.00443 0.0088 C 0.00391 0.00671 0.00391 0.00371 0.00287 0.00209 C 0.00222 0.00046 0.00078 0.00046 -1.66667E-6 -1.85185E-6 L -1.66667E-6 -1.85185E-6 " pathEditMode="relative" rAng="0" ptsTypes="AAAAAAAAAAAAAAAAAAAAAAAAAAAAAAAAAAAAA">
                                      <p:cBhvr>
                                        <p:cTn id="17" dur="2000" fill="hold"/>
                                        <p:tgtEl>
                                          <p:spTgt spid="11"/>
                                        </p:tgtEl>
                                        <p:attrNameLst>
                                          <p:attrName>ppt_x</p:attrName>
                                          <p:attrName>ppt_y</p:attrName>
                                        </p:attrNameLst>
                                      </p:cBhvr>
                                      <p:rCtr x="-15534" y="-2245"/>
                                    </p:animMotion>
                                  </p:childTnLst>
                                </p:cTn>
                              </p:par>
                              <p:par>
                                <p:cTn id="18" presetID="10"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25" dur="1500" fill="hold"/>
                                        <p:tgtEl>
                                          <p:spTgt spid="4"/>
                                        </p:tgtEl>
                                        <p:attrNameLst>
                                          <p:attrName>ppt_x</p:attrName>
                                          <p:attrName>ppt_y</p:attrName>
                                        </p:attrNameLst>
                                      </p:cBhvr>
                                      <p:rCtr x="1059" y="31"/>
                                    </p:animMotion>
                                  </p:childTnLst>
                                </p:cTn>
                              </p:par>
                              <p:par>
                                <p:cTn id="26"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27" dur="1500" fill="hold"/>
                                        <p:tgtEl>
                                          <p:spTgt spid="9"/>
                                        </p:tgtEl>
                                        <p:attrNameLst>
                                          <p:attrName>ppt_x</p:attrName>
                                          <p:attrName>ppt_y</p:attrName>
                                        </p:attrNameLst>
                                      </p:cBhvr>
                                    </p:animMotion>
                                  </p:childTnLst>
                                </p:cTn>
                              </p:par>
                              <p:par>
                                <p:cTn id="28" presetID="22" presetClass="entr" presetSubtype="4"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00"/>
                                        <p:tgtEl>
                                          <p:spTgt spid="5"/>
                                        </p:tgtEl>
                                      </p:cBhvr>
                                    </p:animEffect>
                                  </p:childTnLst>
                                </p:cTn>
                              </p:par>
                              <p:par>
                                <p:cTn id="31" presetID="22" presetClass="entr" presetSubtype="4"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down)">
                                      <p:cBhvr>
                                        <p:cTn id="33" dur="500"/>
                                        <p:tgtEl>
                                          <p:spTgt spid="22"/>
                                        </p:tgtEl>
                                      </p:cBhvr>
                                    </p:animEffect>
                                  </p:childTnLst>
                                </p:cTn>
                              </p:par>
                              <p:par>
                                <p:cTn id="34" presetID="31" presetClass="entr" presetSubtype="0"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ppt_w</p:attrName>
                                        </p:attrNameLst>
                                      </p:cBhvr>
                                      <p:tavLst>
                                        <p:tav tm="0">
                                          <p:val>
                                            <p:fltVal val="0"/>
                                          </p:val>
                                        </p:tav>
                                        <p:tav tm="100000">
                                          <p:val>
                                            <p:strVal val="#ppt_w"/>
                                          </p:val>
                                        </p:tav>
                                      </p:tavLst>
                                    </p:anim>
                                    <p:anim calcmode="lin" valueType="num">
                                      <p:cBhvr>
                                        <p:cTn id="37" dur="1000" fill="hold"/>
                                        <p:tgtEl>
                                          <p:spTgt spid="26"/>
                                        </p:tgtEl>
                                        <p:attrNameLst>
                                          <p:attrName>ppt_h</p:attrName>
                                        </p:attrNameLst>
                                      </p:cBhvr>
                                      <p:tavLst>
                                        <p:tav tm="0">
                                          <p:val>
                                            <p:fltVal val="0"/>
                                          </p:val>
                                        </p:tav>
                                        <p:tav tm="100000">
                                          <p:val>
                                            <p:strVal val="#ppt_h"/>
                                          </p:val>
                                        </p:tav>
                                      </p:tavLst>
                                    </p:anim>
                                    <p:anim calcmode="lin" valueType="num">
                                      <p:cBhvr>
                                        <p:cTn id="38" dur="1000" fill="hold"/>
                                        <p:tgtEl>
                                          <p:spTgt spid="26"/>
                                        </p:tgtEl>
                                        <p:attrNameLst>
                                          <p:attrName>style.rotation</p:attrName>
                                        </p:attrNameLst>
                                      </p:cBhvr>
                                      <p:tavLst>
                                        <p:tav tm="0">
                                          <p:val>
                                            <p:fltVal val="90"/>
                                          </p:val>
                                        </p:tav>
                                        <p:tav tm="100000">
                                          <p:val>
                                            <p:fltVal val="0"/>
                                          </p:val>
                                        </p:tav>
                                      </p:tavLst>
                                    </p:anim>
                                    <p:animEffect transition="in" filter="fade">
                                      <p:cBhvr>
                                        <p:cTn id="39" dur="1000"/>
                                        <p:tgtEl>
                                          <p:spTgt spid="26"/>
                                        </p:tgtEl>
                                      </p:cBhvr>
                                    </p:animEffect>
                                  </p:childTnLst>
                                </p:cTn>
                              </p:par>
                              <p:par>
                                <p:cTn id="40" presetID="26" presetClass="entr" presetSubtype="0"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80">
                                          <p:stCondLst>
                                            <p:cond delay="0"/>
                                          </p:stCondLst>
                                        </p:cTn>
                                        <p:tgtEl>
                                          <p:spTgt spid="8"/>
                                        </p:tgtEl>
                                      </p:cBhvr>
                                    </p:animEffect>
                                    <p:anim calcmode="lin" valueType="num">
                                      <p:cBhvr>
                                        <p:cTn id="43"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8" dur="26">
                                          <p:stCondLst>
                                            <p:cond delay="650"/>
                                          </p:stCondLst>
                                        </p:cTn>
                                        <p:tgtEl>
                                          <p:spTgt spid="8"/>
                                        </p:tgtEl>
                                      </p:cBhvr>
                                      <p:to x="100000" y="60000"/>
                                    </p:animScale>
                                    <p:animScale>
                                      <p:cBhvr>
                                        <p:cTn id="49" dur="166" decel="50000">
                                          <p:stCondLst>
                                            <p:cond delay="676"/>
                                          </p:stCondLst>
                                        </p:cTn>
                                        <p:tgtEl>
                                          <p:spTgt spid="8"/>
                                        </p:tgtEl>
                                      </p:cBhvr>
                                      <p:to x="100000" y="100000"/>
                                    </p:animScale>
                                    <p:animScale>
                                      <p:cBhvr>
                                        <p:cTn id="50" dur="26">
                                          <p:stCondLst>
                                            <p:cond delay="1312"/>
                                          </p:stCondLst>
                                        </p:cTn>
                                        <p:tgtEl>
                                          <p:spTgt spid="8"/>
                                        </p:tgtEl>
                                      </p:cBhvr>
                                      <p:to x="100000" y="80000"/>
                                    </p:animScale>
                                    <p:animScale>
                                      <p:cBhvr>
                                        <p:cTn id="51" dur="166" decel="50000">
                                          <p:stCondLst>
                                            <p:cond delay="1338"/>
                                          </p:stCondLst>
                                        </p:cTn>
                                        <p:tgtEl>
                                          <p:spTgt spid="8"/>
                                        </p:tgtEl>
                                      </p:cBhvr>
                                      <p:to x="100000" y="100000"/>
                                    </p:animScale>
                                    <p:animScale>
                                      <p:cBhvr>
                                        <p:cTn id="52" dur="26">
                                          <p:stCondLst>
                                            <p:cond delay="1642"/>
                                          </p:stCondLst>
                                        </p:cTn>
                                        <p:tgtEl>
                                          <p:spTgt spid="8"/>
                                        </p:tgtEl>
                                      </p:cBhvr>
                                      <p:to x="100000" y="90000"/>
                                    </p:animScale>
                                    <p:animScale>
                                      <p:cBhvr>
                                        <p:cTn id="53" dur="166" decel="50000">
                                          <p:stCondLst>
                                            <p:cond delay="1668"/>
                                          </p:stCondLst>
                                        </p:cTn>
                                        <p:tgtEl>
                                          <p:spTgt spid="8"/>
                                        </p:tgtEl>
                                      </p:cBhvr>
                                      <p:to x="100000" y="100000"/>
                                    </p:animScale>
                                    <p:animScale>
                                      <p:cBhvr>
                                        <p:cTn id="54" dur="26">
                                          <p:stCondLst>
                                            <p:cond delay="1808"/>
                                          </p:stCondLst>
                                        </p:cTn>
                                        <p:tgtEl>
                                          <p:spTgt spid="8"/>
                                        </p:tgtEl>
                                      </p:cBhvr>
                                      <p:to x="100000" y="95000"/>
                                    </p:animScale>
                                    <p:animScale>
                                      <p:cBhvr>
                                        <p:cTn id="55"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87880" y="1516347"/>
            <a:ext cx="5500182" cy="923179"/>
          </a:xfrm>
          <a:prstGeom prst="rect">
            <a:avLst/>
          </a:prstGeom>
          <a:noFill/>
        </p:spPr>
        <p:txBody>
          <a:bodyPr wrap="none" lIns="91419" tIns="45709" rIns="91419" bIns="45709">
            <a:spAutoFit/>
          </a:bodyPr>
          <a:lstStyle/>
          <a:p>
            <a:pPr algn="ctr" defTabSz="914217"/>
            <a:r>
              <a:rPr lang="en-US" sz="5399" dirty="0">
                <a:ln w="0">
                  <a:solidFill>
                    <a:srgbClr val="000000"/>
                  </a:solidFill>
                </a:ln>
                <a:solidFill>
                  <a:srgbClr val="00B0F0"/>
                </a:solidFill>
                <a:latin typeface="iCiel Cadena" panose="02000503000000020004" pitchFamily="2" charset="-93"/>
              </a:rPr>
              <a:t>LUYỆN TỪ VÀ CÂU</a:t>
            </a:r>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t="13330" b="66013"/>
          <a:stretch/>
        </p:blipFill>
        <p:spPr>
          <a:xfrm>
            <a:off x="2608958" y="-447954"/>
            <a:ext cx="6858000" cy="1416631"/>
          </a:xfrm>
          <a:prstGeom prst="rect">
            <a:avLst/>
          </a:prstGeom>
        </p:spPr>
      </p:pic>
      <p:pic>
        <p:nvPicPr>
          <p:cNvPr id="5" name="Picture 4" descr="Logo&#10;&#10;Description automatically generated with medium confidence">
            <a:extLst>
              <a:ext uri="{FF2B5EF4-FFF2-40B4-BE49-F238E27FC236}">
                <a16:creationId xmlns:a16="http://schemas.microsoft.com/office/drawing/2014/main" id="{B3052131-81B7-4B50-892E-80270BF0494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1420" y="2613864"/>
            <a:ext cx="8310037" cy="1443658"/>
          </a:xfrm>
          <a:prstGeom prst="rect">
            <a:avLst/>
          </a:prstGeom>
        </p:spPr>
      </p:pic>
      <p:sp>
        <p:nvSpPr>
          <p:cNvPr id="6" name="Rectangle 5">
            <a:extLst>
              <a:ext uri="{FF2B5EF4-FFF2-40B4-BE49-F238E27FC236}">
                <a16:creationId xmlns:a16="http://schemas.microsoft.com/office/drawing/2014/main" id="{9EE6A22C-FB95-4BD1-95AC-6E9743C47219}"/>
              </a:ext>
            </a:extLst>
          </p:cNvPr>
          <p:cNvSpPr/>
          <p:nvPr/>
        </p:nvSpPr>
        <p:spPr>
          <a:xfrm>
            <a:off x="-2279374" y="0"/>
            <a:ext cx="2146852" cy="2211948"/>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28191029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53"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94F96F09-B511-43B0-AA9D-ACD63460A7EC}"/>
              </a:ext>
            </a:extLst>
          </p:cNvPr>
          <p:cNvGrpSpPr/>
          <p:nvPr/>
        </p:nvGrpSpPr>
        <p:grpSpPr>
          <a:xfrm>
            <a:off x="782312" y="2244363"/>
            <a:ext cx="3940608" cy="3682854"/>
            <a:chOff x="942110" y="2033696"/>
            <a:chExt cx="3940608" cy="3682854"/>
          </a:xfrm>
          <a:solidFill>
            <a:schemeClr val="accent3">
              <a:lumMod val="20000"/>
              <a:lumOff val="80000"/>
            </a:schemeClr>
          </a:solidFill>
        </p:grpSpPr>
        <p:sp>
          <p:nvSpPr>
            <p:cNvPr id="3" name="Rectangle: Rounded Corners 2">
              <a:extLst>
                <a:ext uri="{FF2B5EF4-FFF2-40B4-BE49-F238E27FC236}">
                  <a16:creationId xmlns:a16="http://schemas.microsoft.com/office/drawing/2014/main" id="{78396FFF-29E7-4899-B703-9DCB0F0EB171}"/>
                </a:ext>
              </a:extLst>
            </p:cNvPr>
            <p:cNvSpPr/>
            <p:nvPr/>
          </p:nvSpPr>
          <p:spPr>
            <a:xfrm>
              <a:off x="942110" y="2033696"/>
              <a:ext cx="3940608" cy="3682854"/>
            </a:xfrm>
            <a:prstGeom prst="roundRect">
              <a:avLst/>
            </a:prstGeom>
            <a:grpFill/>
            <a:ln>
              <a:solidFill>
                <a:schemeClr val="accent1">
                  <a:lumMod val="75000"/>
                </a:schemeClr>
              </a:solidFill>
              <a:prstDash val="sysDash"/>
              <a:extLst>
                <a:ext uri="{C807C97D-BFC1-408E-A445-0C87EB9F89A2}">
                  <ask:lineSketchStyleProps xmlns:ask="http://schemas.microsoft.com/office/drawing/2018/sketchyshapes" xmlns="" sd="981765707">
                    <a:custGeom>
                      <a:avLst/>
                      <a:gdLst>
                        <a:gd name="connsiteX0" fmla="*/ 0 w 10778836"/>
                        <a:gd name="connsiteY0" fmla="*/ 309424 h 1856509"/>
                        <a:gd name="connsiteX1" fmla="*/ 309424 w 10778836"/>
                        <a:gd name="connsiteY1" fmla="*/ 0 h 1856509"/>
                        <a:gd name="connsiteX2" fmla="*/ 10469412 w 10778836"/>
                        <a:gd name="connsiteY2" fmla="*/ 0 h 1856509"/>
                        <a:gd name="connsiteX3" fmla="*/ 10778836 w 10778836"/>
                        <a:gd name="connsiteY3" fmla="*/ 309424 h 1856509"/>
                        <a:gd name="connsiteX4" fmla="*/ 10778836 w 10778836"/>
                        <a:gd name="connsiteY4" fmla="*/ 1547085 h 1856509"/>
                        <a:gd name="connsiteX5" fmla="*/ 10469412 w 10778836"/>
                        <a:gd name="connsiteY5" fmla="*/ 1856509 h 1856509"/>
                        <a:gd name="connsiteX6" fmla="*/ 309424 w 10778836"/>
                        <a:gd name="connsiteY6" fmla="*/ 1856509 h 1856509"/>
                        <a:gd name="connsiteX7" fmla="*/ 0 w 10778836"/>
                        <a:gd name="connsiteY7" fmla="*/ 1547085 h 1856509"/>
                        <a:gd name="connsiteX8" fmla="*/ 0 w 10778836"/>
                        <a:gd name="connsiteY8" fmla="*/ 309424 h 1856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8836" h="1856509" extrusionOk="0">
                          <a:moveTo>
                            <a:pt x="0" y="309424"/>
                          </a:moveTo>
                          <a:cubicBezTo>
                            <a:pt x="-9353" y="154943"/>
                            <a:pt x="132626" y="-2440"/>
                            <a:pt x="309424" y="0"/>
                          </a:cubicBezTo>
                          <a:cubicBezTo>
                            <a:pt x="4070189" y="-60713"/>
                            <a:pt x="6757338" y="61072"/>
                            <a:pt x="10469412" y="0"/>
                          </a:cubicBezTo>
                          <a:cubicBezTo>
                            <a:pt x="10631606" y="2906"/>
                            <a:pt x="10770906" y="147911"/>
                            <a:pt x="10778836" y="309424"/>
                          </a:cubicBezTo>
                          <a:cubicBezTo>
                            <a:pt x="10874561" y="662012"/>
                            <a:pt x="10786045" y="1211122"/>
                            <a:pt x="10778836" y="1547085"/>
                          </a:cubicBezTo>
                          <a:cubicBezTo>
                            <a:pt x="10796801" y="1700900"/>
                            <a:pt x="10653071" y="1857352"/>
                            <a:pt x="10469412" y="1856509"/>
                          </a:cubicBezTo>
                          <a:cubicBezTo>
                            <a:pt x="6561645" y="1782738"/>
                            <a:pt x="5090126" y="1700626"/>
                            <a:pt x="309424" y="1856509"/>
                          </a:cubicBezTo>
                          <a:cubicBezTo>
                            <a:pt x="145340" y="1857496"/>
                            <a:pt x="-14564" y="1711328"/>
                            <a:pt x="0" y="1547085"/>
                          </a:cubicBezTo>
                          <a:cubicBezTo>
                            <a:pt x="101219" y="1397056"/>
                            <a:pt x="-70744" y="463281"/>
                            <a:pt x="0" y="309424"/>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2" name="Rectangle 1">
              <a:extLst>
                <a:ext uri="{FF2B5EF4-FFF2-40B4-BE49-F238E27FC236}">
                  <a16:creationId xmlns:a16="http://schemas.microsoft.com/office/drawing/2014/main" id="{848B18A1-D16C-40EA-A8FF-6848ECD83B06}"/>
                </a:ext>
              </a:extLst>
            </p:cNvPr>
            <p:cNvSpPr/>
            <p:nvPr/>
          </p:nvSpPr>
          <p:spPr>
            <a:xfrm>
              <a:off x="1201014" y="2495338"/>
              <a:ext cx="3422799" cy="2554545"/>
            </a:xfrm>
            <a:prstGeom prst="rect">
              <a:avLst/>
            </a:prstGeom>
            <a:grpFill/>
          </p:spPr>
          <p:txBody>
            <a:bodyPr wrap="square" lIns="91440" tIns="45720" rIns="91440" bIns="45720">
              <a:spAutoFit/>
            </a:bodyPr>
            <a:lstStyle/>
            <a:p>
              <a:r>
                <a:rPr lang="en-US" sz="4000" b="1" cap="none" spc="0">
                  <a:ln w="0"/>
                  <a:solidFill>
                    <a:srgbClr val="002060"/>
                  </a:solidFill>
                  <a:latin typeface="UTM French Vanilla" panose="02040603050506020204" pitchFamily="18" charset="0"/>
                  <a:cs typeface="Times New Roman" panose="02020603050405020304" pitchFamily="18" charset="0"/>
                </a:rPr>
                <a:t>Biết kiểm tra vốn từ của mình theo các nhóm từ đồng nghĩa đã cho</a:t>
              </a:r>
            </a:p>
          </p:txBody>
        </p:sp>
      </p:grpSp>
      <p:grpSp>
        <p:nvGrpSpPr>
          <p:cNvPr id="27" name="Group 26">
            <a:extLst>
              <a:ext uri="{FF2B5EF4-FFF2-40B4-BE49-F238E27FC236}">
                <a16:creationId xmlns:a16="http://schemas.microsoft.com/office/drawing/2014/main" id="{5C4F741B-2C61-409A-997B-E1F4458EB66B}"/>
              </a:ext>
            </a:extLst>
          </p:cNvPr>
          <p:cNvGrpSpPr/>
          <p:nvPr/>
        </p:nvGrpSpPr>
        <p:grpSpPr>
          <a:xfrm>
            <a:off x="7469082" y="2244363"/>
            <a:ext cx="3940606" cy="3682854"/>
            <a:chOff x="7309284" y="2048351"/>
            <a:chExt cx="3940606" cy="3682854"/>
          </a:xfrm>
          <a:solidFill>
            <a:schemeClr val="accent3">
              <a:lumMod val="20000"/>
              <a:lumOff val="80000"/>
            </a:schemeClr>
          </a:solidFill>
        </p:grpSpPr>
        <p:sp>
          <p:nvSpPr>
            <p:cNvPr id="23" name="Rectangle: Rounded Corners 22">
              <a:extLst>
                <a:ext uri="{FF2B5EF4-FFF2-40B4-BE49-F238E27FC236}">
                  <a16:creationId xmlns:a16="http://schemas.microsoft.com/office/drawing/2014/main" id="{3554C421-45C6-4C5C-8DFA-EF2F0CCE9D04}"/>
                </a:ext>
              </a:extLst>
            </p:cNvPr>
            <p:cNvSpPr/>
            <p:nvPr/>
          </p:nvSpPr>
          <p:spPr>
            <a:xfrm>
              <a:off x="7309284" y="2048351"/>
              <a:ext cx="3940606" cy="3682854"/>
            </a:xfrm>
            <a:prstGeom prst="roundRect">
              <a:avLst/>
            </a:prstGeom>
            <a:grpFill/>
            <a:ln>
              <a:solidFill>
                <a:schemeClr val="accent1">
                  <a:lumMod val="75000"/>
                </a:schemeClr>
              </a:solidFill>
              <a:prstDash val="sysDash"/>
              <a:extLst>
                <a:ext uri="{C807C97D-BFC1-408E-A445-0C87EB9F89A2}">
                  <ask:lineSketchStyleProps xmlns:ask="http://schemas.microsoft.com/office/drawing/2018/sketchyshapes" xmlns="" sd="981765707">
                    <a:custGeom>
                      <a:avLst/>
                      <a:gdLst>
                        <a:gd name="connsiteX0" fmla="*/ 0 w 10778836"/>
                        <a:gd name="connsiteY0" fmla="*/ 309424 h 1856509"/>
                        <a:gd name="connsiteX1" fmla="*/ 309424 w 10778836"/>
                        <a:gd name="connsiteY1" fmla="*/ 0 h 1856509"/>
                        <a:gd name="connsiteX2" fmla="*/ 10469412 w 10778836"/>
                        <a:gd name="connsiteY2" fmla="*/ 0 h 1856509"/>
                        <a:gd name="connsiteX3" fmla="*/ 10778836 w 10778836"/>
                        <a:gd name="connsiteY3" fmla="*/ 309424 h 1856509"/>
                        <a:gd name="connsiteX4" fmla="*/ 10778836 w 10778836"/>
                        <a:gd name="connsiteY4" fmla="*/ 1547085 h 1856509"/>
                        <a:gd name="connsiteX5" fmla="*/ 10469412 w 10778836"/>
                        <a:gd name="connsiteY5" fmla="*/ 1856509 h 1856509"/>
                        <a:gd name="connsiteX6" fmla="*/ 309424 w 10778836"/>
                        <a:gd name="connsiteY6" fmla="*/ 1856509 h 1856509"/>
                        <a:gd name="connsiteX7" fmla="*/ 0 w 10778836"/>
                        <a:gd name="connsiteY7" fmla="*/ 1547085 h 1856509"/>
                        <a:gd name="connsiteX8" fmla="*/ 0 w 10778836"/>
                        <a:gd name="connsiteY8" fmla="*/ 309424 h 1856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8836" h="1856509" extrusionOk="0">
                          <a:moveTo>
                            <a:pt x="0" y="309424"/>
                          </a:moveTo>
                          <a:cubicBezTo>
                            <a:pt x="-9353" y="154943"/>
                            <a:pt x="132626" y="-2440"/>
                            <a:pt x="309424" y="0"/>
                          </a:cubicBezTo>
                          <a:cubicBezTo>
                            <a:pt x="4070189" y="-60713"/>
                            <a:pt x="6757338" y="61072"/>
                            <a:pt x="10469412" y="0"/>
                          </a:cubicBezTo>
                          <a:cubicBezTo>
                            <a:pt x="10631606" y="2906"/>
                            <a:pt x="10770906" y="147911"/>
                            <a:pt x="10778836" y="309424"/>
                          </a:cubicBezTo>
                          <a:cubicBezTo>
                            <a:pt x="10874561" y="662012"/>
                            <a:pt x="10786045" y="1211122"/>
                            <a:pt x="10778836" y="1547085"/>
                          </a:cubicBezTo>
                          <a:cubicBezTo>
                            <a:pt x="10796801" y="1700900"/>
                            <a:pt x="10653071" y="1857352"/>
                            <a:pt x="10469412" y="1856509"/>
                          </a:cubicBezTo>
                          <a:cubicBezTo>
                            <a:pt x="6561645" y="1782738"/>
                            <a:pt x="5090126" y="1700626"/>
                            <a:pt x="309424" y="1856509"/>
                          </a:cubicBezTo>
                          <a:cubicBezTo>
                            <a:pt x="145340" y="1857496"/>
                            <a:pt x="-14564" y="1711328"/>
                            <a:pt x="0" y="1547085"/>
                          </a:cubicBezTo>
                          <a:cubicBezTo>
                            <a:pt x="101219" y="1397056"/>
                            <a:pt x="-70744" y="463281"/>
                            <a:pt x="0" y="309424"/>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22" name="Rectangle 21">
              <a:extLst>
                <a:ext uri="{FF2B5EF4-FFF2-40B4-BE49-F238E27FC236}">
                  <a16:creationId xmlns:a16="http://schemas.microsoft.com/office/drawing/2014/main" id="{CD4403B4-341D-4F45-88C0-E21B22C997D9}"/>
                </a:ext>
              </a:extLst>
            </p:cNvPr>
            <p:cNvSpPr/>
            <p:nvPr/>
          </p:nvSpPr>
          <p:spPr>
            <a:xfrm>
              <a:off x="7460592" y="3063991"/>
              <a:ext cx="3637990" cy="1446550"/>
            </a:xfrm>
            <a:prstGeom prst="rect">
              <a:avLst/>
            </a:prstGeom>
            <a:grpFill/>
          </p:spPr>
          <p:txBody>
            <a:bodyPr wrap="square" lIns="91440" tIns="45720" rIns="91440" bIns="45720">
              <a:spAutoFit/>
            </a:bodyPr>
            <a:lstStyle/>
            <a:p>
              <a:pPr algn="ctr"/>
              <a:r>
                <a:rPr lang="en-US" sz="4400" b="1">
                  <a:ln w="0"/>
                  <a:solidFill>
                    <a:srgbClr val="002060"/>
                  </a:solidFill>
                  <a:latin typeface="UTM French Vanilla" panose="02040603050506020204" pitchFamily="18" charset="0"/>
                  <a:cs typeface="Times New Roman" panose="02020603050405020304" pitchFamily="18" charset="0"/>
                </a:rPr>
                <a:t>Đặt được câu theo yêu cầu.</a:t>
              </a:r>
              <a:endParaRPr lang="en-US" sz="4400" b="1" cap="none" spc="0">
                <a:ln w="0"/>
                <a:solidFill>
                  <a:srgbClr val="002060"/>
                </a:solidFill>
                <a:latin typeface="UTM French Vanilla" panose="02040603050506020204" pitchFamily="18" charset="0"/>
                <a:cs typeface="Times New Roman" panose="02020603050405020304" pitchFamily="18" charset="0"/>
              </a:endParaRPr>
            </a:p>
          </p:txBody>
        </p:sp>
      </p:grpSp>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t="13330" b="66013"/>
          <a:stretch/>
        </p:blipFill>
        <p:spPr>
          <a:xfrm>
            <a:off x="2659674" y="-588899"/>
            <a:ext cx="6858000" cy="1416631"/>
          </a:xfrm>
          <a:prstGeom prst="rect">
            <a:avLst/>
          </a:prstGeom>
        </p:spPr>
      </p:pic>
      <p:sp>
        <p:nvSpPr>
          <p:cNvPr id="8" name="Rectangle 7"/>
          <p:cNvSpPr/>
          <p:nvPr/>
        </p:nvSpPr>
        <p:spPr>
          <a:xfrm>
            <a:off x="3369957" y="827732"/>
            <a:ext cx="5452092" cy="1015640"/>
          </a:xfrm>
          <a:prstGeom prst="rect">
            <a:avLst/>
          </a:prstGeom>
          <a:noFill/>
        </p:spPr>
        <p:txBody>
          <a:bodyPr wrap="none" lIns="91419" tIns="45709" rIns="91419" bIns="45709">
            <a:spAutoFit/>
          </a:bodyPr>
          <a:lstStyle/>
          <a:p>
            <a:pPr algn="ctr" defTabSz="914217"/>
            <a:r>
              <a:rPr lang="en-US" sz="6000" dirty="0" err="1">
                <a:ln w="19050">
                  <a:solidFill>
                    <a:schemeClr val="accent1">
                      <a:lumMod val="50000"/>
                    </a:schemeClr>
                  </a:solidFill>
                </a:ln>
                <a:solidFill>
                  <a:srgbClr val="FFC000"/>
                </a:solidFill>
                <a:latin typeface="iCiel Cadena" panose="02000503000000020004" pitchFamily="2" charset="-93"/>
              </a:rPr>
              <a:t>Yêu</a:t>
            </a:r>
            <a:r>
              <a:rPr lang="en-US" sz="6000" dirty="0">
                <a:ln w="19050">
                  <a:solidFill>
                    <a:schemeClr val="accent1">
                      <a:lumMod val="50000"/>
                    </a:schemeClr>
                  </a:solidFill>
                </a:ln>
                <a:solidFill>
                  <a:srgbClr val="FFC000"/>
                </a:solidFill>
                <a:latin typeface="iCiel Cadena" panose="02000503000000020004" pitchFamily="2" charset="-93"/>
              </a:rPr>
              <a:t> </a:t>
            </a:r>
            <a:r>
              <a:rPr lang="en-US" sz="6000" dirty="0" err="1">
                <a:ln w="19050">
                  <a:solidFill>
                    <a:schemeClr val="accent1">
                      <a:lumMod val="50000"/>
                    </a:schemeClr>
                  </a:solidFill>
                </a:ln>
                <a:solidFill>
                  <a:srgbClr val="FFC000"/>
                </a:solidFill>
                <a:latin typeface="iCiel Cadena" panose="02000503000000020004" pitchFamily="2" charset="-93"/>
              </a:rPr>
              <a:t>cầu</a:t>
            </a:r>
            <a:r>
              <a:rPr lang="en-US" sz="6000" dirty="0">
                <a:ln w="19050">
                  <a:solidFill>
                    <a:schemeClr val="accent1">
                      <a:lumMod val="50000"/>
                    </a:schemeClr>
                  </a:solidFill>
                </a:ln>
                <a:solidFill>
                  <a:srgbClr val="FFC000"/>
                </a:solidFill>
                <a:latin typeface="iCiel Cadena" panose="02000503000000020004" pitchFamily="2" charset="-93"/>
              </a:rPr>
              <a:t> </a:t>
            </a:r>
            <a:r>
              <a:rPr lang="en-US" sz="6000" dirty="0" err="1">
                <a:ln w="19050">
                  <a:solidFill>
                    <a:schemeClr val="accent1">
                      <a:lumMod val="50000"/>
                    </a:schemeClr>
                  </a:solidFill>
                </a:ln>
                <a:solidFill>
                  <a:srgbClr val="FFC000"/>
                </a:solidFill>
                <a:latin typeface="iCiel Cadena" panose="02000503000000020004" pitchFamily="2" charset="-93"/>
              </a:rPr>
              <a:t>cần</a:t>
            </a:r>
            <a:r>
              <a:rPr lang="en-US" sz="6000" dirty="0">
                <a:ln w="19050">
                  <a:solidFill>
                    <a:schemeClr val="accent1">
                      <a:lumMod val="50000"/>
                    </a:schemeClr>
                  </a:solidFill>
                </a:ln>
                <a:solidFill>
                  <a:srgbClr val="FFC000"/>
                </a:solidFill>
                <a:latin typeface="iCiel Cadena" panose="02000503000000020004" pitchFamily="2" charset="-93"/>
              </a:rPr>
              <a:t> </a:t>
            </a:r>
            <a:r>
              <a:rPr lang="en-US" sz="6000" dirty="0" err="1">
                <a:ln w="19050">
                  <a:solidFill>
                    <a:schemeClr val="accent1">
                      <a:lumMod val="50000"/>
                    </a:schemeClr>
                  </a:solidFill>
                </a:ln>
                <a:solidFill>
                  <a:srgbClr val="FFC000"/>
                </a:solidFill>
                <a:latin typeface="iCiel Cadena" panose="02000503000000020004" pitchFamily="2" charset="-93"/>
              </a:rPr>
              <a:t>đạt</a:t>
            </a:r>
            <a:endParaRPr lang="en-US" sz="6000" dirty="0">
              <a:ln w="19050">
                <a:solidFill>
                  <a:schemeClr val="accent1">
                    <a:lumMod val="50000"/>
                  </a:schemeClr>
                </a:solidFill>
              </a:ln>
              <a:solidFill>
                <a:srgbClr val="FFC000"/>
              </a:solidFill>
              <a:latin typeface="iCiel Cadena" panose="02000503000000020004" pitchFamily="2" charset="-93"/>
            </a:endParaRPr>
          </a:p>
        </p:txBody>
      </p:sp>
      <p:pic>
        <p:nvPicPr>
          <p:cNvPr id="29" name="Picture 28" descr="A picture containing text, toy, doll, vector graphics&#10;&#10;Description automatically generated">
            <a:extLst>
              <a:ext uri="{FF2B5EF4-FFF2-40B4-BE49-F238E27FC236}">
                <a16:creationId xmlns:a16="http://schemas.microsoft.com/office/drawing/2014/main" id="{A35DDBFC-006A-487D-BE01-FF50F6A462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6709" y="2449496"/>
            <a:ext cx="4310849" cy="4310849"/>
          </a:xfrm>
          <a:prstGeom prst="rect">
            <a:avLst/>
          </a:prstGeom>
        </p:spPr>
      </p:pic>
      <p:pic>
        <p:nvPicPr>
          <p:cNvPr id="30" name="图片 3">
            <a:extLst>
              <a:ext uri="{FF2B5EF4-FFF2-40B4-BE49-F238E27FC236}">
                <a16:creationId xmlns:a16="http://schemas.microsoft.com/office/drawing/2014/main" id="{43DC3132-965B-4A45-8FDE-9E09BE49229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82946" y="1683993"/>
            <a:ext cx="1045360" cy="985426"/>
          </a:xfrm>
          <a:prstGeom prst="rect">
            <a:avLst/>
          </a:prstGeom>
        </p:spPr>
      </p:pic>
      <p:pic>
        <p:nvPicPr>
          <p:cNvPr id="31" name="图片 4">
            <a:extLst>
              <a:ext uri="{FF2B5EF4-FFF2-40B4-BE49-F238E27FC236}">
                <a16:creationId xmlns:a16="http://schemas.microsoft.com/office/drawing/2014/main" id="{1F063E1C-17F0-4AAC-9FDF-64EEEC64DAF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80744" y="1793102"/>
            <a:ext cx="1077412" cy="1015640"/>
          </a:xfrm>
          <a:prstGeom prst="rect">
            <a:avLst/>
          </a:prstGeom>
        </p:spPr>
      </p:pic>
      <p:sp>
        <p:nvSpPr>
          <p:cNvPr id="13" name="Rectangle 12">
            <a:extLst>
              <a:ext uri="{FF2B5EF4-FFF2-40B4-BE49-F238E27FC236}">
                <a16:creationId xmlns:a16="http://schemas.microsoft.com/office/drawing/2014/main" id="{76B1E31B-DA69-44B1-AFB7-776F94DB1A92}"/>
              </a:ext>
            </a:extLst>
          </p:cNvPr>
          <p:cNvSpPr/>
          <p:nvPr/>
        </p:nvSpPr>
        <p:spPr>
          <a:xfrm>
            <a:off x="-2279374" y="0"/>
            <a:ext cx="2146852" cy="2211948"/>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35224747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heel(1)">
                                      <p:cBhvr>
                                        <p:cTn id="15" dur="2000"/>
                                        <p:tgtEl>
                                          <p:spTgt spid="30"/>
                                        </p:tgtEl>
                                      </p:cBhvr>
                                    </p:animEffect>
                                  </p:childTnLst>
                                </p:cTn>
                              </p:par>
                              <p:par>
                                <p:cTn id="16" presetID="21" presetClass="entr" presetSubtype="1"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heel(1)">
                                      <p:cBhvr>
                                        <p:cTn id="18" dur="20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heel(1)">
                                      <p:cBhvr>
                                        <p:cTn id="23" dur="2000"/>
                                        <p:tgtEl>
                                          <p:spTgt spid="31"/>
                                        </p:tgtEl>
                                      </p:cBhvr>
                                    </p:animEffect>
                                  </p:childTnLst>
                                </p:cTn>
                              </p:par>
                              <p:par>
                                <p:cTn id="24" presetID="21" presetClass="entr" presetSubtype="1" fill="hold"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heel(1)">
                                      <p:cBhvr>
                                        <p:cTn id="26"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Rounded Corners 46">
            <a:extLst>
              <a:ext uri="{FF2B5EF4-FFF2-40B4-BE49-F238E27FC236}">
                <a16:creationId xmlns:a16="http://schemas.microsoft.com/office/drawing/2014/main" id="{2CAC479B-3BFC-4864-946D-CCC20BA26906}"/>
              </a:ext>
            </a:extLst>
          </p:cNvPr>
          <p:cNvSpPr/>
          <p:nvPr/>
        </p:nvSpPr>
        <p:spPr>
          <a:xfrm>
            <a:off x="4331590" y="1988527"/>
            <a:ext cx="7182035" cy="91415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E13D930F-32BB-4353-A423-416BA628A9C6}"/>
              </a:ext>
            </a:extLst>
          </p:cNvPr>
          <p:cNvSpPr/>
          <p:nvPr/>
        </p:nvSpPr>
        <p:spPr>
          <a:xfrm>
            <a:off x="4331589" y="3226498"/>
            <a:ext cx="7182035" cy="914157"/>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52D8BBE5-3053-4486-9BCC-D18439F095B5}"/>
              </a:ext>
            </a:extLst>
          </p:cNvPr>
          <p:cNvSpPr/>
          <p:nvPr/>
        </p:nvSpPr>
        <p:spPr>
          <a:xfrm>
            <a:off x="4331589" y="4544777"/>
            <a:ext cx="7182035" cy="914157"/>
          </a:xfrm>
          <a:prstGeom prst="round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34C764A4-D7B8-4890-A30A-7B351A9B4AD8}"/>
              </a:ext>
            </a:extLst>
          </p:cNvPr>
          <p:cNvSpPr/>
          <p:nvPr/>
        </p:nvSpPr>
        <p:spPr>
          <a:xfrm>
            <a:off x="4331589" y="5761070"/>
            <a:ext cx="7182035" cy="914157"/>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3866A6E2-5209-4ABC-871B-EC8B540FCE9B}"/>
              </a:ext>
            </a:extLst>
          </p:cNvPr>
          <p:cNvSpPr/>
          <p:nvPr/>
        </p:nvSpPr>
        <p:spPr>
          <a:xfrm>
            <a:off x="1302616" y="313029"/>
            <a:ext cx="9144619" cy="769441"/>
          </a:xfrm>
          <a:prstGeom prst="rect">
            <a:avLst/>
          </a:prstGeom>
          <a:noFill/>
        </p:spPr>
        <p:txBody>
          <a:bodyPr wrap="none" lIns="91440" tIns="45720" rIns="91440" bIns="45720">
            <a:spAutoFit/>
          </a:bodyPr>
          <a:lstStyle/>
          <a:p>
            <a:pPr algn="ctr"/>
            <a:r>
              <a:rPr lang="en-US" sz="4400" b="0" cap="none" spc="0">
                <a:ln w="19050">
                  <a:solidFill>
                    <a:sysClr val="windowText" lastClr="000000"/>
                  </a:solidFill>
                </a:ln>
                <a:solidFill>
                  <a:schemeClr val="accent4"/>
                </a:solidFill>
                <a:latin typeface="Coiny" panose="02000903060500060000" pitchFamily="2" charset="0"/>
              </a:rPr>
              <a:t>1. Tự kiểm tra vốn từ của mình:</a:t>
            </a:r>
          </a:p>
        </p:txBody>
      </p:sp>
      <p:pic>
        <p:nvPicPr>
          <p:cNvPr id="5" name="图片 17">
            <a:extLst>
              <a:ext uri="{FF2B5EF4-FFF2-40B4-BE49-F238E27FC236}">
                <a16:creationId xmlns:a16="http://schemas.microsoft.com/office/drawing/2014/main" id="{AA8C7824-40E0-42F3-B4C2-064827F362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68309" y="146589"/>
            <a:ext cx="1273731" cy="1181079"/>
          </a:xfrm>
          <a:prstGeom prst="rect">
            <a:avLst/>
          </a:prstGeom>
        </p:spPr>
      </p:pic>
      <p:sp>
        <p:nvSpPr>
          <p:cNvPr id="6" name="TextBox 5">
            <a:extLst>
              <a:ext uri="{FF2B5EF4-FFF2-40B4-BE49-F238E27FC236}">
                <a16:creationId xmlns:a16="http://schemas.microsoft.com/office/drawing/2014/main" id="{BE5A6CBB-A0E5-4813-A51F-C3EF6449A11C}"/>
              </a:ext>
            </a:extLst>
          </p:cNvPr>
          <p:cNvSpPr txBox="1"/>
          <p:nvPr/>
        </p:nvSpPr>
        <p:spPr>
          <a:xfrm>
            <a:off x="-124287" y="1062235"/>
            <a:ext cx="12191999" cy="646331"/>
          </a:xfrm>
          <a:prstGeom prst="rect">
            <a:avLst/>
          </a:prstGeom>
          <a:noFill/>
        </p:spPr>
        <p:txBody>
          <a:bodyPr wrap="square">
            <a:spAutoFit/>
          </a:bodyPr>
          <a:lstStyle/>
          <a:p>
            <a:pPr marL="514350" indent="-514350" algn="ctr">
              <a:buAutoNum type="alphaLcParenR"/>
            </a:pPr>
            <a:r>
              <a:rPr lang="en-US" sz="3600" b="1">
                <a:solidFill>
                  <a:srgbClr val="002060"/>
                </a:solidFill>
                <a:latin typeface="Times New Roman" panose="02020603050405020304" pitchFamily="18" charset="0"/>
                <a:cs typeface="Times New Roman" panose="02020603050405020304" pitchFamily="18" charset="0"/>
              </a:rPr>
              <a:t>Xếp các tiếng sau đây thành những nhóm đồng nghĩa : </a:t>
            </a:r>
          </a:p>
        </p:txBody>
      </p:sp>
      <p:grpSp>
        <p:nvGrpSpPr>
          <p:cNvPr id="46" name="Group 45">
            <a:extLst>
              <a:ext uri="{FF2B5EF4-FFF2-40B4-BE49-F238E27FC236}">
                <a16:creationId xmlns:a16="http://schemas.microsoft.com/office/drawing/2014/main" id="{1D7757BF-A1DB-47BF-9B0E-22D2E5B5D3B0}"/>
              </a:ext>
            </a:extLst>
          </p:cNvPr>
          <p:cNvGrpSpPr/>
          <p:nvPr/>
        </p:nvGrpSpPr>
        <p:grpSpPr>
          <a:xfrm>
            <a:off x="320893" y="2081552"/>
            <a:ext cx="1198485" cy="674008"/>
            <a:chOff x="1054805" y="2206167"/>
            <a:chExt cx="1198485" cy="674008"/>
          </a:xfrm>
        </p:grpSpPr>
        <p:sp>
          <p:nvSpPr>
            <p:cNvPr id="9" name="Rectangle 8">
              <a:extLst>
                <a:ext uri="{FF2B5EF4-FFF2-40B4-BE49-F238E27FC236}">
                  <a16:creationId xmlns:a16="http://schemas.microsoft.com/office/drawing/2014/main" id="{BEDB4035-31CD-488A-A6FB-9DC3A3FE295E}"/>
                </a:ext>
              </a:extLst>
            </p:cNvPr>
            <p:cNvSpPr/>
            <p:nvPr/>
          </p:nvSpPr>
          <p:spPr>
            <a:xfrm>
              <a:off x="1054805" y="2233844"/>
              <a:ext cx="1198485" cy="646331"/>
            </a:xfrm>
            <a:prstGeom prst="rect">
              <a:avLst/>
            </a:prstGeom>
            <a:solidFill>
              <a:schemeClr val="bg1"/>
            </a:solid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r</a:t>
              </a:r>
            </a:p>
          </p:txBody>
        </p:sp>
        <p:sp>
          <p:nvSpPr>
            <p:cNvPr id="13" name="TextBox 12">
              <a:extLst>
                <a:ext uri="{FF2B5EF4-FFF2-40B4-BE49-F238E27FC236}">
                  <a16:creationId xmlns:a16="http://schemas.microsoft.com/office/drawing/2014/main" id="{A76749C5-8AE2-4732-9699-CB5F3E1D1335}"/>
                </a:ext>
              </a:extLst>
            </p:cNvPr>
            <p:cNvSpPr txBox="1"/>
            <p:nvPr/>
          </p:nvSpPr>
          <p:spPr>
            <a:xfrm>
              <a:off x="1301746" y="2206167"/>
              <a:ext cx="704605" cy="646331"/>
            </a:xfrm>
            <a:prstGeom prst="rect">
              <a:avLst/>
            </a:prstGeom>
            <a:noFill/>
          </p:spPr>
          <p:txBody>
            <a:bodyPr wrap="square">
              <a:spAutoFit/>
            </a:bodyPr>
            <a:lstStyle/>
            <a:p>
              <a:r>
                <a:rPr kumimoji="0" lang="en-US" sz="3600" b="1" i="0" u="none" strike="noStrike" kern="1200" cap="none" spc="0" normalizeH="0" baseline="0" noProof="0">
                  <a:ln>
                    <a:noFill/>
                  </a:ln>
                  <a:solidFill>
                    <a:srgbClr val="00B050"/>
                  </a:solidFill>
                  <a:effectLst/>
                  <a:uLnTx/>
                  <a:uFillTx/>
                  <a:latin typeface="Times New Roman" panose="02020603050405020304" pitchFamily="18" charset="0"/>
                  <a:ea typeface="+mn-ea"/>
                  <a:cs typeface="Times New Roman" panose="02020603050405020304" pitchFamily="18" charset="0"/>
                </a:rPr>
                <a:t>đỏ</a:t>
              </a:r>
              <a:endParaRPr lang="en-US" sz="3600">
                <a:solidFill>
                  <a:srgbClr val="00B050"/>
                </a:solidFill>
              </a:endParaRPr>
            </a:p>
          </p:txBody>
        </p:sp>
      </p:grpSp>
      <p:grpSp>
        <p:nvGrpSpPr>
          <p:cNvPr id="21" name="Group 20">
            <a:extLst>
              <a:ext uri="{FF2B5EF4-FFF2-40B4-BE49-F238E27FC236}">
                <a16:creationId xmlns:a16="http://schemas.microsoft.com/office/drawing/2014/main" id="{2C7FE3DD-7BD6-4F3B-98B7-477C505E3983}"/>
              </a:ext>
            </a:extLst>
          </p:cNvPr>
          <p:cNvGrpSpPr/>
          <p:nvPr/>
        </p:nvGrpSpPr>
        <p:grpSpPr>
          <a:xfrm>
            <a:off x="2159493" y="2093919"/>
            <a:ext cx="1285043" cy="658017"/>
            <a:chOff x="3047260" y="2222158"/>
            <a:chExt cx="1285043" cy="658017"/>
          </a:xfrm>
        </p:grpSpPr>
        <p:sp>
          <p:nvSpPr>
            <p:cNvPr id="14" name="Rectangle 13">
              <a:extLst>
                <a:ext uri="{FF2B5EF4-FFF2-40B4-BE49-F238E27FC236}">
                  <a16:creationId xmlns:a16="http://schemas.microsoft.com/office/drawing/2014/main" id="{A604C7A6-EEDF-418D-95BC-29C36E3938A2}"/>
                </a:ext>
              </a:extLst>
            </p:cNvPr>
            <p:cNvSpPr/>
            <p:nvPr/>
          </p:nvSpPr>
          <p:spPr>
            <a:xfrm>
              <a:off x="3047260" y="2233844"/>
              <a:ext cx="1198485" cy="646331"/>
            </a:xfrm>
            <a:prstGeom prst="rect">
              <a:avLst/>
            </a:prstGeom>
            <a:solidFill>
              <a:schemeClr val="bg1"/>
            </a:solid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r</a:t>
              </a:r>
            </a:p>
          </p:txBody>
        </p:sp>
        <p:sp>
          <p:nvSpPr>
            <p:cNvPr id="18" name="TextBox 17">
              <a:extLst>
                <a:ext uri="{FF2B5EF4-FFF2-40B4-BE49-F238E27FC236}">
                  <a16:creationId xmlns:a16="http://schemas.microsoft.com/office/drawing/2014/main" id="{E24B5C57-FDD8-461C-8EB8-03DBC528328A}"/>
                </a:ext>
              </a:extLst>
            </p:cNvPr>
            <p:cNvSpPr txBox="1"/>
            <p:nvPr/>
          </p:nvSpPr>
          <p:spPr>
            <a:xfrm>
              <a:off x="3047260" y="2222158"/>
              <a:ext cx="1285043" cy="646331"/>
            </a:xfrm>
            <a:prstGeom prst="rect">
              <a:avLst/>
            </a:prstGeom>
            <a:noFill/>
          </p:spPr>
          <p:txBody>
            <a:bodyPr wrap="square">
              <a:spAutoFit/>
            </a:bodyPr>
            <a:lstStyle/>
            <a:p>
              <a:r>
                <a:rPr lang="en-US" sz="3600" b="1">
                  <a:solidFill>
                    <a:srgbClr val="00B050"/>
                  </a:solidFill>
                  <a:latin typeface="Times New Roman" panose="02020603050405020304" pitchFamily="18" charset="0"/>
                  <a:cs typeface="Times New Roman" panose="02020603050405020304" pitchFamily="18" charset="0"/>
                </a:rPr>
                <a:t>trắng</a:t>
              </a:r>
              <a:endParaRPr lang="en-US" sz="3600">
                <a:solidFill>
                  <a:srgbClr val="00B050"/>
                </a:solidFill>
              </a:endParaRPr>
            </a:p>
          </p:txBody>
        </p:sp>
      </p:grpSp>
      <p:grpSp>
        <p:nvGrpSpPr>
          <p:cNvPr id="22" name="Group 21">
            <a:extLst>
              <a:ext uri="{FF2B5EF4-FFF2-40B4-BE49-F238E27FC236}">
                <a16:creationId xmlns:a16="http://schemas.microsoft.com/office/drawing/2014/main" id="{20135943-9692-4651-9D26-33D253C9AED0}"/>
              </a:ext>
            </a:extLst>
          </p:cNvPr>
          <p:cNvGrpSpPr/>
          <p:nvPr/>
        </p:nvGrpSpPr>
        <p:grpSpPr>
          <a:xfrm>
            <a:off x="349428" y="3025560"/>
            <a:ext cx="1285043" cy="658017"/>
            <a:chOff x="3047260" y="2222158"/>
            <a:chExt cx="1285043" cy="658017"/>
          </a:xfrm>
        </p:grpSpPr>
        <p:sp>
          <p:nvSpPr>
            <p:cNvPr id="23" name="Rectangle 22">
              <a:extLst>
                <a:ext uri="{FF2B5EF4-FFF2-40B4-BE49-F238E27FC236}">
                  <a16:creationId xmlns:a16="http://schemas.microsoft.com/office/drawing/2014/main" id="{E8425F2A-CA2D-4B46-9D8C-DB86DE61FFD0}"/>
                </a:ext>
              </a:extLst>
            </p:cNvPr>
            <p:cNvSpPr/>
            <p:nvPr/>
          </p:nvSpPr>
          <p:spPr>
            <a:xfrm>
              <a:off x="3047260" y="2233844"/>
              <a:ext cx="1198485" cy="646331"/>
            </a:xfrm>
            <a:prstGeom prst="rect">
              <a:avLst/>
            </a:prstGeom>
            <a:solidFill>
              <a:schemeClr val="bg1"/>
            </a:solid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r</a:t>
              </a:r>
            </a:p>
          </p:txBody>
        </p:sp>
        <p:sp>
          <p:nvSpPr>
            <p:cNvPr id="24" name="TextBox 23">
              <a:extLst>
                <a:ext uri="{FF2B5EF4-FFF2-40B4-BE49-F238E27FC236}">
                  <a16:creationId xmlns:a16="http://schemas.microsoft.com/office/drawing/2014/main" id="{BDECCE97-7807-4FF3-8072-6329ABDCE5F8}"/>
                </a:ext>
              </a:extLst>
            </p:cNvPr>
            <p:cNvSpPr txBox="1"/>
            <p:nvPr/>
          </p:nvSpPr>
          <p:spPr>
            <a:xfrm>
              <a:off x="3047260" y="2222158"/>
              <a:ext cx="1285043" cy="646331"/>
            </a:xfrm>
            <a:prstGeom prst="rect">
              <a:avLst/>
            </a:prstGeom>
            <a:noFill/>
          </p:spPr>
          <p:txBody>
            <a:bodyPr wrap="square">
              <a:spAutoFit/>
            </a:bodyPr>
            <a:lstStyle/>
            <a:p>
              <a:r>
                <a:rPr lang="en-US" sz="3600" b="1">
                  <a:solidFill>
                    <a:srgbClr val="00B050"/>
                  </a:solidFill>
                  <a:latin typeface="Times New Roman" panose="02020603050405020304" pitchFamily="18" charset="0"/>
                  <a:cs typeface="Times New Roman" panose="02020603050405020304" pitchFamily="18" charset="0"/>
                </a:rPr>
                <a:t>xanh</a:t>
              </a:r>
            </a:p>
          </p:txBody>
        </p:sp>
      </p:grpSp>
      <p:grpSp>
        <p:nvGrpSpPr>
          <p:cNvPr id="25" name="Group 24">
            <a:extLst>
              <a:ext uri="{FF2B5EF4-FFF2-40B4-BE49-F238E27FC236}">
                <a16:creationId xmlns:a16="http://schemas.microsoft.com/office/drawing/2014/main" id="{25CFE670-67CC-4F76-B902-BD2D0E229CFF}"/>
              </a:ext>
            </a:extLst>
          </p:cNvPr>
          <p:cNvGrpSpPr/>
          <p:nvPr/>
        </p:nvGrpSpPr>
        <p:grpSpPr>
          <a:xfrm>
            <a:off x="2159493" y="3019762"/>
            <a:ext cx="1343484" cy="649964"/>
            <a:chOff x="3047260" y="2230211"/>
            <a:chExt cx="1343484" cy="649964"/>
          </a:xfrm>
        </p:grpSpPr>
        <p:sp>
          <p:nvSpPr>
            <p:cNvPr id="26" name="Rectangle 25">
              <a:extLst>
                <a:ext uri="{FF2B5EF4-FFF2-40B4-BE49-F238E27FC236}">
                  <a16:creationId xmlns:a16="http://schemas.microsoft.com/office/drawing/2014/main" id="{7566BE32-3A74-497D-B41D-5B343BC3CE12}"/>
                </a:ext>
              </a:extLst>
            </p:cNvPr>
            <p:cNvSpPr/>
            <p:nvPr/>
          </p:nvSpPr>
          <p:spPr>
            <a:xfrm>
              <a:off x="3047260" y="2233844"/>
              <a:ext cx="1198485" cy="646331"/>
            </a:xfrm>
            <a:prstGeom prst="rect">
              <a:avLst/>
            </a:prstGeom>
            <a:solidFill>
              <a:schemeClr val="bg1"/>
            </a:solid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r</a:t>
              </a:r>
            </a:p>
          </p:txBody>
        </p:sp>
        <p:sp>
          <p:nvSpPr>
            <p:cNvPr id="27" name="TextBox 26">
              <a:extLst>
                <a:ext uri="{FF2B5EF4-FFF2-40B4-BE49-F238E27FC236}">
                  <a16:creationId xmlns:a16="http://schemas.microsoft.com/office/drawing/2014/main" id="{4F23E14D-BDEF-4DA0-9312-509CE8180A64}"/>
                </a:ext>
              </a:extLst>
            </p:cNvPr>
            <p:cNvSpPr txBox="1"/>
            <p:nvPr/>
          </p:nvSpPr>
          <p:spPr>
            <a:xfrm>
              <a:off x="3105701" y="2230211"/>
              <a:ext cx="1285043" cy="646331"/>
            </a:xfrm>
            <a:prstGeom prst="rect">
              <a:avLst/>
            </a:prstGeom>
            <a:noFill/>
          </p:spPr>
          <p:txBody>
            <a:bodyPr wrap="square">
              <a:spAutoFit/>
            </a:bodyPr>
            <a:lstStyle/>
            <a:p>
              <a:r>
                <a:rPr lang="en-US" sz="3600" b="1">
                  <a:solidFill>
                    <a:srgbClr val="00B050"/>
                  </a:solidFill>
                  <a:latin typeface="Times New Roman" panose="02020603050405020304" pitchFamily="18" charset="0"/>
                  <a:cs typeface="Times New Roman" panose="02020603050405020304" pitchFamily="18" charset="0"/>
                </a:rPr>
                <a:t>điều</a:t>
              </a:r>
            </a:p>
          </p:txBody>
        </p:sp>
      </p:grpSp>
      <p:grpSp>
        <p:nvGrpSpPr>
          <p:cNvPr id="28" name="Group 27">
            <a:extLst>
              <a:ext uri="{FF2B5EF4-FFF2-40B4-BE49-F238E27FC236}">
                <a16:creationId xmlns:a16="http://schemas.microsoft.com/office/drawing/2014/main" id="{F9282BA6-5C29-4B0A-8F44-97A6642EA002}"/>
              </a:ext>
            </a:extLst>
          </p:cNvPr>
          <p:cNvGrpSpPr/>
          <p:nvPr/>
        </p:nvGrpSpPr>
        <p:grpSpPr>
          <a:xfrm>
            <a:off x="2141924" y="3924222"/>
            <a:ext cx="1320180" cy="658017"/>
            <a:chOff x="3047260" y="2222158"/>
            <a:chExt cx="1320180" cy="658017"/>
          </a:xfrm>
        </p:grpSpPr>
        <p:sp>
          <p:nvSpPr>
            <p:cNvPr id="29" name="Rectangle 28">
              <a:extLst>
                <a:ext uri="{FF2B5EF4-FFF2-40B4-BE49-F238E27FC236}">
                  <a16:creationId xmlns:a16="http://schemas.microsoft.com/office/drawing/2014/main" id="{A9840858-03E5-420D-B52F-C723D0BAF873}"/>
                </a:ext>
              </a:extLst>
            </p:cNvPr>
            <p:cNvSpPr/>
            <p:nvPr/>
          </p:nvSpPr>
          <p:spPr>
            <a:xfrm>
              <a:off x="3047260" y="2233844"/>
              <a:ext cx="1198485" cy="646331"/>
            </a:xfrm>
            <a:prstGeom prst="rect">
              <a:avLst/>
            </a:prstGeom>
            <a:solidFill>
              <a:schemeClr val="bg1"/>
            </a:solid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r</a:t>
              </a:r>
            </a:p>
          </p:txBody>
        </p:sp>
        <p:sp>
          <p:nvSpPr>
            <p:cNvPr id="30" name="TextBox 29">
              <a:extLst>
                <a:ext uri="{FF2B5EF4-FFF2-40B4-BE49-F238E27FC236}">
                  <a16:creationId xmlns:a16="http://schemas.microsoft.com/office/drawing/2014/main" id="{D5A9BDFA-3408-4B1B-8E84-304FB125E23B}"/>
                </a:ext>
              </a:extLst>
            </p:cNvPr>
            <p:cNvSpPr txBox="1"/>
            <p:nvPr/>
          </p:nvSpPr>
          <p:spPr>
            <a:xfrm>
              <a:off x="3082397" y="2222158"/>
              <a:ext cx="1285043" cy="646331"/>
            </a:xfrm>
            <a:prstGeom prst="rect">
              <a:avLst/>
            </a:prstGeom>
            <a:noFill/>
          </p:spPr>
          <p:txBody>
            <a:bodyPr wrap="square">
              <a:spAutoFit/>
            </a:bodyPr>
            <a:lstStyle/>
            <a:p>
              <a:r>
                <a:rPr lang="en-US" sz="3600" b="1">
                  <a:solidFill>
                    <a:srgbClr val="00B050"/>
                  </a:solidFill>
                  <a:latin typeface="Times New Roman" panose="02020603050405020304" pitchFamily="18" charset="0"/>
                  <a:cs typeface="Times New Roman" panose="02020603050405020304" pitchFamily="18" charset="0"/>
                </a:rPr>
                <a:t>bạch</a:t>
              </a:r>
            </a:p>
          </p:txBody>
        </p:sp>
      </p:grpSp>
      <p:grpSp>
        <p:nvGrpSpPr>
          <p:cNvPr id="31" name="Group 30">
            <a:extLst>
              <a:ext uri="{FF2B5EF4-FFF2-40B4-BE49-F238E27FC236}">
                <a16:creationId xmlns:a16="http://schemas.microsoft.com/office/drawing/2014/main" id="{5D6FC314-B221-4E33-89EE-A1497DAA5744}"/>
              </a:ext>
            </a:extLst>
          </p:cNvPr>
          <p:cNvGrpSpPr/>
          <p:nvPr/>
        </p:nvGrpSpPr>
        <p:grpSpPr>
          <a:xfrm>
            <a:off x="320893" y="5772756"/>
            <a:ext cx="1285043" cy="658017"/>
            <a:chOff x="3047260" y="2222158"/>
            <a:chExt cx="1285043" cy="658017"/>
          </a:xfrm>
        </p:grpSpPr>
        <p:sp>
          <p:nvSpPr>
            <p:cNvPr id="32" name="Rectangle 31">
              <a:extLst>
                <a:ext uri="{FF2B5EF4-FFF2-40B4-BE49-F238E27FC236}">
                  <a16:creationId xmlns:a16="http://schemas.microsoft.com/office/drawing/2014/main" id="{B3C76168-8711-4E4E-88EE-F29DE1BEB7FA}"/>
                </a:ext>
              </a:extLst>
            </p:cNvPr>
            <p:cNvSpPr/>
            <p:nvPr/>
          </p:nvSpPr>
          <p:spPr>
            <a:xfrm>
              <a:off x="3047260" y="2233844"/>
              <a:ext cx="1198485" cy="646331"/>
            </a:xfrm>
            <a:prstGeom prst="rect">
              <a:avLst/>
            </a:prstGeom>
            <a:solidFill>
              <a:schemeClr val="bg1"/>
            </a:solid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r</a:t>
              </a:r>
            </a:p>
          </p:txBody>
        </p:sp>
        <p:sp>
          <p:nvSpPr>
            <p:cNvPr id="33" name="TextBox 32">
              <a:extLst>
                <a:ext uri="{FF2B5EF4-FFF2-40B4-BE49-F238E27FC236}">
                  <a16:creationId xmlns:a16="http://schemas.microsoft.com/office/drawing/2014/main" id="{0B5AF845-80F2-417F-8226-FF005194F306}"/>
                </a:ext>
              </a:extLst>
            </p:cNvPr>
            <p:cNvSpPr txBox="1"/>
            <p:nvPr/>
          </p:nvSpPr>
          <p:spPr>
            <a:xfrm>
              <a:off x="3047260" y="2222158"/>
              <a:ext cx="1285043" cy="646331"/>
            </a:xfrm>
            <a:prstGeom prst="rect">
              <a:avLst/>
            </a:prstGeom>
            <a:noFill/>
          </p:spPr>
          <p:txBody>
            <a:bodyPr wrap="square">
              <a:spAutoFit/>
            </a:bodyPr>
            <a:lstStyle/>
            <a:p>
              <a:r>
                <a:rPr lang="en-US" sz="3600" b="1">
                  <a:solidFill>
                    <a:srgbClr val="00B050"/>
                  </a:solidFill>
                  <a:latin typeface="Times New Roman" panose="02020603050405020304" pitchFamily="18" charset="0"/>
                  <a:cs typeface="Times New Roman" panose="02020603050405020304" pitchFamily="18" charset="0"/>
                </a:rPr>
                <a:t>hồng</a:t>
              </a:r>
            </a:p>
          </p:txBody>
        </p:sp>
      </p:grpSp>
      <p:grpSp>
        <p:nvGrpSpPr>
          <p:cNvPr id="34" name="Group 33">
            <a:extLst>
              <a:ext uri="{FF2B5EF4-FFF2-40B4-BE49-F238E27FC236}">
                <a16:creationId xmlns:a16="http://schemas.microsoft.com/office/drawing/2014/main" id="{EB70FADC-2B5E-4F4D-9D9E-CB759F7992F1}"/>
              </a:ext>
            </a:extLst>
          </p:cNvPr>
          <p:cNvGrpSpPr/>
          <p:nvPr/>
        </p:nvGrpSpPr>
        <p:grpSpPr>
          <a:xfrm>
            <a:off x="2098143" y="5761070"/>
            <a:ext cx="1404834" cy="658017"/>
            <a:chOff x="3047260" y="2222158"/>
            <a:chExt cx="1404834" cy="658017"/>
          </a:xfrm>
        </p:grpSpPr>
        <p:sp>
          <p:nvSpPr>
            <p:cNvPr id="35" name="Rectangle 34">
              <a:extLst>
                <a:ext uri="{FF2B5EF4-FFF2-40B4-BE49-F238E27FC236}">
                  <a16:creationId xmlns:a16="http://schemas.microsoft.com/office/drawing/2014/main" id="{3F561BF6-2506-4785-B1BB-8AF7D4B84E3D}"/>
                </a:ext>
              </a:extLst>
            </p:cNvPr>
            <p:cNvSpPr/>
            <p:nvPr/>
          </p:nvSpPr>
          <p:spPr>
            <a:xfrm>
              <a:off x="3047260" y="2233844"/>
              <a:ext cx="1198485" cy="646331"/>
            </a:xfrm>
            <a:prstGeom prst="rect">
              <a:avLst/>
            </a:prstGeom>
            <a:solidFill>
              <a:schemeClr val="bg1"/>
            </a:solid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r</a:t>
              </a:r>
            </a:p>
          </p:txBody>
        </p:sp>
        <p:sp>
          <p:nvSpPr>
            <p:cNvPr id="36" name="TextBox 35">
              <a:extLst>
                <a:ext uri="{FF2B5EF4-FFF2-40B4-BE49-F238E27FC236}">
                  <a16:creationId xmlns:a16="http://schemas.microsoft.com/office/drawing/2014/main" id="{93EC6ADE-5799-4945-A3FE-161FA171FF57}"/>
                </a:ext>
              </a:extLst>
            </p:cNvPr>
            <p:cNvSpPr txBox="1"/>
            <p:nvPr/>
          </p:nvSpPr>
          <p:spPr>
            <a:xfrm>
              <a:off x="3167051" y="2222158"/>
              <a:ext cx="1285043" cy="646331"/>
            </a:xfrm>
            <a:prstGeom prst="rect">
              <a:avLst/>
            </a:prstGeom>
            <a:noFill/>
          </p:spPr>
          <p:txBody>
            <a:bodyPr wrap="square">
              <a:spAutoFit/>
            </a:bodyPr>
            <a:lstStyle/>
            <a:p>
              <a:r>
                <a:rPr lang="en-US" sz="3600" b="1">
                  <a:solidFill>
                    <a:srgbClr val="00B050"/>
                  </a:solidFill>
                  <a:latin typeface="Times New Roman" panose="02020603050405020304" pitchFamily="18" charset="0"/>
                  <a:cs typeface="Times New Roman" panose="02020603050405020304" pitchFamily="18" charset="0"/>
                </a:rPr>
                <a:t>biếc</a:t>
              </a:r>
            </a:p>
          </p:txBody>
        </p:sp>
      </p:grpSp>
      <p:grpSp>
        <p:nvGrpSpPr>
          <p:cNvPr id="37" name="Group 36">
            <a:extLst>
              <a:ext uri="{FF2B5EF4-FFF2-40B4-BE49-F238E27FC236}">
                <a16:creationId xmlns:a16="http://schemas.microsoft.com/office/drawing/2014/main" id="{90220031-02E8-4609-9405-006FC85173AB}"/>
              </a:ext>
            </a:extLst>
          </p:cNvPr>
          <p:cNvGrpSpPr/>
          <p:nvPr/>
        </p:nvGrpSpPr>
        <p:grpSpPr>
          <a:xfrm>
            <a:off x="2105618" y="4845792"/>
            <a:ext cx="1432997" cy="649964"/>
            <a:chOff x="3047260" y="2230211"/>
            <a:chExt cx="1432997" cy="649964"/>
          </a:xfrm>
        </p:grpSpPr>
        <p:sp>
          <p:nvSpPr>
            <p:cNvPr id="38" name="Rectangle 37">
              <a:extLst>
                <a:ext uri="{FF2B5EF4-FFF2-40B4-BE49-F238E27FC236}">
                  <a16:creationId xmlns:a16="http://schemas.microsoft.com/office/drawing/2014/main" id="{5D04C977-BD78-4BE2-AE10-3A19ECC39E83}"/>
                </a:ext>
              </a:extLst>
            </p:cNvPr>
            <p:cNvSpPr/>
            <p:nvPr/>
          </p:nvSpPr>
          <p:spPr>
            <a:xfrm>
              <a:off x="3047260" y="2233844"/>
              <a:ext cx="1198485" cy="646331"/>
            </a:xfrm>
            <a:prstGeom prst="rect">
              <a:avLst/>
            </a:prstGeom>
            <a:solidFill>
              <a:schemeClr val="bg1"/>
            </a:solid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r</a:t>
              </a:r>
            </a:p>
          </p:txBody>
        </p:sp>
        <p:sp>
          <p:nvSpPr>
            <p:cNvPr id="39" name="TextBox 38">
              <a:extLst>
                <a:ext uri="{FF2B5EF4-FFF2-40B4-BE49-F238E27FC236}">
                  <a16:creationId xmlns:a16="http://schemas.microsoft.com/office/drawing/2014/main" id="{5CE03A70-7468-4D5B-B677-CC19AF4430BD}"/>
                </a:ext>
              </a:extLst>
            </p:cNvPr>
            <p:cNvSpPr txBox="1"/>
            <p:nvPr/>
          </p:nvSpPr>
          <p:spPr>
            <a:xfrm>
              <a:off x="3195214" y="2230211"/>
              <a:ext cx="1285043" cy="646331"/>
            </a:xfrm>
            <a:prstGeom prst="rect">
              <a:avLst/>
            </a:prstGeom>
            <a:noFill/>
          </p:spPr>
          <p:txBody>
            <a:bodyPr wrap="square">
              <a:spAutoFit/>
            </a:bodyPr>
            <a:lstStyle/>
            <a:p>
              <a:r>
                <a:rPr lang="en-US" sz="3600" b="1">
                  <a:solidFill>
                    <a:srgbClr val="00B050"/>
                  </a:solidFill>
                  <a:latin typeface="Times New Roman" panose="02020603050405020304" pitchFamily="18" charset="0"/>
                  <a:cs typeface="Times New Roman" panose="02020603050405020304" pitchFamily="18" charset="0"/>
                </a:rPr>
                <a:t>đào</a:t>
              </a:r>
            </a:p>
          </p:txBody>
        </p:sp>
      </p:grpSp>
      <p:grpSp>
        <p:nvGrpSpPr>
          <p:cNvPr id="40" name="Group 39">
            <a:extLst>
              <a:ext uri="{FF2B5EF4-FFF2-40B4-BE49-F238E27FC236}">
                <a16:creationId xmlns:a16="http://schemas.microsoft.com/office/drawing/2014/main" id="{24A0E41B-192F-474E-883F-5AEFA994F467}"/>
              </a:ext>
            </a:extLst>
          </p:cNvPr>
          <p:cNvGrpSpPr/>
          <p:nvPr/>
        </p:nvGrpSpPr>
        <p:grpSpPr>
          <a:xfrm>
            <a:off x="349428" y="3898446"/>
            <a:ext cx="1500141" cy="687542"/>
            <a:chOff x="3047260" y="2192633"/>
            <a:chExt cx="1500141" cy="687542"/>
          </a:xfrm>
        </p:grpSpPr>
        <p:sp>
          <p:nvSpPr>
            <p:cNvPr id="41" name="Rectangle 40">
              <a:extLst>
                <a:ext uri="{FF2B5EF4-FFF2-40B4-BE49-F238E27FC236}">
                  <a16:creationId xmlns:a16="http://schemas.microsoft.com/office/drawing/2014/main" id="{95706641-DA15-43AA-984C-34B0F126193F}"/>
                </a:ext>
              </a:extLst>
            </p:cNvPr>
            <p:cNvSpPr/>
            <p:nvPr/>
          </p:nvSpPr>
          <p:spPr>
            <a:xfrm>
              <a:off x="3047260" y="2233844"/>
              <a:ext cx="1198485" cy="646331"/>
            </a:xfrm>
            <a:prstGeom prst="rect">
              <a:avLst/>
            </a:prstGeom>
            <a:solidFill>
              <a:schemeClr val="bg1"/>
            </a:solid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r</a:t>
              </a:r>
            </a:p>
          </p:txBody>
        </p:sp>
        <p:sp>
          <p:nvSpPr>
            <p:cNvPr id="42" name="TextBox 41">
              <a:extLst>
                <a:ext uri="{FF2B5EF4-FFF2-40B4-BE49-F238E27FC236}">
                  <a16:creationId xmlns:a16="http://schemas.microsoft.com/office/drawing/2014/main" id="{1EC138DC-3D10-44B4-966B-2AD195C9B1CB}"/>
                </a:ext>
              </a:extLst>
            </p:cNvPr>
            <p:cNvSpPr txBox="1"/>
            <p:nvPr/>
          </p:nvSpPr>
          <p:spPr>
            <a:xfrm>
              <a:off x="3262358" y="2192633"/>
              <a:ext cx="1285043" cy="646331"/>
            </a:xfrm>
            <a:prstGeom prst="rect">
              <a:avLst/>
            </a:prstGeom>
            <a:noFill/>
          </p:spPr>
          <p:txBody>
            <a:bodyPr wrap="square">
              <a:spAutoFit/>
            </a:bodyPr>
            <a:lstStyle/>
            <a:p>
              <a:r>
                <a:rPr lang="en-US" sz="3600" b="1">
                  <a:solidFill>
                    <a:srgbClr val="00B050"/>
                  </a:solidFill>
                  <a:latin typeface="Times New Roman" panose="02020603050405020304" pitchFamily="18" charset="0"/>
                  <a:cs typeface="Times New Roman" panose="02020603050405020304" pitchFamily="18" charset="0"/>
                </a:rPr>
                <a:t>lục</a:t>
              </a:r>
            </a:p>
          </p:txBody>
        </p:sp>
      </p:grpSp>
      <p:grpSp>
        <p:nvGrpSpPr>
          <p:cNvPr id="43" name="Group 42">
            <a:extLst>
              <a:ext uri="{FF2B5EF4-FFF2-40B4-BE49-F238E27FC236}">
                <a16:creationId xmlns:a16="http://schemas.microsoft.com/office/drawing/2014/main" id="{D0FD9E89-631D-419C-AE3D-87418F8D7CE9}"/>
              </a:ext>
            </a:extLst>
          </p:cNvPr>
          <p:cNvGrpSpPr/>
          <p:nvPr/>
        </p:nvGrpSpPr>
        <p:grpSpPr>
          <a:xfrm>
            <a:off x="349428" y="4814777"/>
            <a:ext cx="1500141" cy="687542"/>
            <a:chOff x="3047260" y="2192633"/>
            <a:chExt cx="1500141" cy="687542"/>
          </a:xfrm>
        </p:grpSpPr>
        <p:sp>
          <p:nvSpPr>
            <p:cNvPr id="44" name="Rectangle 43">
              <a:extLst>
                <a:ext uri="{FF2B5EF4-FFF2-40B4-BE49-F238E27FC236}">
                  <a16:creationId xmlns:a16="http://schemas.microsoft.com/office/drawing/2014/main" id="{E4C1ECD9-7B26-4F7C-9BC6-881566E7DCE8}"/>
                </a:ext>
              </a:extLst>
            </p:cNvPr>
            <p:cNvSpPr/>
            <p:nvPr/>
          </p:nvSpPr>
          <p:spPr>
            <a:xfrm>
              <a:off x="3047260" y="2233844"/>
              <a:ext cx="1198485" cy="646331"/>
            </a:xfrm>
            <a:prstGeom prst="rect">
              <a:avLst/>
            </a:prstGeom>
            <a:solidFill>
              <a:schemeClr val="bg1"/>
            </a:solid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r</a:t>
              </a:r>
            </a:p>
          </p:txBody>
        </p:sp>
        <p:sp>
          <p:nvSpPr>
            <p:cNvPr id="45" name="TextBox 44">
              <a:extLst>
                <a:ext uri="{FF2B5EF4-FFF2-40B4-BE49-F238E27FC236}">
                  <a16:creationId xmlns:a16="http://schemas.microsoft.com/office/drawing/2014/main" id="{49578ACE-F938-4E57-A65C-707E24E766C6}"/>
                </a:ext>
              </a:extLst>
            </p:cNvPr>
            <p:cNvSpPr txBox="1"/>
            <p:nvPr/>
          </p:nvSpPr>
          <p:spPr>
            <a:xfrm>
              <a:off x="3262358" y="2192633"/>
              <a:ext cx="1285043" cy="646331"/>
            </a:xfrm>
            <a:prstGeom prst="rect">
              <a:avLst/>
            </a:prstGeom>
            <a:noFill/>
          </p:spPr>
          <p:txBody>
            <a:bodyPr wrap="square">
              <a:spAutoFit/>
            </a:bodyPr>
            <a:lstStyle/>
            <a:p>
              <a:r>
                <a:rPr lang="en-US" sz="3600" b="1">
                  <a:solidFill>
                    <a:srgbClr val="00B050"/>
                  </a:solidFill>
                  <a:latin typeface="Times New Roman" panose="02020603050405020304" pitchFamily="18" charset="0"/>
                  <a:cs typeface="Times New Roman" panose="02020603050405020304" pitchFamily="18" charset="0"/>
                </a:rPr>
                <a:t>son</a:t>
              </a:r>
            </a:p>
          </p:txBody>
        </p:sp>
      </p:grpSp>
      <p:sp>
        <p:nvSpPr>
          <p:cNvPr id="51" name="Rectangle 50">
            <a:extLst>
              <a:ext uri="{FF2B5EF4-FFF2-40B4-BE49-F238E27FC236}">
                <a16:creationId xmlns:a16="http://schemas.microsoft.com/office/drawing/2014/main" id="{C76AD0AA-2EEB-4BCB-844A-2E68F91E3E29}"/>
              </a:ext>
            </a:extLst>
          </p:cNvPr>
          <p:cNvSpPr/>
          <p:nvPr/>
        </p:nvSpPr>
        <p:spPr>
          <a:xfrm>
            <a:off x="-2279374" y="0"/>
            <a:ext cx="2146852" cy="2211948"/>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2164138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par>
                                <p:cTn id="11" presetID="2" presetClass="entr" presetSubtype="4"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ppt_x"/>
                                          </p:val>
                                        </p:tav>
                                        <p:tav tm="100000">
                                          <p:val>
                                            <p:strVal val="#ppt_x"/>
                                          </p:val>
                                        </p:tav>
                                      </p:tavLst>
                                    </p:anim>
                                    <p:anim calcmode="lin" valueType="num">
                                      <p:cBhvr additive="base">
                                        <p:cTn id="14" dur="500" fill="hold"/>
                                        <p:tgtEl>
                                          <p:spTgt spid="46"/>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ppt_x"/>
                                          </p:val>
                                        </p:tav>
                                        <p:tav tm="100000">
                                          <p:val>
                                            <p:strVal val="#ppt_x"/>
                                          </p:val>
                                        </p:tav>
                                      </p:tavLst>
                                    </p:anim>
                                    <p:anim calcmode="lin" valueType="num">
                                      <p:cBhvr additive="base">
                                        <p:cTn id="22" dur="500" fill="hold"/>
                                        <p:tgtEl>
                                          <p:spTgt spid="2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ppt_x"/>
                                          </p:val>
                                        </p:tav>
                                        <p:tav tm="100000">
                                          <p:val>
                                            <p:strVal val="#ppt_x"/>
                                          </p:val>
                                        </p:tav>
                                      </p:tavLst>
                                    </p:anim>
                                    <p:anim calcmode="lin" valueType="num">
                                      <p:cBhvr additive="base">
                                        <p:cTn id="26" dur="500" fill="hold"/>
                                        <p:tgtEl>
                                          <p:spTgt spid="28"/>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500" fill="hold"/>
                                        <p:tgtEl>
                                          <p:spTgt spid="31"/>
                                        </p:tgtEl>
                                        <p:attrNameLst>
                                          <p:attrName>ppt_x</p:attrName>
                                        </p:attrNameLst>
                                      </p:cBhvr>
                                      <p:tavLst>
                                        <p:tav tm="0">
                                          <p:val>
                                            <p:strVal val="#ppt_x"/>
                                          </p:val>
                                        </p:tav>
                                        <p:tav tm="100000">
                                          <p:val>
                                            <p:strVal val="#ppt_x"/>
                                          </p:val>
                                        </p:tav>
                                      </p:tavLst>
                                    </p:anim>
                                    <p:anim calcmode="lin" valueType="num">
                                      <p:cBhvr additive="base">
                                        <p:cTn id="30" dur="500" fill="hold"/>
                                        <p:tgtEl>
                                          <p:spTgt spid="31"/>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ppt_x"/>
                                          </p:val>
                                        </p:tav>
                                        <p:tav tm="100000">
                                          <p:val>
                                            <p:strVal val="#ppt_x"/>
                                          </p:val>
                                        </p:tav>
                                      </p:tavLst>
                                    </p:anim>
                                    <p:anim calcmode="lin" valueType="num">
                                      <p:cBhvr additive="base">
                                        <p:cTn id="34" dur="500" fill="hold"/>
                                        <p:tgtEl>
                                          <p:spTgt spid="34"/>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ppt_x"/>
                                          </p:val>
                                        </p:tav>
                                        <p:tav tm="100000">
                                          <p:val>
                                            <p:strVal val="#ppt_x"/>
                                          </p:val>
                                        </p:tav>
                                      </p:tavLst>
                                    </p:anim>
                                    <p:anim calcmode="lin" valueType="num">
                                      <p:cBhvr additive="base">
                                        <p:cTn id="38" dur="500" fill="hold"/>
                                        <p:tgtEl>
                                          <p:spTgt spid="37"/>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fill="hold"/>
                                        <p:tgtEl>
                                          <p:spTgt spid="40"/>
                                        </p:tgtEl>
                                        <p:attrNameLst>
                                          <p:attrName>ppt_x</p:attrName>
                                        </p:attrNameLst>
                                      </p:cBhvr>
                                      <p:tavLst>
                                        <p:tav tm="0">
                                          <p:val>
                                            <p:strVal val="#ppt_x"/>
                                          </p:val>
                                        </p:tav>
                                        <p:tav tm="100000">
                                          <p:val>
                                            <p:strVal val="#ppt_x"/>
                                          </p:val>
                                        </p:tav>
                                      </p:tavLst>
                                    </p:anim>
                                    <p:anim calcmode="lin" valueType="num">
                                      <p:cBhvr additive="base">
                                        <p:cTn id="42" dur="500" fill="hold"/>
                                        <p:tgtEl>
                                          <p:spTgt spid="40"/>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ppt_x"/>
                                          </p:val>
                                        </p:tav>
                                        <p:tav tm="100000">
                                          <p:val>
                                            <p:strVal val="#ppt_x"/>
                                          </p:val>
                                        </p:tav>
                                      </p:tavLst>
                                    </p:anim>
                                    <p:anim calcmode="lin" valueType="num">
                                      <p:cBhvr additive="base">
                                        <p:cTn id="46" dur="500" fill="hold"/>
                                        <p:tgtEl>
                                          <p:spTgt spid="21"/>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ppt_x"/>
                                          </p:val>
                                        </p:tav>
                                        <p:tav tm="100000">
                                          <p:val>
                                            <p:strVal val="#ppt_x"/>
                                          </p:val>
                                        </p:tav>
                                      </p:tavLst>
                                    </p:anim>
                                    <p:anim calcmode="lin" valueType="num">
                                      <p:cBhvr additive="base">
                                        <p:cTn id="5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500"/>
                                        <p:tgtEl>
                                          <p:spTgt spid="4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500"/>
                                        <p:tgtEl>
                                          <p:spTgt spid="4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fade">
                                      <p:cBhvr>
                                        <p:cTn id="61" dur="500"/>
                                        <p:tgtEl>
                                          <p:spTgt spid="4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0"/>
                                        </p:tgtEl>
                                        <p:attrNameLst>
                                          <p:attrName>style.visibility</p:attrName>
                                        </p:attrNameLst>
                                      </p:cBhvr>
                                      <p:to>
                                        <p:strVal val="visible"/>
                                      </p:to>
                                    </p:set>
                                    <p:animEffect transition="in" filter="fade">
                                      <p:cBhvr>
                                        <p:cTn id="6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5" restart="whenNotActive" fill="hold" evtFilter="cancelBubble" nodeType="interactiveSeq">
                <p:stCondLst>
                  <p:cond evt="onClick" delay="0">
                    <p:tgtEl>
                      <p:spTgt spid="46"/>
                    </p:tgtEl>
                  </p:cond>
                </p:stCondLst>
                <p:endSync evt="end" delay="0">
                  <p:rtn val="all"/>
                </p:endSync>
                <p:childTnLst>
                  <p:par>
                    <p:cTn id="66" fill="hold">
                      <p:stCondLst>
                        <p:cond delay="0"/>
                      </p:stCondLst>
                      <p:childTnLst>
                        <p:par>
                          <p:cTn id="67" fill="hold">
                            <p:stCondLst>
                              <p:cond delay="0"/>
                            </p:stCondLst>
                            <p:childTnLst>
                              <p:par>
                                <p:cTn id="68" presetID="42" presetClass="path" presetSubtype="0" accel="50000" decel="50000" fill="hold" nodeType="clickEffect">
                                  <p:stCondLst>
                                    <p:cond delay="0"/>
                                  </p:stCondLst>
                                  <p:childTnLst>
                                    <p:animMotion origin="layout" path="M -6.25E-7 3.7037E-6 L 0.37617 0.55347 " pathEditMode="relative" rAng="0" ptsTypes="AA">
                                      <p:cBhvr>
                                        <p:cTn id="69" dur="2000" fill="hold"/>
                                        <p:tgtEl>
                                          <p:spTgt spid="46"/>
                                        </p:tgtEl>
                                        <p:attrNameLst>
                                          <p:attrName>ppt_x</p:attrName>
                                          <p:attrName>ppt_y</p:attrName>
                                        </p:attrNameLst>
                                      </p:cBhvr>
                                      <p:rCtr x="18802" y="27662"/>
                                    </p:animMotion>
                                  </p:childTnLst>
                                </p:cTn>
                              </p:par>
                            </p:childTnLst>
                          </p:cTn>
                        </p:par>
                      </p:childTnLst>
                    </p:cTn>
                  </p:par>
                </p:childTnLst>
              </p:cTn>
              <p:nextCondLst>
                <p:cond evt="onClick" delay="0">
                  <p:tgtEl>
                    <p:spTgt spid="46"/>
                  </p:tgtEl>
                </p:cond>
              </p:nextCondLst>
            </p:seq>
            <p:seq concurrent="1" nextAc="seek">
              <p:cTn id="70" restart="whenNotActive" fill="hold" evtFilter="cancelBubble" nodeType="interactiveSeq">
                <p:stCondLst>
                  <p:cond evt="onClick" delay="0">
                    <p:tgtEl>
                      <p:spTgt spid="25"/>
                    </p:tgtEl>
                  </p:cond>
                </p:stCondLst>
                <p:endSync evt="end" delay="0">
                  <p:rtn val="all"/>
                </p:endSync>
                <p:childTnLst>
                  <p:par>
                    <p:cTn id="71" fill="hold">
                      <p:stCondLst>
                        <p:cond delay="0"/>
                      </p:stCondLst>
                      <p:childTnLst>
                        <p:par>
                          <p:cTn id="72" fill="hold">
                            <p:stCondLst>
                              <p:cond delay="0"/>
                            </p:stCondLst>
                            <p:childTnLst>
                              <p:par>
                                <p:cTn id="73" presetID="42" presetClass="path" presetSubtype="0" accel="50000" decel="50000" fill="hold" nodeType="clickEffect">
                                  <p:stCondLst>
                                    <p:cond delay="0"/>
                                  </p:stCondLst>
                                  <p:childTnLst>
                                    <p:animMotion origin="layout" path="M -1.45833E-6 -1.48148E-6 L 0.41992 0.41829 " pathEditMode="relative" rAng="0" ptsTypes="AA">
                                      <p:cBhvr>
                                        <p:cTn id="74" dur="2000" fill="hold"/>
                                        <p:tgtEl>
                                          <p:spTgt spid="25"/>
                                        </p:tgtEl>
                                        <p:attrNameLst>
                                          <p:attrName>ppt_x</p:attrName>
                                          <p:attrName>ppt_y</p:attrName>
                                        </p:attrNameLst>
                                      </p:cBhvr>
                                      <p:rCtr x="20990" y="20903"/>
                                    </p:animMotion>
                                  </p:childTnLst>
                                </p:cTn>
                              </p:par>
                            </p:childTnLst>
                          </p:cTn>
                        </p:par>
                      </p:childTnLst>
                    </p:cTn>
                  </p:par>
                </p:childTnLst>
              </p:cTn>
              <p:nextCondLst>
                <p:cond evt="onClick" delay="0">
                  <p:tgtEl>
                    <p:spTgt spid="25"/>
                  </p:tgtEl>
                </p:cond>
              </p:nextCondLst>
            </p:seq>
            <p:seq concurrent="1" nextAc="seek">
              <p:cTn id="75" restart="whenNotActive" fill="hold" evtFilter="cancelBubble" nodeType="interactiveSeq">
                <p:stCondLst>
                  <p:cond evt="onClick" delay="0">
                    <p:tgtEl>
                      <p:spTgt spid="43"/>
                    </p:tgtEl>
                  </p:cond>
                </p:stCondLst>
                <p:endSync evt="end" delay="0">
                  <p:rtn val="all"/>
                </p:endSync>
                <p:childTnLst>
                  <p:par>
                    <p:cTn id="76" fill="hold">
                      <p:stCondLst>
                        <p:cond delay="0"/>
                      </p:stCondLst>
                      <p:childTnLst>
                        <p:par>
                          <p:cTn id="77" fill="hold">
                            <p:stCondLst>
                              <p:cond delay="0"/>
                            </p:stCondLst>
                            <p:childTnLst>
                              <p:par>
                                <p:cTn id="78" presetID="42" presetClass="path" presetSubtype="0" accel="50000" decel="50000" fill="hold" nodeType="clickEffect">
                                  <p:stCondLst>
                                    <p:cond delay="0"/>
                                  </p:stCondLst>
                                  <p:childTnLst>
                                    <p:animMotion origin="layout" path="M -4.16667E-6 -3.33333E-6 L 0.7487 0.14445 " pathEditMode="relative" rAng="0" ptsTypes="AA">
                                      <p:cBhvr>
                                        <p:cTn id="79" dur="2000" fill="hold"/>
                                        <p:tgtEl>
                                          <p:spTgt spid="43"/>
                                        </p:tgtEl>
                                        <p:attrNameLst>
                                          <p:attrName>ppt_x</p:attrName>
                                          <p:attrName>ppt_y</p:attrName>
                                        </p:attrNameLst>
                                      </p:cBhvr>
                                      <p:rCtr x="37435" y="7222"/>
                                    </p:animMotion>
                                  </p:childTnLst>
                                </p:cTn>
                              </p:par>
                            </p:childTnLst>
                          </p:cTn>
                        </p:par>
                      </p:childTnLst>
                    </p:cTn>
                  </p:par>
                </p:childTnLst>
              </p:cTn>
              <p:nextCondLst>
                <p:cond evt="onClick" delay="0">
                  <p:tgtEl>
                    <p:spTgt spid="43"/>
                  </p:tgtEl>
                </p:cond>
              </p:nextCondLst>
            </p:seq>
            <p:seq concurrent="1" nextAc="seek">
              <p:cTn id="80" restart="whenNotActive" fill="hold" evtFilter="cancelBubble" nodeType="interactiveSeq">
                <p:stCondLst>
                  <p:cond evt="onClick" delay="0">
                    <p:tgtEl>
                      <p:spTgt spid="28"/>
                    </p:tgtEl>
                  </p:cond>
                </p:stCondLst>
                <p:endSync evt="end" delay="0">
                  <p:rtn val="all"/>
                </p:endSync>
                <p:childTnLst>
                  <p:par>
                    <p:cTn id="81" fill="hold">
                      <p:stCondLst>
                        <p:cond delay="0"/>
                      </p:stCondLst>
                      <p:childTnLst>
                        <p:par>
                          <p:cTn id="82" fill="hold">
                            <p:stCondLst>
                              <p:cond delay="0"/>
                            </p:stCondLst>
                            <p:childTnLst>
                              <p:par>
                                <p:cTn id="83" presetID="42" presetClass="path" presetSubtype="0" accel="50000" decel="50000" fill="hold" nodeType="clickEffect">
                                  <p:stCondLst>
                                    <p:cond delay="0"/>
                                  </p:stCondLst>
                                  <p:childTnLst>
                                    <p:animMotion origin="layout" path="M 2.29167E-6 1.11111E-6 L 0.52252 -0.26181 " pathEditMode="relative" rAng="0" ptsTypes="AA">
                                      <p:cBhvr>
                                        <p:cTn id="84" dur="2000" fill="hold"/>
                                        <p:tgtEl>
                                          <p:spTgt spid="28"/>
                                        </p:tgtEl>
                                        <p:attrNameLst>
                                          <p:attrName>ppt_x</p:attrName>
                                          <p:attrName>ppt_y</p:attrName>
                                        </p:attrNameLst>
                                      </p:cBhvr>
                                      <p:rCtr x="26120" y="-13102"/>
                                    </p:animMotion>
                                  </p:childTnLst>
                                </p:cTn>
                              </p:par>
                            </p:childTnLst>
                          </p:cTn>
                        </p:par>
                      </p:childTnLst>
                    </p:cTn>
                  </p:par>
                </p:childTnLst>
              </p:cTn>
              <p:nextCondLst>
                <p:cond evt="onClick" delay="0">
                  <p:tgtEl>
                    <p:spTgt spid="28"/>
                  </p:tgtEl>
                </p:cond>
              </p:nextCondLst>
            </p:seq>
            <p:seq concurrent="1" nextAc="seek">
              <p:cTn id="85" restart="whenNotActive" fill="hold" evtFilter="cancelBubble" nodeType="interactiveSeq">
                <p:stCondLst>
                  <p:cond evt="onClick" delay="0">
                    <p:tgtEl>
                      <p:spTgt spid="22"/>
                    </p:tgtEl>
                  </p:cond>
                </p:stCondLst>
                <p:endSync evt="end" delay="0">
                  <p:rtn val="all"/>
                </p:endSync>
                <p:childTnLst>
                  <p:par>
                    <p:cTn id="86" fill="hold">
                      <p:stCondLst>
                        <p:cond delay="0"/>
                      </p:stCondLst>
                      <p:childTnLst>
                        <p:par>
                          <p:cTn id="87" fill="hold">
                            <p:stCondLst>
                              <p:cond delay="0"/>
                            </p:stCondLst>
                            <p:childTnLst>
                              <p:par>
                                <p:cTn id="88" presetID="42" presetClass="path" presetSubtype="0" accel="50000" decel="50000" fill="hold" nodeType="clickEffect">
                                  <p:stCondLst>
                                    <p:cond delay="0"/>
                                  </p:stCondLst>
                                  <p:childTnLst>
                                    <p:animMotion origin="layout" path="M -2.08333E-7 -3.7037E-7 L 0.35794 0.04676 " pathEditMode="relative" rAng="0" ptsTypes="AA">
                                      <p:cBhvr>
                                        <p:cTn id="89" dur="2000" fill="hold"/>
                                        <p:tgtEl>
                                          <p:spTgt spid="22"/>
                                        </p:tgtEl>
                                        <p:attrNameLst>
                                          <p:attrName>ppt_x</p:attrName>
                                          <p:attrName>ppt_y</p:attrName>
                                        </p:attrNameLst>
                                      </p:cBhvr>
                                      <p:rCtr x="17891" y="2338"/>
                                    </p:animMotion>
                                  </p:childTnLst>
                                </p:cTn>
                              </p:par>
                            </p:childTnLst>
                          </p:cTn>
                        </p:par>
                      </p:childTnLst>
                    </p:cTn>
                  </p:par>
                </p:childTnLst>
              </p:cTn>
              <p:nextCondLst>
                <p:cond evt="onClick" delay="0">
                  <p:tgtEl>
                    <p:spTgt spid="22"/>
                  </p:tgtEl>
                </p:cond>
              </p:nextCondLst>
            </p:seq>
            <p:seq concurrent="1" nextAc="seek">
              <p:cTn id="90" restart="whenNotActive" fill="hold" evtFilter="cancelBubble" nodeType="interactiveSeq">
                <p:stCondLst>
                  <p:cond evt="onClick" delay="0">
                    <p:tgtEl>
                      <p:spTgt spid="40"/>
                    </p:tgtEl>
                  </p:cond>
                </p:stCondLst>
                <p:endSync evt="end" delay="0">
                  <p:rtn val="all"/>
                </p:endSync>
                <p:childTnLst>
                  <p:par>
                    <p:cTn id="91" fill="hold">
                      <p:stCondLst>
                        <p:cond delay="0"/>
                      </p:stCondLst>
                      <p:childTnLst>
                        <p:par>
                          <p:cTn id="92" fill="hold">
                            <p:stCondLst>
                              <p:cond delay="0"/>
                            </p:stCondLst>
                            <p:childTnLst>
                              <p:par>
                                <p:cTn id="93" presetID="42" presetClass="path" presetSubtype="0" accel="50000" decel="50000" fill="hold" nodeType="clickEffect">
                                  <p:stCondLst>
                                    <p:cond delay="0"/>
                                  </p:stCondLst>
                                  <p:childTnLst>
                                    <p:animMotion origin="layout" path="M -4.16667E-6 1.48148E-6 L 0.55586 -0.08148 " pathEditMode="relative" rAng="0" ptsTypes="AA">
                                      <p:cBhvr>
                                        <p:cTn id="94" dur="2000" fill="hold"/>
                                        <p:tgtEl>
                                          <p:spTgt spid="40"/>
                                        </p:tgtEl>
                                        <p:attrNameLst>
                                          <p:attrName>ppt_x</p:attrName>
                                          <p:attrName>ppt_y</p:attrName>
                                        </p:attrNameLst>
                                      </p:cBhvr>
                                      <p:rCtr x="27786" y="-4074"/>
                                    </p:animMotion>
                                  </p:childTnLst>
                                </p:cTn>
                              </p:par>
                            </p:childTnLst>
                          </p:cTn>
                        </p:par>
                      </p:childTnLst>
                    </p:cTn>
                  </p:par>
                </p:childTnLst>
              </p:cTn>
              <p:nextCondLst>
                <p:cond evt="onClick" delay="0">
                  <p:tgtEl>
                    <p:spTgt spid="40"/>
                  </p:tgtEl>
                </p:cond>
              </p:nextCondLst>
            </p:seq>
            <p:seq concurrent="1" nextAc="seek">
              <p:cTn id="95" restart="whenNotActive" fill="hold" evtFilter="cancelBubble" nodeType="interactiveSeq">
                <p:stCondLst>
                  <p:cond evt="onClick" delay="0">
                    <p:tgtEl>
                      <p:spTgt spid="37"/>
                    </p:tgtEl>
                  </p:cond>
                </p:stCondLst>
                <p:endSync evt="end" delay="0">
                  <p:rtn val="all"/>
                </p:endSync>
                <p:childTnLst>
                  <p:par>
                    <p:cTn id="96" fill="hold">
                      <p:stCondLst>
                        <p:cond delay="0"/>
                      </p:stCondLst>
                      <p:childTnLst>
                        <p:par>
                          <p:cTn id="97" fill="hold">
                            <p:stCondLst>
                              <p:cond delay="0"/>
                            </p:stCondLst>
                            <p:childTnLst>
                              <p:par>
                                <p:cTn id="98" presetID="42" presetClass="path" presetSubtype="0" accel="50000" decel="50000" fill="hold" nodeType="clickEffect">
                                  <p:stCondLst>
                                    <p:cond delay="0"/>
                                  </p:stCondLst>
                                  <p:childTnLst>
                                    <p:animMotion origin="layout" path="M -2.08333E-7 4.81481E-6 L 0.29896 -0.02686 " pathEditMode="relative" rAng="0" ptsTypes="AA">
                                      <p:cBhvr>
                                        <p:cTn id="99" dur="2000" fill="hold"/>
                                        <p:tgtEl>
                                          <p:spTgt spid="37"/>
                                        </p:tgtEl>
                                        <p:attrNameLst>
                                          <p:attrName>ppt_x</p:attrName>
                                          <p:attrName>ppt_y</p:attrName>
                                        </p:attrNameLst>
                                      </p:cBhvr>
                                      <p:rCtr x="14948" y="-1343"/>
                                    </p:animMotion>
                                  </p:childTnLst>
                                </p:cTn>
                              </p:par>
                            </p:childTnLst>
                          </p:cTn>
                        </p:par>
                      </p:childTnLst>
                    </p:cTn>
                  </p:par>
                </p:childTnLst>
              </p:cTn>
              <p:nextCondLst>
                <p:cond evt="onClick" delay="0">
                  <p:tgtEl>
                    <p:spTgt spid="37"/>
                  </p:tgtEl>
                </p:cond>
              </p:nextCondLst>
            </p:seq>
            <p:seq concurrent="1" nextAc="seek">
              <p:cTn id="100" restart="whenNotActive" fill="hold" evtFilter="cancelBubble" nodeType="interactiveSeq">
                <p:stCondLst>
                  <p:cond evt="onClick" delay="0">
                    <p:tgtEl>
                      <p:spTgt spid="34"/>
                    </p:tgtEl>
                  </p:cond>
                </p:stCondLst>
                <p:endSync evt="end" delay="0">
                  <p:rtn val="all"/>
                </p:endSync>
                <p:childTnLst>
                  <p:par>
                    <p:cTn id="101" fill="hold">
                      <p:stCondLst>
                        <p:cond delay="0"/>
                      </p:stCondLst>
                      <p:childTnLst>
                        <p:par>
                          <p:cTn id="102" fill="hold">
                            <p:stCondLst>
                              <p:cond delay="0"/>
                            </p:stCondLst>
                            <p:childTnLst>
                              <p:par>
                                <p:cTn id="103" presetID="42" presetClass="path" presetSubtype="0" accel="50000" decel="50000" fill="hold" nodeType="clickEffect">
                                  <p:stCondLst>
                                    <p:cond delay="0"/>
                                  </p:stCondLst>
                                  <p:childTnLst>
                                    <p:animMotion origin="layout" path="M 2.5E-6 -2.96296E-6 L 0.59817 -0.35115 " pathEditMode="relative" rAng="0" ptsTypes="AA">
                                      <p:cBhvr>
                                        <p:cTn id="104" dur="2000" fill="hold"/>
                                        <p:tgtEl>
                                          <p:spTgt spid="34"/>
                                        </p:tgtEl>
                                        <p:attrNameLst>
                                          <p:attrName>ppt_x</p:attrName>
                                          <p:attrName>ppt_y</p:attrName>
                                        </p:attrNameLst>
                                      </p:cBhvr>
                                      <p:rCtr x="29909" y="-17569"/>
                                    </p:animMotion>
                                  </p:childTnLst>
                                </p:cTn>
                              </p:par>
                            </p:childTnLst>
                          </p:cTn>
                        </p:par>
                      </p:childTnLst>
                    </p:cTn>
                  </p:par>
                </p:childTnLst>
              </p:cTn>
              <p:nextCondLst>
                <p:cond evt="onClick" delay="0">
                  <p:tgtEl>
                    <p:spTgt spid="34"/>
                  </p:tgtEl>
                </p:cond>
              </p:nextCondLst>
            </p:seq>
            <p:seq concurrent="1" nextAc="seek">
              <p:cTn id="105" restart="whenNotActive" fill="hold" evtFilter="cancelBubble" nodeType="interactiveSeq">
                <p:stCondLst>
                  <p:cond evt="onClick" delay="0">
                    <p:tgtEl>
                      <p:spTgt spid="31"/>
                    </p:tgtEl>
                  </p:cond>
                </p:stCondLst>
                <p:endSync evt="end" delay="0">
                  <p:rtn val="all"/>
                </p:endSync>
                <p:childTnLst>
                  <p:par>
                    <p:cTn id="106" fill="hold">
                      <p:stCondLst>
                        <p:cond delay="0"/>
                      </p:stCondLst>
                      <p:childTnLst>
                        <p:par>
                          <p:cTn id="107" fill="hold">
                            <p:stCondLst>
                              <p:cond delay="0"/>
                            </p:stCondLst>
                            <p:childTnLst>
                              <p:par>
                                <p:cTn id="108" presetID="42" presetClass="path" presetSubtype="0" accel="50000" decel="50000" fill="hold" nodeType="clickEffect">
                                  <p:stCondLst>
                                    <p:cond delay="0"/>
                                  </p:stCondLst>
                                  <p:childTnLst>
                                    <p:animMotion origin="layout" path="M 3.54167E-6 -3.33333E-6 L 0.6694 -0.15995 " pathEditMode="relative" rAng="0" ptsTypes="AA">
                                      <p:cBhvr>
                                        <p:cTn id="109" dur="2000" fill="hold"/>
                                        <p:tgtEl>
                                          <p:spTgt spid="31"/>
                                        </p:tgtEl>
                                        <p:attrNameLst>
                                          <p:attrName>ppt_x</p:attrName>
                                          <p:attrName>ppt_y</p:attrName>
                                        </p:attrNameLst>
                                      </p:cBhvr>
                                      <p:rCtr x="33464" y="-8009"/>
                                    </p:animMotion>
                                  </p:childTnLst>
                                </p:cTn>
                              </p:par>
                            </p:childTnLst>
                          </p:cTn>
                        </p:par>
                      </p:childTnLst>
                    </p:cTn>
                  </p:par>
                </p:childTnLst>
              </p:cTn>
              <p:nextCondLst>
                <p:cond evt="onClick" delay="0">
                  <p:tgtEl>
                    <p:spTgt spid="31"/>
                  </p:tgtEl>
                </p:cond>
              </p:nextCondLst>
            </p:seq>
            <p:seq concurrent="1" nextAc="seek">
              <p:cTn id="110" restart="whenNotActive" fill="hold" evtFilter="cancelBubble" nodeType="interactiveSeq">
                <p:stCondLst>
                  <p:cond evt="onClick" delay="0">
                    <p:tgtEl>
                      <p:spTgt spid="21"/>
                    </p:tgtEl>
                  </p:cond>
                </p:stCondLst>
                <p:endSync evt="end" delay="0">
                  <p:rtn val="all"/>
                </p:endSync>
                <p:childTnLst>
                  <p:par>
                    <p:cTn id="111" fill="hold">
                      <p:stCondLst>
                        <p:cond delay="0"/>
                      </p:stCondLst>
                      <p:childTnLst>
                        <p:par>
                          <p:cTn id="112" fill="hold">
                            <p:stCondLst>
                              <p:cond delay="0"/>
                            </p:stCondLst>
                            <p:childTnLst>
                              <p:par>
                                <p:cTn id="113" presetID="42" presetClass="path" presetSubtype="0" accel="50000" decel="50000" fill="hold" nodeType="clickEffect">
                                  <p:stCondLst>
                                    <p:cond delay="0"/>
                                  </p:stCondLst>
                                  <p:childTnLst>
                                    <p:animMotion origin="layout" path="M 2.29167E-6 -7.40741E-7 L 0.29596 -0.00417 " pathEditMode="relative" rAng="0" ptsTypes="AA">
                                      <p:cBhvr>
                                        <p:cTn id="114" dur="2000" fill="hold"/>
                                        <p:tgtEl>
                                          <p:spTgt spid="21"/>
                                        </p:tgtEl>
                                        <p:attrNameLst>
                                          <p:attrName>ppt_x</p:attrName>
                                          <p:attrName>ppt_y</p:attrName>
                                        </p:attrNameLst>
                                      </p:cBhvr>
                                      <p:rCtr x="14792" y="-208"/>
                                    </p:animMotion>
                                  </p:childTnLst>
                                </p:cTn>
                              </p:par>
                            </p:childTnLst>
                          </p:cTn>
                        </p:par>
                      </p:childTnLst>
                    </p:cTn>
                  </p:par>
                </p:childTnLst>
              </p:cTn>
              <p:nextCondLst>
                <p:cond evt="onClick" delay="0">
                  <p:tgtEl>
                    <p:spTgt spid="21"/>
                  </p:tgtEl>
                </p:cond>
              </p:nextCondLst>
            </p:seq>
          </p:childTnLst>
        </p:cTn>
      </p:par>
    </p:tnLst>
    <p:bldLst>
      <p:bldP spid="47" grpId="0" animBg="1"/>
      <p:bldP spid="48" grpId="0" animBg="1"/>
      <p:bldP spid="49" grpId="0" animBg="1"/>
      <p:bldP spid="50" grpId="0" animBg="1"/>
      <p:bldP spid="2"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866A6E2-5209-4ABC-871B-EC8B540FCE9B}"/>
              </a:ext>
            </a:extLst>
          </p:cNvPr>
          <p:cNvSpPr/>
          <p:nvPr/>
        </p:nvSpPr>
        <p:spPr>
          <a:xfrm>
            <a:off x="1372770" y="352407"/>
            <a:ext cx="9144619" cy="769441"/>
          </a:xfrm>
          <a:prstGeom prst="rect">
            <a:avLst/>
          </a:prstGeom>
          <a:noFill/>
        </p:spPr>
        <p:txBody>
          <a:bodyPr wrap="none" lIns="91440" tIns="45720" rIns="91440" bIns="45720">
            <a:spAutoFit/>
          </a:bodyPr>
          <a:lstStyle/>
          <a:p>
            <a:pPr algn="ctr"/>
            <a:r>
              <a:rPr lang="en-US" sz="4400" b="0" cap="none" spc="0">
                <a:ln w="19050">
                  <a:solidFill>
                    <a:sysClr val="windowText" lastClr="000000"/>
                  </a:solidFill>
                </a:ln>
                <a:solidFill>
                  <a:schemeClr val="accent4"/>
                </a:solidFill>
                <a:latin typeface="Coiny" panose="02000903060500060000" pitchFamily="2" charset="0"/>
              </a:rPr>
              <a:t>1. Tự kiểm tra vốn từ của mình:</a:t>
            </a:r>
          </a:p>
        </p:txBody>
      </p:sp>
      <p:pic>
        <p:nvPicPr>
          <p:cNvPr id="5" name="图片 17">
            <a:extLst>
              <a:ext uri="{FF2B5EF4-FFF2-40B4-BE49-F238E27FC236}">
                <a16:creationId xmlns:a16="http://schemas.microsoft.com/office/drawing/2014/main" id="{AA8C7824-40E0-42F3-B4C2-064827F362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68309" y="146589"/>
            <a:ext cx="1273731" cy="1181079"/>
          </a:xfrm>
          <a:prstGeom prst="rect">
            <a:avLst/>
          </a:prstGeom>
        </p:spPr>
      </p:pic>
      <p:sp>
        <p:nvSpPr>
          <p:cNvPr id="6" name="TextBox 5">
            <a:extLst>
              <a:ext uri="{FF2B5EF4-FFF2-40B4-BE49-F238E27FC236}">
                <a16:creationId xmlns:a16="http://schemas.microsoft.com/office/drawing/2014/main" id="{BE5A6CBB-A0E5-4813-A51F-C3EF6449A11C}"/>
              </a:ext>
            </a:extLst>
          </p:cNvPr>
          <p:cNvSpPr txBox="1"/>
          <p:nvPr/>
        </p:nvSpPr>
        <p:spPr>
          <a:xfrm>
            <a:off x="-88776" y="1188090"/>
            <a:ext cx="12191999" cy="1138773"/>
          </a:xfrm>
          <a:prstGeom prst="rect">
            <a:avLst/>
          </a:prstGeom>
          <a:noFill/>
        </p:spPr>
        <p:txBody>
          <a:bodyPr wrap="square">
            <a:spAutoFit/>
          </a:bodyPr>
          <a:lstStyle/>
          <a:p>
            <a:pPr algn="ctr"/>
            <a:r>
              <a:rPr lang="en-US" sz="3200" b="1">
                <a:solidFill>
                  <a:srgbClr val="002060"/>
                </a:solidFill>
                <a:latin typeface="Times New Roman" panose="02020603050405020304" pitchFamily="18" charset="0"/>
                <a:cs typeface="Times New Roman" panose="02020603050405020304" pitchFamily="18" charset="0"/>
              </a:rPr>
              <a:t>b) Tìm các tiếng cho trong ngoặc đơn thích hợp với mỗi ô trống: </a:t>
            </a:r>
          </a:p>
          <a:p>
            <a:pPr algn="ctr"/>
            <a:r>
              <a:rPr lang="en-US" sz="3600" b="1">
                <a:solidFill>
                  <a:srgbClr val="C00000"/>
                </a:solidFill>
                <a:latin typeface="Times New Roman" panose="02020603050405020304" pitchFamily="18" charset="0"/>
                <a:cs typeface="Times New Roman" panose="02020603050405020304" pitchFamily="18" charset="0"/>
              </a:rPr>
              <a:t>(đen, thâm, mun, huyền, ô, mực)</a:t>
            </a:r>
          </a:p>
        </p:txBody>
      </p:sp>
      <p:sp>
        <p:nvSpPr>
          <p:cNvPr id="51" name="TextBox 50">
            <a:extLst>
              <a:ext uri="{FF2B5EF4-FFF2-40B4-BE49-F238E27FC236}">
                <a16:creationId xmlns:a16="http://schemas.microsoft.com/office/drawing/2014/main" id="{FDCD6DD6-FD9A-4E29-AEB5-E8EE176475F2}"/>
              </a:ext>
            </a:extLst>
          </p:cNvPr>
          <p:cNvSpPr txBox="1"/>
          <p:nvPr/>
        </p:nvSpPr>
        <p:spPr>
          <a:xfrm>
            <a:off x="268550" y="2532683"/>
            <a:ext cx="6156664" cy="1951496"/>
          </a:xfrm>
          <a:prstGeom prst="rect">
            <a:avLst/>
          </a:prstGeom>
          <a:noFill/>
        </p:spPr>
        <p:txBody>
          <a:bodyPr wrap="square">
            <a:spAutoFit/>
          </a:bodyPr>
          <a:lstStyle/>
          <a:p>
            <a:pPr>
              <a:lnSpc>
                <a:spcPct val="150000"/>
              </a:lnSpc>
            </a:pPr>
            <a:r>
              <a:rPr lang="en-US" sz="2800">
                <a:solidFill>
                  <a:srgbClr val="7030A0"/>
                </a:solidFill>
              </a:rPr>
              <a:t>- Bảng màu đen gọi là bảng ...</a:t>
            </a:r>
          </a:p>
          <a:p>
            <a:pPr>
              <a:lnSpc>
                <a:spcPct val="150000"/>
              </a:lnSpc>
            </a:pPr>
            <a:r>
              <a:rPr lang="en-US" sz="2800">
                <a:solidFill>
                  <a:srgbClr val="7030A0"/>
                </a:solidFill>
              </a:rPr>
              <a:t>- Mèo màu đen gọi là mèo ...</a:t>
            </a:r>
          </a:p>
          <a:p>
            <a:pPr>
              <a:lnSpc>
                <a:spcPct val="150000"/>
              </a:lnSpc>
            </a:pPr>
            <a:r>
              <a:rPr lang="en-US" sz="2800">
                <a:solidFill>
                  <a:srgbClr val="7030A0"/>
                </a:solidFill>
              </a:rPr>
              <a:t>- Mắt màu đen gọi là mắt ... 	</a:t>
            </a:r>
          </a:p>
        </p:txBody>
      </p:sp>
      <p:sp>
        <p:nvSpPr>
          <p:cNvPr id="52" name="TextBox 51">
            <a:extLst>
              <a:ext uri="{FF2B5EF4-FFF2-40B4-BE49-F238E27FC236}">
                <a16:creationId xmlns:a16="http://schemas.microsoft.com/office/drawing/2014/main" id="{C31393FE-19A9-49B8-B026-04DFB5EBE159}"/>
              </a:ext>
            </a:extLst>
          </p:cNvPr>
          <p:cNvSpPr txBox="1"/>
          <p:nvPr/>
        </p:nvSpPr>
        <p:spPr>
          <a:xfrm>
            <a:off x="3136037" y="4601119"/>
            <a:ext cx="6156664" cy="1951496"/>
          </a:xfrm>
          <a:prstGeom prst="rect">
            <a:avLst/>
          </a:prstGeom>
          <a:noFill/>
        </p:spPr>
        <p:txBody>
          <a:bodyPr wrap="square">
            <a:spAutoFit/>
          </a:bodyPr>
          <a:lstStyle/>
          <a:p>
            <a:pPr>
              <a:lnSpc>
                <a:spcPct val="150000"/>
              </a:lnSpc>
            </a:pPr>
            <a:r>
              <a:rPr lang="en-US" sz="2800">
                <a:solidFill>
                  <a:srgbClr val="7030A0"/>
                </a:solidFill>
              </a:rPr>
              <a:t>- Chó màu đen gọi là chó ...</a:t>
            </a:r>
          </a:p>
          <a:p>
            <a:pPr>
              <a:lnSpc>
                <a:spcPct val="150000"/>
              </a:lnSpc>
            </a:pPr>
            <a:r>
              <a:rPr lang="en-US" sz="2800">
                <a:solidFill>
                  <a:srgbClr val="7030A0"/>
                </a:solidFill>
              </a:rPr>
              <a:t>- Ngựa màu đen gọi là ngựa ...</a:t>
            </a:r>
          </a:p>
          <a:p>
            <a:pPr>
              <a:lnSpc>
                <a:spcPct val="150000"/>
              </a:lnSpc>
            </a:pPr>
            <a:r>
              <a:rPr lang="en-US" sz="2800">
                <a:solidFill>
                  <a:srgbClr val="7030A0"/>
                </a:solidFill>
              </a:rPr>
              <a:t>- Quần màu đen gọi là quần ...</a:t>
            </a:r>
          </a:p>
        </p:txBody>
      </p:sp>
      <p:pic>
        <p:nvPicPr>
          <p:cNvPr id="8" name="Picture 7" descr="A picture containing toy, indoor, LEGO&#10;&#10;Description automatically generated">
            <a:extLst>
              <a:ext uri="{FF2B5EF4-FFF2-40B4-BE49-F238E27FC236}">
                <a16:creationId xmlns:a16="http://schemas.microsoft.com/office/drawing/2014/main" id="{941E5E97-4A38-4221-B637-7C5D5A9375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1505" y="2532683"/>
            <a:ext cx="4590495" cy="4590495"/>
          </a:xfrm>
          <a:prstGeom prst="rect">
            <a:avLst/>
          </a:prstGeom>
        </p:spPr>
      </p:pic>
      <p:sp>
        <p:nvSpPr>
          <p:cNvPr id="9" name="Rectangle 8">
            <a:extLst>
              <a:ext uri="{FF2B5EF4-FFF2-40B4-BE49-F238E27FC236}">
                <a16:creationId xmlns:a16="http://schemas.microsoft.com/office/drawing/2014/main" id="{23FBA95B-7FE4-4FD1-AC0C-7A7B845B9AB0}"/>
              </a:ext>
            </a:extLst>
          </p:cNvPr>
          <p:cNvSpPr/>
          <p:nvPr/>
        </p:nvSpPr>
        <p:spPr>
          <a:xfrm>
            <a:off x="-2279374" y="0"/>
            <a:ext cx="2146852" cy="2211948"/>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3687011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wipe(up)">
                                      <p:cBhvr>
                                        <p:cTn id="15" dur="500"/>
                                        <p:tgtEl>
                                          <p:spTgt spid="5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51" grpId="0"/>
      <p:bldP spid="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866A6E2-5209-4ABC-871B-EC8B540FCE9B}"/>
              </a:ext>
            </a:extLst>
          </p:cNvPr>
          <p:cNvSpPr/>
          <p:nvPr/>
        </p:nvSpPr>
        <p:spPr>
          <a:xfrm>
            <a:off x="1372770" y="352407"/>
            <a:ext cx="9144619" cy="769441"/>
          </a:xfrm>
          <a:prstGeom prst="rect">
            <a:avLst/>
          </a:prstGeom>
          <a:noFill/>
        </p:spPr>
        <p:txBody>
          <a:bodyPr wrap="none" lIns="91440" tIns="45720" rIns="91440" bIns="45720">
            <a:spAutoFit/>
          </a:bodyPr>
          <a:lstStyle/>
          <a:p>
            <a:pPr algn="ctr"/>
            <a:r>
              <a:rPr lang="en-US" sz="4400" b="0" cap="none" spc="0">
                <a:ln w="19050">
                  <a:solidFill>
                    <a:sysClr val="windowText" lastClr="000000"/>
                  </a:solidFill>
                </a:ln>
                <a:solidFill>
                  <a:schemeClr val="accent4"/>
                </a:solidFill>
                <a:latin typeface="Coiny" panose="02000903060500060000" pitchFamily="2" charset="0"/>
              </a:rPr>
              <a:t>1. Tự kiểm tra vốn từ của mình:</a:t>
            </a:r>
          </a:p>
        </p:txBody>
      </p:sp>
      <p:pic>
        <p:nvPicPr>
          <p:cNvPr id="5" name="图片 17">
            <a:extLst>
              <a:ext uri="{FF2B5EF4-FFF2-40B4-BE49-F238E27FC236}">
                <a16:creationId xmlns:a16="http://schemas.microsoft.com/office/drawing/2014/main" id="{AA8C7824-40E0-42F3-B4C2-064827F362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68309" y="146589"/>
            <a:ext cx="1273731" cy="1181079"/>
          </a:xfrm>
          <a:prstGeom prst="rect">
            <a:avLst/>
          </a:prstGeom>
        </p:spPr>
      </p:pic>
      <p:sp>
        <p:nvSpPr>
          <p:cNvPr id="6" name="TextBox 5">
            <a:extLst>
              <a:ext uri="{FF2B5EF4-FFF2-40B4-BE49-F238E27FC236}">
                <a16:creationId xmlns:a16="http://schemas.microsoft.com/office/drawing/2014/main" id="{BE5A6CBB-A0E5-4813-A51F-C3EF6449A11C}"/>
              </a:ext>
            </a:extLst>
          </p:cNvPr>
          <p:cNvSpPr txBox="1"/>
          <p:nvPr/>
        </p:nvSpPr>
        <p:spPr>
          <a:xfrm>
            <a:off x="-88776" y="1188090"/>
            <a:ext cx="12191999" cy="1138773"/>
          </a:xfrm>
          <a:prstGeom prst="rect">
            <a:avLst/>
          </a:prstGeom>
          <a:noFill/>
        </p:spPr>
        <p:txBody>
          <a:bodyPr wrap="square">
            <a:spAutoFit/>
          </a:bodyPr>
          <a:lstStyle/>
          <a:p>
            <a:pPr algn="ctr"/>
            <a:r>
              <a:rPr lang="en-US" sz="3200" b="1">
                <a:solidFill>
                  <a:srgbClr val="002060"/>
                </a:solidFill>
                <a:latin typeface="Times New Roman" panose="02020603050405020304" pitchFamily="18" charset="0"/>
                <a:cs typeface="Times New Roman" panose="02020603050405020304" pitchFamily="18" charset="0"/>
              </a:rPr>
              <a:t>b) Tìm các tiếng cho trong ngoặc đơn thích hợp với mỗi ô trống: </a:t>
            </a:r>
          </a:p>
          <a:p>
            <a:pPr algn="ctr"/>
            <a:r>
              <a:rPr lang="en-US" sz="3600" b="1">
                <a:solidFill>
                  <a:srgbClr val="C00000"/>
                </a:solidFill>
                <a:latin typeface="Times New Roman" panose="02020603050405020304" pitchFamily="18" charset="0"/>
                <a:cs typeface="Times New Roman" panose="02020603050405020304" pitchFamily="18" charset="0"/>
              </a:rPr>
              <a:t>(đen, thâm, mun, huyền, ô, mực)</a:t>
            </a:r>
          </a:p>
        </p:txBody>
      </p:sp>
      <p:sp>
        <p:nvSpPr>
          <p:cNvPr id="51" name="TextBox 50">
            <a:extLst>
              <a:ext uri="{FF2B5EF4-FFF2-40B4-BE49-F238E27FC236}">
                <a16:creationId xmlns:a16="http://schemas.microsoft.com/office/drawing/2014/main" id="{FDCD6DD6-FD9A-4E29-AEB5-E8EE176475F2}"/>
              </a:ext>
            </a:extLst>
          </p:cNvPr>
          <p:cNvSpPr txBox="1"/>
          <p:nvPr/>
        </p:nvSpPr>
        <p:spPr>
          <a:xfrm>
            <a:off x="268550" y="2532683"/>
            <a:ext cx="6156664" cy="1951496"/>
          </a:xfrm>
          <a:prstGeom prst="rect">
            <a:avLst/>
          </a:prstGeom>
          <a:noFill/>
        </p:spPr>
        <p:txBody>
          <a:bodyPr wrap="square">
            <a:spAutoFit/>
          </a:bodyPr>
          <a:lstStyle/>
          <a:p>
            <a:pPr>
              <a:lnSpc>
                <a:spcPct val="150000"/>
              </a:lnSpc>
            </a:pPr>
            <a:r>
              <a:rPr lang="en-US" sz="2800">
                <a:solidFill>
                  <a:srgbClr val="7030A0"/>
                </a:solidFill>
              </a:rPr>
              <a:t>- Bảng màu đen gọi là bảng ...</a:t>
            </a:r>
          </a:p>
          <a:p>
            <a:pPr>
              <a:lnSpc>
                <a:spcPct val="150000"/>
              </a:lnSpc>
            </a:pPr>
            <a:r>
              <a:rPr lang="en-US" sz="2800">
                <a:solidFill>
                  <a:srgbClr val="7030A0"/>
                </a:solidFill>
              </a:rPr>
              <a:t>- Mèo màu đen gọi là mèo ...</a:t>
            </a:r>
          </a:p>
          <a:p>
            <a:pPr>
              <a:lnSpc>
                <a:spcPct val="150000"/>
              </a:lnSpc>
            </a:pPr>
            <a:r>
              <a:rPr lang="en-US" sz="2800">
                <a:solidFill>
                  <a:srgbClr val="7030A0"/>
                </a:solidFill>
              </a:rPr>
              <a:t>- Mắt màu đen gọi là mắt ... 	</a:t>
            </a:r>
          </a:p>
        </p:txBody>
      </p:sp>
      <p:sp>
        <p:nvSpPr>
          <p:cNvPr id="52" name="TextBox 51">
            <a:extLst>
              <a:ext uri="{FF2B5EF4-FFF2-40B4-BE49-F238E27FC236}">
                <a16:creationId xmlns:a16="http://schemas.microsoft.com/office/drawing/2014/main" id="{C31393FE-19A9-49B8-B026-04DFB5EBE159}"/>
              </a:ext>
            </a:extLst>
          </p:cNvPr>
          <p:cNvSpPr txBox="1"/>
          <p:nvPr/>
        </p:nvSpPr>
        <p:spPr>
          <a:xfrm>
            <a:off x="3136037" y="4601119"/>
            <a:ext cx="6156664" cy="1951496"/>
          </a:xfrm>
          <a:prstGeom prst="rect">
            <a:avLst/>
          </a:prstGeom>
          <a:noFill/>
        </p:spPr>
        <p:txBody>
          <a:bodyPr wrap="square">
            <a:spAutoFit/>
          </a:bodyPr>
          <a:lstStyle/>
          <a:p>
            <a:pPr>
              <a:lnSpc>
                <a:spcPct val="150000"/>
              </a:lnSpc>
            </a:pPr>
            <a:r>
              <a:rPr lang="en-US" sz="2800">
                <a:solidFill>
                  <a:srgbClr val="7030A0"/>
                </a:solidFill>
              </a:rPr>
              <a:t>- Chó màu đen gọi là chó ...</a:t>
            </a:r>
          </a:p>
          <a:p>
            <a:pPr>
              <a:lnSpc>
                <a:spcPct val="150000"/>
              </a:lnSpc>
            </a:pPr>
            <a:r>
              <a:rPr lang="en-US" sz="2800">
                <a:solidFill>
                  <a:srgbClr val="7030A0"/>
                </a:solidFill>
              </a:rPr>
              <a:t>- Ngựa màu đen gọi là ngựa ...</a:t>
            </a:r>
          </a:p>
          <a:p>
            <a:pPr>
              <a:lnSpc>
                <a:spcPct val="150000"/>
              </a:lnSpc>
            </a:pPr>
            <a:r>
              <a:rPr lang="en-US" sz="2800">
                <a:solidFill>
                  <a:srgbClr val="7030A0"/>
                </a:solidFill>
              </a:rPr>
              <a:t>- Quần màu đen gọi là quần ...</a:t>
            </a:r>
          </a:p>
        </p:txBody>
      </p:sp>
      <p:pic>
        <p:nvPicPr>
          <p:cNvPr id="8" name="Picture 7" descr="A picture containing toy, indoor, LEGO&#10;&#10;Description automatically generated">
            <a:extLst>
              <a:ext uri="{FF2B5EF4-FFF2-40B4-BE49-F238E27FC236}">
                <a16:creationId xmlns:a16="http://schemas.microsoft.com/office/drawing/2014/main" id="{941E5E97-4A38-4221-B637-7C5D5A9375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97822" y="3429000"/>
            <a:ext cx="3694178" cy="3694178"/>
          </a:xfrm>
          <a:prstGeom prst="rect">
            <a:avLst/>
          </a:prstGeom>
        </p:spPr>
      </p:pic>
      <p:sp>
        <p:nvSpPr>
          <p:cNvPr id="11" name="TextBox 10">
            <a:extLst>
              <a:ext uri="{FF2B5EF4-FFF2-40B4-BE49-F238E27FC236}">
                <a16:creationId xmlns:a16="http://schemas.microsoft.com/office/drawing/2014/main" id="{AB021E92-7061-4FC6-82D6-481C52B02A57}"/>
              </a:ext>
            </a:extLst>
          </p:cNvPr>
          <p:cNvSpPr txBox="1"/>
          <p:nvPr/>
        </p:nvSpPr>
        <p:spPr>
          <a:xfrm>
            <a:off x="4729291" y="2663675"/>
            <a:ext cx="1187795" cy="523220"/>
          </a:xfrm>
          <a:prstGeom prst="rect">
            <a:avLst/>
          </a:prstGeom>
          <a:noFill/>
        </p:spPr>
        <p:txBody>
          <a:bodyPr wrap="square">
            <a:spAutoFit/>
          </a:bodyPr>
          <a:lstStyle/>
          <a:p>
            <a:r>
              <a:rPr kumimoji="0" lang="en-US" sz="2800" b="1" i="0" u="none" strike="noStrike" kern="1200" cap="none" spc="0" normalizeH="0" baseline="0" noProof="0">
                <a:ln>
                  <a:noFill/>
                </a:ln>
                <a:effectLst/>
                <a:uLnTx/>
                <a:uFillTx/>
                <a:latin typeface="+mj-lt"/>
                <a:ea typeface="+mn-ea"/>
                <a:cs typeface="Times New Roman" panose="02020603050405020304" pitchFamily="18" charset="0"/>
              </a:rPr>
              <a:t>đen</a:t>
            </a:r>
            <a:endParaRPr lang="en-US" sz="1400">
              <a:latin typeface="+mj-lt"/>
            </a:endParaRPr>
          </a:p>
        </p:txBody>
      </p:sp>
      <p:sp>
        <p:nvSpPr>
          <p:cNvPr id="12" name="TextBox 11">
            <a:extLst>
              <a:ext uri="{FF2B5EF4-FFF2-40B4-BE49-F238E27FC236}">
                <a16:creationId xmlns:a16="http://schemas.microsoft.com/office/drawing/2014/main" id="{967446F6-6670-4B30-9CE5-BFDE28739986}"/>
              </a:ext>
            </a:extLst>
          </p:cNvPr>
          <p:cNvSpPr txBox="1"/>
          <p:nvPr/>
        </p:nvSpPr>
        <p:spPr>
          <a:xfrm>
            <a:off x="4498505" y="3301886"/>
            <a:ext cx="1187795" cy="523220"/>
          </a:xfrm>
          <a:prstGeom prst="rect">
            <a:avLst/>
          </a:prstGeom>
          <a:noFill/>
        </p:spPr>
        <p:txBody>
          <a:bodyPr wrap="square">
            <a:spAutoFit/>
          </a:bodyPr>
          <a:lstStyle/>
          <a:p>
            <a:r>
              <a:rPr lang="en-US" sz="2800" b="1">
                <a:latin typeface="+mj-lt"/>
                <a:cs typeface="Times New Roman" panose="02020603050405020304" pitchFamily="18" charset="0"/>
              </a:rPr>
              <a:t>mun</a:t>
            </a:r>
            <a:endParaRPr lang="en-US" sz="1400">
              <a:latin typeface="+mj-lt"/>
            </a:endParaRPr>
          </a:p>
        </p:txBody>
      </p:sp>
      <p:sp>
        <p:nvSpPr>
          <p:cNvPr id="13" name="TextBox 12">
            <a:extLst>
              <a:ext uri="{FF2B5EF4-FFF2-40B4-BE49-F238E27FC236}">
                <a16:creationId xmlns:a16="http://schemas.microsoft.com/office/drawing/2014/main" id="{2597F967-80CA-48AF-B990-D0F681EC7DEB}"/>
              </a:ext>
            </a:extLst>
          </p:cNvPr>
          <p:cNvSpPr txBox="1"/>
          <p:nvPr/>
        </p:nvSpPr>
        <p:spPr>
          <a:xfrm>
            <a:off x="4312524" y="3942046"/>
            <a:ext cx="1472456" cy="523220"/>
          </a:xfrm>
          <a:prstGeom prst="rect">
            <a:avLst/>
          </a:prstGeom>
          <a:noFill/>
        </p:spPr>
        <p:txBody>
          <a:bodyPr wrap="square">
            <a:spAutoFit/>
          </a:bodyPr>
          <a:lstStyle/>
          <a:p>
            <a:r>
              <a:rPr kumimoji="0" lang="en-US" sz="2800" b="1" i="0" u="none" strike="noStrike" kern="1200" cap="none" spc="0" normalizeH="0" baseline="0" noProof="0">
                <a:ln>
                  <a:noFill/>
                </a:ln>
                <a:effectLst/>
                <a:uLnTx/>
                <a:uFillTx/>
                <a:latin typeface="+mj-lt"/>
                <a:ea typeface="+mn-ea"/>
                <a:cs typeface="Times New Roman" panose="02020603050405020304" pitchFamily="18" charset="0"/>
              </a:rPr>
              <a:t>huyền</a:t>
            </a:r>
            <a:endParaRPr lang="en-US" sz="1400">
              <a:latin typeface="+mj-lt"/>
            </a:endParaRPr>
          </a:p>
        </p:txBody>
      </p:sp>
      <p:sp>
        <p:nvSpPr>
          <p:cNvPr id="14" name="TextBox 13">
            <a:extLst>
              <a:ext uri="{FF2B5EF4-FFF2-40B4-BE49-F238E27FC236}">
                <a16:creationId xmlns:a16="http://schemas.microsoft.com/office/drawing/2014/main" id="{4DE28E5E-6234-4992-8859-85C212F2492E}"/>
              </a:ext>
            </a:extLst>
          </p:cNvPr>
          <p:cNvSpPr txBox="1"/>
          <p:nvPr/>
        </p:nvSpPr>
        <p:spPr>
          <a:xfrm>
            <a:off x="7254041" y="4734516"/>
            <a:ext cx="1187795" cy="523220"/>
          </a:xfrm>
          <a:prstGeom prst="rect">
            <a:avLst/>
          </a:prstGeom>
          <a:noFill/>
        </p:spPr>
        <p:txBody>
          <a:bodyPr wrap="square">
            <a:spAutoFit/>
          </a:bodyPr>
          <a:lstStyle/>
          <a:p>
            <a:r>
              <a:rPr kumimoji="0" lang="en-US" sz="2800" b="1" i="0" u="none" strike="noStrike" kern="1200" cap="none" spc="0" normalizeH="0" baseline="0" noProof="0">
                <a:ln>
                  <a:noFill/>
                </a:ln>
                <a:effectLst/>
                <a:uLnTx/>
                <a:uFillTx/>
                <a:latin typeface="+mj-lt"/>
                <a:ea typeface="+mn-ea"/>
                <a:cs typeface="Times New Roman" panose="02020603050405020304" pitchFamily="18" charset="0"/>
              </a:rPr>
              <a:t>mực</a:t>
            </a:r>
            <a:endParaRPr lang="en-US" sz="1400">
              <a:latin typeface="+mj-lt"/>
            </a:endParaRPr>
          </a:p>
        </p:txBody>
      </p:sp>
      <p:sp>
        <p:nvSpPr>
          <p:cNvPr id="15" name="TextBox 14">
            <a:extLst>
              <a:ext uri="{FF2B5EF4-FFF2-40B4-BE49-F238E27FC236}">
                <a16:creationId xmlns:a16="http://schemas.microsoft.com/office/drawing/2014/main" id="{62DBB625-27D6-4F94-902F-984304BF8C16}"/>
              </a:ext>
            </a:extLst>
          </p:cNvPr>
          <p:cNvSpPr txBox="1"/>
          <p:nvPr/>
        </p:nvSpPr>
        <p:spPr>
          <a:xfrm>
            <a:off x="7715087" y="5391132"/>
            <a:ext cx="1187795" cy="523220"/>
          </a:xfrm>
          <a:prstGeom prst="rect">
            <a:avLst/>
          </a:prstGeom>
          <a:noFill/>
        </p:spPr>
        <p:txBody>
          <a:bodyPr wrap="square">
            <a:spAutoFit/>
          </a:bodyPr>
          <a:lstStyle/>
          <a:p>
            <a:r>
              <a:rPr lang="en-US" sz="2800" b="1">
                <a:latin typeface="+mj-lt"/>
                <a:cs typeface="Times New Roman" panose="02020603050405020304" pitchFamily="18" charset="0"/>
              </a:rPr>
              <a:t>ô</a:t>
            </a:r>
            <a:endParaRPr lang="en-US" sz="1400">
              <a:latin typeface="+mj-lt"/>
            </a:endParaRPr>
          </a:p>
        </p:txBody>
      </p:sp>
      <p:sp>
        <p:nvSpPr>
          <p:cNvPr id="16" name="TextBox 15">
            <a:extLst>
              <a:ext uri="{FF2B5EF4-FFF2-40B4-BE49-F238E27FC236}">
                <a16:creationId xmlns:a16="http://schemas.microsoft.com/office/drawing/2014/main" id="{3C62E60B-4386-4FAB-86E9-C14E22D69AB6}"/>
              </a:ext>
            </a:extLst>
          </p:cNvPr>
          <p:cNvSpPr txBox="1"/>
          <p:nvPr/>
        </p:nvSpPr>
        <p:spPr>
          <a:xfrm>
            <a:off x="7612449" y="6029395"/>
            <a:ext cx="1187795" cy="523220"/>
          </a:xfrm>
          <a:prstGeom prst="rect">
            <a:avLst/>
          </a:prstGeom>
          <a:noFill/>
        </p:spPr>
        <p:txBody>
          <a:bodyPr wrap="square">
            <a:spAutoFit/>
          </a:bodyPr>
          <a:lstStyle/>
          <a:p>
            <a:r>
              <a:rPr lang="en-US" sz="2800" b="1">
                <a:latin typeface="+mj-lt"/>
                <a:cs typeface="Times New Roman" panose="02020603050405020304" pitchFamily="18" charset="0"/>
              </a:rPr>
              <a:t>thâm</a:t>
            </a:r>
            <a:endParaRPr lang="en-US" sz="1400">
              <a:latin typeface="+mj-lt"/>
            </a:endParaRPr>
          </a:p>
        </p:txBody>
      </p:sp>
      <p:sp>
        <p:nvSpPr>
          <p:cNvPr id="17" name="Rectangle 16">
            <a:extLst>
              <a:ext uri="{FF2B5EF4-FFF2-40B4-BE49-F238E27FC236}">
                <a16:creationId xmlns:a16="http://schemas.microsoft.com/office/drawing/2014/main" id="{06D3B4D9-0FD0-434B-A062-81A14678B481}"/>
              </a:ext>
            </a:extLst>
          </p:cNvPr>
          <p:cNvSpPr/>
          <p:nvPr/>
        </p:nvSpPr>
        <p:spPr>
          <a:xfrm>
            <a:off x="-2279374" y="0"/>
            <a:ext cx="2146852" cy="2211948"/>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2898976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866A6E2-5209-4ABC-871B-EC8B540FCE9B}"/>
              </a:ext>
            </a:extLst>
          </p:cNvPr>
          <p:cNvSpPr/>
          <p:nvPr/>
        </p:nvSpPr>
        <p:spPr>
          <a:xfrm>
            <a:off x="249960" y="153394"/>
            <a:ext cx="5331909" cy="769441"/>
          </a:xfrm>
          <a:prstGeom prst="rect">
            <a:avLst/>
          </a:prstGeom>
          <a:noFill/>
        </p:spPr>
        <p:txBody>
          <a:bodyPr wrap="none" lIns="91440" tIns="45720" rIns="91440" bIns="45720">
            <a:spAutoFit/>
          </a:bodyPr>
          <a:lstStyle/>
          <a:p>
            <a:pPr algn="ctr"/>
            <a:r>
              <a:rPr lang="en-US" sz="4400" b="0" cap="none" spc="0">
                <a:ln w="19050">
                  <a:solidFill>
                    <a:sysClr val="windowText" lastClr="000000"/>
                  </a:solidFill>
                </a:ln>
                <a:solidFill>
                  <a:schemeClr val="accent4"/>
                </a:solidFill>
                <a:latin typeface="Coiny" panose="02000903060500060000" pitchFamily="2" charset="0"/>
              </a:rPr>
              <a:t>2. Đọc bài văn sau</a:t>
            </a:r>
          </a:p>
        </p:txBody>
      </p:sp>
      <p:sp>
        <p:nvSpPr>
          <p:cNvPr id="4" name="Rectangle: Rounded Corners 3">
            <a:extLst>
              <a:ext uri="{FF2B5EF4-FFF2-40B4-BE49-F238E27FC236}">
                <a16:creationId xmlns:a16="http://schemas.microsoft.com/office/drawing/2014/main" id="{14E8417B-09E1-4EEF-84E2-02AB52BEBB79}"/>
              </a:ext>
            </a:extLst>
          </p:cNvPr>
          <p:cNvSpPr/>
          <p:nvPr/>
        </p:nvSpPr>
        <p:spPr>
          <a:xfrm>
            <a:off x="249960" y="1035698"/>
            <a:ext cx="11553264" cy="54864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70F6D618-25B4-4D62-9D68-E186D3AB57B5}"/>
              </a:ext>
            </a:extLst>
          </p:cNvPr>
          <p:cNvSpPr txBox="1"/>
          <p:nvPr/>
        </p:nvSpPr>
        <p:spPr>
          <a:xfrm>
            <a:off x="659545" y="1741314"/>
            <a:ext cx="10734093" cy="4893647"/>
          </a:xfrm>
          <a:prstGeom prst="rect">
            <a:avLst/>
          </a:prstGeom>
          <a:noFill/>
        </p:spPr>
        <p:txBody>
          <a:bodyPr wrap="square">
            <a:spAutoFit/>
          </a:bodyPr>
          <a:lstStyle/>
          <a:p>
            <a:pPr algn="just"/>
            <a:r>
              <a:rPr lang="en-US" sz="2400"/>
              <a:t>     </a:t>
            </a:r>
            <a:r>
              <a:rPr lang="vi-VN" sz="2400"/>
              <a:t>Trong miêu tả, người ta thường hay so sánh. So sánh thì vô cùng: Cậu ta mới chừng ấy tuổi mà trông như một cụ già. Đấy là so sánh người với người. Có khi so sánh người với các con vật:</a:t>
            </a:r>
            <a:r>
              <a:rPr lang="en-US" sz="2400"/>
              <a:t> </a:t>
            </a:r>
            <a:r>
              <a:rPr lang="vi-VN" sz="2400" i="1"/>
              <a:t>Trông anh ta như một con gấu</a:t>
            </a:r>
            <a:r>
              <a:rPr lang="vi-VN" sz="2400"/>
              <a:t>. Có khi so sánh người với cây, với hoa: </a:t>
            </a:r>
            <a:r>
              <a:rPr lang="vi-VN" sz="2400" i="1"/>
              <a:t>Cô gái vẻ mảnh mai, yểu điệu như một cây liễu. </a:t>
            </a:r>
            <a:r>
              <a:rPr lang="vi-VN" sz="2400"/>
              <a:t>Có trường hợp người viết lấy nhỏ để so sánh với to: </a:t>
            </a:r>
            <a:r>
              <a:rPr lang="vi-VN" sz="2400" i="1"/>
              <a:t>Con rệp to kềnh như một chiếc xe tăng</a:t>
            </a:r>
            <a:r>
              <a:rPr lang="vi-VN" sz="2400"/>
              <a:t>. Có khi làm ngược lại: </a:t>
            </a:r>
            <a:r>
              <a:rPr lang="vi-VN" sz="2400" i="1"/>
              <a:t>Con lợn béo như một quả sim chín; Trái đất đi như một giọt nước mắt giữa không trung.</a:t>
            </a:r>
          </a:p>
          <a:p>
            <a:pPr algn="just"/>
            <a:endParaRPr lang="vi-VN" sz="2400"/>
          </a:p>
          <a:p>
            <a:pPr algn="just"/>
            <a:r>
              <a:rPr lang="vi-VN" sz="2400"/>
              <a:t>    So sánh thường đi kèm nhân hóa. Người ta có thể so sánh nhân hóa để tả bên ngoài: </a:t>
            </a:r>
            <a:r>
              <a:rPr lang="vi-VN" sz="2400" i="1"/>
              <a:t>Con gà trống bước đi như một ông tướng</a:t>
            </a:r>
            <a:r>
              <a:rPr lang="vi-VN" sz="2400"/>
              <a:t>. So sánh </a:t>
            </a:r>
            <a:endParaRPr lang="en-US" sz="2400"/>
          </a:p>
          <a:p>
            <a:pPr algn="just"/>
            <a:r>
              <a:rPr lang="vi-VN" sz="2400"/>
              <a:t>và nhân hóa để tả tâm trạng: </a:t>
            </a:r>
            <a:r>
              <a:rPr lang="vi-VN" sz="2400" i="1"/>
              <a:t>Dòng sông chảy lặng lờ như đang </a:t>
            </a:r>
            <a:endParaRPr lang="en-US" sz="2400" i="1"/>
          </a:p>
          <a:p>
            <a:pPr algn="just"/>
            <a:r>
              <a:rPr lang="vi-VN" sz="2400" i="1"/>
              <a:t>mãi nhớ về một con đò năm xưa.</a:t>
            </a:r>
          </a:p>
          <a:p>
            <a:pPr algn="just"/>
            <a:endParaRPr lang="vi-VN" sz="2400"/>
          </a:p>
        </p:txBody>
      </p:sp>
      <p:pic>
        <p:nvPicPr>
          <p:cNvPr id="8" name="Picture 7" descr="A picture containing toy, indoor, LEGO&#10;&#10;Description automatically generated">
            <a:extLst>
              <a:ext uri="{FF2B5EF4-FFF2-40B4-BE49-F238E27FC236}">
                <a16:creationId xmlns:a16="http://schemas.microsoft.com/office/drawing/2014/main" id="{941E5E97-4A38-4221-B637-7C5D5A9375A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73680" y="4825374"/>
            <a:ext cx="2388946" cy="2388946"/>
          </a:xfrm>
          <a:prstGeom prst="rect">
            <a:avLst/>
          </a:prstGeom>
        </p:spPr>
      </p:pic>
      <p:pic>
        <p:nvPicPr>
          <p:cNvPr id="5" name="图片 17">
            <a:extLst>
              <a:ext uri="{FF2B5EF4-FFF2-40B4-BE49-F238E27FC236}">
                <a16:creationId xmlns:a16="http://schemas.microsoft.com/office/drawing/2014/main" id="{AA8C7824-40E0-42F3-B4C2-064827F362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68309" y="146589"/>
            <a:ext cx="1273731" cy="1181079"/>
          </a:xfrm>
          <a:prstGeom prst="rect">
            <a:avLst/>
          </a:prstGeom>
        </p:spPr>
      </p:pic>
      <p:sp>
        <p:nvSpPr>
          <p:cNvPr id="7" name="Rectangle 6">
            <a:extLst>
              <a:ext uri="{FF2B5EF4-FFF2-40B4-BE49-F238E27FC236}">
                <a16:creationId xmlns:a16="http://schemas.microsoft.com/office/drawing/2014/main" id="{139C2806-D4D4-40D0-89A2-12ACD7FC7DCF}"/>
              </a:ext>
            </a:extLst>
          </p:cNvPr>
          <p:cNvSpPr/>
          <p:nvPr/>
        </p:nvSpPr>
        <p:spPr>
          <a:xfrm>
            <a:off x="3426813" y="1035698"/>
            <a:ext cx="5077031" cy="523220"/>
          </a:xfrm>
          <a:prstGeom prst="rect">
            <a:avLst/>
          </a:prstGeom>
          <a:noFill/>
        </p:spPr>
        <p:txBody>
          <a:bodyPr wrap="none" lIns="91440" tIns="45720" rIns="91440" bIns="45720">
            <a:spAutoFit/>
          </a:bodyPr>
          <a:lstStyle/>
          <a:p>
            <a:pPr algn="ctr"/>
            <a:r>
              <a:rPr lang="en-US" sz="2800" b="1" cap="none" spc="0">
                <a:ln w="0"/>
                <a:solidFill>
                  <a:srgbClr val="FF0000"/>
                </a:solidFill>
              </a:rPr>
              <a:t>Chữ nghĩa trong văn miêu tả</a:t>
            </a:r>
          </a:p>
        </p:txBody>
      </p:sp>
      <p:sp>
        <p:nvSpPr>
          <p:cNvPr id="9" name="Rectangle 8">
            <a:extLst>
              <a:ext uri="{FF2B5EF4-FFF2-40B4-BE49-F238E27FC236}">
                <a16:creationId xmlns:a16="http://schemas.microsoft.com/office/drawing/2014/main" id="{DC9AE189-FD6D-44D5-9552-429ADE0A3C53}"/>
              </a:ext>
            </a:extLst>
          </p:cNvPr>
          <p:cNvSpPr/>
          <p:nvPr/>
        </p:nvSpPr>
        <p:spPr>
          <a:xfrm>
            <a:off x="-2279374" y="0"/>
            <a:ext cx="2146852" cy="2211948"/>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2209939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1F56C68F-8207-480A-ACDA-348AA3151DF0}"/>
              </a:ext>
            </a:extLst>
          </p:cNvPr>
          <p:cNvSpPr/>
          <p:nvPr/>
        </p:nvSpPr>
        <p:spPr>
          <a:xfrm>
            <a:off x="249960" y="821093"/>
            <a:ext cx="11553264" cy="589031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3866A6E2-5209-4ABC-871B-EC8B540FCE9B}"/>
              </a:ext>
            </a:extLst>
          </p:cNvPr>
          <p:cNvSpPr/>
          <p:nvPr/>
        </p:nvSpPr>
        <p:spPr>
          <a:xfrm>
            <a:off x="249960" y="153394"/>
            <a:ext cx="5331909" cy="769441"/>
          </a:xfrm>
          <a:prstGeom prst="rect">
            <a:avLst/>
          </a:prstGeom>
          <a:noFill/>
        </p:spPr>
        <p:txBody>
          <a:bodyPr wrap="none" lIns="91440" tIns="45720" rIns="91440" bIns="45720">
            <a:spAutoFit/>
          </a:bodyPr>
          <a:lstStyle/>
          <a:p>
            <a:pPr algn="ctr"/>
            <a:r>
              <a:rPr lang="en-US" sz="4400" b="0" cap="none" spc="0">
                <a:ln w="19050">
                  <a:solidFill>
                    <a:sysClr val="windowText" lastClr="000000"/>
                  </a:solidFill>
                </a:ln>
                <a:solidFill>
                  <a:schemeClr val="accent4"/>
                </a:solidFill>
                <a:latin typeface="Coiny" panose="02000903060500060000" pitchFamily="2" charset="0"/>
              </a:rPr>
              <a:t>2. Đọc bài văn sau</a:t>
            </a:r>
          </a:p>
        </p:txBody>
      </p:sp>
      <p:pic>
        <p:nvPicPr>
          <p:cNvPr id="5" name="图片 17">
            <a:extLst>
              <a:ext uri="{FF2B5EF4-FFF2-40B4-BE49-F238E27FC236}">
                <a16:creationId xmlns:a16="http://schemas.microsoft.com/office/drawing/2014/main" id="{AA8C7824-40E0-42F3-B4C2-064827F362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68309" y="146589"/>
            <a:ext cx="1273731" cy="1181079"/>
          </a:xfrm>
          <a:prstGeom prst="rect">
            <a:avLst/>
          </a:prstGeom>
        </p:spPr>
      </p:pic>
      <p:pic>
        <p:nvPicPr>
          <p:cNvPr id="8" name="Picture 7" descr="A picture containing toy, indoor, LEGO&#10;&#10;Description automatically generated">
            <a:extLst>
              <a:ext uri="{FF2B5EF4-FFF2-40B4-BE49-F238E27FC236}">
                <a16:creationId xmlns:a16="http://schemas.microsoft.com/office/drawing/2014/main" id="{941E5E97-4A38-4221-B637-7C5D5A9375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71992" y="4345766"/>
            <a:ext cx="3020008" cy="2777412"/>
          </a:xfrm>
          <a:prstGeom prst="rect">
            <a:avLst/>
          </a:prstGeom>
        </p:spPr>
      </p:pic>
      <p:sp>
        <p:nvSpPr>
          <p:cNvPr id="17" name="TextBox 16">
            <a:extLst>
              <a:ext uri="{FF2B5EF4-FFF2-40B4-BE49-F238E27FC236}">
                <a16:creationId xmlns:a16="http://schemas.microsoft.com/office/drawing/2014/main" id="{70F6D618-25B4-4D62-9D68-E186D3AB57B5}"/>
              </a:ext>
            </a:extLst>
          </p:cNvPr>
          <p:cNvSpPr txBox="1"/>
          <p:nvPr/>
        </p:nvSpPr>
        <p:spPr>
          <a:xfrm>
            <a:off x="584132" y="1021675"/>
            <a:ext cx="10657891" cy="5509200"/>
          </a:xfrm>
          <a:prstGeom prst="rect">
            <a:avLst/>
          </a:prstGeom>
          <a:noFill/>
        </p:spPr>
        <p:txBody>
          <a:bodyPr wrap="square">
            <a:spAutoFit/>
          </a:bodyPr>
          <a:lstStyle/>
          <a:p>
            <a:r>
              <a:rPr lang="en-US" sz="2200"/>
              <a:t>      </a:t>
            </a:r>
            <a:r>
              <a:rPr lang="vi-VN" sz="2200"/>
              <a:t>Miêu tả một em bé hoặc một chú mèo, một cái cây, một dòng sông mà ai cũng miêu tả giống nhau thì không ai thích đọc.</a:t>
            </a:r>
            <a:r>
              <a:rPr lang="en-US" sz="2200"/>
              <a:t> </a:t>
            </a:r>
            <a:r>
              <a:rPr lang="vi-VN" sz="2200"/>
              <a:t>Vì vậy, ngay trong quan sát để miêu tả, người viết phải tìm ra cái mới, cái riêng. Nhìn một bầu trời đầy sao, Huy-gô thấy nó </a:t>
            </a:r>
            <a:r>
              <a:rPr lang="vi-VN" sz="2200" i="1"/>
              <a:t>như một cánh đồng lúa chín</a:t>
            </a:r>
            <a:r>
              <a:rPr lang="vi-VN" sz="2200"/>
              <a:t>, ở đó người gặt đã </a:t>
            </a:r>
            <a:r>
              <a:rPr lang="vi-VN" sz="2200" i="1"/>
              <a:t>bỏ quên một cái liềm con là vành trăng non</a:t>
            </a:r>
            <a:r>
              <a:rPr lang="vi-VN" sz="2200"/>
              <a:t>. Mai-a-cốp-xki thì lại thấy những ngôi sao kia như </a:t>
            </a:r>
            <a:r>
              <a:rPr lang="vi-VN" sz="2200" i="1"/>
              <a:t>những giọt nước mắt của người da đen</a:t>
            </a:r>
            <a:r>
              <a:rPr lang="vi-VN" sz="2200"/>
              <a:t>. Còn đối với Ga-ga-rin những vì sao là </a:t>
            </a:r>
            <a:r>
              <a:rPr lang="vi-VN" sz="2200" i="1"/>
              <a:t>những hạt giống mới </a:t>
            </a:r>
            <a:r>
              <a:rPr lang="vi-VN" sz="2200"/>
              <a:t>mà loài người vừa gieo vào vũ trụ.</a:t>
            </a:r>
            <a:r>
              <a:rPr lang="en-US" sz="2200"/>
              <a:t> </a:t>
            </a:r>
            <a:r>
              <a:rPr lang="vi-VN" sz="2200"/>
              <a:t>Ba hình ảnh cánh đồng lúa chín, những giọt nước mắt, những hạt giống mới rất khác nhau, nhưng đều đúng và đều hay. Và rất riêng, rất mới. Miêu tả cây cối, có nhà văn thấy chúng giống như </a:t>
            </a:r>
            <a:r>
              <a:rPr lang="vi-VN" sz="2200" i="1"/>
              <a:t>những con người đang đứng tư lự</a:t>
            </a:r>
            <a:r>
              <a:rPr lang="en-US" sz="2200"/>
              <a:t> </a:t>
            </a:r>
            <a:r>
              <a:rPr lang="vi-VN" sz="2200"/>
              <a:t>(vì trời lặng gió), có nhà văn lại thấy chúng tựa </a:t>
            </a:r>
            <a:r>
              <a:rPr lang="vi-VN" sz="2200" i="1"/>
              <a:t>những con ngựa đang phi nhanh, bờm tung ngược</a:t>
            </a:r>
            <a:r>
              <a:rPr lang="en-US" sz="2200" i="1"/>
              <a:t> </a:t>
            </a:r>
            <a:r>
              <a:rPr lang="vi-VN" sz="2200"/>
              <a:t>(vì đang có gió thổi rất mạnh), có nhà văn lại </a:t>
            </a:r>
            <a:endParaRPr lang="en-US" sz="2200"/>
          </a:p>
          <a:p>
            <a:r>
              <a:rPr lang="vi-VN" sz="2200"/>
              <a:t>bảo chúng là những </a:t>
            </a:r>
            <a:r>
              <a:rPr lang="vi-VN" sz="2200" i="1"/>
              <a:t>cái lồng chim của thiên nhiên</a:t>
            </a:r>
            <a:r>
              <a:rPr lang="vi-VN" sz="2200"/>
              <a:t>, trong mỗi cái lồng </a:t>
            </a:r>
            <a:endParaRPr lang="en-US" sz="2200"/>
          </a:p>
          <a:p>
            <a:r>
              <a:rPr lang="vi-VN" sz="2200"/>
              <a:t>có những con chim đang nhảy, đang chuyền…</a:t>
            </a:r>
            <a:r>
              <a:rPr lang="en-US" sz="2200"/>
              <a:t> </a:t>
            </a:r>
            <a:r>
              <a:rPr lang="vi-VN" sz="2200"/>
              <a:t>Không có cái mới, cái </a:t>
            </a:r>
            <a:endParaRPr lang="en-US" sz="2200"/>
          </a:p>
          <a:p>
            <a:r>
              <a:rPr lang="vi-VN" sz="2200"/>
              <a:t>riêng thì không có văn học. Tôi xin được nói th</a:t>
            </a:r>
            <a:r>
              <a:rPr lang="en-US" sz="2200"/>
              <a:t>ê</a:t>
            </a:r>
            <a:r>
              <a:rPr lang="vi-VN" sz="2200"/>
              <a:t>m</a:t>
            </a:r>
            <a:r>
              <a:rPr lang="en-US" sz="2200"/>
              <a:t> </a:t>
            </a:r>
            <a:r>
              <a:rPr lang="vi-VN" sz="2200"/>
              <a:t>: phải có cái mới, cái </a:t>
            </a:r>
            <a:endParaRPr lang="en-US" sz="2200"/>
          </a:p>
          <a:p>
            <a:r>
              <a:rPr lang="vi-VN" sz="2200"/>
              <a:t>riêng bắt đầu từ sự quan sát. Rồi sau đó đến cái mới, cái riêng trong </a:t>
            </a:r>
            <a:endParaRPr lang="en-US" sz="2200"/>
          </a:p>
          <a:p>
            <a:r>
              <a:rPr lang="vi-VN" sz="2200"/>
              <a:t>tình cảm, trong tư tưởng. </a:t>
            </a:r>
            <a:endParaRPr lang="en-US" sz="2200"/>
          </a:p>
        </p:txBody>
      </p:sp>
      <p:sp>
        <p:nvSpPr>
          <p:cNvPr id="3" name="Rectangle 2">
            <a:extLst>
              <a:ext uri="{FF2B5EF4-FFF2-40B4-BE49-F238E27FC236}">
                <a16:creationId xmlns:a16="http://schemas.microsoft.com/office/drawing/2014/main" id="{B4BEB773-A0D0-46B0-867B-A21739866893}"/>
              </a:ext>
            </a:extLst>
          </p:cNvPr>
          <p:cNvSpPr/>
          <p:nvPr/>
        </p:nvSpPr>
        <p:spPr>
          <a:xfrm>
            <a:off x="7810333" y="6282589"/>
            <a:ext cx="1665841" cy="338554"/>
          </a:xfrm>
          <a:prstGeom prst="rect">
            <a:avLst/>
          </a:prstGeom>
          <a:noFill/>
        </p:spPr>
        <p:txBody>
          <a:bodyPr wrap="none" lIns="91440" tIns="45720" rIns="91440" bIns="45720">
            <a:spAutoFit/>
          </a:bodyPr>
          <a:lstStyle/>
          <a:p>
            <a:pPr algn="ctr"/>
            <a:r>
              <a:rPr lang="en-US" sz="1600" b="0" cap="none" spc="0">
                <a:ln w="0"/>
                <a:solidFill>
                  <a:schemeClr val="tx1"/>
                </a:solidFill>
              </a:rPr>
              <a:t>Theo PHẠM HỔ</a:t>
            </a:r>
          </a:p>
        </p:txBody>
      </p:sp>
      <p:sp>
        <p:nvSpPr>
          <p:cNvPr id="9" name="Rectangle 8">
            <a:extLst>
              <a:ext uri="{FF2B5EF4-FFF2-40B4-BE49-F238E27FC236}">
                <a16:creationId xmlns:a16="http://schemas.microsoft.com/office/drawing/2014/main" id="{57D0BF79-8BEE-4948-851D-F42180F36DFF}"/>
              </a:ext>
            </a:extLst>
          </p:cNvPr>
          <p:cNvSpPr/>
          <p:nvPr/>
        </p:nvSpPr>
        <p:spPr>
          <a:xfrm>
            <a:off x="-2279374" y="0"/>
            <a:ext cx="2146852" cy="2211948"/>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16713993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自定义 2131">
      <a:dk1>
        <a:sysClr val="windowText" lastClr="000000"/>
      </a:dk1>
      <a:lt1>
        <a:sysClr val="window" lastClr="FFFFFF"/>
      </a:lt1>
      <a:dk2>
        <a:srgbClr val="877CB4"/>
      </a:dk2>
      <a:lt2>
        <a:srgbClr val="F75F88"/>
      </a:lt2>
      <a:accent1>
        <a:srgbClr val="51AEB3"/>
      </a:accent1>
      <a:accent2>
        <a:srgbClr val="877CB4"/>
      </a:accent2>
      <a:accent3>
        <a:srgbClr val="F75F88"/>
      </a:accent3>
      <a:accent4>
        <a:srgbClr val="51AEB3"/>
      </a:accent4>
      <a:accent5>
        <a:srgbClr val="877CB4"/>
      </a:accent5>
      <a:accent6>
        <a:srgbClr val="F75F88"/>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TotalTime>
  <Words>1317</Words>
  <Application>Microsoft Macintosh PowerPoint</Application>
  <PresentationFormat>Widescreen</PresentationFormat>
  <Paragraphs>145</Paragraphs>
  <Slides>19</Slides>
  <Notes>8</Notes>
  <HiddenSlides>0</HiddenSlides>
  <MMClips>0</MMClips>
  <ScaleCrop>false</ScaleCrop>
  <HeadingPairs>
    <vt:vector size="6" baseType="variant">
      <vt:variant>
        <vt:lpstr>Fonts Used</vt:lpstr>
      </vt:variant>
      <vt:variant>
        <vt:i4>15</vt:i4>
      </vt:variant>
      <vt:variant>
        <vt:lpstr>Theme</vt:lpstr>
      </vt:variant>
      <vt:variant>
        <vt:i4>3</vt:i4>
      </vt:variant>
      <vt:variant>
        <vt:lpstr>Slide Titles</vt:lpstr>
      </vt:variant>
      <vt:variant>
        <vt:i4>19</vt:i4>
      </vt:variant>
    </vt:vector>
  </HeadingPairs>
  <TitlesOfParts>
    <vt:vector size="37" baseType="lpstr">
      <vt:lpstr>Coiny</vt:lpstr>
      <vt:lpstr>等线</vt:lpstr>
      <vt:lpstr>iCiel Cadena</vt:lpstr>
      <vt:lpstr>隶书</vt:lpstr>
      <vt:lpstr>Arial</vt:lpstr>
      <vt:lpstr>Arial Black</vt:lpstr>
      <vt:lpstr>微软雅黑</vt:lpstr>
      <vt:lpstr>Times New Roman</vt:lpstr>
      <vt:lpstr>黑体</vt:lpstr>
      <vt:lpstr>宋体</vt:lpstr>
      <vt:lpstr>汉仪小麦体简</vt:lpstr>
      <vt:lpstr>ITC Avant Garde Std Bk</vt:lpstr>
      <vt:lpstr>Calibri</vt:lpstr>
      <vt:lpstr>UTM Cookies</vt:lpstr>
      <vt:lpstr>UTM French Vanilla</vt:lpstr>
      <vt:lpstr>Office 主题​​</vt:lpstr>
      <vt:lpstr>Office Theme</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Tài Ngô Tấn</dc:creator>
  <dc:description>www.051661.com</dc:description>
  <cp:lastModifiedBy>Microsoft Office User</cp:lastModifiedBy>
  <cp:revision>25</cp:revision>
  <dcterms:created xsi:type="dcterms:W3CDTF">2017-06-28T04:21:00Z</dcterms:created>
  <dcterms:modified xsi:type="dcterms:W3CDTF">2022-12-20T20:33:47Z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