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404" r:id="rId2"/>
    <p:sldId id="353" r:id="rId3"/>
    <p:sldId id="424" r:id="rId4"/>
    <p:sldId id="423" r:id="rId5"/>
    <p:sldId id="425" r:id="rId6"/>
    <p:sldId id="420" r:id="rId7"/>
    <p:sldId id="413" r:id="rId8"/>
    <p:sldId id="41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F926D-5ABD-4A07-96A2-0578B100DCD8}"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6DC36-8464-49A8-B26F-F2D787CDB17C}" type="slidenum">
              <a:rPr lang="en-US" smtClean="0"/>
              <a:t>‹#›</a:t>
            </a:fld>
            <a:endParaRPr lang="en-US"/>
          </a:p>
        </p:txBody>
      </p:sp>
    </p:spTree>
    <p:extLst>
      <p:ext uri="{BB962C8B-B14F-4D97-AF65-F5344CB8AC3E}">
        <p14:creationId xmlns:p14="http://schemas.microsoft.com/office/powerpoint/2010/main" val="73221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532692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7147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6368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7877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03297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10788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bg2">
            <a:lumMod val="20000"/>
            <a:lumOff val="80000"/>
          </a:schemeClr>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1">
                <a:lumMod val="75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bg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404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365650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145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9"/>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8" y="496349"/>
            <a:ext cx="1307532" cy="2174675"/>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8" y="337983"/>
            <a:ext cx="1409700" cy="1243783"/>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9"/>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7"/>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1" y="1154778"/>
            <a:ext cx="1586415" cy="1243783"/>
          </a:xfrm>
          <a:prstGeom prst="rect">
            <a:avLst/>
          </a:prstGeom>
        </p:spPr>
      </p:pic>
    </p:spTree>
    <p:extLst>
      <p:ext uri="{BB962C8B-B14F-4D97-AF65-F5344CB8AC3E}">
        <p14:creationId xmlns:p14="http://schemas.microsoft.com/office/powerpoint/2010/main" val="3195839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252CD77-1AFD-4DE6-A5A0-2691F076AB9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7800" y="521208"/>
            <a:ext cx="1119080" cy="1119080"/>
          </a:xfrm>
          <a:prstGeom prst="rect">
            <a:avLst/>
          </a:prstGeom>
        </p:spPr>
      </p:pic>
    </p:spTree>
    <p:extLst>
      <p:ext uri="{BB962C8B-B14F-4D97-AF65-F5344CB8AC3E}">
        <p14:creationId xmlns:p14="http://schemas.microsoft.com/office/powerpoint/2010/main" val="701941002"/>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4">
            <a:extLst>
              <a:ext uri="{FF2B5EF4-FFF2-40B4-BE49-F238E27FC236}">
                <a16:creationId xmlns:a16="http://schemas.microsoft.com/office/drawing/2014/main" id="{BEBD2549-9410-4B27-A467-78824FBAB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933" y="3606532"/>
            <a:ext cx="7088061" cy="3544032"/>
          </a:xfrm>
          <a:prstGeom prst="rect">
            <a:avLst/>
          </a:prstGeom>
        </p:spPr>
      </p:pic>
      <p:pic>
        <p:nvPicPr>
          <p:cNvPr id="7" name="Picture 6">
            <a:extLst>
              <a:ext uri="{FF2B5EF4-FFF2-40B4-BE49-F238E27FC236}">
                <a16:creationId xmlns:a16="http://schemas.microsoft.com/office/drawing/2014/main" id="{35FA2BC3-361D-438F-8CB1-EC7CB30F017E}"/>
              </a:ext>
            </a:extLst>
          </p:cNvPr>
          <p:cNvPicPr>
            <a:picLocks noChangeAspect="1"/>
          </p:cNvPicPr>
          <p:nvPr/>
        </p:nvPicPr>
        <p:blipFill>
          <a:blip r:embed="rId3"/>
          <a:stretch>
            <a:fillRect/>
          </a:stretch>
        </p:blipFill>
        <p:spPr>
          <a:xfrm>
            <a:off x="3739761" y="940950"/>
            <a:ext cx="2651990" cy="859611"/>
          </a:xfrm>
          <a:prstGeom prst="rect">
            <a:avLst/>
          </a:prstGeom>
        </p:spPr>
      </p:pic>
      <p:sp>
        <p:nvSpPr>
          <p:cNvPr id="8" name="TextBox 7">
            <a:extLst>
              <a:ext uri="{FF2B5EF4-FFF2-40B4-BE49-F238E27FC236}">
                <a16:creationId xmlns:a16="http://schemas.microsoft.com/office/drawing/2014/main" id="{B1BEC4DB-C1E6-4402-9BD5-3B1C3F6F2FBE}"/>
              </a:ext>
            </a:extLst>
          </p:cNvPr>
          <p:cNvSpPr txBox="1"/>
          <p:nvPr/>
        </p:nvSpPr>
        <p:spPr>
          <a:xfrm>
            <a:off x="2403734" y="102730"/>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Thứ</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tháng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năm</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5" name="Picture 4">
            <a:extLst>
              <a:ext uri="{FF2B5EF4-FFF2-40B4-BE49-F238E27FC236}">
                <a16:creationId xmlns:a16="http://schemas.microsoft.com/office/drawing/2014/main" id="{E2312648-FF1C-4866-B43C-FAE0CC03AB17}"/>
              </a:ext>
            </a:extLst>
          </p:cNvPr>
          <p:cNvPicPr>
            <a:picLocks noChangeAspect="1"/>
          </p:cNvPicPr>
          <p:nvPr/>
        </p:nvPicPr>
        <p:blipFill>
          <a:blip r:embed="rId4"/>
          <a:stretch>
            <a:fillRect/>
          </a:stretch>
        </p:blipFill>
        <p:spPr>
          <a:xfrm>
            <a:off x="843159" y="1961710"/>
            <a:ext cx="8638781" cy="1353429"/>
          </a:xfrm>
          <a:prstGeom prst="rect">
            <a:avLst/>
          </a:prstGeom>
        </p:spPr>
      </p:pic>
    </p:spTree>
    <p:extLst>
      <p:ext uri="{BB962C8B-B14F-4D97-AF65-F5344CB8AC3E}">
        <p14:creationId xmlns:p14="http://schemas.microsoft.com/office/powerpoint/2010/main" val="141977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Kể về một giờ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vẽ</a:t>
            </a: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ngoài trời của các bạn HS. Thầy giáo nhắc các bạn hãy quan sát và chọn cảnh mình thích nhất để vẽ.</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4" name="Picture 3">
            <a:extLst>
              <a:ext uri="{FF2B5EF4-FFF2-40B4-BE49-F238E27FC236}">
                <a16:creationId xmlns:a16="http://schemas.microsoft.com/office/drawing/2014/main" id="{07A9F2C5-37BA-4A25-ADFB-CB4B807D447E}"/>
              </a:ext>
            </a:extLst>
          </p:cNvPr>
          <p:cNvPicPr>
            <a:picLocks noChangeAspect="1"/>
          </p:cNvPicPr>
          <p:nvPr/>
        </p:nvPicPr>
        <p:blipFill>
          <a:blip r:embed="rId4"/>
          <a:stretch>
            <a:fillRect/>
          </a:stretch>
        </p:blipFill>
        <p:spPr>
          <a:xfrm>
            <a:off x="495299" y="2000250"/>
            <a:ext cx="4448175" cy="3285584"/>
          </a:xfrm>
          <a:prstGeom prst="rect">
            <a:avLst/>
          </a:prstGeom>
        </p:spPr>
      </p:pic>
    </p:spTree>
    <p:extLst>
      <p:ext uri="{BB962C8B-B14F-4D97-AF65-F5344CB8AC3E}">
        <p14:creationId xmlns:p14="http://schemas.microsoft.com/office/powerpoint/2010/main" val="16037023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Dưới một gốc cây, một bạn nữ đã vẽ xong bức tranh về nặt trời. Một bạn nữ khác đang vẽ tranh bông hoa đỏ thắm. Ở một gốc cây gần đó, một bạn nam cũng rất chăm chú với bức vẽ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2D5D9A00-D598-4EBB-8E8B-1D0242EE6768}"/>
              </a:ext>
            </a:extLst>
          </p:cNvPr>
          <p:cNvPicPr>
            <a:picLocks noChangeAspect="1"/>
          </p:cNvPicPr>
          <p:nvPr/>
        </p:nvPicPr>
        <p:blipFill>
          <a:blip r:embed="rId4"/>
          <a:stretch>
            <a:fillRect/>
          </a:stretch>
        </p:blipFill>
        <p:spPr>
          <a:xfrm>
            <a:off x="214312" y="1904999"/>
            <a:ext cx="4880394" cy="2847975"/>
          </a:xfrm>
          <a:prstGeom prst="rect">
            <a:avLst/>
          </a:prstGeom>
        </p:spPr>
      </p:pic>
    </p:spTree>
    <p:extLst>
      <p:ext uri="{BB962C8B-B14F-4D97-AF65-F5344CB8AC3E}">
        <p14:creationId xmlns:p14="http://schemas.microsoft.com/office/powerpoint/2010/main" val="3063044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391150" y="1849547"/>
            <a:ext cx="65151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Cả lớp đang vẽ thì trời đổ mưa. Các bạn vội vàng gọi nhau tìm chỗ trú.</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0F82E937-8BBF-4A35-8615-E418712251FA}"/>
              </a:ext>
            </a:extLst>
          </p:cNvPr>
          <p:cNvPicPr>
            <a:picLocks noChangeAspect="1"/>
          </p:cNvPicPr>
          <p:nvPr/>
        </p:nvPicPr>
        <p:blipFill>
          <a:blip r:embed="rId4"/>
          <a:stretch>
            <a:fillRect/>
          </a:stretch>
        </p:blipFill>
        <p:spPr>
          <a:xfrm>
            <a:off x="395287" y="2028824"/>
            <a:ext cx="4709493" cy="3571875"/>
          </a:xfrm>
          <a:prstGeom prst="rect">
            <a:avLst/>
          </a:prstGeom>
        </p:spPr>
      </p:pic>
    </p:spTree>
    <p:extLst>
      <p:ext uri="{BB962C8B-B14F-4D97-AF65-F5344CB8AC3E}">
        <p14:creationId xmlns:p14="http://schemas.microsoft.com/office/powerpoint/2010/main" val="27188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14" name="Speech Bubble: Rectangle with Corners Rounded 4">
            <a:extLst>
              <a:ext uri="{FF2B5EF4-FFF2-40B4-BE49-F238E27FC236}">
                <a16:creationId xmlns:a16="http://schemas.microsoft.com/office/drawing/2014/main" id="{1FA9FD0A-937E-4AA2-BE0B-46ED027E1A58}"/>
              </a:ext>
            </a:extLst>
          </p:cNvPr>
          <p:cNvSpPr/>
          <p:nvPr/>
        </p:nvSpPr>
        <p:spPr>
          <a:xfrm flipH="1">
            <a:off x="5029200" y="1849547"/>
            <a:ext cx="7162800" cy="29480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Bức tranh của các bạn rất đặc biệt. Vì bạn nào cũng vẽ cảnh vật trong mưa. Bông hoa nở trong mưa. Chiếc lá trong mưa và cả chú chim đứng trú mưa dưới tán lá.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536A5EC6-E17A-454B-A44D-D76FA64E40AD}"/>
              </a:ext>
            </a:extLst>
          </p:cNvPr>
          <p:cNvPicPr>
            <a:picLocks noChangeAspect="1"/>
          </p:cNvPicPr>
          <p:nvPr/>
        </p:nvPicPr>
        <p:blipFill>
          <a:blip r:embed="rId3"/>
          <a:stretch>
            <a:fillRect/>
          </a:stretch>
        </p:blipFill>
        <p:spPr>
          <a:xfrm>
            <a:off x="2494436" y="470928"/>
            <a:ext cx="7010400" cy="943704"/>
          </a:xfrm>
          <a:prstGeom prst="rect">
            <a:avLst/>
          </a:prstGeom>
        </p:spPr>
      </p:pic>
      <p:pic>
        <p:nvPicPr>
          <p:cNvPr id="3" name="Picture 2">
            <a:extLst>
              <a:ext uri="{FF2B5EF4-FFF2-40B4-BE49-F238E27FC236}">
                <a16:creationId xmlns:a16="http://schemas.microsoft.com/office/drawing/2014/main" id="{D889E272-AF38-4477-AD30-9D2A89A79452}"/>
              </a:ext>
            </a:extLst>
          </p:cNvPr>
          <p:cNvPicPr>
            <a:picLocks noChangeAspect="1"/>
          </p:cNvPicPr>
          <p:nvPr/>
        </p:nvPicPr>
        <p:blipFill>
          <a:blip r:embed="rId4"/>
          <a:stretch>
            <a:fillRect/>
          </a:stretch>
        </p:blipFill>
        <p:spPr>
          <a:xfrm>
            <a:off x="380999" y="1933574"/>
            <a:ext cx="4486275" cy="3604579"/>
          </a:xfrm>
          <a:prstGeom prst="rect">
            <a:avLst/>
          </a:prstGeom>
        </p:spPr>
      </p:pic>
    </p:spTree>
    <p:extLst>
      <p:ext uri="{BB962C8B-B14F-4D97-AF65-F5344CB8AC3E}">
        <p14:creationId xmlns:p14="http://schemas.microsoft.com/office/powerpoint/2010/main" val="16295119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601" name="Google Shape;601;p32"/>
          <p:cNvSpPr/>
          <p:nvPr/>
        </p:nvSpPr>
        <p:spPr>
          <a:xfrm flipH="1">
            <a:off x="266491" y="1533525"/>
            <a:ext cx="10979444" cy="5324474"/>
          </a:xfrm>
          <a:prstGeom prst="roundRect">
            <a:avLst>
              <a:gd name="adj" fmla="val 11401"/>
            </a:avLst>
          </a:prstGeom>
          <a:solidFill>
            <a:srgbClr val="FFFFFF"/>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3" name="Picture 32">
            <a:extLst>
              <a:ext uri="{FF2B5EF4-FFF2-40B4-BE49-F238E27FC236}">
                <a16:creationId xmlns:a16="http://schemas.microsoft.com/office/drawing/2014/main" id="{507BADD0-6A0B-DD5F-EDB3-7F3A041809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50" b="91575" l="10000" r="90000">
                        <a14:foregroundMark x1="39875" y1="8050" x2="39875" y2="8050"/>
                        <a14:foregroundMark x1="65500" y1="91575" x2="65500" y2="91575"/>
                      </a14:backgroundRemoval>
                    </a14:imgEffect>
                  </a14:imgLayer>
                </a14:imgProps>
              </a:ext>
            </a:extLst>
          </a:blip>
          <a:srcRect l="25322" t="6822" r="25609" b="7589"/>
          <a:stretch/>
        </p:blipFill>
        <p:spPr>
          <a:xfrm>
            <a:off x="11037876" y="287060"/>
            <a:ext cx="1240393" cy="2163532"/>
          </a:xfrm>
          <a:prstGeom prst="rect">
            <a:avLst/>
          </a:prstGeom>
        </p:spPr>
      </p:pic>
      <p:sp>
        <p:nvSpPr>
          <p:cNvPr id="39" name="TextBox 38">
            <a:extLst>
              <a:ext uri="{FF2B5EF4-FFF2-40B4-BE49-F238E27FC236}">
                <a16:creationId xmlns:a16="http://schemas.microsoft.com/office/drawing/2014/main" id="{F1DEB306-C0BD-40D6-8208-F5A14DB64B50}"/>
              </a:ext>
            </a:extLst>
          </p:cNvPr>
          <p:cNvSpPr txBox="1"/>
          <p:nvPr/>
        </p:nvSpPr>
        <p:spPr>
          <a:xfrm>
            <a:off x="395097" y="349590"/>
            <a:ext cx="10615803" cy="954107"/>
          </a:xfrm>
          <a:prstGeom prst="rect">
            <a:avLst/>
          </a:prstGeom>
          <a:solidFill>
            <a:schemeClr val="accent4">
              <a:lumMod val="75000"/>
            </a:schemeClr>
          </a:solidFill>
        </p:spPr>
        <p:txBody>
          <a:bodyPr wrap="square" rtlCol="0">
            <a:spAutoFit/>
          </a:bodyPr>
          <a:lstStyle/>
          <a:p>
            <a:pPr lvl="0" algn="just" defTabSz="457200">
              <a:defRPr/>
            </a:pPr>
            <a:r>
              <a:rPr lang="vi-VN" sz="2800" b="1" dirty="0">
                <a:solidFill>
                  <a:srgbClr val="2D1B61"/>
                </a:solidFill>
                <a:latin typeface="Arial"/>
              </a:rPr>
              <a:t>2</a:t>
            </a:r>
            <a:r>
              <a:rPr lang="en-US" sz="2800" b="1" dirty="0">
                <a:solidFill>
                  <a:srgbClr val="2D1B61"/>
                </a:solidFill>
                <a:latin typeface="Arial"/>
              </a:rPr>
              <a:t>.</a:t>
            </a:r>
            <a:r>
              <a:rPr lang="vi-VN" sz="2800" b="1" dirty="0">
                <a:solidFill>
                  <a:srgbClr val="2D1B61"/>
                </a:solidFill>
                <a:latin typeface="Arial"/>
              </a:rPr>
              <a:t> Dựa vào sơ đồ dưới đây, nói về một hoạt động ngoài trời mà em được chứng kiến hoặc tham gia. </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sp>
        <p:nvSpPr>
          <p:cNvPr id="2" name="Rectangle: Rounded Corners 1">
            <a:extLst>
              <a:ext uri="{FF2B5EF4-FFF2-40B4-BE49-F238E27FC236}">
                <a16:creationId xmlns:a16="http://schemas.microsoft.com/office/drawing/2014/main" id="{5399B087-AE36-4459-A873-129302FFEB86}"/>
              </a:ext>
            </a:extLst>
          </p:cNvPr>
          <p:cNvSpPr/>
          <p:nvPr/>
        </p:nvSpPr>
        <p:spPr>
          <a:xfrm>
            <a:off x="895350" y="3181350"/>
            <a:ext cx="1790700" cy="21717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hoạt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động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ngoài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trời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Arrow: Bent 2">
            <a:extLst>
              <a:ext uri="{FF2B5EF4-FFF2-40B4-BE49-F238E27FC236}">
                <a16:creationId xmlns:a16="http://schemas.microsoft.com/office/drawing/2014/main" id="{CA966878-01A4-4E9A-91A9-AD42E1F7F6E6}"/>
              </a:ext>
            </a:extLst>
          </p:cNvPr>
          <p:cNvSpPr/>
          <p:nvPr/>
        </p:nvSpPr>
        <p:spPr>
          <a:xfrm>
            <a:off x="1628775" y="2590800"/>
            <a:ext cx="2352675" cy="56197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Rectangle: Rounded Corners 3">
            <a:extLst>
              <a:ext uri="{FF2B5EF4-FFF2-40B4-BE49-F238E27FC236}">
                <a16:creationId xmlns:a16="http://schemas.microsoft.com/office/drawing/2014/main" id="{DC51BC51-2F21-42A8-BA18-9CC430B4EE1D}"/>
              </a:ext>
            </a:extLst>
          </p:cNvPr>
          <p:cNvSpPr/>
          <p:nvPr/>
        </p:nvSpPr>
        <p:spPr>
          <a:xfrm>
            <a:off x="3990975" y="1733550"/>
            <a:ext cx="7038975" cy="1438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24C8F5-4054-4D44-BA16-527BB8BFED84}"/>
              </a:ext>
            </a:extLst>
          </p:cNvPr>
          <p:cNvSpPr txBox="1"/>
          <p:nvPr/>
        </p:nvSpPr>
        <p:spPr>
          <a:xfrm>
            <a:off x="4200524" y="1838325"/>
            <a:ext cx="6867525" cy="1261884"/>
          </a:xfrm>
          <a:prstGeom prst="rect">
            <a:avLst/>
          </a:prstGeom>
          <a:noFill/>
        </p:spPr>
        <p:txBody>
          <a:bodyPr wrap="square" rtlCol="0">
            <a:spAutoFit/>
          </a:bodyPr>
          <a:lstStyle/>
          <a:p>
            <a:pPr marL="342900" indent="-342900" algn="just">
              <a:buAutoNum type="alphaLcPeriod"/>
            </a:pPr>
            <a:r>
              <a:rPr lang="en-US" sz="1900" b="1" dirty="0" err="1"/>
              <a:t>Giới</a:t>
            </a:r>
            <a:r>
              <a:rPr lang="en-US" sz="1900" b="1" dirty="0"/>
              <a:t> </a:t>
            </a:r>
            <a:r>
              <a:rPr lang="en-US" sz="1900" b="1" dirty="0" err="1"/>
              <a:t>thiệu</a:t>
            </a:r>
            <a:r>
              <a:rPr lang="en-US" sz="1900" b="1" dirty="0"/>
              <a:t> </a:t>
            </a:r>
            <a:r>
              <a:rPr lang="en-US" sz="1900" b="1" dirty="0" err="1"/>
              <a:t>về</a:t>
            </a:r>
            <a:r>
              <a:rPr lang="en-US" sz="1900" b="1" dirty="0"/>
              <a:t> </a:t>
            </a:r>
            <a:r>
              <a:rPr lang="en-US" sz="1900" b="1" dirty="0" err="1"/>
              <a:t>hoạt</a:t>
            </a:r>
            <a:r>
              <a:rPr lang="en-US" sz="1900" b="1" dirty="0"/>
              <a:t> </a:t>
            </a:r>
            <a:r>
              <a:rPr lang="en-US" sz="1900" b="1" dirty="0" err="1"/>
              <a:t>động</a:t>
            </a:r>
            <a:endParaRPr lang="en-US" sz="1900" b="1" dirty="0"/>
          </a:p>
          <a:p>
            <a:pPr marL="285750" indent="-285750" algn="just">
              <a:buFontTx/>
              <a:buChar char="-"/>
            </a:pPr>
            <a:r>
              <a:rPr lang="en-US" sz="1900" b="1" dirty="0" err="1"/>
              <a:t>Đó</a:t>
            </a:r>
            <a:r>
              <a:rPr lang="en-US" sz="1900" b="1" dirty="0"/>
              <a:t> </a:t>
            </a:r>
            <a:r>
              <a:rPr lang="en-US" sz="1900" b="1" dirty="0" err="1"/>
              <a:t>là</a:t>
            </a:r>
            <a:r>
              <a:rPr lang="en-US" sz="1900" b="1" dirty="0"/>
              <a:t> </a:t>
            </a:r>
            <a:r>
              <a:rPr lang="en-US" sz="1900" b="1" dirty="0" err="1"/>
              <a:t>hoạt</a:t>
            </a:r>
            <a:r>
              <a:rPr lang="en-US" sz="1900" b="1" dirty="0"/>
              <a:t> </a:t>
            </a:r>
            <a:r>
              <a:rPr lang="en-US" sz="1900" b="1" dirty="0" err="1"/>
              <a:t>động</a:t>
            </a:r>
            <a:r>
              <a:rPr lang="en-US" sz="1900" b="1" dirty="0"/>
              <a:t> </a:t>
            </a:r>
            <a:r>
              <a:rPr lang="en-US" sz="1900" b="1" dirty="0" err="1"/>
              <a:t>gì</a:t>
            </a:r>
            <a:r>
              <a:rPr lang="en-US" sz="1900" b="1" dirty="0"/>
              <a:t>? (</a:t>
            </a:r>
            <a:r>
              <a:rPr lang="en-US" sz="1900" b="1" dirty="0" err="1"/>
              <a:t>ví</a:t>
            </a:r>
            <a:r>
              <a:rPr lang="en-US" sz="1900" b="1" dirty="0"/>
              <a:t> </a:t>
            </a:r>
            <a:r>
              <a:rPr lang="en-US" sz="1900" b="1" dirty="0" err="1"/>
              <a:t>dụ</a:t>
            </a:r>
            <a:r>
              <a:rPr lang="en-US" sz="1900" b="1" dirty="0"/>
              <a:t>: </a:t>
            </a:r>
            <a:r>
              <a:rPr lang="en-US" sz="1900" b="1" dirty="0" err="1"/>
              <a:t>tập</a:t>
            </a:r>
            <a:r>
              <a:rPr lang="en-US" sz="1900" b="1" dirty="0"/>
              <a:t> </a:t>
            </a:r>
            <a:r>
              <a:rPr lang="en-US" sz="1900" b="1" dirty="0" err="1"/>
              <a:t>thể</a:t>
            </a:r>
            <a:r>
              <a:rPr lang="en-US" sz="1900" b="1" dirty="0"/>
              <a:t> </a:t>
            </a:r>
            <a:r>
              <a:rPr lang="en-US" sz="1900" b="1" dirty="0" err="1"/>
              <a:t>dục</a:t>
            </a:r>
            <a:r>
              <a:rPr lang="en-US" sz="1900" b="1" dirty="0"/>
              <a:t>, </a:t>
            </a:r>
            <a:r>
              <a:rPr lang="en-US" sz="1900" b="1" dirty="0" err="1"/>
              <a:t>thi</a:t>
            </a:r>
            <a:r>
              <a:rPr lang="en-US" sz="1900" b="1" dirty="0"/>
              <a:t> </a:t>
            </a:r>
            <a:r>
              <a:rPr lang="en-US" sz="1900" b="1" dirty="0" err="1"/>
              <a:t>đấu</a:t>
            </a:r>
            <a:r>
              <a:rPr lang="en-US" sz="1900" b="1" dirty="0"/>
              <a:t> </a:t>
            </a:r>
            <a:r>
              <a:rPr lang="en-US" sz="1900" b="1" dirty="0" err="1"/>
              <a:t>thể</a:t>
            </a:r>
            <a:r>
              <a:rPr lang="en-US" sz="1900" b="1" dirty="0"/>
              <a:t> thao, </a:t>
            </a:r>
            <a:r>
              <a:rPr lang="en-US" sz="1900" b="1" dirty="0" err="1"/>
              <a:t>biểu</a:t>
            </a:r>
            <a:r>
              <a:rPr lang="en-US" sz="1900" b="1" dirty="0"/>
              <a:t> </a:t>
            </a:r>
            <a:r>
              <a:rPr lang="en-US" sz="1900" b="1" dirty="0" err="1"/>
              <a:t>diễn</a:t>
            </a:r>
            <a:r>
              <a:rPr lang="en-US" sz="1900" b="1" dirty="0"/>
              <a:t> </a:t>
            </a:r>
            <a:r>
              <a:rPr lang="en-US" sz="1900" b="1" dirty="0" err="1"/>
              <a:t>văn</a:t>
            </a:r>
            <a:r>
              <a:rPr lang="en-US" sz="1900" b="1" dirty="0"/>
              <a:t> </a:t>
            </a:r>
            <a:r>
              <a:rPr lang="en-US" sz="1900" b="1" dirty="0" err="1"/>
              <a:t>nghệ</a:t>
            </a:r>
            <a:r>
              <a:rPr lang="en-US" sz="1900" b="1" dirty="0"/>
              <a:t>, </a:t>
            </a:r>
            <a:r>
              <a:rPr lang="en-US" sz="1900" b="1" dirty="0" err="1"/>
              <a:t>giờ</a:t>
            </a:r>
            <a:r>
              <a:rPr lang="en-US" sz="1900" b="1" dirty="0"/>
              <a:t> </a:t>
            </a:r>
            <a:r>
              <a:rPr lang="en-US" sz="1900" b="1" dirty="0" err="1"/>
              <a:t>học</a:t>
            </a:r>
            <a:r>
              <a:rPr lang="en-US" sz="1900" b="1" dirty="0"/>
              <a:t> </a:t>
            </a:r>
            <a:r>
              <a:rPr lang="en-US" sz="1900" b="1" dirty="0" err="1"/>
              <a:t>tại</a:t>
            </a:r>
            <a:r>
              <a:rPr lang="en-US" sz="1900" b="1" dirty="0"/>
              <a:t> </a:t>
            </a:r>
            <a:r>
              <a:rPr lang="en-US" sz="1900" b="1" dirty="0" err="1"/>
              <a:t>vườn</a:t>
            </a:r>
            <a:r>
              <a:rPr lang="en-US" sz="1900" b="1" dirty="0"/>
              <a:t> </a:t>
            </a:r>
            <a:r>
              <a:rPr lang="en-US" sz="1900" b="1" dirty="0" err="1"/>
              <a:t>trường</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diễn</a:t>
            </a:r>
            <a:r>
              <a:rPr lang="en-US" sz="1900" b="1" dirty="0"/>
              <a:t> </a:t>
            </a:r>
            <a:r>
              <a:rPr lang="en-US" sz="1900" b="1" dirty="0" err="1"/>
              <a:t>ra</a:t>
            </a:r>
            <a:r>
              <a:rPr lang="en-US" sz="1900" b="1" dirty="0"/>
              <a:t> ở </a:t>
            </a:r>
            <a:r>
              <a:rPr lang="en-US" sz="1900" b="1" dirty="0" err="1"/>
              <a:t>đâu</a:t>
            </a:r>
            <a:r>
              <a:rPr lang="en-US" sz="1900" b="1" dirty="0"/>
              <a:t>, </a:t>
            </a:r>
            <a:r>
              <a:rPr lang="en-US" sz="1900" b="1" dirty="0" err="1"/>
              <a:t>khi</a:t>
            </a:r>
            <a:r>
              <a:rPr lang="en-US" sz="1900" b="1" dirty="0"/>
              <a:t> </a:t>
            </a:r>
            <a:r>
              <a:rPr lang="en-US" sz="1900" b="1" dirty="0" err="1"/>
              <a:t>nào</a:t>
            </a:r>
            <a:r>
              <a:rPr lang="en-US" sz="1900" b="1" dirty="0"/>
              <a:t>? </a:t>
            </a:r>
            <a:r>
              <a:rPr lang="en-US" sz="1900" b="1" dirty="0" err="1"/>
              <a:t>Những</a:t>
            </a:r>
            <a:r>
              <a:rPr lang="en-US" sz="1900" b="1" dirty="0"/>
              <a:t> ai </a:t>
            </a:r>
            <a:r>
              <a:rPr lang="en-US" sz="1900" b="1" dirty="0" err="1"/>
              <a:t>tham</a:t>
            </a:r>
            <a:r>
              <a:rPr lang="en-US" sz="1900" b="1" dirty="0"/>
              <a:t> </a:t>
            </a:r>
            <a:r>
              <a:rPr lang="en-US" sz="1900" b="1" dirty="0" err="1"/>
              <a:t>gia</a:t>
            </a:r>
            <a:r>
              <a:rPr lang="en-US" sz="1900" b="1" dirty="0"/>
              <a:t>?</a:t>
            </a:r>
          </a:p>
        </p:txBody>
      </p:sp>
      <p:cxnSp>
        <p:nvCxnSpPr>
          <p:cNvPr id="7" name="Straight Arrow Connector 6">
            <a:extLst>
              <a:ext uri="{FF2B5EF4-FFF2-40B4-BE49-F238E27FC236}">
                <a16:creationId xmlns:a16="http://schemas.microsoft.com/office/drawing/2014/main" id="{6AA14FDA-190E-412E-85B6-DA38DEB558AE}"/>
              </a:ext>
            </a:extLst>
          </p:cNvPr>
          <p:cNvCxnSpPr>
            <a:cxnSpLocks/>
          </p:cNvCxnSpPr>
          <p:nvPr/>
        </p:nvCxnSpPr>
        <p:spPr>
          <a:xfrm>
            <a:off x="2686050" y="4410075"/>
            <a:ext cx="1162050" cy="0"/>
          </a:xfrm>
          <a:prstGeom prst="straightConnector1">
            <a:avLst/>
          </a:prstGeom>
          <a:ln w="571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Rounded Corners 18">
            <a:extLst>
              <a:ext uri="{FF2B5EF4-FFF2-40B4-BE49-F238E27FC236}">
                <a16:creationId xmlns:a16="http://schemas.microsoft.com/office/drawing/2014/main" id="{536404D9-9A64-4B40-A58E-800D6FAC547B}"/>
              </a:ext>
            </a:extLst>
          </p:cNvPr>
          <p:cNvSpPr/>
          <p:nvPr/>
        </p:nvSpPr>
        <p:spPr>
          <a:xfrm>
            <a:off x="3933825" y="3590925"/>
            <a:ext cx="7038975" cy="15716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1955342-DF12-435C-9E85-CB15E2084860}"/>
              </a:ext>
            </a:extLst>
          </p:cNvPr>
          <p:cNvSpPr txBox="1"/>
          <p:nvPr/>
        </p:nvSpPr>
        <p:spPr>
          <a:xfrm>
            <a:off x="4000500" y="3743325"/>
            <a:ext cx="6362700" cy="1261884"/>
          </a:xfrm>
          <a:prstGeom prst="rect">
            <a:avLst/>
          </a:prstGeom>
          <a:noFill/>
        </p:spPr>
        <p:txBody>
          <a:bodyPr wrap="square" rtlCol="0">
            <a:spAutoFit/>
          </a:bodyPr>
          <a:lstStyle/>
          <a:p>
            <a:pPr algn="just"/>
            <a:r>
              <a:rPr lang="en-US" sz="1900" b="1" dirty="0"/>
              <a:t>b. </a:t>
            </a:r>
            <a:r>
              <a:rPr lang="en-US" sz="1900" b="1" dirty="0" err="1"/>
              <a:t>Nêu</a:t>
            </a:r>
            <a:r>
              <a:rPr lang="en-US" sz="1900" b="1" dirty="0"/>
              <a:t> </a:t>
            </a:r>
            <a:r>
              <a:rPr lang="en-US" sz="1900" b="1" dirty="0" err="1"/>
              <a:t>diễn</a:t>
            </a:r>
            <a:r>
              <a:rPr lang="en-US" sz="1900" b="1" dirty="0"/>
              <a:t> </a:t>
            </a:r>
            <a:r>
              <a:rPr lang="en-US" sz="1900" b="1" dirty="0" err="1"/>
              <a:t>biến</a:t>
            </a:r>
            <a:r>
              <a:rPr lang="en-US" sz="1900" b="1" dirty="0"/>
              <a:t> </a:t>
            </a:r>
            <a:r>
              <a:rPr lang="en-US" sz="1900" b="1" dirty="0" err="1"/>
              <a:t>của</a:t>
            </a:r>
            <a:r>
              <a:rPr lang="en-US" sz="1900" b="1" dirty="0"/>
              <a:t> </a:t>
            </a:r>
            <a:r>
              <a:rPr lang="en-US" sz="1900" b="1" dirty="0" err="1"/>
              <a:t>hoạt</a:t>
            </a:r>
            <a:r>
              <a:rPr lang="en-US" sz="1900" b="1" dirty="0"/>
              <a:t> </a:t>
            </a:r>
            <a:r>
              <a:rPr lang="en-US" sz="1900" b="1" dirty="0" err="1"/>
              <a:t>động</a:t>
            </a:r>
            <a:r>
              <a:rPr lang="en-US" sz="1900" b="1" dirty="0"/>
              <a:t>:</a:t>
            </a:r>
          </a:p>
          <a:p>
            <a:pPr marL="285750" indent="-285750" algn="just">
              <a:buFontTx/>
              <a:buChar char="-"/>
            </a:pP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đầu</a:t>
            </a:r>
            <a:r>
              <a:rPr lang="en-US" sz="1900" b="1" dirty="0"/>
              <a:t> </a:t>
            </a:r>
            <a:r>
              <a:rPr lang="en-US" sz="1900" b="1" dirty="0" err="1"/>
              <a:t>tiên</a:t>
            </a:r>
            <a:r>
              <a:rPr lang="en-US" sz="1900" b="1" dirty="0"/>
              <a:t>?</a:t>
            </a:r>
          </a:p>
          <a:p>
            <a:pPr marL="285750" indent="-285750" algn="just">
              <a:buFontTx/>
              <a:buChar char="-"/>
            </a:pPr>
            <a:r>
              <a:rPr lang="en-US" sz="1900" b="1" dirty="0" err="1"/>
              <a:t>Những</a:t>
            </a:r>
            <a:r>
              <a:rPr lang="en-US" sz="1900" b="1" dirty="0"/>
              <a:t> </a:t>
            </a:r>
            <a:r>
              <a:rPr lang="en-US" sz="1900" b="1" dirty="0" err="1"/>
              <a:t>việc</a:t>
            </a:r>
            <a:r>
              <a:rPr lang="en-US" sz="1900" b="1" dirty="0"/>
              <a:t> </a:t>
            </a:r>
            <a:r>
              <a:rPr lang="en-US" sz="1900" b="1" dirty="0" err="1"/>
              <a:t>gì</a:t>
            </a:r>
            <a:r>
              <a:rPr lang="en-US" sz="1900" b="1" dirty="0"/>
              <a:t> </a:t>
            </a:r>
            <a:r>
              <a:rPr lang="en-US" sz="1900" b="1" dirty="0" err="1"/>
              <a:t>diễn</a:t>
            </a:r>
            <a:r>
              <a:rPr lang="en-US" sz="1900" b="1" dirty="0"/>
              <a:t> </a:t>
            </a:r>
            <a:r>
              <a:rPr lang="en-US" sz="1900" b="1" dirty="0" err="1"/>
              <a:t>ra</a:t>
            </a:r>
            <a:r>
              <a:rPr lang="en-US" sz="1900" b="1" dirty="0"/>
              <a:t> </a:t>
            </a:r>
            <a:r>
              <a:rPr lang="en-US" sz="1900" b="1" dirty="0" err="1"/>
              <a:t>tiếp</a:t>
            </a:r>
            <a:r>
              <a:rPr lang="en-US" sz="1900" b="1" dirty="0"/>
              <a:t> </a:t>
            </a:r>
            <a:r>
              <a:rPr lang="en-US" sz="1900" b="1" dirty="0" err="1"/>
              <a:t>theo</a:t>
            </a:r>
            <a:r>
              <a:rPr lang="en-US" sz="1900" b="1" dirty="0"/>
              <a:t>?</a:t>
            </a:r>
          </a:p>
          <a:p>
            <a:pPr marL="285750" indent="-285750" algn="just">
              <a:buFontTx/>
              <a:buChar char="-"/>
            </a:pPr>
            <a:r>
              <a:rPr lang="en-US" sz="1900" b="1" dirty="0" err="1"/>
              <a:t>Hoạt</a:t>
            </a:r>
            <a:r>
              <a:rPr lang="en-US" sz="1900" b="1" dirty="0"/>
              <a:t> </a:t>
            </a:r>
            <a:r>
              <a:rPr lang="en-US" sz="1900" b="1" dirty="0" err="1"/>
              <a:t>động</a:t>
            </a:r>
            <a:r>
              <a:rPr lang="en-US" sz="1900" b="1" dirty="0"/>
              <a:t> </a:t>
            </a:r>
            <a:r>
              <a:rPr lang="en-US" sz="1900" b="1" dirty="0" err="1"/>
              <a:t>kết</a:t>
            </a:r>
            <a:r>
              <a:rPr lang="en-US" sz="1900" b="1" dirty="0"/>
              <a:t> </a:t>
            </a:r>
            <a:r>
              <a:rPr lang="en-US" sz="1900" b="1" dirty="0" err="1"/>
              <a:t>thúc</a:t>
            </a:r>
            <a:r>
              <a:rPr lang="en-US" sz="1900" b="1" dirty="0"/>
              <a:t> </a:t>
            </a:r>
            <a:r>
              <a:rPr lang="en-US" sz="1900" b="1" dirty="0" err="1"/>
              <a:t>như</a:t>
            </a:r>
            <a:r>
              <a:rPr lang="en-US" sz="1900" b="1" dirty="0"/>
              <a:t> </a:t>
            </a:r>
            <a:r>
              <a:rPr lang="en-US" sz="1900" b="1" dirty="0" err="1"/>
              <a:t>thế</a:t>
            </a:r>
            <a:r>
              <a:rPr lang="en-US" sz="1900" b="1" dirty="0"/>
              <a:t> </a:t>
            </a:r>
            <a:r>
              <a:rPr lang="en-US" sz="1900" b="1" dirty="0" err="1"/>
              <a:t>nào</a:t>
            </a:r>
            <a:r>
              <a:rPr lang="en-US" sz="1900" b="1" dirty="0"/>
              <a:t>?</a:t>
            </a:r>
          </a:p>
        </p:txBody>
      </p:sp>
      <p:sp>
        <p:nvSpPr>
          <p:cNvPr id="21" name="Arrow: Bent 20">
            <a:extLst>
              <a:ext uri="{FF2B5EF4-FFF2-40B4-BE49-F238E27FC236}">
                <a16:creationId xmlns:a16="http://schemas.microsoft.com/office/drawing/2014/main" id="{E54193D3-46F3-4E2C-B103-EED2FC8AF4E6}"/>
              </a:ext>
            </a:extLst>
          </p:cNvPr>
          <p:cNvSpPr/>
          <p:nvPr/>
        </p:nvSpPr>
        <p:spPr>
          <a:xfrm flipV="1">
            <a:off x="1638300" y="5362574"/>
            <a:ext cx="2352675" cy="695325"/>
          </a:xfrm>
          <a:prstGeom prst="bentArrow">
            <a:avLst>
              <a:gd name="adj1" fmla="val 25000"/>
              <a:gd name="adj2" fmla="val 25000"/>
              <a:gd name="adj3" fmla="val 25000"/>
              <a:gd name="adj4" fmla="val 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Rounded Corners 21">
            <a:extLst>
              <a:ext uri="{FF2B5EF4-FFF2-40B4-BE49-F238E27FC236}">
                <a16:creationId xmlns:a16="http://schemas.microsoft.com/office/drawing/2014/main" id="{8B84A79D-B5A9-475B-AB59-943DFB2106AD}"/>
              </a:ext>
            </a:extLst>
          </p:cNvPr>
          <p:cNvSpPr/>
          <p:nvPr/>
        </p:nvSpPr>
        <p:spPr>
          <a:xfrm>
            <a:off x="3914775" y="5334000"/>
            <a:ext cx="7038975" cy="82867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8A94D1-AAF9-4B02-B7D1-BDA15416B9A7}"/>
              </a:ext>
            </a:extLst>
          </p:cNvPr>
          <p:cNvSpPr txBox="1"/>
          <p:nvPr/>
        </p:nvSpPr>
        <p:spPr>
          <a:xfrm>
            <a:off x="4124325" y="5524500"/>
            <a:ext cx="6362700" cy="461665"/>
          </a:xfrm>
          <a:prstGeom prst="rect">
            <a:avLst/>
          </a:prstGeom>
          <a:noFill/>
        </p:spPr>
        <p:txBody>
          <a:bodyPr wrap="square" rtlCol="0">
            <a:spAutoFit/>
          </a:bodyPr>
          <a:lstStyle/>
          <a:p>
            <a:r>
              <a:rPr lang="en-US" sz="2400" b="1" dirty="0"/>
              <a:t>c. </a:t>
            </a:r>
            <a:r>
              <a:rPr lang="en-US" sz="2400" b="1" dirty="0" err="1"/>
              <a:t>Nêu</a:t>
            </a:r>
            <a:r>
              <a:rPr lang="en-US" sz="2400" b="1" dirty="0"/>
              <a:t> </a:t>
            </a:r>
            <a:r>
              <a:rPr lang="en-US" sz="2400" b="1" dirty="0" err="1"/>
              <a:t>nhận</a:t>
            </a:r>
            <a:r>
              <a:rPr lang="en-US" sz="2400" b="1" dirty="0"/>
              <a:t> </a:t>
            </a:r>
            <a:r>
              <a:rPr lang="en-US" sz="2400" b="1" dirty="0" err="1"/>
              <a:t>xét</a:t>
            </a:r>
            <a:r>
              <a:rPr lang="en-US" sz="2400" b="1" dirty="0"/>
              <a:t> </a:t>
            </a:r>
            <a:r>
              <a:rPr lang="en-US" sz="2400" b="1" dirty="0" err="1"/>
              <a:t>về</a:t>
            </a:r>
            <a:r>
              <a:rPr lang="en-US" sz="2400" b="1" dirty="0"/>
              <a:t> </a:t>
            </a:r>
            <a:r>
              <a:rPr lang="en-US" sz="2400" b="1" dirty="0" err="1"/>
              <a:t>hoạt</a:t>
            </a:r>
            <a:r>
              <a:rPr lang="en-US" sz="2400" b="1" dirty="0"/>
              <a:t> </a:t>
            </a:r>
            <a:r>
              <a:rPr lang="en-US" sz="2400" b="1" dirty="0" err="1"/>
              <a:t>động</a:t>
            </a:r>
            <a:endParaRPr lang="en-US" sz="2400" b="1" dirty="0"/>
          </a:p>
        </p:txBody>
      </p:sp>
    </p:spTree>
    <p:extLst>
      <p:ext uri="{BB962C8B-B14F-4D97-AF65-F5344CB8AC3E}">
        <p14:creationId xmlns:p14="http://schemas.microsoft.com/office/powerpoint/2010/main" val="32583403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3" grpId="0" animBg="1"/>
      <p:bldP spid="4" grpId="0" animBg="1"/>
      <p:bldP spid="5" grpId="0"/>
      <p:bldP spid="19" grpId="0" animBg="1"/>
      <p:bldP spid="20" grpId="0"/>
      <p:bldP spid="21"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6DFEF5C5-C86A-4EF4-B809-AE5267B33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5" name="图片 1">
            <a:extLst>
              <a:ext uri="{FF2B5EF4-FFF2-40B4-BE49-F238E27FC236}">
                <a16:creationId xmlns:a16="http://schemas.microsoft.com/office/drawing/2014/main" id="{ECBC3FFE-9245-4E2C-A1E1-E177C9601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3984" y="2852928"/>
            <a:ext cx="2531632" cy="3488436"/>
          </a:xfrm>
          <a:prstGeom prst="rect">
            <a:avLst/>
          </a:prstGeom>
        </p:spPr>
      </p:pic>
      <p:pic>
        <p:nvPicPr>
          <p:cNvPr id="6" name="图片 2">
            <a:extLst>
              <a:ext uri="{FF2B5EF4-FFF2-40B4-BE49-F238E27FC236}">
                <a16:creationId xmlns:a16="http://schemas.microsoft.com/office/drawing/2014/main" id="{6ABDC7BF-42B3-4764-9A4C-A50A68EE7E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7" name="图片 3">
            <a:extLst>
              <a:ext uri="{FF2B5EF4-FFF2-40B4-BE49-F238E27FC236}">
                <a16:creationId xmlns:a16="http://schemas.microsoft.com/office/drawing/2014/main" id="{FB940104-9EAE-47EB-BAD4-56B8205D2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8" name="图片 5">
            <a:extLst>
              <a:ext uri="{FF2B5EF4-FFF2-40B4-BE49-F238E27FC236}">
                <a16:creationId xmlns:a16="http://schemas.microsoft.com/office/drawing/2014/main" id="{A5425CC6-C9C1-40BB-920E-5AB6314D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9" name="图片 6">
            <a:extLst>
              <a:ext uri="{FF2B5EF4-FFF2-40B4-BE49-F238E27FC236}">
                <a16:creationId xmlns:a16="http://schemas.microsoft.com/office/drawing/2014/main" id="{CEFF9E3F-DA7D-41D2-B3F7-578571A45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10" name="图片 7">
            <a:extLst>
              <a:ext uri="{FF2B5EF4-FFF2-40B4-BE49-F238E27FC236}">
                <a16:creationId xmlns:a16="http://schemas.microsoft.com/office/drawing/2014/main" id="{7592AAD2-6DBF-42AF-A37E-129DB30B3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5728" y="0"/>
            <a:ext cx="7580376" cy="5815584"/>
          </a:xfrm>
          <a:prstGeom prst="rect">
            <a:avLst/>
          </a:prstGeom>
        </p:spPr>
      </p:pic>
      <p:sp>
        <p:nvSpPr>
          <p:cNvPr id="11" name="文本框 10">
            <a:extLst>
              <a:ext uri="{FF2B5EF4-FFF2-40B4-BE49-F238E27FC236}">
                <a16:creationId xmlns:a16="http://schemas.microsoft.com/office/drawing/2014/main" id="{D4417FD3-F85E-4C74-A49F-E2B2041BE922}"/>
              </a:ext>
            </a:extLst>
          </p:cNvPr>
          <p:cNvSpPr txBox="1"/>
          <p:nvPr/>
        </p:nvSpPr>
        <p:spPr>
          <a:xfrm>
            <a:off x="3556635" y="1968495"/>
            <a:ext cx="5311140" cy="2416687"/>
          </a:xfrm>
          <a:prstGeom prst="rect">
            <a:avLst/>
          </a:prstGeom>
          <a:noFill/>
        </p:spPr>
        <p:txBody>
          <a:bodyPr wrap="square" rtlCol="0">
            <a:spAutoFit/>
          </a:bodyPr>
          <a:lstStyle/>
          <a:p>
            <a:pPr lvl="0" algn="just" defTabSz="457200">
              <a:lnSpc>
                <a:spcPct val="120000"/>
              </a:lnSpc>
              <a:defRPr/>
            </a:pP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3</a:t>
            </a:r>
            <a:r>
              <a:rPr lang="en-US"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a:t>
            </a:r>
            <a:r>
              <a:rPr lang="vi-VN" altLang="zh-CN" sz="3200" b="1" dirty="0">
                <a:solidFill>
                  <a:srgbClr val="2D1B61">
                    <a:lumMod val="85000"/>
                    <a:lumOff val="15000"/>
                  </a:srgbClr>
                </a:solidFill>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Viết đoạn văn kể lại diễn biến của một hoạt động ngoài trời dựa vào những điều em đã nói ở ý b bài tập 2. </a:t>
            </a:r>
            <a:endParaRPr kumimoji="0" lang="zh-CN" altLang="en-US" sz="3200" b="1" i="0" u="none" strike="noStrike" kern="1200" cap="none" spc="0" normalizeH="0" baseline="0" noProof="0" dirty="0">
              <a:ln>
                <a:noFill/>
              </a:ln>
              <a:solidFill>
                <a:srgbClr val="2D1B61">
                  <a:lumMod val="85000"/>
                  <a:lumOff val="15000"/>
                </a:srgbClr>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spTree>
    <p:extLst>
      <p:ext uri="{BB962C8B-B14F-4D97-AF65-F5344CB8AC3E}">
        <p14:creationId xmlns:p14="http://schemas.microsoft.com/office/powerpoint/2010/main" val="162317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900" decel="100000" fill="hold"/>
                                        <p:tgtEl>
                                          <p:spTgt spid="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0"/>
        <p:cNvGrpSpPr/>
        <p:nvPr/>
      </p:nvGrpSpPr>
      <p:grpSpPr>
        <a:xfrm>
          <a:off x="0" y="0"/>
          <a:ext cx="0" cy="0"/>
          <a:chOff x="0" y="0"/>
          <a:chExt cx="0" cy="0"/>
        </a:xfrm>
      </p:grpSpPr>
      <p:sp>
        <p:nvSpPr>
          <p:cNvPr id="4" name="TextBox 3">
            <a:extLst>
              <a:ext uri="{FF2B5EF4-FFF2-40B4-BE49-F238E27FC236}">
                <a16:creationId xmlns:a16="http://schemas.microsoft.com/office/drawing/2014/main" id="{F785251B-19DB-4E52-A928-2E9EF15E20AB}"/>
              </a:ext>
            </a:extLst>
          </p:cNvPr>
          <p:cNvSpPr txBox="1"/>
          <p:nvPr/>
        </p:nvSpPr>
        <p:spPr>
          <a:xfrm>
            <a:off x="976122" y="340065"/>
            <a:ext cx="10615803" cy="523220"/>
          </a:xfrm>
          <a:prstGeom prst="rect">
            <a:avLst/>
          </a:prstGeom>
          <a:solidFill>
            <a:schemeClr val="accent4">
              <a:lumMod val="75000"/>
            </a:schemeClr>
          </a:solidFill>
        </p:spPr>
        <p:txBody>
          <a:bodyPr wrap="square" rtlCol="0">
            <a:spAutoFit/>
          </a:bodyPr>
          <a:lstStyle/>
          <a:p>
            <a:pPr lvl="0" algn="just" defTabSz="457200">
              <a:defRPr/>
            </a:pPr>
            <a:r>
              <a:rPr lang="en-US" sz="2800" b="1" dirty="0" err="1">
                <a:solidFill>
                  <a:srgbClr val="2D1B61"/>
                </a:solidFill>
                <a:latin typeface="Arial"/>
              </a:rPr>
              <a:t>Về</a:t>
            </a:r>
            <a:r>
              <a:rPr lang="en-US" sz="2800" b="1" dirty="0">
                <a:solidFill>
                  <a:srgbClr val="2D1B61"/>
                </a:solidFill>
                <a:latin typeface="Arial"/>
              </a:rPr>
              <a:t> </a:t>
            </a:r>
            <a:r>
              <a:rPr lang="en-US" sz="2800" b="1" dirty="0" err="1">
                <a:solidFill>
                  <a:srgbClr val="2D1B61"/>
                </a:solidFill>
                <a:latin typeface="Arial"/>
              </a:rPr>
              <a:t>nhà</a:t>
            </a:r>
            <a:r>
              <a:rPr lang="en-US" sz="2800" b="1" dirty="0">
                <a:solidFill>
                  <a:srgbClr val="2D1B61"/>
                </a:solidFill>
                <a:latin typeface="Arial"/>
              </a:rPr>
              <a:t> </a:t>
            </a:r>
            <a:r>
              <a:rPr lang="vi-VN" sz="2800" b="1" dirty="0">
                <a:solidFill>
                  <a:srgbClr val="2D1B61"/>
                </a:solidFill>
                <a:latin typeface="Arial"/>
              </a:rPr>
              <a:t>đọc bài mở rộng “Mèo con và hoa nắng” trong SGK.</a:t>
            </a:r>
            <a:endParaRPr kumimoji="0" lang="en-US" sz="2800" b="1" i="0" u="none" strike="noStrike" kern="1200" cap="none" spc="0" normalizeH="0" baseline="0" noProof="0" dirty="0">
              <a:ln>
                <a:noFill/>
              </a:ln>
              <a:solidFill>
                <a:srgbClr val="2D1B61"/>
              </a:solidFill>
              <a:effectLst/>
              <a:uLnTx/>
              <a:uFillTx/>
              <a:latin typeface="Arial"/>
              <a:ea typeface="+mn-ea"/>
              <a:cs typeface="+mn-cs"/>
            </a:endParaRPr>
          </a:p>
        </p:txBody>
      </p:sp>
      <p:pic>
        <p:nvPicPr>
          <p:cNvPr id="6" name="Picture 5">
            <a:extLst>
              <a:ext uri="{FF2B5EF4-FFF2-40B4-BE49-F238E27FC236}">
                <a16:creationId xmlns:a16="http://schemas.microsoft.com/office/drawing/2014/main" id="{347E2E11-8C4E-4B94-8ACD-A97671135AB9}"/>
              </a:ext>
            </a:extLst>
          </p:cNvPr>
          <p:cNvPicPr>
            <a:picLocks noChangeAspect="1"/>
          </p:cNvPicPr>
          <p:nvPr/>
        </p:nvPicPr>
        <p:blipFill>
          <a:blip r:embed="rId3"/>
          <a:stretch>
            <a:fillRect/>
          </a:stretch>
        </p:blipFill>
        <p:spPr>
          <a:xfrm>
            <a:off x="1962150" y="1114425"/>
            <a:ext cx="7877175" cy="4825657"/>
          </a:xfrm>
          <a:prstGeom prst="rect">
            <a:avLst/>
          </a:prstGeom>
        </p:spPr>
      </p:pic>
    </p:spTree>
    <p:extLst>
      <p:ext uri="{BB962C8B-B14F-4D97-AF65-F5344CB8AC3E}">
        <p14:creationId xmlns:p14="http://schemas.microsoft.com/office/powerpoint/2010/main" val="29577169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313</Words>
  <Application>Microsoft Office PowerPoint</Application>
  <PresentationFormat>Widescreen</PresentationFormat>
  <Paragraphs>17</Paragraphs>
  <Slides>8</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14</cp:revision>
  <dcterms:created xsi:type="dcterms:W3CDTF">2022-10-09T08:53:20Z</dcterms:created>
  <dcterms:modified xsi:type="dcterms:W3CDTF">2023-01-17T16:34:25Z</dcterms:modified>
</cp:coreProperties>
</file>