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503" r:id="rId2"/>
    <p:sldId id="493" r:id="rId3"/>
    <p:sldId id="480" r:id="rId4"/>
    <p:sldId id="501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97" r:id="rId15"/>
    <p:sldId id="494" r:id="rId16"/>
    <p:sldId id="498" r:id="rId17"/>
    <p:sldId id="495" r:id="rId18"/>
    <p:sldId id="499" r:id="rId19"/>
    <p:sldId id="502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FFCC"/>
    <a:srgbClr val="CCFFFF"/>
    <a:srgbClr val="FF0000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6" d="100"/>
          <a:sy n="86" d="100"/>
        </p:scale>
        <p:origin x="822" y="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C0B0929-6C25-408F-8D54-07AD51E8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31AC-38E5-454C-9D18-6BBE37BC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43E78-3AE6-4630-9AAA-191CA7DF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20E1A-D347-4342-BA4A-7D7B8899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CCF72-B524-444F-9029-63CBDCB0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6CD89-079C-4EB2-BDF8-E325B5BB1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D9FA-B5CD-42BE-9704-66248F38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25565-11CA-49FC-B5D1-F065E82E6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A7752-BC59-44AD-8CCB-B66644922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F419-17B3-4A07-9F2C-4FA97BF8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C00C-A9FA-4464-8018-F3B4F7F02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91D85-4842-4F55-AE7C-204217C17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8D88A-0549-4FE0-B06E-10AB116D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BB0CC-D39D-457D-BB2A-3267D09DE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F3EE90AF-7D9C-40C3-8F00-D182B7285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 descr="D:\GIÁO ÁN 1 2020-2021\BÀI GIẢNG ĐIỆN TỬ\LỚP 5\am-nhac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988"/>
            <a:ext cx="5372100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6188075" y="4581877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TIẾT 1</a:t>
            </a:r>
          </a:p>
        </p:txBody>
      </p:sp>
      <p:sp>
        <p:nvSpPr>
          <p:cNvPr id="2058" name="AutoShape 12" descr="Thư viện PDF - Âm Nhạc Lớp 5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AutoShape 14" descr="Thư viện PDF - Âm Nhạc Lớp 5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AutoShape 16" descr="Âm Nhạc Lớp 5"/>
          <p:cNvSpPr>
            <a:spLocks noChangeAspect="1" noChangeArrowheads="1"/>
          </p:cNvSpPr>
          <p:nvPr/>
        </p:nvSpPr>
        <p:spPr bwMode="auto">
          <a:xfrm>
            <a:off x="576103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AutoShape 18" descr="Âm Nhạc Lớp 5"/>
          <p:cNvSpPr>
            <a:spLocks noChangeAspect="1" noChangeArrowheads="1"/>
          </p:cNvSpPr>
          <p:nvPr/>
        </p:nvSpPr>
        <p:spPr bwMode="auto">
          <a:xfrm>
            <a:off x="591343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BDA25-2AFA-D5C1-7EC8-1EAE908D0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25" y="1218798"/>
            <a:ext cx="3157230" cy="3157230"/>
          </a:xfrm>
          <a:prstGeom prst="rect">
            <a:avLst/>
          </a:prstGeom>
        </p:spPr>
      </p:pic>
      <p:sp>
        <p:nvSpPr>
          <p:cNvPr id="2" name="Down Ribbon 10">
            <a:extLst>
              <a:ext uri="{FF2B5EF4-FFF2-40B4-BE49-F238E27FC236}">
                <a16:creationId xmlns:a16="http://schemas.microsoft.com/office/drawing/2014/main" id="{23464229-EA30-E2C9-C823-61BD0F3FE0D0}"/>
              </a:ext>
            </a:extLst>
          </p:cNvPr>
          <p:cNvSpPr/>
          <p:nvPr/>
        </p:nvSpPr>
        <p:spPr>
          <a:xfrm>
            <a:off x="5608638" y="236538"/>
            <a:ext cx="4958786" cy="925440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1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NGÀY MỚI</a:t>
            </a:r>
          </a:p>
        </p:txBody>
      </p:sp>
    </p:spTree>
    <p:extLst>
      <p:ext uri="{BB962C8B-B14F-4D97-AF65-F5344CB8AC3E}">
        <p14:creationId xmlns:p14="http://schemas.microsoft.com/office/powerpoint/2010/main" val="8003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8379" r="31018" b="17767"/>
          <a:stretch/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1174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 dirty="0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20" y="789414"/>
            <a:ext cx="871296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9C37F99-5676-BDCC-B2DD-2BA9BBB0F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040" y="6434817"/>
            <a:ext cx="2960737" cy="423183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0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B9FD317-A9E7-2CCE-41D6-02646076C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390" y="6434817"/>
            <a:ext cx="2960737" cy="423183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0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596773"/>
            <a:ext cx="1836465" cy="1090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16" y="4611451"/>
            <a:ext cx="1308034" cy="953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" y="1675198"/>
            <a:ext cx="949180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002E6DE5-6BC8-4DED-2137-CB7E5C187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32" y="6093862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25B4C01-2DBF-FC4C-ADF5-668D25A5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23" y="6093862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254681"/>
            <a:ext cx="2412529" cy="143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87" y="1624867"/>
            <a:ext cx="9152826" cy="292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F23D7118-01C0-DB2D-8F83-3A6079C2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040" y="6016207"/>
            <a:ext cx="2960737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961AD83-DF18-C6AF-423A-601AD203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025" y="6016207"/>
            <a:ext cx="2960737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25" y="4149081"/>
            <a:ext cx="1942025" cy="14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0" y="1196752"/>
            <a:ext cx="9245250" cy="433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A86F371-3BAB-E954-8EB8-C31E0010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32" y="6093862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5E4A209-0819-A2EE-B7AB-9619F445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906" y="6090909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68405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95738"/>
            <a:ext cx="4144963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5" y="2862262"/>
            <a:ext cx="21367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90" y="2492376"/>
            <a:ext cx="28082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9195" y="149212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F9B43-D079-1C0E-3FA6-786B4E1186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877888" y="-6350"/>
            <a:ext cx="2880320" cy="21288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163FF-A911-A608-8E0B-6D8661B574B1}"/>
              </a:ext>
            </a:extLst>
          </p:cNvPr>
          <p:cNvSpPr/>
          <p:nvPr/>
        </p:nvSpPr>
        <p:spPr>
          <a:xfrm>
            <a:off x="1270568" y="38370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REO VANG BÌ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62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REO VANG BÌNH MINH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Lưu</a:t>
            </a:r>
            <a:r>
              <a:rPr lang="en-US" sz="28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Phước</a:t>
            </a:r>
            <a:endParaRPr lang="en-US" sz="28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841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375" y="260648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68405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95738"/>
            <a:ext cx="4144963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" y="2390126"/>
            <a:ext cx="21367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44" y="2891776"/>
            <a:ext cx="28082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6286" y="108651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3A848D-E72D-6924-6298-030A288251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877888" y="-6350"/>
            <a:ext cx="2880320" cy="21288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72028C-587C-63EE-4993-6DD979E18910}"/>
              </a:ext>
            </a:extLst>
          </p:cNvPr>
          <p:cNvSpPr/>
          <p:nvPr/>
        </p:nvSpPr>
        <p:spPr>
          <a:xfrm>
            <a:off x="1270568" y="37043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9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REO VANG BÌ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793280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61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REO VANG BÌNH MINH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Lưu</a:t>
            </a:r>
            <a:r>
              <a:rPr lang="en-US" sz="28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Cambria" pitchFamily="18" charset="0"/>
                <a:cs typeface="Times New Roman" pitchFamily="18" charset="0"/>
              </a:rPr>
              <a:t>Phước</a:t>
            </a:r>
            <a:endParaRPr lang="en-US" sz="28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84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841" y="257677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5276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95738"/>
            <a:ext cx="4144963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0" y="2557051"/>
            <a:ext cx="21367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34230" y="129176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64" y="0"/>
            <a:ext cx="6578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11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8" y="3058701"/>
            <a:ext cx="28082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2A1A5-BFDB-59D6-0C91-F23959CA74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575" r="13713" b="10689"/>
          <a:stretch/>
        </p:blipFill>
        <p:spPr>
          <a:xfrm>
            <a:off x="877888" y="-6350"/>
            <a:ext cx="2880320" cy="2128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8EC9F7-EA3B-2587-F7C1-13C2DF3A0454}"/>
              </a:ext>
            </a:extLst>
          </p:cNvPr>
          <p:cNvSpPr/>
          <p:nvPr/>
        </p:nvSpPr>
        <p:spPr>
          <a:xfrm>
            <a:off x="1270568" y="37043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REO VANG BÌ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7125" y="3785394"/>
            <a:ext cx="4248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Lưu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Hữu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Phước</a:t>
            </a:r>
            <a:endParaRPr lang="en-US" sz="36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0076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REO VANG BÌNH MINH</a:t>
            </a:r>
          </a:p>
        </p:txBody>
      </p:sp>
      <p:pic>
        <p:nvPicPr>
          <p:cNvPr id="5127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3872981"/>
            <a:ext cx="24876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4" y="3228976"/>
            <a:ext cx="2664296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09" y="2065749"/>
            <a:ext cx="2390511" cy="12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97968" y="1988840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TIẾT 1</a:t>
            </a:r>
          </a:p>
        </p:txBody>
      </p:sp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1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NGÀY MỚI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77633" y="2593783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1761276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117" y="260648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2099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22350" y="307975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XEM TRANH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2" descr="Description: Reo vang bình minh (karaoke) ||Tập bài hát lớp 5-Bài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3" t="30038" r="31917" b="32741"/>
          <a:stretch>
            <a:fillRect/>
          </a:stretch>
        </p:blipFill>
        <p:spPr bwMode="auto">
          <a:xfrm>
            <a:off x="5429250" y="1412875"/>
            <a:ext cx="2413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Description: Reo vang bình minh (karaoke) ||Tập bài hát lớp 5-Bài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1" t="30038" r="3664" b="33453"/>
          <a:stretch>
            <a:fillRect/>
          </a:stretch>
        </p:blipFill>
        <p:spPr bwMode="auto">
          <a:xfrm>
            <a:off x="2711450" y="3190875"/>
            <a:ext cx="25781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Description: Reo vang bình minh (karaoke) ||Tập bài hát lớp 5-Bài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5" t="61057" r="3664" b="2376"/>
          <a:stretch>
            <a:fillRect/>
          </a:stretch>
        </p:blipFill>
        <p:spPr bwMode="auto">
          <a:xfrm>
            <a:off x="6346825" y="3197225"/>
            <a:ext cx="27035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" descr="Description: Reo vang bình minh (karaoke) ||Tập bài hát lớp 5-Bài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3" t="60503" r="32175" b="2376"/>
          <a:stretch>
            <a:fillRect/>
          </a:stretch>
        </p:blipFill>
        <p:spPr bwMode="auto">
          <a:xfrm>
            <a:off x="1854200" y="1423988"/>
            <a:ext cx="2389188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" descr="Description: Reo vang bình minh (karaoke) ||Tập bài hát lớp 5-Bài 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3" t="30038" r="3664" b="2376"/>
          <a:stretch>
            <a:fillRect/>
          </a:stretch>
        </p:blipFill>
        <p:spPr bwMode="auto">
          <a:xfrm>
            <a:off x="1817688" y="1355725"/>
            <a:ext cx="7340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7125" y="3785394"/>
            <a:ext cx="4248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Lưu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Hữu</a:t>
            </a:r>
            <a:r>
              <a:rPr lang="en-US" sz="3600" b="1" i="1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Cambria" pitchFamily="18" charset="0"/>
                <a:cs typeface="Times New Roman" pitchFamily="18" charset="0"/>
              </a:rPr>
              <a:t>Phước</a:t>
            </a:r>
            <a:endParaRPr lang="en-US" sz="36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140076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REO VANG BÌNH MINH</a:t>
            </a:r>
          </a:p>
        </p:txBody>
      </p:sp>
      <p:pic>
        <p:nvPicPr>
          <p:cNvPr id="5127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08" y="3872981"/>
            <a:ext cx="24876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4" y="3228976"/>
            <a:ext cx="2664296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09" y="2065749"/>
            <a:ext cx="2390511" cy="12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97968" y="1988840"/>
            <a:ext cx="136815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TIẾT 1</a:t>
            </a:r>
          </a:p>
        </p:txBody>
      </p:sp>
      <p:sp>
        <p:nvSpPr>
          <p:cNvPr id="11" name="Down Ribbon 10"/>
          <p:cNvSpPr/>
          <p:nvPr/>
        </p:nvSpPr>
        <p:spPr>
          <a:xfrm>
            <a:off x="445840" y="1124744"/>
            <a:ext cx="10093010" cy="1008112"/>
          </a:xfrm>
          <a:prstGeom prst="ribbon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713CB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CHỦ ĐỀ 1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EucrosiaUPC" pitchFamily="18" charset="-34"/>
              </a:rPr>
              <a:t>CHÀO NGÀY MỚI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77633" y="2593783"/>
            <a:ext cx="5389053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1713CB"/>
                </a:solidFill>
                <a:latin typeface="Cambria" pitchFamily="18" charset="0"/>
              </a:rPr>
              <a:t>HÁT:</a:t>
            </a:r>
          </a:p>
        </p:txBody>
      </p:sp>
    </p:spTree>
    <p:extLst>
      <p:ext uri="{BB962C8B-B14F-4D97-AF65-F5344CB8AC3E}">
        <p14:creationId xmlns:p14="http://schemas.microsoft.com/office/powerpoint/2010/main" val="2856010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373063" y="1016000"/>
            <a:ext cx="5972175" cy="4475163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6538" algn="just"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600" dirty="0">
                <a:solidFill>
                  <a:srgbClr val="1713CB"/>
                </a:solidFill>
                <a:latin typeface="Cambria" pitchFamily="18" charset="0"/>
              </a:rPr>
              <a:t>Lưu Hữu Phước sinh ngày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12/9/</a:t>
            </a:r>
            <a:r>
              <a:rPr lang="vi-VN" sz="2600" dirty="0">
                <a:solidFill>
                  <a:srgbClr val="1713CB"/>
                </a:solidFill>
                <a:latin typeface="Cambria" pitchFamily="18" charset="0"/>
              </a:rPr>
              <a:t>1921 tại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Cần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. </a:t>
            </a:r>
          </a:p>
          <a:p>
            <a:pPr indent="236538" algn="just"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tác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phẩm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Đàng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Thiếu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nhi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thế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giới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liên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hoan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Múa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vui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, Reo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i="1" dirty="0" err="1">
                <a:solidFill>
                  <a:srgbClr val="1713CB"/>
                </a:solidFill>
                <a:latin typeface="Cambria" pitchFamily="18" charset="0"/>
              </a:rPr>
              <a:t>bình</a:t>
            </a:r>
            <a:r>
              <a:rPr lang="en-US" sz="2600" i="1" dirty="0">
                <a:solidFill>
                  <a:srgbClr val="1713CB"/>
                </a:solidFill>
                <a:latin typeface="Cambria" pitchFamily="18" charset="0"/>
              </a:rPr>
              <a:t> minh, …</a:t>
            </a:r>
          </a:p>
          <a:p>
            <a:pPr indent="236538" algn="just">
              <a:defRPr/>
            </a:pP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nước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trao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tặng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giải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thưởng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Hồ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Chí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Minh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về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văn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nghệ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600" dirty="0" err="1">
                <a:solidFill>
                  <a:srgbClr val="1713CB"/>
                </a:solidFill>
                <a:latin typeface="Cambria" pitchFamily="18" charset="0"/>
              </a:rPr>
              <a:t>thuật</a:t>
            </a:r>
            <a:r>
              <a:rPr lang="en-US" sz="26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  <p:pic>
        <p:nvPicPr>
          <p:cNvPr id="6148" name="Picture 5" descr="BaoBinhDinh - Lưu Hữu Phước và hai tác phẩm viết về B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016000"/>
            <a:ext cx="4229100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68405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9" descr="Kho +99 mẫu Logo mặt trời | Biểu tượng mặt trời Đẹp - Độc - Đỉ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95738"/>
            <a:ext cx="4144963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64387"/>
            <a:ext cx="21367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1" descr="C:\Users\Administrator\Downloads\kisspng-cloud-clip-art-clouds-clipart-5a7968f338df26.91164251151790616323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46" y="2677319"/>
            <a:ext cx="2808287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43CDB-9F97-28C9-8F85-BA15618FE4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596773" y="-26728"/>
            <a:ext cx="2880320" cy="25808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FE4B34-E471-0BC5-F789-E1895326503A}"/>
              </a:ext>
            </a:extLst>
          </p:cNvPr>
          <p:cNvSpPr/>
          <p:nvPr/>
        </p:nvSpPr>
        <p:spPr>
          <a:xfrm>
            <a:off x="1028821" y="39389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920AE-A0D3-C363-19D4-C2B8C6C4446B}"/>
              </a:ext>
            </a:extLst>
          </p:cNvPr>
          <p:cNvSpPr/>
          <p:nvPr/>
        </p:nvSpPr>
        <p:spPr>
          <a:xfrm>
            <a:off x="1028821" y="12335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REO VANG BÌ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REO VANG BÌ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341438"/>
            <a:ext cx="9783763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Reo vang reo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!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ca vang ca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!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Cất tiếng hát vang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rừng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xanh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,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vang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đồng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La bao la, tươi xinh tươi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ánh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sáng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tưng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bừng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hoa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lá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/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Cây rung cây, hoa đua hoa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. K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hắp nơi 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b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ình minh rắc reo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hương nồng</a:t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Gió đón gió, sáng chiếu sáng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.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Bình minh sáng ngập hồn ta</a:t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Líu líu lo lo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! Ta ca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hát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say sưa</a:t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H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á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t lên chào mừng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trời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xuân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luôn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>
                <a:latin typeface="Cambria" pitchFamily="18" charset="0"/>
                <a:ea typeface="Cambria Math" pitchFamily="18" charset="0"/>
                <a:cs typeface="Calibri" pitchFamily="34" charset="0"/>
              </a:rPr>
              <a:t>luôn</a:t>
            </a:r>
            <a:r>
              <a:rPr lang="vi-VN" sz="240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tươi sáng</a:t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la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la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lá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 la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la</a:t>
            </a:r>
            <a:r>
              <a:rPr lang="en-US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! </a:t>
            </a: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Ta ca hát say sưa</a:t>
            </a:r>
            <a:b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</a:br>
            <a:r>
              <a:rPr lang="vi-VN" sz="2400" dirty="0">
                <a:latin typeface="Cambria" pitchFamily="18" charset="0"/>
                <a:ea typeface="Cambria Math" pitchFamily="18" charset="0"/>
                <a:cs typeface="Calibri" pitchFamily="34" charset="0"/>
              </a:rPr>
              <a:t>Hát lên chào mừng bình minh sáng muôn </a:t>
            </a:r>
            <a:r>
              <a:rPr lang="en-US" sz="2400" dirty="0" err="1">
                <a:latin typeface="Cambria" pitchFamily="18" charset="0"/>
                <a:ea typeface="Cambria Math" pitchFamily="18" charset="0"/>
                <a:cs typeface="Calibri" pitchFamily="34" charset="0"/>
              </a:rPr>
              <a:t>năm</a:t>
            </a:r>
            <a:endParaRPr lang="en-US" sz="2400" dirty="0">
              <a:latin typeface="Cambria" pitchFamily="18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3178175" y="692150"/>
            <a:ext cx="48974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REO VANG BÌNH MINH</a:t>
            </a:r>
            <a:endParaRPr lang="en-US" sz="36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74032" y="6075361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C7CCAD3-12F5-50C3-D1AE-5FE31B832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526" y="6075361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7" y="1396765"/>
            <a:ext cx="9536126" cy="355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410519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19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/>
          <a:stretch/>
        </p:blipFill>
        <p:spPr bwMode="auto">
          <a:xfrm>
            <a:off x="1102710" y="1196752"/>
            <a:ext cx="8767380" cy="433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68BDD19-1F7F-DCA4-62EB-030C547EE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32" y="6021288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DD0DCFD-38C6-CA98-60DA-33346CE6C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526" y="6021288"/>
            <a:ext cx="3032745" cy="484738"/>
          </a:xfrm>
          <a:prstGeom prst="rect">
            <a:avLst/>
          </a:prstGeom>
          <a:gradFill flip="none" rotWithShape="1">
            <a:gsLst>
              <a:gs pos="0">
                <a:srgbClr val="66FF66">
                  <a:shade val="30000"/>
                  <a:satMod val="115000"/>
                </a:srgbClr>
              </a:gs>
              <a:gs pos="50000">
                <a:srgbClr val="66FF66">
                  <a:shade val="67500"/>
                  <a:satMod val="115000"/>
                </a:srgbClr>
              </a:gs>
              <a:gs pos="100000">
                <a:srgbClr val="66FF66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1713CB"/>
            </a:solidFill>
          </a:ln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endParaRPr lang="en-US" sz="2400" b="1" dirty="0">
              <a:solidFill>
                <a:srgbClr val="FF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10222</TotalTime>
  <Words>189</Words>
  <Application>Microsoft Office PowerPoint</Application>
  <PresentationFormat>Custom</PresentationFormat>
  <Paragraphs>37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</vt:lpstr>
      <vt:lpstr>Cambria Math</vt:lpstr>
      <vt:lpstr>EucrosiaUPC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609</cp:revision>
  <dcterms:created xsi:type="dcterms:W3CDTF">2010-04-30T18:19:48Z</dcterms:created>
  <dcterms:modified xsi:type="dcterms:W3CDTF">2023-09-19T09:44:04Z</dcterms:modified>
</cp:coreProperties>
</file>