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86" r:id="rId2"/>
    <p:sldId id="2858" r:id="rId3"/>
    <p:sldId id="2854" r:id="rId4"/>
    <p:sldId id="2882" r:id="rId5"/>
    <p:sldId id="2855" r:id="rId6"/>
    <p:sldId id="2883" r:id="rId7"/>
    <p:sldId id="2865" r:id="rId8"/>
    <p:sldId id="293" r:id="rId9"/>
    <p:sldId id="28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EE52E-C12F-4E19-BBAB-B7BFECAE1AFD}"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F3614-C681-4BB9-98D9-DD16548ACB2E}" type="slidenum">
              <a:rPr lang="en-US" smtClean="0"/>
              <a:t>‹#›</a:t>
            </a:fld>
            <a:endParaRPr lang="en-US"/>
          </a:p>
        </p:txBody>
      </p:sp>
    </p:spTree>
    <p:extLst>
      <p:ext uri="{BB962C8B-B14F-4D97-AF65-F5344CB8AC3E}">
        <p14:creationId xmlns:p14="http://schemas.microsoft.com/office/powerpoint/2010/main" val="245501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9777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008135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697136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6550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7522031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976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78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CBA2C56-FF40-7C14-AE04-F12FECC5FF1A}"/>
              </a:ext>
            </a:extLst>
          </p:cNvPr>
          <p:cNvSpPr txBox="1"/>
          <p:nvPr/>
        </p:nvSpPr>
        <p:spPr>
          <a:xfrm>
            <a:off x="1871421" y="772998"/>
            <a:ext cx="8597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Thứ</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ngày</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tháng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năm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2023</a:t>
            </a:r>
          </a:p>
        </p:txBody>
      </p:sp>
      <p:pic>
        <p:nvPicPr>
          <p:cNvPr id="3" name="Picture 2">
            <a:extLst>
              <a:ext uri="{FF2B5EF4-FFF2-40B4-BE49-F238E27FC236}">
                <a16:creationId xmlns:a16="http://schemas.microsoft.com/office/drawing/2014/main" id="{67AFFE84-AB8E-2C18-D4F5-F7E35EF22066}"/>
              </a:ext>
            </a:extLst>
          </p:cNvPr>
          <p:cNvPicPr>
            <a:picLocks noChangeAspect="1"/>
          </p:cNvPicPr>
          <p:nvPr/>
        </p:nvPicPr>
        <p:blipFill>
          <a:blip r:embed="rId4"/>
          <a:stretch>
            <a:fillRect/>
          </a:stretch>
        </p:blipFill>
        <p:spPr>
          <a:xfrm>
            <a:off x="4009053" y="1608551"/>
            <a:ext cx="4840644" cy="707197"/>
          </a:xfrm>
          <a:prstGeom prst="rect">
            <a:avLst/>
          </a:prstGeom>
        </p:spPr>
      </p:pic>
      <p:pic>
        <p:nvPicPr>
          <p:cNvPr id="8" name="Picture 7">
            <a:extLst>
              <a:ext uri="{FF2B5EF4-FFF2-40B4-BE49-F238E27FC236}">
                <a16:creationId xmlns:a16="http://schemas.microsoft.com/office/drawing/2014/main" id="{7B6E132F-3288-47C5-9438-B572FE512F66}"/>
              </a:ext>
            </a:extLst>
          </p:cNvPr>
          <p:cNvPicPr>
            <a:picLocks noChangeAspect="1"/>
          </p:cNvPicPr>
          <p:nvPr/>
        </p:nvPicPr>
        <p:blipFill>
          <a:blip r:embed="rId5"/>
          <a:stretch>
            <a:fillRect/>
          </a:stretch>
        </p:blipFill>
        <p:spPr>
          <a:xfrm>
            <a:off x="1734281" y="2450127"/>
            <a:ext cx="9504488" cy="1938696"/>
          </a:xfrm>
          <a:prstGeom prst="rect">
            <a:avLst/>
          </a:prstGeom>
        </p:spPr>
      </p:pic>
      <p:pic>
        <p:nvPicPr>
          <p:cNvPr id="11" name="Picture 10">
            <a:extLst>
              <a:ext uri="{FF2B5EF4-FFF2-40B4-BE49-F238E27FC236}">
                <a16:creationId xmlns:a16="http://schemas.microsoft.com/office/drawing/2014/main" id="{65A2B60D-76E0-AD8E-F448-A6D66BCC3B9F}"/>
              </a:ext>
            </a:extLst>
          </p:cNvPr>
          <p:cNvPicPr>
            <a:picLocks noChangeAspect="1"/>
          </p:cNvPicPr>
          <p:nvPr/>
        </p:nvPicPr>
        <p:blipFill>
          <a:blip r:embed="rId6"/>
          <a:stretch>
            <a:fillRect/>
          </a:stretch>
        </p:blipFill>
        <p:spPr>
          <a:xfrm>
            <a:off x="5410841" y="4283155"/>
            <a:ext cx="2780017" cy="1072989"/>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D3D610D5-644A-C351-306E-58FD7D2D75E3}"/>
              </a:ext>
            </a:extLst>
          </p:cNvPr>
          <p:cNvPicPr>
            <a:picLocks noChangeAspect="1"/>
          </p:cNvPicPr>
          <p:nvPr/>
        </p:nvPicPr>
        <p:blipFill>
          <a:blip r:embed="rId8"/>
          <a:stretch>
            <a:fillRect/>
          </a:stretch>
        </p:blipFill>
        <p:spPr>
          <a:xfrm>
            <a:off x="4027329" y="1099858"/>
            <a:ext cx="5108891" cy="2048434"/>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0D3F868-7E40-85EB-E98B-E308E721A6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59799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1E687BD5-F190-D140-D637-B4C3E2A27131}"/>
              </a:ext>
            </a:extLst>
          </p:cNvPr>
          <p:cNvPicPr>
            <a:picLocks noChangeAspect="1"/>
          </p:cNvPicPr>
          <p:nvPr/>
        </p:nvPicPr>
        <p:blipFill>
          <a:blip r:embed="rId9"/>
          <a:stretch>
            <a:fillRect/>
          </a:stretch>
        </p:blipFill>
        <p:spPr>
          <a:xfrm>
            <a:off x="3637578" y="1163485"/>
            <a:ext cx="4840644" cy="2054530"/>
          </a:xfrm>
          <a:prstGeom prst="rect">
            <a:avLst/>
          </a:prstGeom>
        </p:spPr>
      </p:pic>
    </p:spTree>
    <p:extLst>
      <p:ext uri="{BB962C8B-B14F-4D97-AF65-F5344CB8AC3E}">
        <p14:creationId xmlns:p14="http://schemas.microsoft.com/office/powerpoint/2010/main" val="6651323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247650"/>
            <a:ext cx="11072191" cy="638175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2660D964-7267-4235-B924-D80A18583158}"/>
              </a:ext>
            </a:extLst>
          </p:cNvPr>
          <p:cNvSpPr/>
          <p:nvPr/>
        </p:nvSpPr>
        <p:spPr>
          <a:xfrm>
            <a:off x="1292733" y="434404"/>
            <a:ext cx="9377934" cy="1077218"/>
          </a:xfrm>
          <a:prstGeom prst="rect">
            <a:avLst/>
          </a:prstGeom>
        </p:spPr>
        <p:txBody>
          <a:bodyPr wrap="square">
            <a:spAutoFit/>
          </a:bodyPr>
          <a:lstStyle/>
          <a:p>
            <a:pPr lvl="0" algn="just" defTabSz="911744">
              <a:spcBef>
                <a:spcPts val="600"/>
              </a:spcBef>
              <a:spcAft>
                <a:spcPts val="600"/>
              </a:spcAf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1</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Buổi chiều, các bạn đang trên đường đi học về. Mỗi bạn đang đi về phương nào? Vì sao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70FA480-ECBA-EA5D-957F-B4E6B544FC64}"/>
              </a:ext>
            </a:extLst>
          </p:cNvPr>
          <p:cNvPicPr>
            <a:picLocks noChangeAspect="1"/>
          </p:cNvPicPr>
          <p:nvPr/>
        </p:nvPicPr>
        <p:blipFill>
          <a:blip r:embed="rId2"/>
          <a:stretch>
            <a:fillRect/>
          </a:stretch>
        </p:blipFill>
        <p:spPr>
          <a:xfrm>
            <a:off x="2090737" y="1614487"/>
            <a:ext cx="8796338" cy="3083971"/>
          </a:xfrm>
          <a:prstGeom prst="rect">
            <a:avLst/>
          </a:prstGeom>
        </p:spPr>
      </p:pic>
      <p:sp>
        <p:nvSpPr>
          <p:cNvPr id="5" name="TextBox 4">
            <a:extLst>
              <a:ext uri="{FF2B5EF4-FFF2-40B4-BE49-F238E27FC236}">
                <a16:creationId xmlns:a16="http://schemas.microsoft.com/office/drawing/2014/main" id="{61D131D3-DCEA-1614-CFAF-41D896C5F985}"/>
              </a:ext>
            </a:extLst>
          </p:cNvPr>
          <p:cNvSpPr txBox="1"/>
          <p:nvPr/>
        </p:nvSpPr>
        <p:spPr>
          <a:xfrm>
            <a:off x="2002661" y="5282744"/>
            <a:ext cx="9417813" cy="612934"/>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vi-VN" sz="3600" b="1" dirty="0">
                <a:solidFill>
                  <a:prstClr val="black"/>
                </a:solidFill>
                <a:latin typeface="Calibri" panose="020F0502020204030204" pitchFamily="34" charset="0"/>
                <a:cs typeface="Calibri" panose="020F0502020204030204" pitchFamily="34" charset="0"/>
              </a:rPr>
              <a:t>Buổi chiều, Mặt trời sắp lặn ở phương nào?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DB9B6AA-A860-2318-B262-7BEE16DC02CA}"/>
              </a:ext>
            </a:extLst>
          </p:cNvPr>
          <p:cNvSpPr txBox="1"/>
          <p:nvPr/>
        </p:nvSpPr>
        <p:spPr>
          <a:xfrm>
            <a:off x="5086350" y="5915025"/>
            <a:ext cx="3000375" cy="646331"/>
          </a:xfrm>
          <a:prstGeom prst="rect">
            <a:avLst/>
          </a:prstGeom>
          <a:noFill/>
        </p:spPr>
        <p:txBody>
          <a:bodyPr wrap="square" rtlCol="0">
            <a:spAutoFit/>
          </a:bodyPr>
          <a:lstStyle/>
          <a:p>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Tây</a:t>
            </a:r>
            <a:endParaRPr lang="en-US" sz="3600" b="1" dirty="0">
              <a:solidFill>
                <a:srgbClr val="FF0000"/>
              </a:solidFill>
              <a:latin typeface="Calibri" panose="020F0502020204030204" pitchFamily="34" charset="0"/>
              <a:cs typeface="Calibri" panose="020F0502020204030204" pitchFamily="34" charset="0"/>
            </a:endParaRPr>
          </a:p>
        </p:txBody>
      </p:sp>
      <p:sp>
        <p:nvSpPr>
          <p:cNvPr id="9" name="矩形: 圆角 6">
            <a:extLst>
              <a:ext uri="{FF2B5EF4-FFF2-40B4-BE49-F238E27FC236}">
                <a16:creationId xmlns:a16="http://schemas.microsoft.com/office/drawing/2014/main" id="{E663C681-DE37-E40C-3C84-458070636D0F}"/>
              </a:ext>
            </a:extLst>
          </p:cNvPr>
          <p:cNvSpPr/>
          <p:nvPr/>
        </p:nvSpPr>
        <p:spPr>
          <a:xfrm>
            <a:off x="1717675" y="3981749"/>
            <a:ext cx="4702175" cy="1095075"/>
          </a:xfrm>
          <a:prstGeom prst="roundRect">
            <a:avLst>
              <a:gd name="adj" fmla="val 50000"/>
            </a:avLst>
          </a:prstGeom>
          <a:solidFill>
            <a:schemeClr val="accent4">
              <a:lumMod val="20000"/>
              <a:lumOff val="8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Bạn </a:t>
            </a:r>
            <a:r>
              <a:rPr lang="en-US" altLang="zh-CN" sz="2400" b="1" dirty="0" err="1">
                <a:solidFill>
                  <a:srgbClr val="FF0000"/>
                </a:solidFill>
                <a:latin typeface="Cambria" panose="02040503050406030204" pitchFamily="18" charset="0"/>
                <a:ea typeface="Cambria" panose="02040503050406030204" pitchFamily="18" charset="0"/>
              </a:rPr>
              <a:t>nam</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ngược</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với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hướng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lặn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nên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bạn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đang</a:t>
            </a:r>
            <a:r>
              <a:rPr lang="en-US" altLang="zh-CN" sz="2400" b="1" dirty="0">
                <a:solidFill>
                  <a:srgbClr val="FF0000"/>
                </a:solidFill>
                <a:latin typeface="Cambria" panose="02040503050406030204" pitchFamily="18" charset="0"/>
                <a:ea typeface="Cambria" panose="02040503050406030204" pitchFamily="18" charset="0"/>
              </a:rPr>
              <a:t> </a:t>
            </a:r>
            <a:r>
              <a:rPr lang="vi-VN" altLang="zh-CN" sz="2400" b="1" dirty="0">
                <a:solidFill>
                  <a:srgbClr val="FF0000"/>
                </a:solidFill>
                <a:latin typeface="Cambria" panose="02040503050406030204" pitchFamily="18" charset="0"/>
                <a:ea typeface="Cambria" panose="02040503050406030204" pitchFamily="18" charset="0"/>
              </a:rPr>
              <a:t>đi về </a:t>
            </a:r>
            <a:r>
              <a:rPr lang="en-US" altLang="zh-CN" sz="2400" b="1" dirty="0" err="1">
                <a:solidFill>
                  <a:srgbClr val="FF0000"/>
                </a:solidFill>
                <a:latin typeface="Cambria" panose="02040503050406030204" pitchFamily="18" charset="0"/>
                <a:ea typeface="Cambria" panose="02040503050406030204" pitchFamily="18" charset="0"/>
              </a:rPr>
              <a:t>phương</a:t>
            </a:r>
            <a:r>
              <a:rPr lang="vi-VN" altLang="zh-CN" sz="2400" b="1" dirty="0">
                <a:solidFill>
                  <a:srgbClr val="FF0000"/>
                </a:solidFill>
                <a:latin typeface="Cambria" panose="02040503050406030204" pitchFamily="18" charset="0"/>
                <a:ea typeface="Cambria" panose="02040503050406030204" pitchFamily="18" charset="0"/>
              </a:rPr>
              <a:t> Đông.</a:t>
            </a:r>
            <a:endParaRPr lang="zh-CN" altLang="en-US" sz="2400" b="1" dirty="0">
              <a:solidFill>
                <a:srgbClr val="FF0000"/>
              </a:solidFill>
              <a:latin typeface="Cambria" panose="02040503050406030204" pitchFamily="18" charset="0"/>
            </a:endParaRPr>
          </a:p>
        </p:txBody>
      </p:sp>
      <p:sp>
        <p:nvSpPr>
          <p:cNvPr id="10" name="矩形: 圆角 6">
            <a:extLst>
              <a:ext uri="{FF2B5EF4-FFF2-40B4-BE49-F238E27FC236}">
                <a16:creationId xmlns:a16="http://schemas.microsoft.com/office/drawing/2014/main" id="{2BB999C4-A368-736C-4C13-60020E5C8937}"/>
              </a:ext>
            </a:extLst>
          </p:cNvPr>
          <p:cNvSpPr/>
          <p:nvPr/>
        </p:nvSpPr>
        <p:spPr>
          <a:xfrm>
            <a:off x="6527800" y="3962699"/>
            <a:ext cx="4702175" cy="1095075"/>
          </a:xfrm>
          <a:prstGeom prst="roundRect">
            <a:avLst>
              <a:gd name="adj" fmla="val 50000"/>
            </a:avLst>
          </a:prstGeom>
          <a:solidFill>
            <a:schemeClr val="accent4">
              <a:lumMod val="20000"/>
              <a:lumOff val="8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Bạn </a:t>
            </a:r>
            <a:r>
              <a:rPr lang="en-US" altLang="zh-CN" sz="2400" b="1" dirty="0" err="1">
                <a:solidFill>
                  <a:srgbClr val="FF0000"/>
                </a:solidFill>
                <a:latin typeface="Cambria" panose="02040503050406030204" pitchFamily="18" charset="0"/>
                <a:ea typeface="Cambria" panose="02040503050406030204" pitchFamily="18" charset="0"/>
              </a:rPr>
              <a:t>nữ</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cùng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với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hướng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lặn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nên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bạn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đang</a:t>
            </a:r>
            <a:r>
              <a:rPr lang="en-US" altLang="zh-CN" sz="2400" b="1" dirty="0">
                <a:solidFill>
                  <a:srgbClr val="FF0000"/>
                </a:solidFill>
                <a:latin typeface="Cambria" panose="02040503050406030204" pitchFamily="18" charset="0"/>
                <a:ea typeface="Cambria" panose="02040503050406030204" pitchFamily="18" charset="0"/>
              </a:rPr>
              <a:t> </a:t>
            </a:r>
            <a:r>
              <a:rPr lang="vi-VN" altLang="zh-CN" sz="2400" b="1" dirty="0">
                <a:solidFill>
                  <a:srgbClr val="FF0000"/>
                </a:solidFill>
                <a:latin typeface="Cambria" panose="02040503050406030204" pitchFamily="18" charset="0"/>
                <a:ea typeface="Cambria" panose="02040503050406030204" pitchFamily="18" charset="0"/>
              </a:rPr>
              <a:t>đi về </a:t>
            </a:r>
            <a:r>
              <a:rPr lang="en-US" altLang="zh-CN" sz="2400" b="1" dirty="0" err="1">
                <a:solidFill>
                  <a:srgbClr val="FF0000"/>
                </a:solidFill>
                <a:latin typeface="Cambria" panose="02040503050406030204" pitchFamily="18" charset="0"/>
                <a:ea typeface="Cambria" panose="02040503050406030204" pitchFamily="18" charset="0"/>
              </a:rPr>
              <a:t>phương</a:t>
            </a:r>
            <a:r>
              <a:rPr lang="vi-VN"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Tây</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247650"/>
            <a:ext cx="11072191" cy="638175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2660D964-7267-4235-B924-D80A18583158}"/>
              </a:ext>
            </a:extLst>
          </p:cNvPr>
          <p:cNvSpPr/>
          <p:nvPr/>
        </p:nvSpPr>
        <p:spPr>
          <a:xfrm>
            <a:off x="1292733" y="434404"/>
            <a:ext cx="9377934" cy="1077218"/>
          </a:xfrm>
          <a:prstGeom prst="rect">
            <a:avLst/>
          </a:prstGeom>
        </p:spPr>
        <p:txBody>
          <a:bodyPr wrap="square">
            <a:spAutoFit/>
          </a:bodyPr>
          <a:lstStyle/>
          <a:p>
            <a:pPr lvl="0" algn="just" defTabSz="911744">
              <a:spcBef>
                <a:spcPts val="600"/>
              </a:spcBef>
              <a:spcAft>
                <a:spcPts val="600"/>
              </a:spcAft>
              <a:defRPr/>
            </a:pP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Viết một bức thư cho bạn ở nơi xa, kể về nơi em sống theo một trong hai cách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C04578C-0A45-8DBF-876A-650F682D1BD3}"/>
              </a:ext>
            </a:extLst>
          </p:cNvPr>
          <p:cNvPicPr>
            <a:picLocks noChangeAspect="1"/>
          </p:cNvPicPr>
          <p:nvPr/>
        </p:nvPicPr>
        <p:blipFill>
          <a:blip r:embed="rId2"/>
          <a:stretch>
            <a:fillRect/>
          </a:stretch>
        </p:blipFill>
        <p:spPr>
          <a:xfrm>
            <a:off x="1580528" y="1771649"/>
            <a:ext cx="9187818" cy="2667001"/>
          </a:xfrm>
          <a:prstGeom prst="rect">
            <a:avLst/>
          </a:prstGeom>
        </p:spPr>
      </p:pic>
    </p:spTree>
    <p:extLst>
      <p:ext uri="{BB962C8B-B14F-4D97-AF65-F5344CB8AC3E}">
        <p14:creationId xmlns:p14="http://schemas.microsoft.com/office/powerpoint/2010/main" val="34930325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C9F77-DE8F-DFD8-35E5-9F523B6FB05D}"/>
              </a:ext>
            </a:extLst>
          </p:cNvPr>
          <p:cNvPicPr>
            <a:picLocks noChangeAspect="1"/>
          </p:cNvPicPr>
          <p:nvPr/>
        </p:nvPicPr>
        <p:blipFill>
          <a:blip r:embed="rId2"/>
          <a:stretch>
            <a:fillRect/>
          </a:stretch>
        </p:blipFill>
        <p:spPr>
          <a:xfrm>
            <a:off x="4550410" y="0"/>
            <a:ext cx="2932522" cy="1953525"/>
          </a:xfrm>
          <a:prstGeom prst="rect">
            <a:avLst/>
          </a:prstGeom>
        </p:spPr>
      </p:pic>
      <p:sp>
        <p:nvSpPr>
          <p:cNvPr id="5" name="矩形: 圆角 6">
            <a:extLst>
              <a:ext uri="{FF2B5EF4-FFF2-40B4-BE49-F238E27FC236}">
                <a16:creationId xmlns:a16="http://schemas.microsoft.com/office/drawing/2014/main" id="{C32B460D-1292-AAB3-74E0-75B6E55825BF}"/>
              </a:ext>
            </a:extLst>
          </p:cNvPr>
          <p:cNvSpPr/>
          <p:nvPr/>
        </p:nvSpPr>
        <p:spPr>
          <a:xfrm>
            <a:off x="466725" y="1962150"/>
            <a:ext cx="10839450" cy="4324349"/>
          </a:xfrm>
          <a:prstGeom prst="roundRect">
            <a:avLst>
              <a:gd name="adj" fmla="val 25110"/>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vi-VN" altLang="zh-CN" sz="3200" b="1" dirty="0">
                <a:solidFill>
                  <a:srgbClr val="002060"/>
                </a:solidFill>
                <a:latin typeface="Cambria" panose="02040503050406030204" pitchFamily="18" charset="0"/>
                <a:ea typeface="Cambria" panose="02040503050406030204" pitchFamily="18" charset="0"/>
              </a:rPr>
              <a:t>Em sống ở nông thôn. Nơi đây là một vùng quê thanh bình với không khí trong lành. Những cánh đồng thẳng cánh cò bay. Những ngôi làng chìm trong bình yên. Xa xa là những dãy núi cao san sát, những ngọn đồi thoải nấp sau lùm cây. Có một con sông uốn lượn chảy qua cánh đồng. Những đêm trăng sáng, mặt sông óng ánh như tấm lụa. Em yêu quê hương của mình rất nhiều.</a:t>
            </a:r>
            <a:endParaRPr lang="zh-CN" altLang="en-US" sz="320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273905" y="0"/>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174227" y="-118337"/>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BFA024-0F9D-916D-C8D5-E157BC71E53B}"/>
              </a:ext>
            </a:extLst>
          </p:cNvPr>
          <p:cNvSpPr txBox="1"/>
          <p:nvPr/>
        </p:nvSpPr>
        <p:spPr>
          <a:xfrm>
            <a:off x="1219200" y="4063544"/>
            <a:ext cx="9772650" cy="1362075"/>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000" b="1" dirty="0" err="1">
                <a:solidFill>
                  <a:prstClr val="black"/>
                </a:solidFill>
                <a:latin typeface="Calibri" panose="020F0502020204030204" pitchFamily="34" charset="0"/>
                <a:cs typeface="Calibri" panose="020F0502020204030204" pitchFamily="34" charset="0"/>
              </a:rPr>
              <a:t>Nêu</a:t>
            </a:r>
            <a:r>
              <a:rPr lang="en-US" sz="4000" b="1" dirty="0">
                <a:solidFill>
                  <a:prstClr val="black"/>
                </a:solidFill>
                <a:latin typeface="Calibri" panose="020F0502020204030204" pitchFamily="34" charset="0"/>
                <a:cs typeface="Calibri" panose="020F0502020204030204" pitchFamily="34" charset="0"/>
              </a:rPr>
              <a:t> c</a:t>
            </a:r>
            <a:r>
              <a:rPr lang="vi-VN" sz="4000" b="1" dirty="0">
                <a:solidFill>
                  <a:prstClr val="black"/>
                </a:solidFill>
                <a:latin typeface="Calibri" panose="020F0502020204030204" pitchFamily="34" charset="0"/>
                <a:cs typeface="Calibri" panose="020F0502020204030204" pitchFamily="34" charset="0"/>
              </a:rPr>
              <a:t>ảm nghĩ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em</a:t>
            </a:r>
            <a:r>
              <a:rPr lang="en-US" sz="4000" b="1" dirty="0">
                <a:solidFill>
                  <a:prstClr val="black"/>
                </a:solidFill>
                <a:latin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cs typeface="Calibri" panose="020F0502020204030204" pitchFamily="34" charset="0"/>
              </a:rPr>
              <a:t>về quê hương, đất nước mình được viết trong thư</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081B54BD-A09C-33D6-097F-442B5796DD3D}"/>
              </a:ext>
            </a:extLst>
          </p:cNvPr>
          <p:cNvPicPr>
            <a:picLocks noChangeAspect="1"/>
          </p:cNvPicPr>
          <p:nvPr/>
        </p:nvPicPr>
        <p:blipFill>
          <a:blip r:embed="rId8"/>
          <a:stretch>
            <a:fillRect/>
          </a:stretch>
        </p:blipFill>
        <p:spPr>
          <a:xfrm>
            <a:off x="2347775" y="677611"/>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216</Words>
  <Application>Microsoft Office PowerPoint</Application>
  <PresentationFormat>Widescreen</PresentationFormat>
  <Paragraphs>11</Paragraphs>
  <Slides>9</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等线</vt:lpstr>
      <vt:lpstr>思源宋体 CN Heavy</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2023-01-28T06:51:33Z</dcterms:created>
  <dcterms:modified xsi:type="dcterms:W3CDTF">2023-02-04T14:43:13Z</dcterms:modified>
</cp:coreProperties>
</file>