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1231" r:id="rId2"/>
    <p:sldId id="292" r:id="rId3"/>
    <p:sldId id="300" r:id="rId4"/>
    <p:sldId id="302" r:id="rId5"/>
    <p:sldId id="334" r:id="rId6"/>
    <p:sldId id="413" r:id="rId7"/>
    <p:sldId id="396" r:id="rId8"/>
    <p:sldId id="355" r:id="rId9"/>
    <p:sldId id="442" r:id="rId10"/>
    <p:sldId id="416" r:id="rId11"/>
    <p:sldId id="443" r:id="rId12"/>
    <p:sldId id="444" r:id="rId13"/>
    <p:sldId id="445" r:id="rId14"/>
    <p:sldId id="452" r:id="rId15"/>
    <p:sldId id="451" r:id="rId16"/>
    <p:sldId id="450" r:id="rId17"/>
    <p:sldId id="448" r:id="rId18"/>
    <p:sldId id="449" r:id="rId19"/>
    <p:sldId id="447" r:id="rId20"/>
    <p:sldId id="1228" r:id="rId21"/>
    <p:sldId id="397" r:id="rId22"/>
    <p:sldId id="318" r:id="rId23"/>
    <p:sldId id="319" r:id="rId24"/>
    <p:sldId id="320" r:id="rId25"/>
    <p:sldId id="321" r:id="rId26"/>
    <p:sldId id="326" r:id="rId27"/>
    <p:sldId id="1202" r:id="rId28"/>
    <p:sldId id="1205" r:id="rId29"/>
    <p:sldId id="1204" r:id="rId30"/>
    <p:sldId id="1203" r:id="rId31"/>
    <p:sldId id="1208" r:id="rId32"/>
    <p:sldId id="328" r:id="rId33"/>
    <p:sldId id="414" r:id="rId34"/>
    <p:sldId id="1210" r:id="rId35"/>
    <p:sldId id="1229" r:id="rId36"/>
    <p:sldId id="457" r:id="rId37"/>
    <p:sldId id="405" r:id="rId38"/>
    <p:sldId id="1211" r:id="rId39"/>
    <p:sldId id="256" r:id="rId40"/>
    <p:sldId id="1220" r:id="rId41"/>
    <p:sldId id="1221" r:id="rId42"/>
    <p:sldId id="1222" r:id="rId43"/>
    <p:sldId id="1224" r:id="rId44"/>
    <p:sldId id="1223" r:id="rId45"/>
    <p:sldId id="1225" r:id="rId46"/>
    <p:sldId id="1226" r:id="rId47"/>
    <p:sldId id="410" r:id="rId48"/>
    <p:sldId id="1230" r:id="rId49"/>
    <p:sldId id="412" r:id="rId50"/>
    <p:sldId id="295" r:id="rId51"/>
    <p:sldId id="329" r:id="rId52"/>
    <p:sldId id="34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009900"/>
    <a:srgbClr val="44C844"/>
    <a:srgbClr val="FF3300"/>
    <a:srgbClr val="FFFF00"/>
    <a:srgbClr val="006699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84787" autoAdjust="0"/>
  </p:normalViewPr>
  <p:slideViewPr>
    <p:cSldViewPr snapToGrid="0">
      <p:cViewPr varScale="1">
        <p:scale>
          <a:sx n="66" d="100"/>
          <a:sy n="66" d="100"/>
        </p:scale>
        <p:origin x="81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30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79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87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115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2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8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30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378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283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06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524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600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488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639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87DC29-5A18-32EF-3C9D-DBF0256C2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6CA76-F189-4D4F-981C-49A0D4CA6F6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C6E849B2-E3C1-8851-576F-AE8DD52BD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EF1140F-1061-D58B-E305-030947583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13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9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8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7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41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02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51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953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50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7FEAFB-8090-784B-4160-3F35893582AD}"/>
              </a:ext>
            </a:extLst>
          </p:cNvPr>
          <p:cNvGrpSpPr/>
          <p:nvPr userDrawn="1"/>
        </p:nvGrpSpPr>
        <p:grpSpPr>
          <a:xfrm>
            <a:off x="11333017" y="73277"/>
            <a:ext cx="701963" cy="677269"/>
            <a:chOff x="7801000" y="1440411"/>
            <a:chExt cx="4203273" cy="405540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8B61D41-7F39-F0BE-A5D9-96D9CB1F4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D61A435-434A-65C9-DA7F-4A17EFF5B6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6518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427B-510F-9602-A230-31B7F1D51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BBEBB-9C74-282A-8D9B-3902EA285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889AD-4F60-2E09-B0D4-4452091E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DD13F-D764-FB2F-3FB6-D6FCC88E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A8D7C-CD3F-2BF4-164E-4D5E8A3B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18755-7FF7-4FC2-B0F4-DB0800D9A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25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DF4245D-8B2F-C90D-1407-C0D75FC610B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4" r:id="rId4"/>
    <p:sldLayoutId id="2147483665" r:id="rId5"/>
    <p:sldLayoutId id="2147483669" r:id="rId6"/>
    <p:sldLayoutId id="2147483670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audio" Target="../media/audio8.wav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audio13.wav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14.wav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3.wav"/><Relationship Id="rId7" Type="http://schemas.openxmlformats.org/officeDocument/2006/relationships/image" Target="../media/image5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audio12.wav"/><Relationship Id="rId7" Type="http://schemas.openxmlformats.org/officeDocument/2006/relationships/image" Target="../media/image5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audio" Target="../media/audio15.wav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audio13.wav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62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audio" Target="../media/audio16.wav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3.wav"/><Relationship Id="rId7" Type="http://schemas.openxmlformats.org/officeDocument/2006/relationships/image" Target="../media/image6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2.wav"/><Relationship Id="rId7" Type="http://schemas.openxmlformats.org/officeDocument/2006/relationships/image" Target="../media/image5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audio13.wav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52.png"/><Relationship Id="rId10" Type="http://schemas.openxmlformats.org/officeDocument/2006/relationships/image" Target="../media/image62.png"/><Relationship Id="rId4" Type="http://schemas.openxmlformats.org/officeDocument/2006/relationships/audio" Target="../media/audio17.wav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audio" Target="../media/audio13.wav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audio" Target="../media/audio18.wav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62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image" Target="../media/image63.png"/><Relationship Id="rId4" Type="http://schemas.openxmlformats.org/officeDocument/2006/relationships/image" Target="../media/image70.png"/><Relationship Id="rId9" Type="http://schemas.openxmlformats.org/officeDocument/2006/relationships/image" Target="../media/image60.png"/><Relationship Id="rId1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5.mp4"/><Relationship Id="rId7" Type="http://schemas.openxmlformats.org/officeDocument/2006/relationships/image" Target="../media/image8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5.mp4"/><Relationship Id="rId7" Type="http://schemas.openxmlformats.org/officeDocument/2006/relationships/image" Target="../media/image8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Relationship Id="rId9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audio" Target="../media/audio8.wav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audio" Target="../media/audio8.wav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6+] PPT Wallpaper for Children - WallpaperSafari">
            <a:extLst>
              <a:ext uri="{FF2B5EF4-FFF2-40B4-BE49-F238E27FC236}">
                <a16:creationId xmlns:a16="http://schemas.microsoft.com/office/drawing/2014/main" id="{55CB6B71-B09E-9051-6B77-5E164C3A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2" y="-82404"/>
            <a:ext cx="12222481" cy="80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99+ Hình Nền Động Powerpoint Đẹp, Sinh Động, Thú Vị Nhất">
            <a:extLst>
              <a:ext uri="{FF2B5EF4-FFF2-40B4-BE49-F238E27FC236}">
                <a16:creationId xmlns:a16="http://schemas.microsoft.com/office/drawing/2014/main" id="{4BD8F4A2-AF27-D0AA-D182-993FB50E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19" y="-88535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59D99-DD81-7898-C38A-862613AAA507}"/>
              </a:ext>
            </a:extLst>
          </p:cNvPr>
          <p:cNvSpPr txBox="1"/>
          <p:nvPr/>
        </p:nvSpPr>
        <p:spPr>
          <a:xfrm>
            <a:off x="3140937" y="3621450"/>
            <a:ext cx="5849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 Rounded MT Bold" panose="020F0704030504030204" pitchFamily="34" charset="0"/>
              </a:rPr>
              <a:t>Class 3A6</a:t>
            </a:r>
          </a:p>
          <a:p>
            <a:pPr algn="ctr"/>
            <a:r>
              <a:rPr lang="en-US" sz="3200">
                <a:latin typeface="Arial Rounded MT Bold" panose="020F0704030504030204" pitchFamily="34" charset="0"/>
              </a:rPr>
              <a:t>Teacher: Nguyen Thanh Tam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37DFB-1B08-C843-6DE9-FAF846F02816}"/>
              </a:ext>
            </a:extLst>
          </p:cNvPr>
          <p:cNvSpPr txBox="1"/>
          <p:nvPr/>
        </p:nvSpPr>
        <p:spPr>
          <a:xfrm>
            <a:off x="216355" y="282997"/>
            <a:ext cx="584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Arial Rounded MT Bold" panose="020F0704030504030204" pitchFamily="34" charset="0"/>
              </a:rPr>
              <a:t>Ngo Gia Tu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0089491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30" y="1024534"/>
            <a:ext cx="5662089" cy="53109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494" y="2334349"/>
            <a:ext cx="3049737" cy="11667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981266" y="3749583"/>
            <a:ext cx="2256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/ɪˈlevn/</a:t>
            </a: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B217A-B320-C30F-8B37-143B3D84A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07" y="1331590"/>
            <a:ext cx="5494699" cy="4323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1CE0E-F31E-B2F1-6F51-FBFA88D984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970" y="2405734"/>
            <a:ext cx="3455620" cy="1087625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59903-4518-94CE-1426-E32184870D13}"/>
              </a:ext>
            </a:extLst>
          </p:cNvPr>
          <p:cNvSpPr txBox="1"/>
          <p:nvPr/>
        </p:nvSpPr>
        <p:spPr>
          <a:xfrm>
            <a:off x="7840230" y="3667539"/>
            <a:ext cx="1729099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/twelv/</a:t>
            </a:r>
          </a:p>
        </p:txBody>
      </p:sp>
    </p:spTree>
    <p:extLst>
      <p:ext uri="{BB962C8B-B14F-4D97-AF65-F5344CB8AC3E}">
        <p14:creationId xmlns:p14="http://schemas.microsoft.com/office/powerpoint/2010/main" val="22891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F396B-EF07-96CD-1748-F5A7FE28BC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7752"/>
            <a:ext cx="5929059" cy="4582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113652-FD7C-74A8-0942-36BDDC58FA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93" y="2469862"/>
            <a:ext cx="3624793" cy="1305479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616603-E155-7DA4-9E09-5D642500D34E}"/>
              </a:ext>
            </a:extLst>
          </p:cNvPr>
          <p:cNvSpPr txBox="1"/>
          <p:nvPr/>
        </p:nvSpPr>
        <p:spPr>
          <a:xfrm>
            <a:off x="7969906" y="3951053"/>
            <a:ext cx="2027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/ˌθ</a:t>
            </a: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ɜːrˈtiːn/</a:t>
            </a:r>
          </a:p>
        </p:txBody>
      </p:sp>
    </p:spTree>
    <p:extLst>
      <p:ext uri="{BB962C8B-B14F-4D97-AF65-F5344CB8AC3E}">
        <p14:creationId xmlns:p14="http://schemas.microsoft.com/office/powerpoint/2010/main" val="17612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7EEC3-8F20-7CF2-6235-D255593B7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26" y="1362044"/>
            <a:ext cx="5579767" cy="42549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652E1-02CD-C580-0EBB-4587ED2662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163" y="2366415"/>
            <a:ext cx="3946575" cy="1123121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0AA652-B633-62FC-3341-C0BD49BFC7B5}"/>
              </a:ext>
            </a:extLst>
          </p:cNvPr>
          <p:cNvSpPr txBox="1"/>
          <p:nvPr/>
        </p:nvSpPr>
        <p:spPr>
          <a:xfrm>
            <a:off x="7448729" y="3738015"/>
            <a:ext cx="2735515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/ˌfɔːrˈtiːn/</a:t>
            </a:r>
          </a:p>
        </p:txBody>
      </p:sp>
    </p:spTree>
    <p:extLst>
      <p:ext uri="{BB962C8B-B14F-4D97-AF65-F5344CB8AC3E}">
        <p14:creationId xmlns:p14="http://schemas.microsoft.com/office/powerpoint/2010/main" val="16258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C51C1-E7B2-C283-B084-E65C1443B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10" y="1348721"/>
            <a:ext cx="5174787" cy="412135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29987-3FAC-5F95-01E3-703BEAF823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93" y="2332224"/>
            <a:ext cx="3801042" cy="1455353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A84C0C-E53A-91FE-A75F-DC5052F92B0D}"/>
              </a:ext>
            </a:extLst>
          </p:cNvPr>
          <p:cNvSpPr txBox="1"/>
          <p:nvPr/>
        </p:nvSpPr>
        <p:spPr>
          <a:xfrm>
            <a:off x="8044360" y="3904433"/>
            <a:ext cx="2027260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/ˌfɪfˈtiːn/</a:t>
            </a:r>
          </a:p>
        </p:txBody>
      </p:sp>
    </p:spTree>
    <p:extLst>
      <p:ext uri="{BB962C8B-B14F-4D97-AF65-F5344CB8AC3E}">
        <p14:creationId xmlns:p14="http://schemas.microsoft.com/office/powerpoint/2010/main" val="42284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349BE-644D-49B9-4522-9789300DD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50" y="1390124"/>
            <a:ext cx="5479702" cy="4286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F9093-4540-5730-FEF5-1AAF913B13F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93" y="2289008"/>
            <a:ext cx="4009675" cy="135865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67654-8767-BD55-A5A4-32CDC1A98989}"/>
              </a:ext>
            </a:extLst>
          </p:cNvPr>
          <p:cNvSpPr txBox="1"/>
          <p:nvPr/>
        </p:nvSpPr>
        <p:spPr>
          <a:xfrm>
            <a:off x="7796174" y="3880113"/>
            <a:ext cx="2712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/ˌsɪksˈtiːn/</a:t>
            </a:r>
          </a:p>
        </p:txBody>
      </p:sp>
    </p:spTree>
    <p:extLst>
      <p:ext uri="{BB962C8B-B14F-4D97-AF65-F5344CB8AC3E}">
        <p14:creationId xmlns:p14="http://schemas.microsoft.com/office/powerpoint/2010/main" val="21896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8921F2-6079-B773-3133-D0815EBD5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46" y="1512294"/>
            <a:ext cx="5315267" cy="42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8401E-9D71-6AD7-E785-4783F18778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948" y="2534508"/>
            <a:ext cx="4150089" cy="981607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13DAD-60CC-0C63-0B62-3B5153D0016A}"/>
              </a:ext>
            </a:extLst>
          </p:cNvPr>
          <p:cNvSpPr txBox="1"/>
          <p:nvPr/>
        </p:nvSpPr>
        <p:spPr>
          <a:xfrm>
            <a:off x="7732439" y="3734776"/>
            <a:ext cx="2678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/ˌsevnˈtiːn/</a:t>
            </a:r>
          </a:p>
        </p:txBody>
      </p:sp>
    </p:spTree>
    <p:extLst>
      <p:ext uri="{BB962C8B-B14F-4D97-AF65-F5344CB8AC3E}">
        <p14:creationId xmlns:p14="http://schemas.microsoft.com/office/powerpoint/2010/main" val="548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A00778-5F2D-EA79-94B6-19EA1AB96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2" y="1412621"/>
            <a:ext cx="5707603" cy="450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0682C-A194-ED88-3E9A-CF9CAF7731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93" y="2638154"/>
            <a:ext cx="3646878" cy="1120282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C29C0-FB7A-856B-1624-867D1966925E}"/>
              </a:ext>
            </a:extLst>
          </p:cNvPr>
          <p:cNvSpPr txBox="1"/>
          <p:nvPr/>
        </p:nvSpPr>
        <p:spPr>
          <a:xfrm>
            <a:off x="7941625" y="3987750"/>
            <a:ext cx="2027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/ˌeɪˈtiːn/</a:t>
            </a:r>
          </a:p>
        </p:txBody>
      </p:sp>
    </p:spTree>
    <p:extLst>
      <p:ext uri="{BB962C8B-B14F-4D97-AF65-F5344CB8AC3E}">
        <p14:creationId xmlns:p14="http://schemas.microsoft.com/office/powerpoint/2010/main" val="387091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0E4C-5D2E-496E-8E17-326DD2181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87" y="1449810"/>
            <a:ext cx="5572723" cy="4384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0AA7D-540C-BE74-C540-76D27AC1192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193" y="2500333"/>
            <a:ext cx="3748242" cy="1089454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99CE-56A1-3D02-BE27-E64AF8233EDB}"/>
              </a:ext>
            </a:extLst>
          </p:cNvPr>
          <p:cNvSpPr txBox="1"/>
          <p:nvPr/>
        </p:nvSpPr>
        <p:spPr>
          <a:xfrm>
            <a:off x="7599286" y="3770547"/>
            <a:ext cx="3118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/ˌnaɪnˈtiːn/</a:t>
            </a:r>
          </a:p>
        </p:txBody>
      </p:sp>
    </p:spTree>
    <p:extLst>
      <p:ext uri="{BB962C8B-B14F-4D97-AF65-F5344CB8AC3E}">
        <p14:creationId xmlns:p14="http://schemas.microsoft.com/office/powerpoint/2010/main" val="791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50F73-DEAD-A4BC-0E1A-876024CDFD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1" y="1311404"/>
            <a:ext cx="5611143" cy="4235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0A75C-5AEC-7707-A5B6-3440C8984D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49"/>
          <a:stretch/>
        </p:blipFill>
        <p:spPr>
          <a:xfrm>
            <a:off x="7768752" y="2552699"/>
            <a:ext cx="3155020" cy="1049020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34749-69B1-8E18-1B51-B180949B84D3}"/>
              </a:ext>
            </a:extLst>
          </p:cNvPr>
          <p:cNvSpPr txBox="1"/>
          <p:nvPr/>
        </p:nvSpPr>
        <p:spPr>
          <a:xfrm>
            <a:off x="8242573" y="3750806"/>
            <a:ext cx="2027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/ˈtwenti/</a:t>
            </a:r>
          </a:p>
        </p:txBody>
      </p:sp>
    </p:spTree>
    <p:extLst>
      <p:ext uri="{BB962C8B-B14F-4D97-AF65-F5344CB8AC3E}">
        <p14:creationId xmlns:p14="http://schemas.microsoft.com/office/powerpoint/2010/main" val="4466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68472" y="453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E65E8-9BF8-6E20-4A72-6A2FB22C382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1131543"/>
            <a:ext cx="1555833" cy="145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AD27F-E3AD-9D57-150B-C097DBB71BE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694" y="1113876"/>
            <a:ext cx="1697546" cy="133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695D0-F8F8-86AE-F326-C8F8A974AF6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36" y="1099513"/>
            <a:ext cx="1712623" cy="1323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BFCFB-E3A5-24EC-FE78-58E603BB9DA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08" y="1103792"/>
            <a:ext cx="1688501" cy="1341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06460-B788-B8CF-458C-D90EEA26450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858" y="1103792"/>
            <a:ext cx="1688501" cy="134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72DCC-7FDB-0634-5387-AB8D57918B6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93" y="3578153"/>
            <a:ext cx="1703577" cy="1332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E54CA-212F-79DE-E06A-D8E65FD2271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446" y="3575138"/>
            <a:ext cx="1729099" cy="13795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A7930-19DA-FC43-31E8-AB89D5C16F9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621" y="3623776"/>
            <a:ext cx="1786015" cy="141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6588C1-DD46-77E1-1043-224CB2D246D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580" y="3643282"/>
            <a:ext cx="1697546" cy="1335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8EA21-165D-C698-8FED-0892E5B60042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176" y="3569865"/>
            <a:ext cx="1839183" cy="138818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79C6A5-A4A6-FF49-361C-F8487631A3BF}"/>
              </a:ext>
            </a:extLst>
          </p:cNvPr>
          <p:cNvSpPr txBox="1"/>
          <p:nvPr/>
        </p:nvSpPr>
        <p:spPr>
          <a:xfrm>
            <a:off x="7480962" y="648866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D89DFF2-0F0E-DB73-C3D0-5A7EDF81F8D6}"/>
              </a:ext>
            </a:extLst>
          </p:cNvPr>
          <p:cNvSpPr/>
          <p:nvPr/>
        </p:nvSpPr>
        <p:spPr>
          <a:xfrm>
            <a:off x="258455" y="2583143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EAFEFE0-072E-DAEB-87AF-F8E5F4836233}"/>
              </a:ext>
            </a:extLst>
          </p:cNvPr>
          <p:cNvSpPr/>
          <p:nvPr/>
        </p:nvSpPr>
        <p:spPr>
          <a:xfrm>
            <a:off x="2397462" y="2566488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D83121B-9E8D-C945-8FC2-04A30AD10873}"/>
              </a:ext>
            </a:extLst>
          </p:cNvPr>
          <p:cNvSpPr/>
          <p:nvPr/>
        </p:nvSpPr>
        <p:spPr>
          <a:xfrm>
            <a:off x="5084374" y="2577871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C4D0CF0-3C12-1591-DB95-8C5F94814145}"/>
              </a:ext>
            </a:extLst>
          </p:cNvPr>
          <p:cNvSpPr/>
          <p:nvPr/>
        </p:nvSpPr>
        <p:spPr>
          <a:xfrm>
            <a:off x="7467424" y="2590890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BEB29FC-DC29-B507-AD3D-A7406070CBAF}"/>
              </a:ext>
            </a:extLst>
          </p:cNvPr>
          <p:cNvSpPr/>
          <p:nvPr/>
        </p:nvSpPr>
        <p:spPr>
          <a:xfrm>
            <a:off x="9761119" y="2590890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9DFC0C-8F76-A0C5-67C4-ABF787FB1F27}"/>
              </a:ext>
            </a:extLst>
          </p:cNvPr>
          <p:cNvSpPr/>
          <p:nvPr/>
        </p:nvSpPr>
        <p:spPr>
          <a:xfrm>
            <a:off x="185638" y="5112715"/>
            <a:ext cx="1781732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EE3A081-4D39-91ED-8D16-7EC68CC92B46}"/>
              </a:ext>
            </a:extLst>
          </p:cNvPr>
          <p:cNvSpPr/>
          <p:nvPr/>
        </p:nvSpPr>
        <p:spPr>
          <a:xfrm>
            <a:off x="2506478" y="5112715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98C7047-0442-7069-81FC-96838C85E78C}"/>
              </a:ext>
            </a:extLst>
          </p:cNvPr>
          <p:cNvSpPr/>
          <p:nvPr/>
        </p:nvSpPr>
        <p:spPr>
          <a:xfrm>
            <a:off x="4932534" y="5085658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1EA4D7E-F676-129F-DA80-600B24A449FB}"/>
              </a:ext>
            </a:extLst>
          </p:cNvPr>
          <p:cNvSpPr/>
          <p:nvPr/>
        </p:nvSpPr>
        <p:spPr>
          <a:xfrm>
            <a:off x="7284218" y="5084726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6AD64AC-6AFC-0297-762F-851BD04A3F04}"/>
              </a:ext>
            </a:extLst>
          </p:cNvPr>
          <p:cNvSpPr/>
          <p:nvPr/>
        </p:nvSpPr>
        <p:spPr>
          <a:xfrm>
            <a:off x="9761119" y="5112715"/>
            <a:ext cx="1781732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lvl="0" algn="ctr">
              <a:defRPr/>
            </a:pP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</p:spTree>
    <p:extLst>
      <p:ext uri="{BB962C8B-B14F-4D97-AF65-F5344CB8AC3E}">
        <p14:creationId xmlns:p14="http://schemas.microsoft.com/office/powerpoint/2010/main" val="58280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552"/>
            <a:ext cx="8948057" cy="5931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9632" y="380984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054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8" y="4091197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468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9C0A27-8A21-C21F-CDFF-B7F983A65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2046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E65A2E0B-D2AA-EC08-A80A-B8177B02E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35" y="4689543"/>
            <a:ext cx="1076142" cy="1076142"/>
          </a:xfrm>
          <a:prstGeom prst="ellipse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02F4DB02-71F5-1FAA-67EA-2F2BEB246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0831" y="595164"/>
            <a:ext cx="1287210" cy="994302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D1E994E2-3B75-6970-DA5E-A1AFE897F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6413" y="2075250"/>
            <a:ext cx="1112404" cy="994301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F406EE82-3AE7-C13A-38BF-FE734635B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6497" y="2169045"/>
            <a:ext cx="1502227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13333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9" dur="8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B6C526-2293-9448-F1A3-D5A671382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5B25CC9F-DE24-8D0D-D0E6-FAB36D1CC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5244" y="2012566"/>
            <a:ext cx="1343096" cy="994302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FB611388-24B6-AEE1-40F7-7FBB88400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911" y="870047"/>
            <a:ext cx="1112404" cy="994301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9C8C6E83-7524-CE01-9C3A-5877E00900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8279" y="2180027"/>
            <a:ext cx="1349521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93402" y="162445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2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0" dur="8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7E1C10-7F86-75A2-94B5-D989DFF8F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D8EB551B-350F-7AE3-C31C-D3B7234C5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35" y="4689543"/>
            <a:ext cx="1076142" cy="1076142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C61FE4A-8AD4-DF38-4CB4-DC178738D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867" y="2171783"/>
            <a:ext cx="1358989" cy="99430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B905FB8E-4EBF-F4E9-6CCB-C6FE0C8669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5016" y="833487"/>
            <a:ext cx="1323738" cy="994301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89678B10-1E70-40E9-52EB-5FC4F2CA22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5244" y="2012566"/>
            <a:ext cx="1343096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691066" y="172923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3" dur="7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9C0A27-8A21-C21F-CDFF-B7F983A65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E65A2E0B-D2AA-EC08-A80A-B8177B02E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35" y="4689543"/>
            <a:ext cx="1076142" cy="1076142"/>
          </a:xfrm>
          <a:prstGeom prst="ellipse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03A4B897-17C8-60D3-A2F9-44AA658956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5016" y="833487"/>
            <a:ext cx="1323738" cy="994301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11C6DC78-A580-210A-F7A8-9B978D75C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511" y="2212289"/>
            <a:ext cx="1287210" cy="994302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522FA5A-18B9-2140-43D6-FF5B86F317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7961" y="2064267"/>
            <a:ext cx="1379046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046723" y="36228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9C0A27-8A21-C21F-CDFF-B7F983A65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045708" y="3826490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fourteen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FFB2AEA-8FD7-2665-BD43-F8B0A2E63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663" y="806438"/>
            <a:ext cx="1350091" cy="994302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67B721D2-80F1-EBEA-F5AE-B3C19A62F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010" y="2064267"/>
            <a:ext cx="1287210" cy="994302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786B150F-FEBD-2B39-FE87-B1AD51226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867" y="2171783"/>
            <a:ext cx="1358989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059690" y="33154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0" dur="7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2" grpId="1" animBg="1"/>
      <p:bldP spid="13" grpId="1" animBg="1"/>
      <p:bldP spid="1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7E1C10-7F86-75A2-94B5-D989DFF8F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nineteen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925B29D-60DD-E723-89D0-5432CCF45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220" y="2171783"/>
            <a:ext cx="1112404" cy="994301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16CB2AF7-0A60-DE02-89D4-F5958276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040" y="870046"/>
            <a:ext cx="1318436" cy="994302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091A4BE3-1E80-D889-5818-CDA9342C3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8042" y="2064267"/>
            <a:ext cx="1323738" cy="994301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7536702" y="15152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472565" y="454208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604479" y="1822102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25" dur="7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  <p:bldP spid="12" grpId="2" animBg="1"/>
      <p:bldP spid="13" grpId="1" animBg="1"/>
      <p:bldP spid="1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384628"/>
            <a:ext cx="12229324" cy="60832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105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B6C526-2293-9448-F1A3-D5A671382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F62B41F5-9B99-6F7F-3210-1A689A27E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35" y="4689543"/>
            <a:ext cx="1076142" cy="1076142"/>
          </a:xfrm>
          <a:prstGeom prst="ellipse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A9B0B304-947F-90CA-FE67-7CBD70F4F4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674" y="1970535"/>
            <a:ext cx="1502227" cy="994302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987BC885-9B3B-F660-DF90-C09BE4E45F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6538" y="826802"/>
            <a:ext cx="1379046" cy="994302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565DF2A2-5695-F64F-69FC-ACFF7D3E0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2565" y="2129496"/>
            <a:ext cx="1350091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350724" y="168110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5" dur="7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B6C526-2293-9448-F1A3-D5A671382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764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F62B41F5-9B99-6F7F-3210-1A689A27E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35" y="4689543"/>
            <a:ext cx="1076142" cy="1076142"/>
          </a:xfrm>
          <a:prstGeom prst="ellipse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A4F5C8A3-7556-9074-BA10-693E188A8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5838" y="2107511"/>
            <a:ext cx="1318436" cy="994302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B71CD315-972B-77BC-D3F4-226723EF94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4318" y="2212289"/>
            <a:ext cx="1349521" cy="994302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27D0182-F431-3853-3148-7771B08FE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7872" y="826802"/>
            <a:ext cx="1502227" cy="994302"/>
          </a:xfrm>
          <a:prstGeom prst="rect">
            <a:avLst/>
          </a:prstGeom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11262" y="156443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5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528" y="2671206"/>
            <a:ext cx="2682472" cy="311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43" y="8481829"/>
            <a:ext cx="1351077" cy="2209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4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2" y="4094815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remium Photo | Colourful math numbers with copy space pink background |  Math wallpaper, Math numbers, Classroom background">
            <a:extLst>
              <a:ext uri="{FF2B5EF4-FFF2-40B4-BE49-F238E27FC236}">
                <a16:creationId xmlns:a16="http://schemas.microsoft.com/office/drawing/2014/main" id="{5F725E5B-20D3-706C-D1D0-201AE04F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0" y="-163996"/>
            <a:ext cx="12311270" cy="71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2007704" y="320886"/>
            <a:ext cx="9544504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lang="en-US" sz="4400" i="1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i="1">
                <a:solidFill>
                  <a:schemeClr val="tx2">
                    <a:lumMod val="50000"/>
                  </a:schemeClr>
                </a:solidFill>
              </a:rPr>
              <a:t>Seven </a:t>
            </a:r>
            <a:r>
              <a:rPr lang="en-US" sz="4000" i="1">
                <a:solidFill>
                  <a:srgbClr val="FF0000"/>
                </a:solidFill>
              </a:rPr>
              <a:t>plus</a:t>
            </a:r>
            <a:r>
              <a:rPr lang="en-US" sz="4000" i="1">
                <a:solidFill>
                  <a:schemeClr val="tx2">
                    <a:lumMod val="50000"/>
                  </a:schemeClr>
                </a:solidFill>
              </a:rPr>
              <a:t> twelve </a:t>
            </a:r>
            <a:r>
              <a:rPr lang="en-US" sz="4000" i="1">
                <a:solidFill>
                  <a:srgbClr val="FF0000"/>
                </a:solidFill>
              </a:rPr>
              <a:t>is</a:t>
            </a:r>
            <a:r>
              <a:rPr lang="en-US" sz="4000" i="1">
                <a:solidFill>
                  <a:schemeClr val="tx2">
                    <a:lumMod val="50000"/>
                  </a:schemeClr>
                </a:solidFill>
              </a:rPr>
              <a:t> nineteen.</a:t>
            </a:r>
          </a:p>
          <a:p>
            <a:pPr algn="ctr"/>
            <a:r>
              <a:rPr lang="en-US" sz="4000" i="1">
                <a:solidFill>
                  <a:schemeClr val="tx2">
                    <a:lumMod val="50000"/>
                  </a:schemeClr>
                </a:solidFill>
              </a:rPr>
              <a:t>Twenty </a:t>
            </a:r>
            <a:r>
              <a:rPr lang="en-US" sz="4000" i="1">
                <a:solidFill>
                  <a:srgbClr val="FF0000"/>
                </a:solidFill>
              </a:rPr>
              <a:t>minus </a:t>
            </a:r>
            <a:r>
              <a:rPr lang="en-US" sz="4000" i="1">
                <a:solidFill>
                  <a:schemeClr val="tx2">
                    <a:lumMod val="50000"/>
                  </a:schemeClr>
                </a:solidFill>
              </a:rPr>
              <a:t>six </a:t>
            </a:r>
            <a:r>
              <a:rPr lang="en-US" sz="4000" i="1">
                <a:solidFill>
                  <a:srgbClr val="FF0000"/>
                </a:solidFill>
              </a:rPr>
              <a:t>is</a:t>
            </a:r>
            <a:r>
              <a:rPr lang="en-US" sz="4000" i="1">
                <a:solidFill>
                  <a:schemeClr val="tx2">
                    <a:lumMod val="50000"/>
                  </a:schemeClr>
                </a:solidFill>
              </a:rPr>
              <a:t> fourteen.</a:t>
            </a:r>
            <a:endParaRPr lang="en-US" sz="4000" dirty="0">
              <a:solidFill>
                <a:schemeClr val="tx2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8B1DF3-77A8-6B2E-C6F0-80B022463993}"/>
              </a:ext>
            </a:extLst>
          </p:cNvPr>
          <p:cNvSpPr txBox="1"/>
          <p:nvPr/>
        </p:nvSpPr>
        <p:spPr>
          <a:xfrm>
            <a:off x="2731712" y="2361232"/>
            <a:ext cx="6981323" cy="851297"/>
          </a:xfrm>
          <a:prstGeom prst="wedgeRoundRectCallout">
            <a:avLst>
              <a:gd name="adj1" fmla="val -57923"/>
              <a:gd name="adj2" fmla="val 45517"/>
              <a:gd name="adj3" fmla="val 16667"/>
            </a:avLst>
          </a:prstGeom>
          <a:solidFill>
            <a:srgbClr val="FDBE68"/>
          </a:solidFill>
          <a:ln>
            <a:solidFill>
              <a:srgbClr val="FDBE68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388477"/>
                </a:solidFill>
              </a:rPr>
              <a:t> </a:t>
            </a:r>
            <a:endParaRPr lang="en-US" sz="4400" dirty="0">
              <a:solidFill>
                <a:srgbClr val="388477"/>
              </a:solidFill>
            </a:endParaRPr>
          </a:p>
        </p:txBody>
      </p:sp>
      <p:pic>
        <p:nvPicPr>
          <p:cNvPr id="20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9A80DC69-3398-D849-FEA6-F2E92B734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" t="12441" r="83115" b="7337"/>
          <a:stretch/>
        </p:blipFill>
        <p:spPr>
          <a:xfrm>
            <a:off x="668236" y="3160523"/>
            <a:ext cx="1184852" cy="1184910"/>
          </a:xfrm>
          <a:prstGeom prst="ellipse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322C33-1999-7FD9-7B8B-85CFE81AB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53" y="2464515"/>
            <a:ext cx="6651640" cy="69360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EC32D53-AA6E-6591-DAA2-D0D9791A8230}"/>
              </a:ext>
            </a:extLst>
          </p:cNvPr>
          <p:cNvSpPr txBox="1"/>
          <p:nvPr/>
        </p:nvSpPr>
        <p:spPr>
          <a:xfrm>
            <a:off x="2850201" y="4666011"/>
            <a:ext cx="6981323" cy="851297"/>
          </a:xfrm>
          <a:prstGeom prst="wedgeRoundRectCallout">
            <a:avLst>
              <a:gd name="adj1" fmla="val -57260"/>
              <a:gd name="adj2" fmla="val -40141"/>
              <a:gd name="adj3" fmla="val 16667"/>
            </a:avLst>
          </a:prstGeom>
          <a:solidFill>
            <a:srgbClr val="FDBE68"/>
          </a:solidFill>
          <a:ln>
            <a:solidFill>
              <a:srgbClr val="FDBE68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388477"/>
                </a:solidFill>
              </a:rPr>
              <a:t> </a:t>
            </a:r>
            <a:endParaRPr lang="en-US" sz="4400" dirty="0">
              <a:solidFill>
                <a:srgbClr val="388477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211295-A225-D124-A03E-4F997D5270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14"/>
          <a:stretch/>
        </p:blipFill>
        <p:spPr>
          <a:xfrm>
            <a:off x="3179884" y="4791433"/>
            <a:ext cx="6533151" cy="6053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F191149-5806-3D84-73C0-9E1CF0EA27D9}"/>
              </a:ext>
            </a:extLst>
          </p:cNvPr>
          <p:cNvGrpSpPr/>
          <p:nvPr/>
        </p:nvGrpSpPr>
        <p:grpSpPr>
          <a:xfrm>
            <a:off x="3470344" y="1280006"/>
            <a:ext cx="5493492" cy="754408"/>
            <a:chOff x="3547864" y="2614525"/>
            <a:chExt cx="5493492" cy="7544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2194D3-3AAE-872F-C2A3-CE2E3D754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03" t="29273" r="12003" b="17952"/>
            <a:stretch/>
          </p:blipFill>
          <p:spPr>
            <a:xfrm>
              <a:off x="7066816" y="2736894"/>
              <a:ext cx="701040" cy="468839"/>
            </a:xfrm>
            <a:prstGeom prst="rect">
              <a:avLst/>
            </a:prstGeom>
          </p:spPr>
        </p:pic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0FCFE922-78D9-49C7-53EA-4DFC79D85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639"/>
            <a:stretch/>
          </p:blipFill>
          <p:spPr>
            <a:xfrm>
              <a:off x="3547864" y="2655355"/>
              <a:ext cx="552208" cy="713578"/>
            </a:xfrm>
            <a:prstGeom prst="rect">
              <a:avLst/>
            </a:prstGeom>
          </p:spPr>
        </p:pic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0A3007A6-3B26-5E75-F548-53AC6180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1352" y="2614525"/>
              <a:ext cx="950004" cy="713578"/>
            </a:xfrm>
            <a:prstGeom prst="rect">
              <a:avLst/>
            </a:prstGeom>
          </p:spPr>
        </p:pic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885AECC9-CFA9-1972-536A-5F064E46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1013" y="2617508"/>
              <a:ext cx="950647" cy="69554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FF0BAB-EF2A-E9F2-AD13-CA9F1D21502C}"/>
              </a:ext>
            </a:extLst>
          </p:cNvPr>
          <p:cNvGrpSpPr/>
          <p:nvPr/>
        </p:nvGrpSpPr>
        <p:grpSpPr>
          <a:xfrm>
            <a:off x="3380487" y="3610988"/>
            <a:ext cx="5920750" cy="876827"/>
            <a:chOff x="3211637" y="5212530"/>
            <a:chExt cx="5920750" cy="876827"/>
          </a:xfrm>
        </p:grpSpPr>
        <p:pic>
          <p:nvPicPr>
            <p:cNvPr id="32" name="MsPham-0936082789">
              <a:extLst>
                <a:ext uri="{FF2B5EF4-FFF2-40B4-BE49-F238E27FC236}">
                  <a16:creationId xmlns:a16="http://schemas.microsoft.com/office/drawing/2014/main" id="{B77DB92B-FB39-CE7D-FA9D-C74AC073F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62984" y="5337522"/>
              <a:ext cx="969403" cy="713937"/>
            </a:xfrm>
            <a:prstGeom prst="rect">
              <a:avLst/>
            </a:prstGeom>
          </p:spPr>
        </p:pic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6B2841EB-565E-B80E-CE70-92FDA2505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0549"/>
            <a:stretch/>
          </p:blipFill>
          <p:spPr>
            <a:xfrm>
              <a:off x="5978666" y="5212530"/>
              <a:ext cx="722994" cy="876827"/>
            </a:xfrm>
            <a:prstGeom prst="rect">
              <a:avLst/>
            </a:prstGeom>
          </p:spPr>
        </p:pic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8E149CEF-603C-FF0D-227F-EE2764318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11637" y="5307287"/>
              <a:ext cx="1131138" cy="74868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8119AB-E641-A37D-6DB7-5EBD40284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03" t="29273" r="12003" b="17952"/>
            <a:stretch/>
          </p:blipFill>
          <p:spPr>
            <a:xfrm>
              <a:off x="7053714" y="5470750"/>
              <a:ext cx="701040" cy="46883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1F3881F-B422-5B79-27CD-6A1366B3F60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0" y="297078"/>
            <a:ext cx="6525943" cy="750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BB6FE-C4CB-51FF-19EC-786DBF9BB5D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2" t="2406" r="2816" b="34948"/>
          <a:stretch/>
        </p:blipFill>
        <p:spPr>
          <a:xfrm>
            <a:off x="4504393" y="1347218"/>
            <a:ext cx="674502" cy="689450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E40AF-3A89-4BE8-CBA4-278F9B87429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2" t="2719" r="4690" b="33776"/>
          <a:stretch/>
        </p:blipFill>
        <p:spPr>
          <a:xfrm>
            <a:off x="4955135" y="3752978"/>
            <a:ext cx="664698" cy="654218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588F4-3AF2-8C37-D36C-19F4427CFAB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993" y="1461113"/>
            <a:ext cx="1247784" cy="1800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C2000-0B76-2908-10C5-AB8BD916BAC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214" y="3869208"/>
            <a:ext cx="1262072" cy="17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96BF60-33B3-A356-6DDC-C4DD8E4CF7FE}"/>
              </a:ext>
            </a:extLst>
          </p:cNvPr>
          <p:cNvSpPr/>
          <p:nvPr/>
        </p:nvSpPr>
        <p:spPr>
          <a:xfrm>
            <a:off x="844826" y="815009"/>
            <a:ext cx="3329609" cy="1262269"/>
          </a:xfrm>
          <a:prstGeom prst="roundRect">
            <a:avLst/>
          </a:prstGeom>
          <a:solidFill>
            <a:srgbClr val="0099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 + 2 = 14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AEFD5B-76A4-B1F3-8005-8BDC464F0E73}"/>
              </a:ext>
            </a:extLst>
          </p:cNvPr>
          <p:cNvSpPr/>
          <p:nvPr/>
        </p:nvSpPr>
        <p:spPr>
          <a:xfrm>
            <a:off x="844825" y="2797865"/>
            <a:ext cx="3329609" cy="126226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18 – 3 = 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ED9ADF-C0BD-1233-E46F-F94BEB68C173}"/>
              </a:ext>
            </a:extLst>
          </p:cNvPr>
          <p:cNvSpPr/>
          <p:nvPr/>
        </p:nvSpPr>
        <p:spPr>
          <a:xfrm>
            <a:off x="4989443" y="2797865"/>
            <a:ext cx="6510131" cy="126226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eighteen minus three is ……..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2F8FB1-0C14-B059-6F3D-D3E1E5B2D661}"/>
              </a:ext>
            </a:extLst>
          </p:cNvPr>
          <p:cNvSpPr/>
          <p:nvPr/>
        </p:nvSpPr>
        <p:spPr>
          <a:xfrm>
            <a:off x="844825" y="4709491"/>
            <a:ext cx="3329609" cy="1262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17 - 11 = 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F89B5F-B3A5-7812-5E05-3D9E206418D4}"/>
              </a:ext>
            </a:extLst>
          </p:cNvPr>
          <p:cNvSpPr/>
          <p:nvPr/>
        </p:nvSpPr>
        <p:spPr>
          <a:xfrm>
            <a:off x="4989442" y="4709491"/>
            <a:ext cx="6510131" cy="1262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seventeen ….. eleven is six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C65EC1-ED3D-3332-0907-EC3F4DB5C1F7}"/>
              </a:ext>
            </a:extLst>
          </p:cNvPr>
          <p:cNvSpPr/>
          <p:nvPr/>
        </p:nvSpPr>
        <p:spPr>
          <a:xfrm>
            <a:off x="4916556" y="886239"/>
            <a:ext cx="6510131" cy="1262269"/>
          </a:xfrm>
          <a:prstGeom prst="roundRect">
            <a:avLst/>
          </a:prstGeom>
          <a:solidFill>
            <a:srgbClr val="0099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twelve …… two …… fourteen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EEA0DC-FB66-B67C-FE74-D1C9C73FC041}"/>
              </a:ext>
            </a:extLst>
          </p:cNvPr>
          <p:cNvSpPr/>
          <p:nvPr/>
        </p:nvSpPr>
        <p:spPr>
          <a:xfrm>
            <a:off x="4989441" y="2797865"/>
            <a:ext cx="6510131" cy="126226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eighteen minus three is fifteen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4F236D-19C9-2887-2C5A-8D3DABCDF0A4}"/>
              </a:ext>
            </a:extLst>
          </p:cNvPr>
          <p:cNvSpPr/>
          <p:nvPr/>
        </p:nvSpPr>
        <p:spPr>
          <a:xfrm>
            <a:off x="4989441" y="4709491"/>
            <a:ext cx="6510131" cy="1262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seventeen minus eleven is six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87AEC9-CB15-8444-D784-A9D32983A5DB}"/>
              </a:ext>
            </a:extLst>
          </p:cNvPr>
          <p:cNvSpPr/>
          <p:nvPr/>
        </p:nvSpPr>
        <p:spPr>
          <a:xfrm>
            <a:off x="4916555" y="886238"/>
            <a:ext cx="6510131" cy="1262269"/>
          </a:xfrm>
          <a:prstGeom prst="roundRect">
            <a:avLst/>
          </a:prstGeom>
          <a:solidFill>
            <a:srgbClr val="0099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twelve plus two is fourteen</a:t>
            </a:r>
          </a:p>
        </p:txBody>
      </p:sp>
    </p:spTree>
    <p:extLst>
      <p:ext uri="{BB962C8B-B14F-4D97-AF65-F5344CB8AC3E}">
        <p14:creationId xmlns:p14="http://schemas.microsoft.com/office/powerpoint/2010/main" val="1351880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9B760-A4FC-493C-B21F-B724389CD9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3430"/>
            <a:ext cx="5328541" cy="75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EE144-D755-51FD-5694-433042D5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84203"/>
            <a:ext cx="12191729" cy="186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FE8ED-7FB8-0B67-63A3-68D93D12C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84914"/>
            <a:ext cx="12191729" cy="1862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FBFA1-A4C3-E0DF-0030-21431ADF5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87" y="333431"/>
            <a:ext cx="6923042" cy="1616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A85FE0-33CB-5154-7719-F9FEADB6B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6400"/>
            <a:ext cx="12191729" cy="1862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6A759-8809-6AD2-813D-4322DFD594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6464"/>
            <a:ext cx="8659274" cy="4802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0378BF-8440-E02A-BA44-C057550E09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208" y="1264430"/>
            <a:ext cx="3066731" cy="455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3051E-D7B3-838A-A134-207D5E7658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259" y="1825910"/>
            <a:ext cx="2250958" cy="3522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14BC3E-C9D0-065E-AC62-B199FE251921}"/>
              </a:ext>
            </a:extLst>
          </p:cNvPr>
          <p:cNvSpPr txBox="1"/>
          <p:nvPr/>
        </p:nvSpPr>
        <p:spPr>
          <a:xfrm>
            <a:off x="4659087" y="2180878"/>
            <a:ext cx="2329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seventeen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E3E6C9-D0D0-EA6F-B83F-C939F040C933}"/>
              </a:ext>
            </a:extLst>
          </p:cNvPr>
          <p:cNvCxnSpPr>
            <a:cxnSpLocks/>
          </p:cNvCxnSpPr>
          <p:nvPr/>
        </p:nvCxnSpPr>
        <p:spPr>
          <a:xfrm>
            <a:off x="9207259" y="3639114"/>
            <a:ext cx="225095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42F95D-0594-EDC1-59E7-6AD69D3B529E}"/>
              </a:ext>
            </a:extLst>
          </p:cNvPr>
          <p:cNvSpPr txBox="1"/>
          <p:nvPr/>
        </p:nvSpPr>
        <p:spPr>
          <a:xfrm>
            <a:off x="2467430" y="3181496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minus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993580-83CB-4325-B4B9-A39B08E33055}"/>
              </a:ext>
            </a:extLst>
          </p:cNvPr>
          <p:cNvCxnSpPr>
            <a:cxnSpLocks/>
          </p:cNvCxnSpPr>
          <p:nvPr/>
        </p:nvCxnSpPr>
        <p:spPr>
          <a:xfrm>
            <a:off x="9207259" y="3006875"/>
            <a:ext cx="1511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DE892C6-5B3F-C4F6-7290-952968E0DEB6}"/>
              </a:ext>
            </a:extLst>
          </p:cNvPr>
          <p:cNvSpPr txBox="1"/>
          <p:nvPr/>
        </p:nvSpPr>
        <p:spPr>
          <a:xfrm>
            <a:off x="2048346" y="415609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plus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95E775-BF9B-26BE-1F57-581989747F04}"/>
              </a:ext>
            </a:extLst>
          </p:cNvPr>
          <p:cNvCxnSpPr>
            <a:cxnSpLocks/>
          </p:cNvCxnSpPr>
          <p:nvPr/>
        </p:nvCxnSpPr>
        <p:spPr>
          <a:xfrm>
            <a:off x="9207258" y="2298986"/>
            <a:ext cx="1511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2EC854-B4E6-674A-500B-B4024E17D17A}"/>
              </a:ext>
            </a:extLst>
          </p:cNvPr>
          <p:cNvSpPr txBox="1"/>
          <p:nvPr/>
        </p:nvSpPr>
        <p:spPr>
          <a:xfrm>
            <a:off x="1575892" y="5102067"/>
            <a:ext cx="1699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Twenty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9628AA-C733-29CE-B73B-A98E9CDB4EF3}"/>
              </a:ext>
            </a:extLst>
          </p:cNvPr>
          <p:cNvCxnSpPr>
            <a:cxnSpLocks/>
          </p:cNvCxnSpPr>
          <p:nvPr/>
        </p:nvCxnSpPr>
        <p:spPr>
          <a:xfrm>
            <a:off x="9358854" y="5022013"/>
            <a:ext cx="1511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F85F0A0-5BA6-2721-EF70-41DDC05E2D83}"/>
              </a:ext>
            </a:extLst>
          </p:cNvPr>
          <p:cNvSpPr txBox="1"/>
          <p:nvPr/>
        </p:nvSpPr>
        <p:spPr>
          <a:xfrm>
            <a:off x="5589092" y="347499"/>
            <a:ext cx="6283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Now, work in pair to practice.</a:t>
            </a:r>
          </a:p>
        </p:txBody>
      </p:sp>
    </p:spTree>
    <p:extLst>
      <p:ext uri="{BB962C8B-B14F-4D97-AF65-F5344CB8AC3E}">
        <p14:creationId xmlns:p14="http://schemas.microsoft.com/office/powerpoint/2010/main" val="42744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8" grpId="0"/>
      <p:bldP spid="30" grpId="0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7295" y="3859221"/>
            <a:ext cx="3296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appy kids holding banner illustration vector isolated on white background  Stock Vector Image &amp; Art - Alamy">
            <a:extLst>
              <a:ext uri="{FF2B5EF4-FFF2-40B4-BE49-F238E27FC236}">
                <a16:creationId xmlns:a16="http://schemas.microsoft.com/office/drawing/2014/main" id="{3B4794C1-0F1B-49CC-A1D6-62657E6F9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/>
        </p:blipFill>
        <p:spPr bwMode="auto">
          <a:xfrm>
            <a:off x="0" y="0"/>
            <a:ext cx="12192000" cy="778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F1E7BF-A857-0564-AA0F-4E21792FCECA}"/>
              </a:ext>
            </a:extLst>
          </p:cNvPr>
          <p:cNvSpPr txBox="1"/>
          <p:nvPr/>
        </p:nvSpPr>
        <p:spPr>
          <a:xfrm>
            <a:off x="3012385" y="582714"/>
            <a:ext cx="6167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2ACCF-5D3D-FE7F-24F9-96CBEF22E6DE}"/>
              </a:ext>
            </a:extLst>
          </p:cNvPr>
          <p:cNvSpPr txBox="1"/>
          <p:nvPr/>
        </p:nvSpPr>
        <p:spPr>
          <a:xfrm>
            <a:off x="623680" y="258901"/>
            <a:ext cx="10944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cs typeface="Cavolini" panose="03000502040302020204" pitchFamily="66" charset="0"/>
              </a:rPr>
              <a:t>If you see </a:t>
            </a:r>
            <a:r>
              <a:rPr lang="en-US" sz="4000" b="1">
                <a:solidFill>
                  <a:srgbClr val="FF0000"/>
                </a:solidFill>
                <a:cs typeface="Cavolini" panose="03000502040302020204" pitchFamily="66" charset="0"/>
              </a:rPr>
              <a:t>numbers</a:t>
            </a:r>
            <a:r>
              <a:rPr lang="en-US" sz="4000">
                <a:solidFill>
                  <a:srgbClr val="FF0000"/>
                </a:solidFill>
                <a:cs typeface="Cavolini" panose="03000502040302020204" pitchFamily="66" charset="0"/>
              </a:rPr>
              <a:t> =&gt; write </a:t>
            </a:r>
            <a:r>
              <a:rPr lang="en-US" sz="4000" b="1">
                <a:solidFill>
                  <a:srgbClr val="FF0000"/>
                </a:solidFill>
                <a:cs typeface="Cavolini" panose="03000502040302020204" pitchFamily="66" charset="0"/>
              </a:rPr>
              <a:t>words </a:t>
            </a:r>
            <a:r>
              <a:rPr lang="en-US" sz="4000" i="1">
                <a:cs typeface="Cavolini" panose="03000502040302020204" pitchFamily="66" charset="0"/>
              </a:rPr>
              <a:t>(20 =&gt; twenty)</a:t>
            </a:r>
          </a:p>
          <a:p>
            <a:pPr algn="ctr"/>
            <a:endParaRPr lang="en-US" sz="4000">
              <a:cs typeface="Cavolini" panose="03000502040302020204" pitchFamily="66" charset="0"/>
            </a:endParaRPr>
          </a:p>
          <a:p>
            <a:pPr algn="ctr"/>
            <a:r>
              <a:rPr lang="en-US" sz="4000">
                <a:solidFill>
                  <a:srgbClr val="009900"/>
                </a:solidFill>
                <a:cs typeface="Cavolini" panose="03000502040302020204" pitchFamily="66" charset="0"/>
              </a:rPr>
              <a:t>If you see </a:t>
            </a:r>
            <a:r>
              <a:rPr lang="en-US" sz="4000" b="1">
                <a:solidFill>
                  <a:srgbClr val="009900"/>
                </a:solidFill>
                <a:cs typeface="Cavolini" panose="03000502040302020204" pitchFamily="66" charset="0"/>
              </a:rPr>
              <a:t>words</a:t>
            </a:r>
            <a:r>
              <a:rPr lang="en-US" sz="4000">
                <a:solidFill>
                  <a:srgbClr val="009900"/>
                </a:solidFill>
                <a:cs typeface="Cavolini" panose="03000502040302020204" pitchFamily="66" charset="0"/>
              </a:rPr>
              <a:t> =&gt; write </a:t>
            </a:r>
            <a:r>
              <a:rPr lang="en-US" sz="4000" b="1">
                <a:solidFill>
                  <a:srgbClr val="009900"/>
                </a:solidFill>
                <a:cs typeface="Cavolini" panose="03000502040302020204" pitchFamily="66" charset="0"/>
              </a:rPr>
              <a:t>numbers </a:t>
            </a:r>
            <a:r>
              <a:rPr lang="en-US" sz="4000" i="1">
                <a:cs typeface="Cavolini" panose="03000502040302020204" pitchFamily="66" charset="0"/>
              </a:rPr>
              <a:t>(twenty =&gt; 20)</a:t>
            </a:r>
          </a:p>
          <a:p>
            <a:pPr algn="ctr"/>
            <a:endParaRPr lang="en-US" sz="4000">
              <a:cs typeface="Cavolini" panose="03000502040302020204" pitchFamily="66" charset="0"/>
            </a:endParaRPr>
          </a:p>
          <a:p>
            <a:pPr algn="ctr"/>
            <a:r>
              <a:rPr lang="en-US" sz="4000">
                <a:solidFill>
                  <a:srgbClr val="7030A0"/>
                </a:solidFill>
                <a:cs typeface="Cavolini" panose="03000502040302020204" pitchFamily="66" charset="0"/>
              </a:rPr>
              <a:t>After </a:t>
            </a:r>
            <a:r>
              <a:rPr lang="en-US" sz="4000" b="1">
                <a:solidFill>
                  <a:srgbClr val="7030A0"/>
                </a:solidFill>
                <a:cs typeface="Cavolini" panose="03000502040302020204" pitchFamily="66" charset="0"/>
              </a:rPr>
              <a:t>listening</a:t>
            </a:r>
            <a:r>
              <a:rPr lang="en-US" sz="4000">
                <a:solidFill>
                  <a:srgbClr val="7030A0"/>
                </a:solidFill>
                <a:cs typeface="Cavolini" panose="03000502040302020204" pitchFamily="66" charset="0"/>
              </a:rPr>
              <a:t> =&gt; write numbers</a:t>
            </a:r>
            <a:endParaRPr lang="en-US">
              <a:solidFill>
                <a:srgbClr val="7030A0"/>
              </a:solidFill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44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5BB513CA-A0F8-AF0D-9476-B2CEEF9A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4BB90-0334-BF95-4EAA-5BE192E7A8B1}"/>
              </a:ext>
            </a:extLst>
          </p:cNvPr>
          <p:cNvSpPr txBox="1"/>
          <p:nvPr/>
        </p:nvSpPr>
        <p:spPr>
          <a:xfrm>
            <a:off x="716975" y="2108019"/>
            <a:ext cx="86968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nineteen minus two </a:t>
            </a:r>
          </a:p>
          <a:p>
            <a:pPr algn="ctr"/>
            <a:r>
              <a:rPr lang="en-US" sz="6600"/>
              <a:t>is seventeen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7CD20-E069-6825-A848-A0802C5EF5DC}"/>
              </a:ext>
            </a:extLst>
          </p:cNvPr>
          <p:cNvSpPr txBox="1"/>
          <p:nvPr/>
        </p:nvSpPr>
        <p:spPr>
          <a:xfrm>
            <a:off x="3333098" y="4460277"/>
            <a:ext cx="346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19 – 2 = 17</a:t>
            </a:r>
          </a:p>
        </p:txBody>
      </p:sp>
      <p:pic>
        <p:nvPicPr>
          <p:cNvPr id="8" name="⚡🎵 Epic Electric Timer - 15 Seconds Countdown 🎵⚡">
            <a:hlinkClick r:id="" action="ppaction://media"/>
            <a:extLst>
              <a:ext uri="{FF2B5EF4-FFF2-40B4-BE49-F238E27FC236}">
                <a16:creationId xmlns:a16="http://schemas.microsoft.com/office/drawing/2014/main" id="{796F2CBE-122F-697A-6AFF-F690716C7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2709" y="3929610"/>
            <a:ext cx="3528291" cy="198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eleven, twelve, thirteen, fourteen, fifteen, sixteen, seventeen, eighteen, nineteen, twenty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Model Sentences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D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o simple math by using: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                   	       </a:t>
            </a:r>
            <a:r>
              <a:rPr lang="en-US" sz="3600" i="1">
                <a:solidFill>
                  <a:srgbClr val="00B050"/>
                </a:solidFill>
              </a:rPr>
              <a:t>Seven </a:t>
            </a:r>
            <a:r>
              <a:rPr lang="en-US" sz="3600" i="1" dirty="0">
                <a:solidFill>
                  <a:srgbClr val="FF0000"/>
                </a:solidFill>
              </a:rPr>
              <a:t>plus</a:t>
            </a:r>
            <a:r>
              <a:rPr lang="en-US" sz="3600" i="1" dirty="0">
                <a:solidFill>
                  <a:srgbClr val="00B050"/>
                </a:solidFill>
              </a:rPr>
              <a:t> twelve </a:t>
            </a:r>
            <a:r>
              <a:rPr lang="en-US" sz="3600" i="1" dirty="0">
                <a:solidFill>
                  <a:srgbClr val="FF0000"/>
                </a:solidFill>
              </a:rPr>
              <a:t>is</a:t>
            </a:r>
            <a:r>
              <a:rPr lang="en-US" sz="3600" i="1" dirty="0">
                <a:solidFill>
                  <a:srgbClr val="00B050"/>
                </a:solidFill>
              </a:rPr>
              <a:t> nineteen.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	</a:t>
            </a:r>
            <a:r>
              <a:rPr lang="en-US" sz="3600" i="1">
                <a:solidFill>
                  <a:srgbClr val="00B050"/>
                </a:solidFill>
              </a:rPr>
              <a:t>	                Twenty </a:t>
            </a:r>
            <a:r>
              <a:rPr lang="en-US" sz="3600" i="1" dirty="0">
                <a:solidFill>
                  <a:srgbClr val="FF0000"/>
                </a:solidFill>
              </a:rPr>
              <a:t>minus</a:t>
            </a:r>
            <a:r>
              <a:rPr lang="en-US" sz="3600" i="1" dirty="0">
                <a:solidFill>
                  <a:srgbClr val="00B050"/>
                </a:solidFill>
              </a:rPr>
              <a:t> six </a:t>
            </a:r>
            <a:r>
              <a:rPr lang="en-US" sz="3600" i="1" dirty="0">
                <a:solidFill>
                  <a:srgbClr val="FF0000"/>
                </a:solidFill>
              </a:rPr>
              <a:t>is</a:t>
            </a:r>
            <a:r>
              <a:rPr lang="en-US" sz="3600" i="1" dirty="0">
                <a:solidFill>
                  <a:srgbClr val="00B050"/>
                </a:solidFill>
              </a:rPr>
              <a:t> fourteen.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1D551D95-F8A1-3BCE-1C98-112F174D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73FB28-3266-07BF-333B-3A9CB2404BB3}"/>
              </a:ext>
            </a:extLst>
          </p:cNvPr>
          <p:cNvSpPr txBox="1"/>
          <p:nvPr/>
        </p:nvSpPr>
        <p:spPr>
          <a:xfrm>
            <a:off x="-1474206" y="1982450"/>
            <a:ext cx="12792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/>
              <a:t>12 + 3 = 15</a:t>
            </a:r>
          </a:p>
        </p:txBody>
      </p:sp>
      <p:pic>
        <p:nvPicPr>
          <p:cNvPr id="2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98B01A74-B1AE-53C4-CDCB-442E48A8D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293" y="3882427"/>
            <a:ext cx="4450707" cy="2503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25A7C-39BC-5D31-05B5-BDD3D42E1AE0}"/>
              </a:ext>
            </a:extLst>
          </p:cNvPr>
          <p:cNvSpPr txBox="1"/>
          <p:nvPr/>
        </p:nvSpPr>
        <p:spPr>
          <a:xfrm>
            <a:off x="-1682800" y="4235388"/>
            <a:ext cx="12792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twelve plus three</a:t>
            </a:r>
          </a:p>
          <a:p>
            <a:pPr algn="ctr"/>
            <a:r>
              <a:rPr lang="en-US" sz="4800">
                <a:solidFill>
                  <a:srgbClr val="FF0000"/>
                </a:solidFill>
              </a:rPr>
              <a:t> is fifteen</a:t>
            </a:r>
          </a:p>
        </p:txBody>
      </p:sp>
    </p:spTree>
    <p:extLst>
      <p:ext uri="{BB962C8B-B14F-4D97-AF65-F5344CB8AC3E}">
        <p14:creationId xmlns:p14="http://schemas.microsoft.com/office/powerpoint/2010/main" val="369373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54875E5C-68A5-AB24-F8CE-9E72B690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31DAE-40E7-2833-333D-557FFD22094F}"/>
              </a:ext>
            </a:extLst>
          </p:cNvPr>
          <p:cNvSpPr txBox="1"/>
          <p:nvPr/>
        </p:nvSpPr>
        <p:spPr>
          <a:xfrm>
            <a:off x="-1397413" y="1388379"/>
            <a:ext cx="1143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/>
              <a:t>“listen”</a:t>
            </a:r>
          </a:p>
        </p:txBody>
      </p:sp>
      <p:pic>
        <p:nvPicPr>
          <p:cNvPr id="4" name="ttsMP3.com_VoiceText_2023-3-16_13_35_32">
            <a:hlinkClick r:id="" action="ppaction://media"/>
            <a:extLst>
              <a:ext uri="{FF2B5EF4-FFF2-40B4-BE49-F238E27FC236}">
                <a16:creationId xmlns:a16="http://schemas.microsoft.com/office/drawing/2014/main" id="{6260B054-7507-2883-C91D-CC21AEF2F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3801" y="3242225"/>
            <a:ext cx="901700" cy="90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6204A-3FAF-8D1B-89F0-F862BF661DC4}"/>
              </a:ext>
            </a:extLst>
          </p:cNvPr>
          <p:cNvSpPr txBox="1"/>
          <p:nvPr/>
        </p:nvSpPr>
        <p:spPr>
          <a:xfrm>
            <a:off x="-1976433" y="4638624"/>
            <a:ext cx="1279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11 + 9 = 20</a:t>
            </a:r>
          </a:p>
        </p:txBody>
      </p:sp>
      <p:pic>
        <p:nvPicPr>
          <p:cNvPr id="8" name="Simple 15 second countdown 4K with beep">
            <a:hlinkClick r:id="" action="ppaction://media"/>
            <a:extLst>
              <a:ext uri="{FF2B5EF4-FFF2-40B4-BE49-F238E27FC236}">
                <a16:creationId xmlns:a16="http://schemas.microsoft.com/office/drawing/2014/main" id="{2561B80E-E33B-7D50-B0D9-902CCE8226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57965" y="3977087"/>
            <a:ext cx="4668491" cy="26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E9177427-BBB8-FBB8-0BD5-E991932F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00109-CE57-DC3F-E6C9-A27814AA2F27}"/>
              </a:ext>
            </a:extLst>
          </p:cNvPr>
          <p:cNvSpPr txBox="1"/>
          <p:nvPr/>
        </p:nvSpPr>
        <p:spPr>
          <a:xfrm>
            <a:off x="-1537035" y="2093114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17 – 11 = 6</a:t>
            </a:r>
          </a:p>
        </p:txBody>
      </p:sp>
      <p:pic>
        <p:nvPicPr>
          <p:cNvPr id="2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CDCBB167-BAA0-20E9-FF49-930BE13FA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7090" y="4164721"/>
            <a:ext cx="3991751" cy="2245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B15F2-BF17-08C5-C0CD-9035CD9DB755}"/>
              </a:ext>
            </a:extLst>
          </p:cNvPr>
          <p:cNvSpPr txBox="1"/>
          <p:nvPr/>
        </p:nvSpPr>
        <p:spPr>
          <a:xfrm>
            <a:off x="866436" y="3771591"/>
            <a:ext cx="685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seventeen minus eleven is six</a:t>
            </a:r>
          </a:p>
        </p:txBody>
      </p:sp>
    </p:spTree>
    <p:extLst>
      <p:ext uri="{BB962C8B-B14F-4D97-AF65-F5344CB8AC3E}">
        <p14:creationId xmlns:p14="http://schemas.microsoft.com/office/powerpoint/2010/main" val="3140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35DAF3EA-4AD1-9FD3-5A02-C663FE8B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3CAD50-9F84-7939-0EC6-89452B4F3543}"/>
              </a:ext>
            </a:extLst>
          </p:cNvPr>
          <p:cNvSpPr txBox="1"/>
          <p:nvPr/>
        </p:nvSpPr>
        <p:spPr>
          <a:xfrm>
            <a:off x="-1623450" y="1694168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twelve plus five </a:t>
            </a:r>
          </a:p>
          <a:p>
            <a:pPr algn="ctr"/>
            <a:r>
              <a:rPr lang="en-US" sz="6600"/>
              <a:t>is seventeen</a:t>
            </a:r>
          </a:p>
        </p:txBody>
      </p:sp>
      <p:pic>
        <p:nvPicPr>
          <p:cNvPr id="5" name="10 Second Countdown - After Effects">
            <a:hlinkClick r:id="" action="ppaction://media"/>
            <a:extLst>
              <a:ext uri="{FF2B5EF4-FFF2-40B4-BE49-F238E27FC236}">
                <a16:creationId xmlns:a16="http://schemas.microsoft.com/office/drawing/2014/main" id="{D32CA9D8-DD45-5504-9F1B-2079CF9AD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418" y="4210474"/>
            <a:ext cx="4118264" cy="2316524"/>
          </a:xfrm>
          <a:prstGeom prst="rect">
            <a:avLst/>
          </a:prstGeom>
        </p:spPr>
      </p:pic>
      <p:sp>
        <p:nvSpPr>
          <p:cNvPr id="6" name="Star: 6 Points 5">
            <a:extLst>
              <a:ext uri="{FF2B5EF4-FFF2-40B4-BE49-F238E27FC236}">
                <a16:creationId xmlns:a16="http://schemas.microsoft.com/office/drawing/2014/main" id="{213685AD-8DC5-0931-D7BD-6A23176A36AD}"/>
              </a:ext>
            </a:extLst>
          </p:cNvPr>
          <p:cNvSpPr/>
          <p:nvPr/>
        </p:nvSpPr>
        <p:spPr>
          <a:xfrm rot="766925">
            <a:off x="8188037" y="696191"/>
            <a:ext cx="2452254" cy="2591699"/>
          </a:xfrm>
          <a:prstGeom prst="star6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4">
                    <a:lumMod val="75000"/>
                  </a:schemeClr>
                </a:solidFill>
              </a:rPr>
              <a:t>2 stars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FAEED-EE44-9EA8-7A47-6EDA789A5C06}"/>
              </a:ext>
            </a:extLst>
          </p:cNvPr>
          <p:cNvSpPr txBox="1"/>
          <p:nvPr/>
        </p:nvSpPr>
        <p:spPr>
          <a:xfrm>
            <a:off x="-2595112" y="4562300"/>
            <a:ext cx="1279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12 + 5 = 17</a:t>
            </a:r>
          </a:p>
        </p:txBody>
      </p:sp>
    </p:spTree>
    <p:extLst>
      <p:ext uri="{BB962C8B-B14F-4D97-AF65-F5344CB8AC3E}">
        <p14:creationId xmlns:p14="http://schemas.microsoft.com/office/powerpoint/2010/main" val="30916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8F88A6E5-E534-E861-AC92-C114BFAF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0EE4F1-A4E3-E020-BCC8-9183032C3D32}"/>
              </a:ext>
            </a:extLst>
          </p:cNvPr>
          <p:cNvSpPr txBox="1"/>
          <p:nvPr/>
        </p:nvSpPr>
        <p:spPr>
          <a:xfrm>
            <a:off x="-1914078" y="1052374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/>
              <a:t>“listen”</a:t>
            </a:r>
          </a:p>
        </p:txBody>
      </p:sp>
      <p:pic>
        <p:nvPicPr>
          <p:cNvPr id="4" name="ttsMP3.com_VoiceText_2023-3-16_13_35_52">
            <a:hlinkClick r:id="" action="ppaction://media"/>
            <a:extLst>
              <a:ext uri="{FF2B5EF4-FFF2-40B4-BE49-F238E27FC236}">
                <a16:creationId xmlns:a16="http://schemas.microsoft.com/office/drawing/2014/main" id="{117BBDF7-BA21-589E-27FB-019A2E771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4416" y="2674803"/>
            <a:ext cx="1113424" cy="1113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7A5CD-8477-37A5-BCEE-65D777321DFE}"/>
              </a:ext>
            </a:extLst>
          </p:cNvPr>
          <p:cNvSpPr txBox="1"/>
          <p:nvPr/>
        </p:nvSpPr>
        <p:spPr>
          <a:xfrm>
            <a:off x="-2595112" y="4562300"/>
            <a:ext cx="1279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19 – 6 = 13</a:t>
            </a:r>
          </a:p>
        </p:txBody>
      </p:sp>
      <p:pic>
        <p:nvPicPr>
          <p:cNvPr id="7" name="Simple 15 second countdown 4K with beep">
            <a:hlinkClick r:id="" action="ppaction://media"/>
            <a:extLst>
              <a:ext uri="{FF2B5EF4-FFF2-40B4-BE49-F238E27FC236}">
                <a16:creationId xmlns:a16="http://schemas.microsoft.com/office/drawing/2014/main" id="{A0ED924A-9814-DC98-4415-BE9F63E225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15901" y="3876115"/>
            <a:ext cx="4081244" cy="22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6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D29720A2-A56A-1308-DFA0-819F93EFE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12D23-986B-0E26-8AF5-8788A355BFC0}"/>
              </a:ext>
            </a:extLst>
          </p:cNvPr>
          <p:cNvSpPr txBox="1"/>
          <p:nvPr/>
        </p:nvSpPr>
        <p:spPr>
          <a:xfrm>
            <a:off x="-1838960" y="2377440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16 – 6 = 10</a:t>
            </a:r>
          </a:p>
        </p:txBody>
      </p:sp>
      <p:pic>
        <p:nvPicPr>
          <p:cNvPr id="3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50746D40-C8A2-D308-3B93-C7DD7789D9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6480" y="2377440"/>
            <a:ext cx="4389120" cy="2468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E59B7D-8273-5C14-4F19-70F0323E6192}"/>
              </a:ext>
            </a:extLst>
          </p:cNvPr>
          <p:cNvSpPr txBox="1"/>
          <p:nvPr/>
        </p:nvSpPr>
        <p:spPr>
          <a:xfrm>
            <a:off x="1446952" y="3853183"/>
            <a:ext cx="5109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sixteen minus six is ten</a:t>
            </a:r>
          </a:p>
        </p:txBody>
      </p:sp>
    </p:spTree>
    <p:extLst>
      <p:ext uri="{BB962C8B-B14F-4D97-AF65-F5344CB8AC3E}">
        <p14:creationId xmlns:p14="http://schemas.microsoft.com/office/powerpoint/2010/main" val="39787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h Background Images, HD Pictures and Wallpaper For Free Download |  Pngtree">
            <a:extLst>
              <a:ext uri="{FF2B5EF4-FFF2-40B4-BE49-F238E27FC236}">
                <a16:creationId xmlns:a16="http://schemas.microsoft.com/office/drawing/2014/main" id="{D3013BAF-BAFC-065E-346A-F8119916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91" y="0"/>
            <a:ext cx="12365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0EE4F1-A4E3-E020-BCC8-9183032C3D32}"/>
              </a:ext>
            </a:extLst>
          </p:cNvPr>
          <p:cNvSpPr txBox="1"/>
          <p:nvPr/>
        </p:nvSpPr>
        <p:spPr>
          <a:xfrm>
            <a:off x="-1496249" y="2228671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18 – 5 = 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7BC8A-DB12-5368-EA50-7DEAC038D98E}"/>
              </a:ext>
            </a:extLst>
          </p:cNvPr>
          <p:cNvSpPr txBox="1"/>
          <p:nvPr/>
        </p:nvSpPr>
        <p:spPr>
          <a:xfrm>
            <a:off x="1397190" y="3644955"/>
            <a:ext cx="6001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eighteen minus five is thirteen</a:t>
            </a:r>
          </a:p>
        </p:txBody>
      </p:sp>
      <p:pic>
        <p:nvPicPr>
          <p:cNvPr id="7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CD6C619C-952B-B8AB-AF22-4E7D9481C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5549" y="2713231"/>
            <a:ext cx="4525819" cy="25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128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02D19-88DD-23AA-C83A-7B2A3315E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9" t="16522" r="12609" b="6811"/>
          <a:stretch/>
        </p:blipFill>
        <p:spPr>
          <a:xfrm>
            <a:off x="783535" y="308112"/>
            <a:ext cx="10624930" cy="60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03202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607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25764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100020" y="1307294"/>
            <a:ext cx="5269462" cy="444055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>
                <a:solidFill>
                  <a:srgbClr val="00B0F0"/>
                </a:solidFill>
              </a:rPr>
              <a:t>eleven, twelve, thirteen, fourteen, fifteen, sixteen, seventeen, eighteen, nineteen, twenty 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514771" y="2166751"/>
            <a:ext cx="6599854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FF0000"/>
                </a:solidFill>
              </a:rPr>
              <a:t>Model Sentences</a:t>
            </a:r>
            <a:endParaRPr lang="en-US" sz="3600" i="1" dirty="0">
              <a:solidFill>
                <a:srgbClr val="FF0000"/>
              </a:solidFill>
            </a:endParaRPr>
          </a:p>
          <a:p>
            <a:pPr algn="ctr"/>
            <a:endParaRPr lang="en-US" sz="3600" i="1" dirty="0">
              <a:solidFill>
                <a:srgbClr val="00B0F0"/>
              </a:solidFill>
            </a:endParaRP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B050"/>
                </a:solidFill>
              </a:rPr>
              <a:t>Seven </a:t>
            </a:r>
            <a:r>
              <a:rPr lang="en-US" sz="3600" i="1">
                <a:solidFill>
                  <a:srgbClr val="FF0000"/>
                </a:solidFill>
              </a:rPr>
              <a:t>plus</a:t>
            </a:r>
            <a:r>
              <a:rPr lang="en-US" sz="3600" i="1">
                <a:solidFill>
                  <a:srgbClr val="00B050"/>
                </a:solidFill>
              </a:rPr>
              <a:t> twelve </a:t>
            </a:r>
            <a:r>
              <a:rPr lang="en-US" sz="3600" i="1">
                <a:solidFill>
                  <a:srgbClr val="FF0000"/>
                </a:solidFill>
              </a:rPr>
              <a:t>is</a:t>
            </a:r>
            <a:r>
              <a:rPr lang="en-US" sz="3600" i="1">
                <a:solidFill>
                  <a:srgbClr val="00B050"/>
                </a:solidFill>
              </a:rPr>
              <a:t> nineteen.</a:t>
            </a:r>
          </a:p>
          <a:p>
            <a:pPr algn="ctr"/>
            <a:r>
              <a:rPr lang="en-US" sz="3600" i="1">
                <a:solidFill>
                  <a:srgbClr val="00B050"/>
                </a:solidFill>
              </a:rPr>
              <a:t>Twenty </a:t>
            </a:r>
            <a:r>
              <a:rPr lang="en-US" sz="3600" i="1">
                <a:solidFill>
                  <a:srgbClr val="FF0000"/>
                </a:solidFill>
              </a:rPr>
              <a:t>minus</a:t>
            </a:r>
            <a:r>
              <a:rPr lang="en-US" sz="3600" i="1">
                <a:solidFill>
                  <a:srgbClr val="00B050"/>
                </a:solidFill>
              </a:rPr>
              <a:t> six </a:t>
            </a:r>
            <a:r>
              <a:rPr lang="en-US" sz="3600" i="1">
                <a:solidFill>
                  <a:srgbClr val="FF0000"/>
                </a:solidFill>
              </a:rPr>
              <a:t>is</a:t>
            </a:r>
            <a:r>
              <a:rPr lang="en-US" sz="3600" i="1">
                <a:solidFill>
                  <a:srgbClr val="00B050"/>
                </a:solidFill>
              </a:rPr>
              <a:t> fourteen.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985" y="2575556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74)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5429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C000"/>
                </a:solidFill>
              </a:rPr>
              <a:t>Thank you!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emium Photo | Colourful math numbers with copy space pink background |  Math wallpaper, Math numbers, Classroom background">
            <a:extLst>
              <a:ext uri="{FF2B5EF4-FFF2-40B4-BE49-F238E27FC236}">
                <a16:creationId xmlns:a16="http://schemas.microsoft.com/office/drawing/2014/main" id="{55B1FE19-A730-BB85-88E8-ADB8C683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0" y="-163996"/>
            <a:ext cx="12311270" cy="71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2655405" y="649939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i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#9Slide04 Maitree SemiBold" panose="00000700000000000000" pitchFamily="2" charset="-34"/>
              </a:rPr>
              <a:t>eleven, twelve, thirteen, fourteen, fifteen, sixteen, seventeen, eighteen, nineteen, twenty</a:t>
            </a:r>
            <a:endParaRPr kumimoji="0" lang="en-US" sz="46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68472" y="453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E65E8-9BF8-6E20-4A72-6A2FB22C382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1131543"/>
            <a:ext cx="1555833" cy="145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AD27F-E3AD-9D57-150B-C097DBB71BE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208" y="1112767"/>
            <a:ext cx="1697546" cy="133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695D0-F8F8-86AE-F326-C8F8A974AF6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36" y="1099513"/>
            <a:ext cx="1712623" cy="1323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BFCFB-E3A5-24EC-FE78-58E603BB9DA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08" y="1103792"/>
            <a:ext cx="1688501" cy="1341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06460-B788-B8CF-458C-D90EEA26450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858" y="1103792"/>
            <a:ext cx="1688501" cy="134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72DCC-7FDB-0634-5387-AB8D57918B6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3613095"/>
            <a:ext cx="1703577" cy="1332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E54CA-212F-79DE-E06A-D8E65FD2271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271" y="3610080"/>
            <a:ext cx="1729099" cy="13795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A7930-19DA-FC43-31E8-AB89D5C16F9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04" y="3602934"/>
            <a:ext cx="1786015" cy="141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6588C1-DD46-77E1-1043-224CB2D246D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485" y="3678224"/>
            <a:ext cx="1697546" cy="1335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8EA21-165D-C698-8FED-0892E5B60042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001" y="3604807"/>
            <a:ext cx="1839183" cy="138818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79C6A5-A4A6-FF49-361C-F8487631A3BF}"/>
              </a:ext>
            </a:extLst>
          </p:cNvPr>
          <p:cNvSpPr txBox="1"/>
          <p:nvPr/>
        </p:nvSpPr>
        <p:spPr>
          <a:xfrm>
            <a:off x="7480962" y="648866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A0FECFA-F8FD-5F15-80D3-7C3AF083A828}"/>
              </a:ext>
            </a:extLst>
          </p:cNvPr>
          <p:cNvSpPr/>
          <p:nvPr/>
        </p:nvSpPr>
        <p:spPr>
          <a:xfrm>
            <a:off x="196286" y="2580623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CEB025F-E269-0B79-6AA8-D8DAE3F6C1B9}"/>
              </a:ext>
            </a:extLst>
          </p:cNvPr>
          <p:cNvSpPr/>
          <p:nvPr/>
        </p:nvSpPr>
        <p:spPr>
          <a:xfrm>
            <a:off x="2591012" y="2541192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2623EED-91C4-C0FA-2BA5-B9CD30D71ED4}"/>
              </a:ext>
            </a:extLst>
          </p:cNvPr>
          <p:cNvSpPr/>
          <p:nvPr/>
        </p:nvSpPr>
        <p:spPr>
          <a:xfrm>
            <a:off x="5139512" y="2563968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0CA7F-9A73-54CF-CE51-DFE2E99FB440}"/>
              </a:ext>
            </a:extLst>
          </p:cNvPr>
          <p:cNvSpPr/>
          <p:nvPr/>
        </p:nvSpPr>
        <p:spPr>
          <a:xfrm>
            <a:off x="7534238" y="2550806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874AC70-FA8C-3101-49B2-3D6ABBF6ADF7}"/>
              </a:ext>
            </a:extLst>
          </p:cNvPr>
          <p:cNvSpPr/>
          <p:nvPr/>
        </p:nvSpPr>
        <p:spPr>
          <a:xfrm>
            <a:off x="9842472" y="2590890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DDA6DB0-F13C-7D9C-EAAC-8AE587D35316}"/>
              </a:ext>
            </a:extLst>
          </p:cNvPr>
          <p:cNvSpPr/>
          <p:nvPr/>
        </p:nvSpPr>
        <p:spPr>
          <a:xfrm>
            <a:off x="274292" y="5115765"/>
            <a:ext cx="1781732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9F2844D-BAC6-E832-FA3E-AC45FADDEEBA}"/>
              </a:ext>
            </a:extLst>
          </p:cNvPr>
          <p:cNvSpPr/>
          <p:nvPr/>
        </p:nvSpPr>
        <p:spPr>
          <a:xfrm>
            <a:off x="2495449" y="5082348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9B1CB31-D317-FF9A-0BBC-9EA0D326704F}"/>
              </a:ext>
            </a:extLst>
          </p:cNvPr>
          <p:cNvSpPr/>
          <p:nvPr/>
        </p:nvSpPr>
        <p:spPr>
          <a:xfrm>
            <a:off x="5065893" y="5062469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7B2E55A-8916-06A3-069D-0095FE0A7105}"/>
              </a:ext>
            </a:extLst>
          </p:cNvPr>
          <p:cNvSpPr/>
          <p:nvPr/>
        </p:nvSpPr>
        <p:spPr>
          <a:xfrm>
            <a:off x="7355764" y="5068809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A902AA-A1AA-4396-33E7-4988722BC5C6}"/>
              </a:ext>
            </a:extLst>
          </p:cNvPr>
          <p:cNvSpPr/>
          <p:nvPr/>
        </p:nvSpPr>
        <p:spPr>
          <a:xfrm>
            <a:off x="9883001" y="5082348"/>
            <a:ext cx="1781732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lvl="0" algn="ctr">
              <a:defRPr/>
            </a:pP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68472" y="453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E65E8-9BF8-6E20-4A72-6A2FB22C382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1131543"/>
            <a:ext cx="1555833" cy="145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AD27F-E3AD-9D57-150B-C097DBB71BE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694" y="1113876"/>
            <a:ext cx="1697546" cy="133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695D0-F8F8-86AE-F326-C8F8A974AF6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36" y="1099513"/>
            <a:ext cx="1712623" cy="1323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BFCFB-E3A5-24EC-FE78-58E603BB9DA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08" y="1103792"/>
            <a:ext cx="1688501" cy="1341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06460-B788-B8CF-458C-D90EEA26450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858" y="1103792"/>
            <a:ext cx="1688501" cy="134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72DCC-7FDB-0634-5387-AB8D57918B6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93" y="3578153"/>
            <a:ext cx="1703577" cy="1332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E54CA-212F-79DE-E06A-D8E65FD2271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446" y="3575138"/>
            <a:ext cx="1729099" cy="13795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A7930-19DA-FC43-31E8-AB89D5C16F9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621" y="3623776"/>
            <a:ext cx="1786015" cy="141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6588C1-DD46-77E1-1043-224CB2D246D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580" y="3643282"/>
            <a:ext cx="1697546" cy="1335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8EA21-165D-C698-8FED-0892E5B60042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176" y="3569865"/>
            <a:ext cx="1839183" cy="138818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79C6A5-A4A6-FF49-361C-F8487631A3BF}"/>
              </a:ext>
            </a:extLst>
          </p:cNvPr>
          <p:cNvSpPr txBox="1"/>
          <p:nvPr/>
        </p:nvSpPr>
        <p:spPr>
          <a:xfrm>
            <a:off x="7480962" y="648866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D89DFF2-0F0E-DB73-C3D0-5A7EDF81F8D6}"/>
              </a:ext>
            </a:extLst>
          </p:cNvPr>
          <p:cNvSpPr/>
          <p:nvPr/>
        </p:nvSpPr>
        <p:spPr>
          <a:xfrm>
            <a:off x="258455" y="2583143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EAFEFE0-072E-DAEB-87AF-F8E5F4836233}"/>
              </a:ext>
            </a:extLst>
          </p:cNvPr>
          <p:cNvSpPr/>
          <p:nvPr/>
        </p:nvSpPr>
        <p:spPr>
          <a:xfrm>
            <a:off x="2397462" y="2566488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D83121B-9E8D-C945-8FC2-04A30AD10873}"/>
              </a:ext>
            </a:extLst>
          </p:cNvPr>
          <p:cNvSpPr/>
          <p:nvPr/>
        </p:nvSpPr>
        <p:spPr>
          <a:xfrm>
            <a:off x="5084374" y="2577871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C4D0CF0-3C12-1591-DB95-8C5F94814145}"/>
              </a:ext>
            </a:extLst>
          </p:cNvPr>
          <p:cNvSpPr/>
          <p:nvPr/>
        </p:nvSpPr>
        <p:spPr>
          <a:xfrm>
            <a:off x="7467424" y="2590890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BEB29FC-DC29-B507-AD3D-A7406070CBAF}"/>
              </a:ext>
            </a:extLst>
          </p:cNvPr>
          <p:cNvSpPr/>
          <p:nvPr/>
        </p:nvSpPr>
        <p:spPr>
          <a:xfrm>
            <a:off x="9761119" y="2590890"/>
            <a:ext cx="192024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9DFC0C-8F76-A0C5-67C4-ABF787FB1F27}"/>
              </a:ext>
            </a:extLst>
          </p:cNvPr>
          <p:cNvSpPr/>
          <p:nvPr/>
        </p:nvSpPr>
        <p:spPr>
          <a:xfrm>
            <a:off x="185638" y="5112715"/>
            <a:ext cx="1781732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EE3A081-4D39-91ED-8D16-7EC68CC92B46}"/>
              </a:ext>
            </a:extLst>
          </p:cNvPr>
          <p:cNvSpPr/>
          <p:nvPr/>
        </p:nvSpPr>
        <p:spPr>
          <a:xfrm>
            <a:off x="2506478" y="5112715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98C7047-0442-7069-81FC-96838C85E78C}"/>
              </a:ext>
            </a:extLst>
          </p:cNvPr>
          <p:cNvSpPr/>
          <p:nvPr/>
        </p:nvSpPr>
        <p:spPr>
          <a:xfrm>
            <a:off x="4932534" y="5085658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1EA4D7E-F676-129F-DA80-600B24A449FB}"/>
              </a:ext>
            </a:extLst>
          </p:cNvPr>
          <p:cNvSpPr/>
          <p:nvPr/>
        </p:nvSpPr>
        <p:spPr>
          <a:xfrm>
            <a:off x="7284218" y="5084726"/>
            <a:ext cx="2194560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6AD64AC-6AFC-0297-762F-851BD04A3F04}"/>
              </a:ext>
            </a:extLst>
          </p:cNvPr>
          <p:cNvSpPr/>
          <p:nvPr/>
        </p:nvSpPr>
        <p:spPr>
          <a:xfrm>
            <a:off x="9761119" y="5112715"/>
            <a:ext cx="1781732" cy="8625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lvl="0" algn="ctr">
              <a:defRPr/>
            </a:pP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</p:spTree>
    <p:extLst>
      <p:ext uri="{BB962C8B-B14F-4D97-AF65-F5344CB8AC3E}">
        <p14:creationId xmlns:p14="http://schemas.microsoft.com/office/powerpoint/2010/main" val="11669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7373</TotalTime>
  <Words>1090</Words>
  <Application>Microsoft Office PowerPoint</Application>
  <PresentationFormat>Widescreen</PresentationFormat>
  <Paragraphs>234</Paragraphs>
  <Slides>52</Slides>
  <Notes>24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宋体</vt:lpstr>
      <vt:lpstr>#9Slide04 Maitree SemiBold</vt:lpstr>
      <vt:lpstr>Arial</vt:lpstr>
      <vt:lpstr>Arial Black</vt:lpstr>
      <vt:lpstr>Arial Rounded MT Bold</vt:lpstr>
      <vt:lpstr>Calibri</vt:lpstr>
      <vt:lpstr>Cavolini</vt:lpstr>
      <vt:lpstr>Century Gothic</vt:lpstr>
      <vt:lpstr>Comic Sans MS</vt:lpstr>
      <vt:lpstr>Lucida Sans Unicode</vt:lpstr>
      <vt:lpstr>Tahoma</vt:lpstr>
      <vt:lpstr>Times New Roman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ADMIN</cp:lastModifiedBy>
  <cp:revision>174</cp:revision>
  <dcterms:created xsi:type="dcterms:W3CDTF">2020-12-08T03:17:05Z</dcterms:created>
  <dcterms:modified xsi:type="dcterms:W3CDTF">2023-04-20T14:47:21Z</dcterms:modified>
  <cp:category>9Slide.vn</cp:category>
</cp:coreProperties>
</file>