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26"/>
  </p:notesMasterIdLst>
  <p:sldIdLst>
    <p:sldId id="367" r:id="rId7"/>
    <p:sldId id="324" r:id="rId8"/>
    <p:sldId id="338" r:id="rId9"/>
    <p:sldId id="340" r:id="rId10"/>
    <p:sldId id="364" r:id="rId11"/>
    <p:sldId id="358" r:id="rId12"/>
    <p:sldId id="344" r:id="rId13"/>
    <p:sldId id="349" r:id="rId14"/>
    <p:sldId id="347" r:id="rId15"/>
    <p:sldId id="350" r:id="rId16"/>
    <p:sldId id="288" r:id="rId17"/>
    <p:sldId id="260" r:id="rId18"/>
    <p:sldId id="290" r:id="rId19"/>
    <p:sldId id="352" r:id="rId20"/>
    <p:sldId id="261" r:id="rId21"/>
    <p:sldId id="354" r:id="rId22"/>
    <p:sldId id="314" r:id="rId23"/>
    <p:sldId id="315" r:id="rId24"/>
    <p:sldId id="3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67"/>
            <p14:sldId id="324"/>
            <p14:sldId id="338"/>
            <p14:sldId id="340"/>
            <p14:sldId id="364"/>
            <p14:sldId id="358"/>
            <p14:sldId id="344"/>
            <p14:sldId id="349"/>
            <p14:sldId id="347"/>
            <p14:sldId id="350"/>
            <p14:sldId id="288"/>
            <p14:sldId id="260"/>
          </p14:sldIdLst>
        </p14:section>
        <p14:section name="Untitled Section" id="{E5E36B1C-C306-47FB-84C1-D94AB3014E11}">
          <p14:sldIdLst>
            <p14:sldId id="290"/>
            <p14:sldId id="352"/>
            <p14:sldId id="261"/>
            <p14:sldId id="354"/>
            <p14:sldId id="314"/>
            <p14:sldId id="31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D1"/>
    <a:srgbClr val="1529E9"/>
    <a:srgbClr val="73F1EE"/>
    <a:srgbClr val="E278D5"/>
    <a:srgbClr val="EA9EE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5958"/>
  </p:normalViewPr>
  <p:slideViewPr>
    <p:cSldViewPr snapToGrid="0">
      <p:cViewPr varScale="1">
        <p:scale>
          <a:sx n="62" d="100"/>
          <a:sy n="62" d="100"/>
        </p:scale>
        <p:origin x="9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02" r:id="rId13"/>
    <p:sldLayoutId id="2147483773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1.png"/><Relationship Id="rId5" Type="http://schemas.microsoft.com/office/2007/relationships/hdphoto" Target="../media/hdphoto10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microsoft.com/office/2007/relationships/hdphoto" Target="../media/hdphoto1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9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microsoft.com/office/2007/relationships/hdphoto" Target="../media/hdphoto6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5" Type="http://schemas.openxmlformats.org/officeDocument/2006/relationships/image" Target="../media/image25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audio" Target="../media/media2.mp3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12" Type="http://schemas.openxmlformats.org/officeDocument/2006/relationships/image" Target="../media/image3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9.xml"/><Relationship Id="rId6" Type="http://schemas.openxmlformats.org/officeDocument/2006/relationships/slide" Target="slide3.xml"/><Relationship Id="rId11" Type="http://schemas.openxmlformats.org/officeDocument/2006/relationships/image" Target="../media/image30.gif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100C18-FEEF-4132-986F-B710F5197E92}"/>
              </a:ext>
            </a:extLst>
          </p:cNvPr>
          <p:cNvSpPr/>
          <p:nvPr/>
        </p:nvSpPr>
        <p:spPr>
          <a:xfrm>
            <a:off x="647798" y="685263"/>
            <a:ext cx="11544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baseline="0" dirty="0" err="1">
                <a:solidFill>
                  <a:srgbClr val="E010D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E010D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29979-499D-4C0F-B619-2CB3C07606C3}"/>
              </a:ext>
            </a:extLst>
          </p:cNvPr>
          <p:cNvSpPr/>
          <p:nvPr/>
        </p:nvSpPr>
        <p:spPr>
          <a:xfrm>
            <a:off x="323899" y="2072897"/>
            <a:ext cx="1154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tỉ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 </a:t>
            </a:r>
            <a:r>
              <a:rPr lang="en-US" sz="3600" b="1" noProof="0" dirty="0" err="1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noProof="0" dirty="0">
                <a:solidFill>
                  <a:srgbClr val="1529E9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150 )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1BBE-924F-4F81-9A50-CEB45B24B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" y="-219585"/>
            <a:ext cx="2175994" cy="1927705"/>
          </a:xfrm>
          <a:prstGeom prst="rect">
            <a:avLst/>
          </a:prstGeom>
        </p:spPr>
      </p:pic>
      <p:pic>
        <p:nvPicPr>
          <p:cNvPr id="7" name="Picture 10" descr="E:\PPT素材\卡通b07.png">
            <a:extLst>
              <a:ext uri="{FF2B5EF4-FFF2-40B4-BE49-F238E27FC236}">
                <a16:creationId xmlns:a16="http://schemas.microsoft.com/office/drawing/2014/main" id="{82D6E92F-69E6-49C3-B1F0-A5EF1B52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PPT素材\卡通b05.png">
            <a:extLst>
              <a:ext uri="{FF2B5EF4-FFF2-40B4-BE49-F238E27FC236}">
                <a16:creationId xmlns:a16="http://schemas.microsoft.com/office/drawing/2014/main" id="{04D6E07E-9664-49E3-810F-2AC7AC13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PPT素材\卡通b06.png">
            <a:extLst>
              <a:ext uri="{FF2B5EF4-FFF2-40B4-BE49-F238E27FC236}">
                <a16:creationId xmlns:a16="http://schemas.microsoft.com/office/drawing/2014/main" id="{202DB089-F3B2-4AC5-BBB9-68D3990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69189-C81A-4818-A91B-52DB37865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31" y="4765135"/>
            <a:ext cx="3213153" cy="21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269DF-0BA8-4D8C-9973-331DEBD04C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78" y="5706241"/>
            <a:ext cx="1623848" cy="117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43102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27207" y="3625180"/>
            <a:ext cx="4347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280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24 : 2 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>
            <a:spLocks/>
          </p:cNvSpPr>
          <p:nvPr/>
        </p:nvSpPr>
        <p:spPr bwMode="auto">
          <a:xfrm rot="16200000">
            <a:off x="7827248" y="1260127"/>
            <a:ext cx="382580" cy="1533342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7753192" y="1380893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2109620" y="2714604"/>
            <a:ext cx="60360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, hiệu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4128940" y="3174402"/>
            <a:ext cx="2551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5 - 3  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2082510" y="3587529"/>
            <a:ext cx="28484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045726" y="4052962"/>
            <a:ext cx="238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2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082510" y="4217703"/>
            <a:ext cx="17784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996543" y="4626347"/>
            <a:ext cx="19125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2065159" y="4975887"/>
            <a:ext cx="18228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12748" y="5316066"/>
            <a:ext cx="2040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73773" y="5775415"/>
            <a:ext cx="441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065159" y="3615690"/>
            <a:ext cx="4362769" cy="1459093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504" y="3157599"/>
            <a:ext cx="13869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6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37848" y="405296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37848" y="461050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359171" y="5334741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9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1419 -0.0020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-116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26 -0.10694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026 -0.10092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46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0313 -0.0993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97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527074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hiệu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5 - 3 = 2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(24 : 2)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36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24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= 60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805957" y="236196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>
            <a:spLocks/>
          </p:cNvSpPr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 rot="5400000">
            <a:off x="3512520" y="75724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7490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 rot="16200000">
            <a:off x="4678284" y="1477879"/>
            <a:ext cx="380401" cy="1464437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579152" y="1495080"/>
            <a:ext cx="6140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chemeClr val="bg1"/>
                </a:solidFill>
                <a:latin typeface="Times New Roman" panose="02020603050405020304" pitchFamily="18" charset="0"/>
              </a:rPr>
              <a:t>24</a:t>
            </a:r>
            <a:endParaRPr lang="en-US" altLang="en-US" sz="2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86063" y="1636235"/>
            <a:ext cx="358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823" y="2995114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58559" y="4023891"/>
            <a:ext cx="495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 </a:t>
            </a:r>
          </a:p>
          <a:p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(hiệu : hiệu số phần) x tỉ số 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86064" y="4891911"/>
            <a:ext cx="358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</a:t>
            </a:r>
          </a:p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hiệu + số bé.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6345" y="6098447"/>
            <a:ext cx="602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751832" y="1382153"/>
            <a:ext cx="0" cy="4624509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40437" y="336083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65447" y="197023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72424" y="515352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69063" y="432537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64F4494D-C070-4966-8A74-9AF3653DAA9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7400050"/>
              </p:ext>
            </p:extLst>
          </p:nvPr>
        </p:nvGraphicFramePr>
        <p:xfrm>
          <a:off x="9887607" y="1216025"/>
          <a:ext cx="325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7607" y="1216025"/>
                        <a:ext cx="325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5">
            <a:extLst>
              <a:ext uri="{FF2B5EF4-FFF2-40B4-BE49-F238E27FC236}">
                <a16:creationId xmlns:a16="http://schemas.microsoft.com/office/drawing/2014/main" id="{F6929EBB-1E3B-492D-8FFA-06025E843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657600"/>
            <a:ext cx="3352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933A4525-53D3-448B-9821-C99963D49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2672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EBE93245-2CA4-48EE-BCCE-85306F9BB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3338" y="4191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406AFC66-34D1-49CD-812C-FC8F6E92E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191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BCA92EDC-DF29-447F-A240-41CE54563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191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DD053344-556B-4DDA-9CEB-C6D5859AE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2E33E2C5-6537-496E-8D64-A4C143E48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9050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D24F2AF1-2F61-4343-A943-5B5FF3C2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9113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EAE829DB-76E2-4A4A-B19D-C2A7C6DE7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191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5AFAC9A4-3469-4D0D-99AA-4CDB3DB40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54830E75-7B55-482C-BA53-7CCC5640F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910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9" name="Rectangle 17">
            <a:extLst>
              <a:ext uri="{FF2B5EF4-FFF2-40B4-BE49-F238E27FC236}">
                <a16:creationId xmlns:a16="http://schemas.microsoft.com/office/drawing/2014/main" id="{1F17A04F-C51C-4368-9D4D-55723FD3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85699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u="sng" dirty="0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u="sng" dirty="0">
              <a:solidFill>
                <a:srgbClr val="E010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Rectangle 20">
            <a:extLst>
              <a:ext uri="{FF2B5EF4-FFF2-40B4-BE49-F238E27FC236}">
                <a16:creationId xmlns:a16="http://schemas.microsoft.com/office/drawing/2014/main" id="{F9AB6241-62A0-478D-8F10-8E53D91F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05400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BEC68195-164A-478F-9094-7ED606560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082539DC-6680-47D7-A3F1-CD5C69332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6B0B4DFD-8B6A-4614-B999-B3C5DBBFD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775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EF834DBF-9E52-4F1C-A453-2372A1139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581400"/>
            <a:ext cx="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36" name="Line 28">
            <a:extLst>
              <a:ext uri="{FF2B5EF4-FFF2-40B4-BE49-F238E27FC236}">
                <a16:creationId xmlns:a16="http://schemas.microsoft.com/office/drawing/2014/main" id="{E2EEA524-4DBB-42FF-B98D-4A52C14113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42" name="AutoShape 30">
            <a:extLst>
              <a:ext uri="{FF2B5EF4-FFF2-40B4-BE49-F238E27FC236}">
                <a16:creationId xmlns:a16="http://schemas.microsoft.com/office/drawing/2014/main" id="{AB0BB354-93F6-42D9-A2D8-1A8CDD7DE09E}"/>
              </a:ext>
            </a:extLst>
          </p:cNvPr>
          <p:cNvSpPr>
            <a:spLocks/>
          </p:cNvSpPr>
          <p:nvPr/>
        </p:nvSpPr>
        <p:spPr bwMode="auto">
          <a:xfrm rot="5400000">
            <a:off x="5905500" y="3162300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latin typeface="Arial" panose="020B0604020202020204" pitchFamily="34" charset="0"/>
            </a:endParaRPr>
          </a:p>
        </p:txBody>
      </p:sp>
      <p:sp>
        <p:nvSpPr>
          <p:cNvPr id="13345" name="Rectangle 33">
            <a:extLst>
              <a:ext uri="{FF2B5EF4-FFF2-40B4-BE49-F238E27FC236}">
                <a16:creationId xmlns:a16="http://schemas.microsoft.com/office/drawing/2014/main" id="{50CA01D1-CF15-4038-9CCD-66402EC9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962400"/>
            <a:ext cx="838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12m</a:t>
            </a:r>
          </a:p>
        </p:txBody>
      </p:sp>
      <p:sp>
        <p:nvSpPr>
          <p:cNvPr id="13346" name="AutoShape 34">
            <a:extLst>
              <a:ext uri="{FF2B5EF4-FFF2-40B4-BE49-F238E27FC236}">
                <a16:creationId xmlns:a16="http://schemas.microsoft.com/office/drawing/2014/main" id="{DC0099DD-4345-45D1-97E9-2BE3FA97E6A9}"/>
              </a:ext>
            </a:extLst>
          </p:cNvPr>
          <p:cNvSpPr>
            <a:spLocks/>
          </p:cNvSpPr>
          <p:nvPr/>
        </p:nvSpPr>
        <p:spPr bwMode="auto">
          <a:xfrm rot="16200000">
            <a:off x="4953000" y="1828800"/>
            <a:ext cx="152400" cy="3352800"/>
          </a:xfrm>
          <a:prstGeom prst="rightBrace">
            <a:avLst>
              <a:gd name="adj1" fmla="val 183333"/>
              <a:gd name="adj2" fmla="val 50000"/>
            </a:avLst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48" name="AutoShape 36">
            <a:extLst>
              <a:ext uri="{FF2B5EF4-FFF2-40B4-BE49-F238E27FC236}">
                <a16:creationId xmlns:a16="http://schemas.microsoft.com/office/drawing/2014/main" id="{89C6B551-61B2-41E1-B4FB-83F9E29039D1}"/>
              </a:ext>
            </a:extLst>
          </p:cNvPr>
          <p:cNvSpPr>
            <a:spLocks/>
          </p:cNvSpPr>
          <p:nvPr/>
        </p:nvSpPr>
        <p:spPr bwMode="auto">
          <a:xfrm rot="5400000">
            <a:off x="4229100" y="3619500"/>
            <a:ext cx="152400" cy="1905000"/>
          </a:xfrm>
          <a:prstGeom prst="rightBrace">
            <a:avLst>
              <a:gd name="adj1" fmla="val 159028"/>
              <a:gd name="adj2" fmla="val 50000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latin typeface="Arial" panose="020B0604020202020204" pitchFamily="34" charset="0"/>
            </a:endParaRPr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14E14B3C-24AE-445E-94D0-30D267F5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4495800"/>
            <a:ext cx="44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740" name="Text Box 596">
            <a:extLst>
              <a:ext uri="{FF2B5EF4-FFF2-40B4-BE49-F238E27FC236}">
                <a16:creationId xmlns:a16="http://schemas.microsoft.com/office/drawing/2014/main" id="{1E73A7B1-7D1E-4544-8F73-4F2A1F28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85218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28 - 12 = 16 (m)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42" name="Text Box 598">
            <a:extLst>
              <a:ext uri="{FF2B5EF4-FFF2-40B4-BE49-F238E27FC236}">
                <a16:creationId xmlns:a16="http://schemas.microsoft.com/office/drawing/2014/main" id="{6A98CCE8-65AC-41B6-96D9-65D08A566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95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7 – 4 = 3 (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 : 3 x 7  = 205</a:t>
            </a: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43" name="Text Box 599">
            <a:extLst>
              <a:ext uri="{FF2B5EF4-FFF2-40B4-BE49-F238E27FC236}">
                <a16:creationId xmlns:a16="http://schemas.microsoft.com/office/drawing/2014/main" id="{CC8E64AA-11F5-4F85-9ACF-36EE8A30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6379673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400" b="1" u="sng" dirty="0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u="sng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400" b="1" dirty="0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28 m</a:t>
            </a:r>
            <a:b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 m.</a:t>
            </a:r>
            <a:endParaRPr lang="en-US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44" name="Text Box 600">
            <a:extLst>
              <a:ext uri="{FF2B5EF4-FFF2-40B4-BE49-F238E27FC236}">
                <a16:creationId xmlns:a16="http://schemas.microsoft.com/office/drawing/2014/main" id="{DB04F438-BCD5-4550-AEC8-496E5AAFD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41148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745" name="Text Box 601">
            <a:extLst>
              <a:ext uri="{FF2B5EF4-FFF2-40B4-BE49-F238E27FC236}">
                <a16:creationId xmlns:a16="http://schemas.microsoft.com/office/drawing/2014/main" id="{60E411A5-23E4-4AA0-AB57-888FE212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1" y="345324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746" name="Text Box 602">
            <a:extLst>
              <a:ext uri="{FF2B5EF4-FFF2-40B4-BE49-F238E27FC236}">
                <a16:creationId xmlns:a16="http://schemas.microsoft.com/office/drawing/2014/main" id="{466D3BA1-F510-49F7-9FEF-5C7E75DC1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1463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747" name="Text Box 603">
            <a:extLst>
              <a:ext uri="{FF2B5EF4-FFF2-40B4-BE49-F238E27FC236}">
                <a16:creationId xmlns:a16="http://schemas.microsoft.com/office/drawing/2014/main" id="{E1B26010-3258-46EF-93A9-EF10844E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971801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48" name="Text Box 604">
            <a:extLst>
              <a:ext uri="{FF2B5EF4-FFF2-40B4-BE49-F238E27FC236}">
                <a16:creationId xmlns:a16="http://schemas.microsoft.com/office/drawing/2014/main" id="{9593A894-9699-40E2-9BED-9B1F9ABB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641" y="91598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m.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6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6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6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6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6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6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6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6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6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42" grpId="0" animBg="1"/>
      <p:bldP spid="13345" grpId="0" animBg="1"/>
      <p:bldP spid="13346" grpId="0" animBg="1"/>
      <p:bldP spid="13348" grpId="0" animBg="1"/>
      <p:bldP spid="13349" grpId="0"/>
      <p:bldP spid="6740" grpId="0"/>
      <p:bldP spid="6742" grpId="0"/>
      <p:bldP spid="6743" grpId="0"/>
      <p:bldP spid="6744" grpId="0"/>
      <p:bldP spid="6745" grpId="0"/>
      <p:bldP spid="6746" grpId="0"/>
      <p:bldP spid="6747" grpId="0"/>
      <p:bldP spid="67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616" y="2132128"/>
            <a:ext cx="1074655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2070" y="5532306"/>
            <a:ext cx="981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</a:t>
            </a:r>
            <a:r>
              <a:rPr lang="en-US" sz="44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</a:t>
            </a:r>
            <a:r>
              <a:rPr lang="en-US" sz="4400" b="1" i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trước số bé. </a:t>
            </a:r>
            <a:endParaRPr lang="en-US" sz="4400" b="1" i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C6173-7249-4501-A921-ED50E558EA16}"/>
              </a:ext>
            </a:extLst>
          </p:cNvPr>
          <p:cNvSpPr txBox="1"/>
          <p:nvPr/>
        </p:nvSpPr>
        <p:spPr>
          <a:xfrm>
            <a:off x="751616" y="2887136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1C749-117A-4F1E-AFF4-D8D09FA1B49B}"/>
              </a:ext>
            </a:extLst>
          </p:cNvPr>
          <p:cNvSpPr txBox="1"/>
          <p:nvPr/>
        </p:nvSpPr>
        <p:spPr>
          <a:xfrm>
            <a:off x="751616" y="356260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(hiệu : hiệu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196B0-5BE4-4ADC-8EDD-683638191797}"/>
              </a:ext>
            </a:extLst>
          </p:cNvPr>
          <p:cNvSpPr txBox="1"/>
          <p:nvPr/>
        </p:nvSpPr>
        <p:spPr>
          <a:xfrm>
            <a:off x="751616" y="4238072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hiệu +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8786" y="3028598"/>
            <a:ext cx="9303572" cy="12003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tập- thực hành</a:t>
            </a:r>
            <a:endParaRPr kumimoji="0" lang="en-US" sz="72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680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3">
            <a:extLst>
              <a:ext uri="{FF2B5EF4-FFF2-40B4-BE49-F238E27FC236}">
                <a16:creationId xmlns:a16="http://schemas.microsoft.com/office/drawing/2014/main" id="{5D54DEA3-A4D4-4756-91CD-A2BE674E765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570289" y="735014"/>
          <a:ext cx="327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">
                  <p:embed/>
                </p:oleObj>
              </mc:Choice>
              <mc:Fallback>
                <p:oleObj name="Equation" r:id="rId2" imgW="152334" imgH="39352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9" y="735014"/>
                        <a:ext cx="3270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Line 5">
            <a:extLst>
              <a:ext uri="{FF2B5EF4-FFF2-40B4-BE49-F238E27FC236}">
                <a16:creationId xmlns:a16="http://schemas.microsoft.com/office/drawing/2014/main" id="{7ECBD076-4C97-4CF0-846A-54AA68090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95600"/>
            <a:ext cx="99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9FC2A7A4-BF16-4D9C-A2AB-923B0D2E1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581400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5BF3010D-3673-4905-95B0-CB35A9F04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3E960B26-6AAA-46F3-B0A5-0ED7CD5F3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7DF76BED-406E-4C61-B88C-AE7AA8703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0B4F0195-6540-4950-BEAA-82205C21C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819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A3695423-13F7-458B-BA68-716AA20FC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2819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B8B2016E-DB10-4C7F-80E7-D56CB82A9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194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315E1BE3-0283-4CF9-83BC-61F1A519A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99552CE8-A629-427B-88DF-8CEADABFC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9288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93314AA8-9C2C-4257-9D8A-351EA0EC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1459706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04E5526E-551F-4030-A0DF-6A518ECAE5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35052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64" name="AutoShape 28">
            <a:extLst>
              <a:ext uri="{FF2B5EF4-FFF2-40B4-BE49-F238E27FC236}">
                <a16:creationId xmlns:a16="http://schemas.microsoft.com/office/drawing/2014/main" id="{CCEA2F92-0608-47EA-9A1F-E663827D4169}"/>
              </a:ext>
            </a:extLst>
          </p:cNvPr>
          <p:cNvSpPr>
            <a:spLocks/>
          </p:cNvSpPr>
          <p:nvPr/>
        </p:nvSpPr>
        <p:spPr bwMode="auto">
          <a:xfrm rot="16200000">
            <a:off x="5372100" y="2552700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80" name="Line 30">
            <a:extLst>
              <a:ext uri="{FF2B5EF4-FFF2-40B4-BE49-F238E27FC236}">
                <a16:creationId xmlns:a16="http://schemas.microsoft.com/office/drawing/2014/main" id="{8E8AA273-E931-46FE-BA12-5ECC4DFD44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259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67" name="AutoShape 31">
            <a:extLst>
              <a:ext uri="{FF2B5EF4-FFF2-40B4-BE49-F238E27FC236}">
                <a16:creationId xmlns:a16="http://schemas.microsoft.com/office/drawing/2014/main" id="{0B697314-D738-47D4-86D7-D1C4481C54F3}"/>
              </a:ext>
            </a:extLst>
          </p:cNvPr>
          <p:cNvSpPr>
            <a:spLocks/>
          </p:cNvSpPr>
          <p:nvPr/>
        </p:nvSpPr>
        <p:spPr bwMode="auto">
          <a:xfrm rot="16200000">
            <a:off x="4229100" y="21717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368" name="Rectangle 32">
            <a:extLst>
              <a:ext uri="{FF2B5EF4-FFF2-40B4-BE49-F238E27FC236}">
                <a16:creationId xmlns:a16="http://schemas.microsoft.com/office/drawing/2014/main" id="{B030B582-2365-4EEB-AA8B-AE009CFF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220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369" name="AutoShape 33">
            <a:extLst>
              <a:ext uri="{FF2B5EF4-FFF2-40B4-BE49-F238E27FC236}">
                <a16:creationId xmlns:a16="http://schemas.microsoft.com/office/drawing/2014/main" id="{3A9C34E3-33F4-4FF7-8C7D-598AAE3703E2}"/>
              </a:ext>
            </a:extLst>
          </p:cNvPr>
          <p:cNvSpPr>
            <a:spLocks/>
          </p:cNvSpPr>
          <p:nvPr/>
        </p:nvSpPr>
        <p:spPr bwMode="auto">
          <a:xfrm rot="5400000">
            <a:off x="4838700" y="2705100"/>
            <a:ext cx="152400" cy="2362200"/>
          </a:xfrm>
          <a:prstGeom prst="rightBrace">
            <a:avLst>
              <a:gd name="adj1" fmla="val 1971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latin typeface="Arial" panose="020B0604020202020204" pitchFamily="34" charset="0"/>
            </a:endParaRPr>
          </a:p>
        </p:txBody>
      </p:sp>
      <p:sp>
        <p:nvSpPr>
          <p:cNvPr id="14370" name="Rectangle 34">
            <a:extLst>
              <a:ext uri="{FF2B5EF4-FFF2-40B4-BE49-F238E27FC236}">
                <a16:creationId xmlns:a16="http://schemas.microsoft.com/office/drawing/2014/main" id="{513E769E-EA03-4912-AB72-F950226B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8862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30E8F051-1250-4308-AE89-FD15291AB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743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7ED2F85B-7D7A-43AA-B00C-48EF740D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68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*Bài tập 1:  Số thứ nhất kém số thứ hai là 123. Tỉ số của hai số đó là        . Tìm hai số đó.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758C6FCA-92A7-4370-AC15-9D0B7025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467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 là:   82 + 123 = 205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BECFA590-E664-40D7-9DD5-71F1C21F62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24000" y="5037138"/>
            <a:ext cx="9144000" cy="519112"/>
          </a:xfrm>
          <a:prstGeom prst="rect">
            <a:avLst/>
          </a:prstGeom>
          <a:blipFill rotWithShape="1">
            <a:blip r:embed="rId4"/>
            <a:stretch>
              <a:fillRect l="-1333" t="-11765" b="-329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D9F732C7-8CFF-4068-9150-2BEA32545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5 – 2 = 3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07D97BCB-5D5E-414F-8CE9-11F3F4C1F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911850"/>
            <a:ext cx="449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 thứ nhất: 82</a:t>
            </a:r>
            <a:b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Số thứ hai: 205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0C1361BB-4F34-4F11-B201-D49A49851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7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Số thứ nhất:</a:t>
            </a: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F131A82D-AE73-408A-A6C0-6F35FB07F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Số thứ hai: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64" grpId="0" animBg="1"/>
      <p:bldP spid="14367" grpId="0" animBg="1"/>
      <p:bldP spid="14368" grpId="0"/>
      <p:bldP spid="14369" grpId="0" animBg="1"/>
      <p:bldP spid="14370" grpId="0"/>
      <p:bldP spid="14372" grpId="0"/>
      <p:bldP spid="7202" grpId="0"/>
      <p:bldP spid="7203" grpId="0"/>
      <p:bldP spid="7205" grpId="0"/>
      <p:bldP spid="7206" grpId="0"/>
      <p:bldP spid="7207" grpId="0"/>
      <p:bldP spid="72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7" y="2125716"/>
            <a:ext cx="8086474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13800" b="1" i="0" u="none" strike="noStrike" kern="0" cap="none" spc="0" normalizeH="0" noProof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87" y="1860270"/>
            <a:ext cx="1074655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885" y="2560649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885" y="3261028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= (hiệu : hiệu số phần) x tỉ số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6885" y="396891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= hiệu + số 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231" y="5338319"/>
            <a:ext cx="920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Lưu </a:t>
            </a:r>
            <a:r>
              <a:rPr lang="en-US" sz="40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30" y="413273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E010D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E010D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E010D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E010D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 151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1" y="4528640"/>
            <a:ext cx="2409028" cy="24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1336532" y="1970114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7200" b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7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zh-CN" altLang="en-US" sz="7200" b="1" spc="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2" y="4963506"/>
            <a:ext cx="1358628" cy="153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272" l="4306" r="99583">
                        <a14:foregroundMark x1="92083" y1="19266" x2="92083" y2="19266"/>
                        <a14:foregroundMark x1="92917" y1="20031" x2="92917" y2="20031"/>
                        <a14:foregroundMark x1="93889" y1="23547" x2="93889" y2="23547"/>
                        <a14:foregroundMark x1="5139" y1="41131" x2="5139" y2="41131"/>
                        <a14:foregroundMark x1="63056" y1="9480" x2="63056" y2="9480"/>
                        <a14:foregroundMark x1="65694" y1="9174" x2="65694" y2="9174"/>
                        <a14:foregroundMark x1="63889" y1="8410" x2="65556" y2="7645"/>
                        <a14:foregroundMark x1="88472" y1="27676" x2="94861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55" y="81038"/>
            <a:ext cx="3399945" cy="29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CON </a:t>
            </a:r>
          </a:p>
          <a:p>
            <a:pPr algn="ctr" defTabSz="121917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29188" y="2779198"/>
            <a:ext cx="13334155" cy="43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Câu 1: Tổng của hai số là 16 tỉ số của hai số đó là     . Hai số đó là: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426" y="4212087"/>
            <a:ext cx="2385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A. S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ố bé: 6</a:t>
            </a: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    Số lớn: 10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8807" y="4398697"/>
            <a:ext cx="249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Số bé: 9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    Số lớn: 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7080" y="5280667"/>
            <a:ext cx="2385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C.</a:t>
            </a: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Số bé: 8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    Số lớn: 12</a:t>
            </a:r>
          </a:p>
        </p:txBody>
      </p:sp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261CDA0-9ECD-4589-BF11-AEA341ED805C}"/>
                  </a:ext>
                </a:extLst>
              </p:cNvPr>
              <p:cNvSpPr txBox="1"/>
              <p:nvPr/>
            </p:nvSpPr>
            <p:spPr>
              <a:xfrm>
                <a:off x="3166315" y="1394801"/>
                <a:ext cx="1127343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D261CDA0-9ECD-4589-BF11-AEA341ED8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315" y="1394801"/>
                <a:ext cx="1127343" cy="1261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741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5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40" y="2809874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5" y="-738919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vi-VN" sz="4400" b="1">
                <a:latin typeface="Times New Roman" pitchFamily="18" charset="0"/>
                <a:cs typeface="Times New Roman" pitchFamily="18" charset="0"/>
              </a:rPr>
              <a:t>: Tổng của hai số là 24 tỉ số của hai số đó là     . Hai số đó là: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5080" y="5151992"/>
            <a:ext cx="2380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Số bé: 48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Số lớn: 72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DBB7A53-4DD9-4EFA-8ED3-D1623B06D4AF}"/>
                  </a:ext>
                </a:extLst>
              </p:cNvPr>
              <p:cNvSpPr txBox="1"/>
              <p:nvPr/>
            </p:nvSpPr>
            <p:spPr>
              <a:xfrm>
                <a:off x="2939910" y="1238937"/>
                <a:ext cx="1127343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5DBB7A53-4DD9-4EFA-8ED3-D1623B06D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910" y="1238937"/>
                <a:ext cx="1127343" cy="126130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C075CC2-CE44-4A7A-B0BE-DA56AE68739D}"/>
              </a:ext>
            </a:extLst>
          </p:cNvPr>
          <p:cNvSpPr txBox="1"/>
          <p:nvPr/>
        </p:nvSpPr>
        <p:spPr>
          <a:xfrm>
            <a:off x="4622433" y="4192406"/>
            <a:ext cx="2499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Số bé: 28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    Số lớn: 52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8B23B4-3D64-4E14-A9EE-7489FE57124B}"/>
              </a:ext>
            </a:extLst>
          </p:cNvPr>
          <p:cNvSpPr txBox="1"/>
          <p:nvPr/>
        </p:nvSpPr>
        <p:spPr>
          <a:xfrm>
            <a:off x="7953273" y="4177636"/>
            <a:ext cx="2385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Số bé: 38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itchFamily="18" charset="0"/>
              </a:rPr>
              <a:t>     Số lớn: 62</a:t>
            </a:r>
          </a:p>
        </p:txBody>
      </p:sp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41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15" y="2777536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6000" b="1" kern="0" dirty="0">
              <a:solidFill>
                <a:srgbClr val="1529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150) </a:t>
            </a:r>
            <a:endParaRPr lang="en-US" sz="4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E010D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E010D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843</Words>
  <Application>Microsoft Office PowerPoint</Application>
  <PresentationFormat>Widescreen</PresentationFormat>
  <Paragraphs>156</Paragraphs>
  <Slides>19</Slides>
  <Notes>5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等线</vt:lpstr>
      <vt:lpstr>Algerian</vt:lpstr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3_Office Theme</vt:lpstr>
      <vt:lpstr>4_Office Theme</vt:lpstr>
      <vt:lpstr>6_Office Theme</vt:lpstr>
      <vt:lpstr>8_Office Theme</vt:lpstr>
      <vt:lpstr>9_Office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nguyenngocbich1107@gmail.com</cp:lastModifiedBy>
  <cp:revision>313</cp:revision>
  <dcterms:created xsi:type="dcterms:W3CDTF">2020-04-14T15:40:22Z</dcterms:created>
  <dcterms:modified xsi:type="dcterms:W3CDTF">2023-04-10T15:07:15Z</dcterms:modified>
</cp:coreProperties>
</file>