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wav" ContentType="audio/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16" r:id="rId1"/>
  </p:sldMasterIdLst>
  <p:notesMasterIdLst>
    <p:notesMasterId r:id="rId11"/>
  </p:notesMasterIdLst>
  <p:handoutMasterIdLst>
    <p:handoutMasterId r:id="rId12"/>
  </p:handoutMasterIdLst>
  <p:sldIdLst>
    <p:sldId id="273" r:id="rId2"/>
    <p:sldId id="258" r:id="rId3"/>
    <p:sldId id="259" r:id="rId4"/>
    <p:sldId id="260" r:id="rId5"/>
    <p:sldId id="261" r:id="rId6"/>
    <p:sldId id="262" r:id="rId7"/>
    <p:sldId id="267" r:id="rId8"/>
    <p:sldId id="264" r:id="rId9"/>
    <p:sldId id="265" r:id="rId10"/>
  </p:sldIdLst>
  <p:sldSz cx="12192000" cy="6858000"/>
  <p:notesSz cx="6858000" cy="9144000"/>
  <p:defaultTextStyle>
    <a:defPPr>
      <a:defRPr lang="en-US"/>
    </a:defPPr>
    <a:lvl1pPr algn="ctr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  <a:srgbClr val="0000CC"/>
    <a:srgbClr val="FF0066"/>
    <a:srgbClr val="CC99FF"/>
    <a:srgbClr val="CC3300"/>
    <a:srgbClr val="AC2900"/>
    <a:srgbClr val="0099FF"/>
    <a:srgbClr val="FCFAEA"/>
    <a:srgbClr val="66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08" autoAdjust="0"/>
    <p:restoredTop sz="94662" autoAdjust="0"/>
  </p:normalViewPr>
  <p:slideViewPr>
    <p:cSldViewPr>
      <p:cViewPr varScale="1">
        <p:scale>
          <a:sx n="62" d="100"/>
          <a:sy n="62" d="100"/>
        </p:scale>
        <p:origin x="948" y="6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2ED9D6-A745-4035-8F81-FE869C09D36C}" type="datetimeFigureOut">
              <a:rPr lang="en-US" smtClean="0"/>
              <a:t>4/10/2023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C23E68-D438-4DD6-9AEB-CD66A054FB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753114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37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37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737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37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7B36B2EC-766A-459C-97B2-1A9E58E700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294919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F4AA9E0-C25C-405C-AFCD-2624408FE960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5146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2C2666E-F353-438A-995E-8A8B23F32060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96985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50306C4-0664-4A94-9759-21273E3A1F6F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465114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5515DEF-FD5F-4E75-99E6-B02B9ED36914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150787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F4AAAF5-572E-437B-98D2-65CE452365FC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679848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73FD7BC-E9A3-49B5-B921-9E9610CD7977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016415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E832631-D701-47CB-AC4A-EEAC01AA122E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324172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3B6E396-8438-45C6-80E4-92951314166F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73658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238B5D9-012D-485C-856F-5553D305036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9812822"/>
      </p:ext>
    </p:extLst>
  </p:cSld>
  <p:clrMapOvr>
    <a:masterClrMapping/>
  </p:clrMapOvr>
  <p:transition>
    <p:blinds dir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7F97162-F91A-426A-BFF8-1C4FFB45B9F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2628600"/>
      </p:ext>
    </p:extLst>
  </p:cSld>
  <p:clrMapOvr>
    <a:masterClrMapping/>
  </p:clrMapOvr>
  <p:transition>
    <p:blinds dir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3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3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6034755-E812-4985-AB1D-1182BBDD2B4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6957289"/>
      </p:ext>
    </p:extLst>
  </p:cSld>
  <p:clrMapOvr>
    <a:masterClrMapping/>
  </p:clrMapOvr>
  <p:transition>
    <p:blinds dir="vert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09600" y="292100"/>
            <a:ext cx="10972800" cy="57277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9EA9A6-8853-4D2A-8C00-566AD97A4A6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advTm="0">
    <p:blinds dir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038DC7F-BB0D-4A78-A5D1-8180E377172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3953312"/>
      </p:ext>
    </p:extLst>
  </p:cSld>
  <p:clrMapOvr>
    <a:masterClrMapping/>
  </p:clrMapOvr>
  <p:transition>
    <p:blinds dir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5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37AB310-9C70-4761-9B1D-CEBDC0AE7B8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6763140"/>
      </p:ext>
    </p:extLst>
  </p:cSld>
  <p:clrMapOvr>
    <a:masterClrMapping/>
  </p:clrMapOvr>
  <p:transition>
    <p:blinds dir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5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5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18AAD23-C923-42D1-9059-C0AF64F7F8C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6817044"/>
      </p:ext>
    </p:extLst>
  </p:cSld>
  <p:clrMapOvr>
    <a:masterClrMapping/>
  </p:clrMapOvr>
  <p:transition>
    <p:blinds dir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0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0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8049FDB-16F1-40C9-946B-94A0E087104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6287460"/>
      </p:ext>
    </p:extLst>
  </p:cSld>
  <p:clrMapOvr>
    <a:masterClrMapping/>
  </p:clrMapOvr>
  <p:transition>
    <p:blinds dir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86252D3-9991-4F9E-9B5B-9C891FB38EE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337201"/>
      </p:ext>
    </p:extLst>
  </p:cSld>
  <p:clrMapOvr>
    <a:masterClrMapping/>
  </p:clrMapOvr>
  <p:transition>
    <p:blinds dir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E3BDA2-3F89-4775-82A5-EC9C13E5045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2079537"/>
      </p:ext>
    </p:extLst>
  </p:cSld>
  <p:clrMapOvr>
    <a:masterClrMapping/>
  </p:clrMapOvr>
  <p:transition>
    <p:blinds dir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5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92D1E91-67FE-4DF7-A37B-970CDD2A248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512474"/>
      </p:ext>
    </p:extLst>
  </p:cSld>
  <p:clrMapOvr>
    <a:masterClrMapping/>
  </p:clrMapOvr>
  <p:transition>
    <p:blinds dir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73AD812-9B49-40AB-8209-67CB7D62216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0722102"/>
      </p:ext>
    </p:extLst>
  </p:cSld>
  <p:clrMapOvr>
    <a:masterClrMapping/>
  </p:clrMapOvr>
  <p:transition>
    <p:blinds dir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5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5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5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5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D1BD39BE-E0B8-4365-8068-2E27C609CF9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03494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17" r:id="rId1"/>
    <p:sldLayoutId id="2147484118" r:id="rId2"/>
    <p:sldLayoutId id="2147484119" r:id="rId3"/>
    <p:sldLayoutId id="2147484120" r:id="rId4"/>
    <p:sldLayoutId id="2147484121" r:id="rId5"/>
    <p:sldLayoutId id="2147484122" r:id="rId6"/>
    <p:sldLayoutId id="2147484123" r:id="rId7"/>
    <p:sldLayoutId id="2147484124" r:id="rId8"/>
    <p:sldLayoutId id="2147484125" r:id="rId9"/>
    <p:sldLayoutId id="2147484126" r:id="rId10"/>
    <p:sldLayoutId id="2147484127" r:id="rId11"/>
    <p:sldLayoutId id="2147484128" r:id="rId12"/>
  </p:sldLayoutIdLst>
  <p:transition>
    <p:blinds dir="vert"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0221EB6C-824D-45F2-A4CC-8C585F727D93}"/>
              </a:ext>
            </a:extLst>
          </p:cNvPr>
          <p:cNvSpPr txBox="1"/>
          <p:nvPr/>
        </p:nvSpPr>
        <p:spPr>
          <a:xfrm>
            <a:off x="2090452" y="1630065"/>
            <a:ext cx="850134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u="sng" dirty="0" err="1">
                <a:solidFill>
                  <a:srgbClr val="0000CC"/>
                </a:solidFill>
              </a:rPr>
              <a:t>Toán</a:t>
            </a:r>
            <a:endParaRPr lang="en-US" sz="4000" b="1" u="sng" dirty="0">
              <a:solidFill>
                <a:srgbClr val="0000CC"/>
              </a:solidFill>
            </a:endParaRPr>
          </a:p>
          <a:p>
            <a:r>
              <a:rPr lang="en-US" sz="4000" b="1" dirty="0">
                <a:solidFill>
                  <a:srgbClr val="FF0000"/>
                </a:solidFill>
              </a:rPr>
              <a:t>ÔN TẬP VỀ BIỂU ĐỒ</a:t>
            </a:r>
          </a:p>
        </p:txBody>
      </p:sp>
    </p:spTree>
    <p:extLst>
      <p:ext uri="{BB962C8B-B14F-4D97-AF65-F5344CB8AC3E}">
        <p14:creationId xmlns:p14="http://schemas.microsoft.com/office/powerpoint/2010/main" val="1098473908"/>
      </p:ext>
    </p:extLst>
  </p:cSld>
  <p:clrMapOvr>
    <a:masterClrMapping/>
  </p:clrMapOvr>
  <p:transition>
    <p:blinds dir="vert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2" name="AutoShape 4"/>
          <p:cNvSpPr>
            <a:spLocks noChangeArrowheads="1"/>
          </p:cNvSpPr>
          <p:nvPr/>
        </p:nvSpPr>
        <p:spPr bwMode="auto">
          <a:xfrm>
            <a:off x="1804990" y="304800"/>
            <a:ext cx="1547812" cy="381000"/>
          </a:xfrm>
          <a:prstGeom prst="flowChartDecision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b="1" u="sng">
                <a:solidFill>
                  <a:schemeClr val="bg1"/>
                </a:solidFill>
                <a:latin typeface="Arial" charset="0"/>
              </a:rPr>
              <a:t> Toán:</a:t>
            </a:r>
          </a:p>
        </p:txBody>
      </p:sp>
      <p:sp>
        <p:nvSpPr>
          <p:cNvPr id="43013" name="Text Box 5"/>
          <p:cNvSpPr txBox="1">
            <a:spLocks noChangeArrowheads="1"/>
          </p:cNvSpPr>
          <p:nvPr/>
        </p:nvSpPr>
        <p:spPr bwMode="auto">
          <a:xfrm>
            <a:off x="3962400" y="457201"/>
            <a:ext cx="56388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dirty="0">
                <a:solidFill>
                  <a:schemeClr val="bg1"/>
                </a:solidFill>
                <a:latin typeface="Arial" charset="0"/>
              </a:rPr>
              <a:t>B</a:t>
            </a:r>
            <a:endParaRPr lang="en-US" sz="3200" b="1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43119" name="Rectangle 111"/>
          <p:cNvSpPr>
            <a:spLocks noChangeArrowheads="1"/>
          </p:cNvSpPr>
          <p:nvPr/>
        </p:nvSpPr>
        <p:spPr bwMode="auto">
          <a:xfrm>
            <a:off x="9198481" y="2689307"/>
            <a:ext cx="18473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120000"/>
              <a:defRPr/>
            </a:pPr>
            <a:endParaRPr lang="en-US" sz="2400" dirty="0">
              <a:effectLst>
                <a:outerShdw blurRad="38100" dist="38100" dir="2700000" algn="tl">
                  <a:srgbClr val="000000"/>
                </a:outerShdw>
              </a:effectLst>
              <a:latin typeface="Arial"/>
            </a:endParaRPr>
          </a:p>
        </p:txBody>
      </p:sp>
      <p:sp>
        <p:nvSpPr>
          <p:cNvPr id="43134" name="Text Box 126"/>
          <p:cNvSpPr txBox="1">
            <a:spLocks noChangeArrowheads="1"/>
          </p:cNvSpPr>
          <p:nvPr/>
        </p:nvSpPr>
        <p:spPr bwMode="auto">
          <a:xfrm>
            <a:off x="1905000" y="1667397"/>
            <a:ext cx="86868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b="1" dirty="0" err="1">
                <a:solidFill>
                  <a:srgbClr val="0000CC"/>
                </a:solidFill>
                <a:cs typeface="Times New Roman" pitchFamily="18" charset="0"/>
              </a:rPr>
              <a:t>Dựa</a:t>
            </a:r>
            <a:r>
              <a:rPr lang="en-US" b="1" dirty="0">
                <a:solidFill>
                  <a:srgbClr val="0000CC"/>
                </a:solidFill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00CC"/>
                </a:solidFill>
                <a:cs typeface="Times New Roman" pitchFamily="18" charset="0"/>
              </a:rPr>
              <a:t>vào</a:t>
            </a:r>
            <a:r>
              <a:rPr lang="en-US" b="1" dirty="0">
                <a:solidFill>
                  <a:srgbClr val="0000CC"/>
                </a:solidFill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00CC"/>
                </a:solidFill>
                <a:cs typeface="Times New Roman" pitchFamily="18" charset="0"/>
              </a:rPr>
              <a:t>biểu</a:t>
            </a:r>
            <a:r>
              <a:rPr lang="en-US" b="1" dirty="0">
                <a:solidFill>
                  <a:srgbClr val="0000CC"/>
                </a:solidFill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00CC"/>
                </a:solidFill>
                <a:cs typeface="Times New Roman" pitchFamily="18" charset="0"/>
              </a:rPr>
              <a:t>đồ</a:t>
            </a:r>
            <a:r>
              <a:rPr lang="en-US" b="1" dirty="0">
                <a:solidFill>
                  <a:srgbClr val="0000CC"/>
                </a:solidFill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00CC"/>
                </a:solidFill>
                <a:cs typeface="Times New Roman" pitchFamily="18" charset="0"/>
              </a:rPr>
              <a:t>dưới</a:t>
            </a:r>
            <a:r>
              <a:rPr lang="en-US" b="1" dirty="0">
                <a:solidFill>
                  <a:srgbClr val="0000CC"/>
                </a:solidFill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00CC"/>
                </a:solidFill>
                <a:cs typeface="Times New Roman" pitchFamily="18" charset="0"/>
              </a:rPr>
              <a:t>đây</a:t>
            </a:r>
            <a:r>
              <a:rPr lang="en-US" b="1" dirty="0">
                <a:solidFill>
                  <a:srgbClr val="0000CC"/>
                </a:solidFill>
                <a:cs typeface="Times New Roman" pitchFamily="18" charset="0"/>
              </a:rPr>
              <a:t>, </a:t>
            </a:r>
            <a:r>
              <a:rPr lang="en-US" b="1" dirty="0" err="1">
                <a:solidFill>
                  <a:srgbClr val="0000CC"/>
                </a:solidFill>
                <a:cs typeface="Times New Roman" pitchFamily="18" charset="0"/>
              </a:rPr>
              <a:t>hãy</a:t>
            </a:r>
            <a:r>
              <a:rPr lang="en-US" b="1" dirty="0">
                <a:solidFill>
                  <a:srgbClr val="0000CC"/>
                </a:solidFill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00CC"/>
                </a:solidFill>
                <a:cs typeface="Times New Roman" pitchFamily="18" charset="0"/>
              </a:rPr>
              <a:t>trả</a:t>
            </a:r>
            <a:r>
              <a:rPr lang="en-US" b="1" dirty="0">
                <a:solidFill>
                  <a:srgbClr val="0000CC"/>
                </a:solidFill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00CC"/>
                </a:solidFill>
                <a:cs typeface="Times New Roman" pitchFamily="18" charset="0"/>
              </a:rPr>
              <a:t>lời</a:t>
            </a:r>
            <a:r>
              <a:rPr lang="en-US" b="1" dirty="0">
                <a:solidFill>
                  <a:srgbClr val="0000CC"/>
                </a:solidFill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00CC"/>
                </a:solidFill>
                <a:cs typeface="Times New Roman" pitchFamily="18" charset="0"/>
              </a:rPr>
              <a:t>các</a:t>
            </a:r>
            <a:r>
              <a:rPr lang="en-US" b="1" dirty="0">
                <a:solidFill>
                  <a:srgbClr val="0000CC"/>
                </a:solidFill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00CC"/>
                </a:solidFill>
                <a:cs typeface="Times New Roman" pitchFamily="18" charset="0"/>
              </a:rPr>
              <a:t>câu</a:t>
            </a:r>
            <a:r>
              <a:rPr lang="en-US" b="1" dirty="0">
                <a:solidFill>
                  <a:srgbClr val="0000CC"/>
                </a:solidFill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00CC"/>
                </a:solidFill>
                <a:cs typeface="Times New Roman" pitchFamily="18" charset="0"/>
              </a:rPr>
              <a:t>hỏi</a:t>
            </a:r>
            <a:r>
              <a:rPr lang="en-US" b="1" dirty="0">
                <a:solidFill>
                  <a:srgbClr val="0000CC"/>
                </a:solidFill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00CC"/>
                </a:solidFill>
                <a:cs typeface="Times New Roman" pitchFamily="18" charset="0"/>
              </a:rPr>
              <a:t>sau</a:t>
            </a:r>
            <a:r>
              <a:rPr lang="en-US" b="1" dirty="0">
                <a:solidFill>
                  <a:srgbClr val="0000CC"/>
                </a:solidFill>
                <a:cs typeface="Times New Roman" pitchFamily="18" charset="0"/>
              </a:rPr>
              <a:t>:</a:t>
            </a:r>
          </a:p>
        </p:txBody>
      </p:sp>
      <p:sp>
        <p:nvSpPr>
          <p:cNvPr id="43139" name="Text Box 131"/>
          <p:cNvSpPr txBox="1">
            <a:spLocks noChangeArrowheads="1"/>
          </p:cNvSpPr>
          <p:nvPr/>
        </p:nvSpPr>
        <p:spPr bwMode="auto">
          <a:xfrm>
            <a:off x="2450306" y="2186575"/>
            <a:ext cx="759618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>
                <a:latin typeface="Arial" charset="0"/>
              </a:rPr>
              <a:t>SỐ HÌNH CỦA BỐN TỔ ĐÃ CẮT ĐƯỢC</a:t>
            </a:r>
          </a:p>
        </p:txBody>
      </p:sp>
      <p:sp>
        <p:nvSpPr>
          <p:cNvPr id="43158" name="Oval 150"/>
          <p:cNvSpPr>
            <a:spLocks noChangeArrowheads="1"/>
          </p:cNvSpPr>
          <p:nvPr/>
        </p:nvSpPr>
        <p:spPr bwMode="auto">
          <a:xfrm>
            <a:off x="304800" y="1692920"/>
            <a:ext cx="1600200" cy="533400"/>
          </a:xfrm>
          <a:prstGeom prst="ellipse">
            <a:avLst/>
          </a:prstGeom>
          <a:solidFill>
            <a:srgbClr val="FFFF00"/>
          </a:solidFill>
          <a:ln w="9525" algn="ctr">
            <a:solidFill>
              <a:schemeClr val="bg2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b="1" u="sng" dirty="0" err="1">
                <a:solidFill>
                  <a:srgbClr val="FF0000"/>
                </a:solidFill>
                <a:cs typeface="Times New Roman" pitchFamily="18" charset="0"/>
              </a:rPr>
              <a:t>Bài</a:t>
            </a:r>
            <a:r>
              <a:rPr lang="en-US" b="1" u="sng" dirty="0">
                <a:solidFill>
                  <a:srgbClr val="FF0000"/>
                </a:solidFill>
                <a:cs typeface="Times New Roman" pitchFamily="18" charset="0"/>
              </a:rPr>
              <a:t> 1</a:t>
            </a:r>
            <a:r>
              <a:rPr lang="en-US" b="1" dirty="0">
                <a:solidFill>
                  <a:srgbClr val="FF0000"/>
                </a:solidFill>
                <a:cs typeface="Times New Roman" pitchFamily="18" charset="0"/>
              </a:rPr>
              <a:t>:</a:t>
            </a:r>
          </a:p>
        </p:txBody>
      </p:sp>
      <p:grpSp>
        <p:nvGrpSpPr>
          <p:cNvPr id="31" name="Group 30"/>
          <p:cNvGrpSpPr>
            <a:grpSpLocks/>
          </p:cNvGrpSpPr>
          <p:nvPr/>
        </p:nvGrpSpPr>
        <p:grpSpPr bwMode="auto">
          <a:xfrm>
            <a:off x="2248693" y="3584365"/>
            <a:ext cx="7999413" cy="2733675"/>
            <a:chOff x="457200" y="3581400"/>
            <a:chExt cx="7999708" cy="2733020"/>
          </a:xfrm>
        </p:grpSpPr>
        <p:sp>
          <p:nvSpPr>
            <p:cNvPr id="32" name="Text Box 211"/>
            <p:cNvSpPr txBox="1">
              <a:spLocks noChangeArrowheads="1"/>
            </p:cNvSpPr>
            <p:nvPr/>
          </p:nvSpPr>
          <p:spPr bwMode="auto">
            <a:xfrm>
              <a:off x="560522" y="3620869"/>
              <a:ext cx="958311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vi-VN" sz="2800" b="1" dirty="0" err="1">
                  <a:solidFill>
                    <a:srgbClr val="0000FF"/>
                  </a:solidFill>
                  <a:latin typeface="Times New Roman" panose="02020603050405020304" pitchFamily="18" charset="0"/>
                </a:rPr>
                <a:t>Tổ</a:t>
              </a:r>
              <a:r>
                <a:rPr lang="en-US" altLang="vi-VN" sz="2800" b="1" dirty="0">
                  <a:solidFill>
                    <a:srgbClr val="0000FF"/>
                  </a:solidFill>
                  <a:latin typeface="Times New Roman" panose="02020603050405020304" pitchFamily="18" charset="0"/>
                </a:rPr>
                <a:t> 1</a:t>
              </a:r>
            </a:p>
          </p:txBody>
        </p:sp>
        <p:sp>
          <p:nvSpPr>
            <p:cNvPr id="33" name="Text Box 212"/>
            <p:cNvSpPr txBox="1">
              <a:spLocks noChangeArrowheads="1"/>
            </p:cNvSpPr>
            <p:nvPr/>
          </p:nvSpPr>
          <p:spPr bwMode="auto">
            <a:xfrm>
              <a:off x="533400" y="4343400"/>
              <a:ext cx="1026762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vi-VN" sz="2800" b="1">
                  <a:solidFill>
                    <a:srgbClr val="0000FF"/>
                  </a:solidFill>
                  <a:latin typeface="Times New Roman" panose="02020603050405020304" pitchFamily="18" charset="0"/>
                </a:rPr>
                <a:t>Tổ 2</a:t>
              </a:r>
            </a:p>
          </p:txBody>
        </p:sp>
        <p:sp>
          <p:nvSpPr>
            <p:cNvPr id="34" name="Text Box 213"/>
            <p:cNvSpPr txBox="1">
              <a:spLocks noChangeArrowheads="1"/>
            </p:cNvSpPr>
            <p:nvPr/>
          </p:nvSpPr>
          <p:spPr bwMode="auto">
            <a:xfrm>
              <a:off x="498765" y="5029200"/>
              <a:ext cx="1163664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vi-VN" sz="2800" b="1">
                  <a:solidFill>
                    <a:srgbClr val="0000FF"/>
                  </a:solidFill>
                  <a:latin typeface="Times New Roman" panose="02020603050405020304" pitchFamily="18" charset="0"/>
                </a:rPr>
                <a:t>Tổ 3</a:t>
              </a:r>
            </a:p>
          </p:txBody>
        </p:sp>
        <p:sp>
          <p:nvSpPr>
            <p:cNvPr id="35" name="Text Box 214"/>
            <p:cNvSpPr txBox="1">
              <a:spLocks noChangeArrowheads="1"/>
            </p:cNvSpPr>
            <p:nvPr/>
          </p:nvSpPr>
          <p:spPr bwMode="auto">
            <a:xfrm>
              <a:off x="457200" y="5791200"/>
              <a:ext cx="1163664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vi-VN" sz="2800" b="1">
                  <a:solidFill>
                    <a:srgbClr val="0000FF"/>
                  </a:solidFill>
                  <a:latin typeface="Times New Roman" panose="02020603050405020304" pitchFamily="18" charset="0"/>
                </a:rPr>
                <a:t>Tổ 4</a:t>
              </a:r>
            </a:p>
          </p:txBody>
        </p:sp>
        <p:sp>
          <p:nvSpPr>
            <p:cNvPr id="36" name="AutoShape 216"/>
            <p:cNvSpPr>
              <a:spLocks noChangeArrowheads="1"/>
            </p:cNvSpPr>
            <p:nvPr/>
          </p:nvSpPr>
          <p:spPr bwMode="auto">
            <a:xfrm>
              <a:off x="1676400" y="5029200"/>
              <a:ext cx="616057" cy="463000"/>
            </a:xfrm>
            <a:prstGeom prst="triangle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vi-VN" altLang="vi-VN" sz="2400"/>
            </a:p>
          </p:txBody>
        </p:sp>
        <p:sp>
          <p:nvSpPr>
            <p:cNvPr id="37" name="AutoShape 217"/>
            <p:cNvSpPr>
              <a:spLocks noChangeArrowheads="1"/>
            </p:cNvSpPr>
            <p:nvPr/>
          </p:nvSpPr>
          <p:spPr bwMode="auto">
            <a:xfrm>
              <a:off x="1724890" y="3607014"/>
              <a:ext cx="616057" cy="463000"/>
            </a:xfrm>
            <a:prstGeom prst="triangle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vi-VN" altLang="vi-VN" sz="2400"/>
            </a:p>
          </p:txBody>
        </p:sp>
        <p:sp>
          <p:nvSpPr>
            <p:cNvPr id="38" name="AutoShape 218"/>
            <p:cNvSpPr>
              <a:spLocks noChangeArrowheads="1"/>
            </p:cNvSpPr>
            <p:nvPr/>
          </p:nvSpPr>
          <p:spPr bwMode="auto">
            <a:xfrm>
              <a:off x="1676400" y="4267200"/>
              <a:ext cx="616057" cy="520875"/>
            </a:xfrm>
            <a:prstGeom prst="triangle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vi-VN" altLang="vi-VN" sz="2400"/>
            </a:p>
          </p:txBody>
        </p:sp>
        <p:sp>
          <p:nvSpPr>
            <p:cNvPr id="39" name="AutoShape 219"/>
            <p:cNvSpPr>
              <a:spLocks noChangeArrowheads="1"/>
            </p:cNvSpPr>
            <p:nvPr/>
          </p:nvSpPr>
          <p:spPr bwMode="auto">
            <a:xfrm>
              <a:off x="2590800" y="3581400"/>
              <a:ext cx="616057" cy="463000"/>
            </a:xfrm>
            <a:prstGeom prst="triangle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vi-VN" altLang="vi-VN" sz="2400"/>
            </a:p>
          </p:txBody>
        </p:sp>
        <p:sp>
          <p:nvSpPr>
            <p:cNvPr id="40" name="Rectangle 222"/>
            <p:cNvSpPr>
              <a:spLocks noChangeArrowheads="1"/>
            </p:cNvSpPr>
            <p:nvPr/>
          </p:nvSpPr>
          <p:spPr bwMode="auto">
            <a:xfrm>
              <a:off x="4267200" y="5071890"/>
              <a:ext cx="480496" cy="463000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rgbClr val="FFFF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vi-VN" altLang="vi-VN" sz="2400"/>
            </a:p>
          </p:txBody>
        </p:sp>
        <p:sp>
          <p:nvSpPr>
            <p:cNvPr id="41" name="Rectangle 224"/>
            <p:cNvSpPr>
              <a:spLocks noChangeArrowheads="1"/>
            </p:cNvSpPr>
            <p:nvPr/>
          </p:nvSpPr>
          <p:spPr bwMode="auto">
            <a:xfrm>
              <a:off x="4267200" y="4343400"/>
              <a:ext cx="495733" cy="463000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rgbClr val="FFFF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vi-VN" altLang="vi-VN" sz="2400"/>
            </a:p>
          </p:txBody>
        </p:sp>
        <p:sp>
          <p:nvSpPr>
            <p:cNvPr id="42" name="Rectangle 225"/>
            <p:cNvSpPr>
              <a:spLocks noChangeArrowheads="1"/>
            </p:cNvSpPr>
            <p:nvPr/>
          </p:nvSpPr>
          <p:spPr bwMode="auto">
            <a:xfrm>
              <a:off x="4232565" y="5791200"/>
              <a:ext cx="506279" cy="463000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rgbClr val="FFFF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vi-VN" altLang="vi-VN" sz="2400"/>
            </a:p>
          </p:txBody>
        </p:sp>
        <p:sp>
          <p:nvSpPr>
            <p:cNvPr id="43" name="Rectangle 226"/>
            <p:cNvSpPr>
              <a:spLocks noChangeArrowheads="1"/>
            </p:cNvSpPr>
            <p:nvPr/>
          </p:nvSpPr>
          <p:spPr bwMode="auto">
            <a:xfrm>
              <a:off x="5105400" y="3620869"/>
              <a:ext cx="506279" cy="463000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rgbClr val="FFFF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vi-VN" altLang="vi-VN" sz="2400"/>
            </a:p>
          </p:txBody>
        </p:sp>
        <p:sp>
          <p:nvSpPr>
            <p:cNvPr id="44" name="Rectangle 227"/>
            <p:cNvSpPr>
              <a:spLocks noChangeArrowheads="1"/>
            </p:cNvSpPr>
            <p:nvPr/>
          </p:nvSpPr>
          <p:spPr bwMode="auto">
            <a:xfrm>
              <a:off x="5105400" y="5070765"/>
              <a:ext cx="506279" cy="463000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rgbClr val="FFFF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vi-VN" altLang="vi-VN" sz="2400"/>
            </a:p>
          </p:txBody>
        </p:sp>
        <p:sp>
          <p:nvSpPr>
            <p:cNvPr id="45" name="Rectangle 228"/>
            <p:cNvSpPr>
              <a:spLocks noChangeArrowheads="1"/>
            </p:cNvSpPr>
            <p:nvPr/>
          </p:nvSpPr>
          <p:spPr bwMode="auto">
            <a:xfrm>
              <a:off x="5133110" y="5791200"/>
              <a:ext cx="506279" cy="463000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rgbClr val="FFFF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vi-VN" altLang="vi-VN" sz="2400"/>
            </a:p>
          </p:txBody>
        </p:sp>
        <p:sp>
          <p:nvSpPr>
            <p:cNvPr id="46" name="Rectangle 335"/>
            <p:cNvSpPr>
              <a:spLocks noChangeArrowheads="1"/>
            </p:cNvSpPr>
            <p:nvPr/>
          </p:nvSpPr>
          <p:spPr bwMode="auto">
            <a:xfrm>
              <a:off x="6781800" y="4343400"/>
              <a:ext cx="684508" cy="347250"/>
            </a:xfrm>
            <a:prstGeom prst="rect">
              <a:avLst/>
            </a:prstGeom>
            <a:solidFill>
              <a:srgbClr val="FF00FF"/>
            </a:solidFill>
            <a:ln w="9525">
              <a:solidFill>
                <a:srgbClr val="FFFF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endParaRPr lang="vi-VN" altLang="vi-VN" sz="2400">
                <a:solidFill>
                  <a:srgbClr val="FF00FF"/>
                </a:solidFill>
              </a:endParaRPr>
            </a:p>
          </p:txBody>
        </p:sp>
        <p:sp>
          <p:nvSpPr>
            <p:cNvPr id="47" name="Rectangle 336"/>
            <p:cNvSpPr>
              <a:spLocks noChangeArrowheads="1"/>
            </p:cNvSpPr>
            <p:nvPr/>
          </p:nvSpPr>
          <p:spPr bwMode="auto">
            <a:xfrm>
              <a:off x="6783092" y="5105400"/>
              <a:ext cx="684508" cy="347250"/>
            </a:xfrm>
            <a:prstGeom prst="rect">
              <a:avLst/>
            </a:prstGeom>
            <a:solidFill>
              <a:srgbClr val="FF00FF"/>
            </a:solidFill>
            <a:ln w="9525">
              <a:solidFill>
                <a:srgbClr val="FFFF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vi-VN" altLang="vi-VN" sz="2400"/>
            </a:p>
          </p:txBody>
        </p:sp>
        <p:sp>
          <p:nvSpPr>
            <p:cNvPr id="48" name="Rectangle 337"/>
            <p:cNvSpPr>
              <a:spLocks noChangeArrowheads="1"/>
            </p:cNvSpPr>
            <p:nvPr/>
          </p:nvSpPr>
          <p:spPr bwMode="auto">
            <a:xfrm>
              <a:off x="6781800" y="5824950"/>
              <a:ext cx="684508" cy="347250"/>
            </a:xfrm>
            <a:prstGeom prst="rect">
              <a:avLst/>
            </a:prstGeom>
            <a:solidFill>
              <a:srgbClr val="FF00FF"/>
            </a:solidFill>
            <a:ln w="9525">
              <a:solidFill>
                <a:srgbClr val="FFFF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vi-VN" altLang="vi-VN" sz="2400"/>
            </a:p>
          </p:txBody>
        </p:sp>
        <p:sp>
          <p:nvSpPr>
            <p:cNvPr id="49" name="Rectangle 338"/>
            <p:cNvSpPr>
              <a:spLocks noChangeArrowheads="1"/>
            </p:cNvSpPr>
            <p:nvPr/>
          </p:nvSpPr>
          <p:spPr bwMode="auto">
            <a:xfrm>
              <a:off x="7772400" y="5811095"/>
              <a:ext cx="684508" cy="347250"/>
            </a:xfrm>
            <a:prstGeom prst="rect">
              <a:avLst/>
            </a:prstGeom>
            <a:solidFill>
              <a:srgbClr val="FF00FF"/>
            </a:solidFill>
            <a:ln w="9525">
              <a:solidFill>
                <a:srgbClr val="FFFF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vi-VN" altLang="vi-VN" sz="2400"/>
            </a:p>
          </p:txBody>
        </p:sp>
        <p:sp>
          <p:nvSpPr>
            <p:cNvPr id="50" name="Rectangle 339"/>
            <p:cNvSpPr>
              <a:spLocks noChangeArrowheads="1"/>
            </p:cNvSpPr>
            <p:nvPr/>
          </p:nvSpPr>
          <p:spPr bwMode="auto">
            <a:xfrm>
              <a:off x="7772400" y="4343400"/>
              <a:ext cx="684508" cy="347250"/>
            </a:xfrm>
            <a:prstGeom prst="rect">
              <a:avLst/>
            </a:prstGeom>
            <a:solidFill>
              <a:srgbClr val="FF00FF"/>
            </a:solidFill>
            <a:ln w="9525">
              <a:solidFill>
                <a:srgbClr val="FFFF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vi-VN" altLang="vi-VN" sz="2400"/>
            </a:p>
          </p:txBody>
        </p:sp>
        <p:sp>
          <p:nvSpPr>
            <p:cNvPr id="51" name="Rectangle 385"/>
            <p:cNvSpPr>
              <a:spLocks noChangeArrowheads="1"/>
            </p:cNvSpPr>
            <p:nvPr/>
          </p:nvSpPr>
          <p:spPr bwMode="auto">
            <a:xfrm>
              <a:off x="4267200" y="3581400"/>
              <a:ext cx="506279" cy="520875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rgbClr val="FFFF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endParaRPr lang="vi-VN" altLang="vi-VN" sz="2400">
                <a:solidFill>
                  <a:srgbClr val="FF0000"/>
                </a:solidFill>
              </a:endParaRPr>
            </a:p>
          </p:txBody>
        </p:sp>
      </p:grpSp>
    </p:spTree>
  </p:cSld>
  <p:clrMapOvr>
    <a:masterClrMapping/>
  </p:clrMapOvr>
  <p:transition>
    <p:blinds dir="vert"/>
    <p:sndAc>
      <p:stSnd>
        <p:snd r:embed="rId3" name="click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1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400" decel="5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4301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400" decel="10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4301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400" decel="10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430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2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4" dur="2000"/>
                                        <p:tgtEl>
                                          <p:spTgt spid="430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2000"/>
                                        <p:tgtEl>
                                          <p:spTgt spid="43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4" dur="2000"/>
                                        <p:tgtEl>
                                          <p:spTgt spid="43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770" decel="100000"/>
                                        <p:tgtEl>
                                          <p:spTgt spid="4313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0" dur="770" decel="100000"/>
                                        <p:tgtEl>
                                          <p:spTgt spid="43139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3139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2" dur="770" fill="hold"/>
                                        <p:tgtEl>
                                          <p:spTgt spid="431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31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4" dur="770" fill="hold"/>
                                        <p:tgtEl>
                                          <p:spTgt spid="431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31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6" presetID="20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36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8" dur="3000"/>
                                        <p:tgtEl>
                                          <p:spTgt spid="43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1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12" grpId="0"/>
      <p:bldP spid="43013" grpId="0"/>
      <p:bldP spid="43119" grpId="0"/>
      <p:bldP spid="43134" grpId="0"/>
      <p:bldP spid="43139" grpId="0"/>
      <p:bldP spid="4315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132" name="Text Box 76"/>
          <p:cNvSpPr txBox="1">
            <a:spLocks noChangeArrowheads="1"/>
          </p:cNvSpPr>
          <p:nvPr/>
        </p:nvSpPr>
        <p:spPr bwMode="auto">
          <a:xfrm>
            <a:off x="152400" y="63503"/>
            <a:ext cx="118872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 algn="l">
              <a:spcBef>
                <a:spcPct val="50000"/>
              </a:spcBef>
            </a:pPr>
            <a:r>
              <a:rPr lang="en-US" b="1" dirty="0">
                <a:solidFill>
                  <a:srgbClr val="0000CC"/>
                </a:solidFill>
                <a:cs typeface="Times New Roman" pitchFamily="18" charset="0"/>
              </a:rPr>
              <a:t>a) </a:t>
            </a:r>
            <a:r>
              <a:rPr lang="en-US" b="1" dirty="0" err="1">
                <a:solidFill>
                  <a:srgbClr val="0000CC"/>
                </a:solidFill>
                <a:cs typeface="Times New Roman" pitchFamily="18" charset="0"/>
              </a:rPr>
              <a:t>Cả</a:t>
            </a:r>
            <a:r>
              <a:rPr lang="en-US" b="1" dirty="0">
                <a:solidFill>
                  <a:srgbClr val="0000CC"/>
                </a:solidFill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00CC"/>
                </a:solidFill>
                <a:cs typeface="Times New Roman" pitchFamily="18" charset="0"/>
              </a:rPr>
              <a:t>bốn</a:t>
            </a:r>
            <a:r>
              <a:rPr lang="en-US" b="1" dirty="0">
                <a:solidFill>
                  <a:srgbClr val="0000CC"/>
                </a:solidFill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00CC"/>
                </a:solidFill>
                <a:cs typeface="Times New Roman" pitchFamily="18" charset="0"/>
              </a:rPr>
              <a:t>tổ</a:t>
            </a:r>
            <a:r>
              <a:rPr lang="en-US" b="1" dirty="0">
                <a:solidFill>
                  <a:srgbClr val="0000CC"/>
                </a:solidFill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00CC"/>
                </a:solidFill>
                <a:cs typeface="Times New Roman" pitchFamily="18" charset="0"/>
              </a:rPr>
              <a:t>cắt</a:t>
            </a:r>
            <a:r>
              <a:rPr lang="en-US" b="1" dirty="0">
                <a:solidFill>
                  <a:srgbClr val="0000CC"/>
                </a:solidFill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00CC"/>
                </a:solidFill>
                <a:cs typeface="Times New Roman" pitchFamily="18" charset="0"/>
              </a:rPr>
              <a:t>được</a:t>
            </a:r>
            <a:r>
              <a:rPr lang="en-US" b="1" dirty="0">
                <a:solidFill>
                  <a:srgbClr val="0000CC"/>
                </a:solidFill>
                <a:cs typeface="Times New Roman" pitchFamily="18" charset="0"/>
              </a:rPr>
              <a:t> bao </a:t>
            </a:r>
            <a:r>
              <a:rPr lang="en-US" b="1" dirty="0" err="1">
                <a:solidFill>
                  <a:srgbClr val="0000CC"/>
                </a:solidFill>
                <a:cs typeface="Times New Roman" pitchFamily="18" charset="0"/>
              </a:rPr>
              <a:t>nhiêu</a:t>
            </a:r>
            <a:r>
              <a:rPr lang="en-US" b="1" dirty="0">
                <a:solidFill>
                  <a:srgbClr val="0000CC"/>
                </a:solidFill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00CC"/>
                </a:solidFill>
                <a:cs typeface="Times New Roman" pitchFamily="18" charset="0"/>
              </a:rPr>
              <a:t>hình</a:t>
            </a:r>
            <a:r>
              <a:rPr lang="en-US" b="1" dirty="0">
                <a:solidFill>
                  <a:srgbClr val="0000CC"/>
                </a:solidFill>
                <a:cs typeface="Times New Roman" pitchFamily="18" charset="0"/>
              </a:rPr>
              <a:t> ? </a:t>
            </a:r>
            <a:r>
              <a:rPr lang="en-US" b="1" dirty="0" err="1">
                <a:solidFill>
                  <a:srgbClr val="0000CC"/>
                </a:solidFill>
                <a:cs typeface="Times New Roman" pitchFamily="18" charset="0"/>
              </a:rPr>
              <a:t>Trong</a:t>
            </a:r>
            <a:r>
              <a:rPr lang="en-US" b="1" dirty="0">
                <a:solidFill>
                  <a:srgbClr val="0000CC"/>
                </a:solidFill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00CC"/>
                </a:solidFill>
                <a:cs typeface="Times New Roman" pitchFamily="18" charset="0"/>
              </a:rPr>
              <a:t>đó</a:t>
            </a:r>
            <a:r>
              <a:rPr lang="en-US" b="1" dirty="0">
                <a:solidFill>
                  <a:srgbClr val="0000CC"/>
                </a:solidFill>
                <a:cs typeface="Times New Roman" pitchFamily="18" charset="0"/>
              </a:rPr>
              <a:t> bao </a:t>
            </a:r>
            <a:r>
              <a:rPr lang="en-US" b="1" dirty="0" err="1">
                <a:solidFill>
                  <a:srgbClr val="0000CC"/>
                </a:solidFill>
                <a:cs typeface="Times New Roman" pitchFamily="18" charset="0"/>
              </a:rPr>
              <a:t>nhiêu</a:t>
            </a:r>
            <a:r>
              <a:rPr lang="en-US" b="1" dirty="0">
                <a:solidFill>
                  <a:srgbClr val="0000CC"/>
                </a:solidFill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00CC"/>
                </a:solidFill>
                <a:cs typeface="Times New Roman" pitchFamily="18" charset="0"/>
              </a:rPr>
              <a:t>hình</a:t>
            </a:r>
            <a:r>
              <a:rPr lang="en-US" b="1" dirty="0">
                <a:solidFill>
                  <a:srgbClr val="0000CC"/>
                </a:solidFill>
                <a:cs typeface="Times New Roman" pitchFamily="18" charset="0"/>
              </a:rPr>
              <a:t> tam </a:t>
            </a:r>
            <a:r>
              <a:rPr lang="en-US" b="1" dirty="0" err="1">
                <a:solidFill>
                  <a:srgbClr val="0000CC"/>
                </a:solidFill>
                <a:cs typeface="Times New Roman" pitchFamily="18" charset="0"/>
              </a:rPr>
              <a:t>giác</a:t>
            </a:r>
            <a:r>
              <a:rPr lang="en-US" b="1" dirty="0">
                <a:solidFill>
                  <a:srgbClr val="0000CC"/>
                </a:solidFill>
                <a:cs typeface="Times New Roman" pitchFamily="18" charset="0"/>
              </a:rPr>
              <a:t>, bao </a:t>
            </a:r>
            <a:r>
              <a:rPr lang="en-US" b="1" dirty="0" err="1">
                <a:solidFill>
                  <a:srgbClr val="0000CC"/>
                </a:solidFill>
                <a:cs typeface="Times New Roman" pitchFamily="18" charset="0"/>
              </a:rPr>
              <a:t>nhiêu</a:t>
            </a:r>
            <a:r>
              <a:rPr lang="en-US" b="1" dirty="0">
                <a:solidFill>
                  <a:srgbClr val="0000CC"/>
                </a:solidFill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00CC"/>
                </a:solidFill>
                <a:cs typeface="Times New Roman" pitchFamily="18" charset="0"/>
              </a:rPr>
              <a:t>hình</a:t>
            </a:r>
            <a:r>
              <a:rPr lang="en-US" b="1" dirty="0">
                <a:solidFill>
                  <a:srgbClr val="0000CC"/>
                </a:solidFill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00CC"/>
                </a:solidFill>
                <a:cs typeface="Times New Roman" pitchFamily="18" charset="0"/>
              </a:rPr>
              <a:t>vuông</a:t>
            </a:r>
            <a:r>
              <a:rPr lang="en-US" b="1" dirty="0">
                <a:solidFill>
                  <a:srgbClr val="0000CC"/>
                </a:solidFill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00CC"/>
                </a:solidFill>
                <a:cs typeface="Times New Roman" pitchFamily="18" charset="0"/>
              </a:rPr>
              <a:t>và</a:t>
            </a:r>
            <a:r>
              <a:rPr lang="en-US" b="1" dirty="0">
                <a:solidFill>
                  <a:srgbClr val="0000CC"/>
                </a:solidFill>
                <a:cs typeface="Times New Roman" pitchFamily="18" charset="0"/>
              </a:rPr>
              <a:t> bao </a:t>
            </a:r>
            <a:r>
              <a:rPr lang="en-US" b="1" dirty="0" err="1">
                <a:solidFill>
                  <a:srgbClr val="0000CC"/>
                </a:solidFill>
                <a:cs typeface="Times New Roman" pitchFamily="18" charset="0"/>
              </a:rPr>
              <a:t>nhiêu</a:t>
            </a:r>
            <a:r>
              <a:rPr lang="en-US" b="1" dirty="0">
                <a:solidFill>
                  <a:srgbClr val="0000CC"/>
                </a:solidFill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00CC"/>
                </a:solidFill>
                <a:cs typeface="Times New Roman" pitchFamily="18" charset="0"/>
              </a:rPr>
              <a:t>hình</a:t>
            </a:r>
            <a:r>
              <a:rPr lang="en-US" b="1" dirty="0">
                <a:solidFill>
                  <a:srgbClr val="0000CC"/>
                </a:solidFill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00CC"/>
                </a:solidFill>
                <a:cs typeface="Times New Roman" pitchFamily="18" charset="0"/>
              </a:rPr>
              <a:t>chữ</a:t>
            </a:r>
            <a:r>
              <a:rPr lang="en-US" b="1" dirty="0">
                <a:solidFill>
                  <a:srgbClr val="0000CC"/>
                </a:solidFill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00CC"/>
                </a:solidFill>
                <a:cs typeface="Times New Roman" pitchFamily="18" charset="0"/>
              </a:rPr>
              <a:t>nhật</a:t>
            </a:r>
            <a:r>
              <a:rPr lang="en-US" b="1" dirty="0">
                <a:solidFill>
                  <a:srgbClr val="0000CC"/>
                </a:solidFill>
                <a:cs typeface="Times New Roman" pitchFamily="18" charset="0"/>
              </a:rPr>
              <a:t> ?</a:t>
            </a:r>
          </a:p>
        </p:txBody>
      </p:sp>
      <p:graphicFrame>
        <p:nvGraphicFramePr>
          <p:cNvPr id="45305" name="Group 249"/>
          <p:cNvGraphicFramePr>
            <a:graphicFrameLocks noGrp="1"/>
          </p:cNvGraphicFramePr>
          <p:nvPr/>
        </p:nvGraphicFramePr>
        <p:xfrm>
          <a:off x="5029200" y="1524001"/>
          <a:ext cx="5410204" cy="4968871"/>
        </p:xfrm>
        <a:graphic>
          <a:graphicData uri="http://schemas.openxmlformats.org/drawingml/2006/table">
            <a:tbl>
              <a:tblPr/>
              <a:tblGrid>
                <a:gridCol w="135255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525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5255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5255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9629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25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25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7258"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4EAB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725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725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57258"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4EAB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5725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5725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57258"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4EAB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57258"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B17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45194" name="Rectangle 138"/>
          <p:cNvSpPr>
            <a:spLocks noChangeArrowheads="1"/>
          </p:cNvSpPr>
          <p:nvPr/>
        </p:nvSpPr>
        <p:spPr bwMode="auto">
          <a:xfrm>
            <a:off x="5357813" y="1509713"/>
            <a:ext cx="8382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120000"/>
              <a:defRPr/>
            </a:pP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Tổ 1</a:t>
            </a:r>
          </a:p>
        </p:txBody>
      </p:sp>
      <p:sp>
        <p:nvSpPr>
          <p:cNvPr id="45195" name="Rectangle 139"/>
          <p:cNvSpPr>
            <a:spLocks noChangeArrowheads="1"/>
          </p:cNvSpPr>
          <p:nvPr/>
        </p:nvSpPr>
        <p:spPr bwMode="auto">
          <a:xfrm>
            <a:off x="6710363" y="1504950"/>
            <a:ext cx="7620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120000"/>
              <a:defRPr/>
            </a:pP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Tổ 2</a:t>
            </a:r>
          </a:p>
        </p:txBody>
      </p:sp>
      <p:sp>
        <p:nvSpPr>
          <p:cNvPr id="45196" name="Rectangle 140"/>
          <p:cNvSpPr>
            <a:spLocks noChangeArrowheads="1"/>
          </p:cNvSpPr>
          <p:nvPr/>
        </p:nvSpPr>
        <p:spPr bwMode="auto">
          <a:xfrm>
            <a:off x="8080021" y="1509713"/>
            <a:ext cx="697627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120000"/>
              <a:defRPr/>
            </a:pP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Tổ 3</a:t>
            </a:r>
          </a:p>
        </p:txBody>
      </p:sp>
      <p:sp>
        <p:nvSpPr>
          <p:cNvPr id="45197" name="Rectangle 141"/>
          <p:cNvSpPr>
            <a:spLocks noChangeArrowheads="1"/>
          </p:cNvSpPr>
          <p:nvPr/>
        </p:nvSpPr>
        <p:spPr bwMode="auto">
          <a:xfrm>
            <a:off x="9423045" y="1504950"/>
            <a:ext cx="697627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120000"/>
              <a:defRPr/>
            </a:pP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Tổ 4</a:t>
            </a:r>
          </a:p>
        </p:txBody>
      </p:sp>
      <p:sp>
        <p:nvSpPr>
          <p:cNvPr id="5183" name="AutoShape 143"/>
          <p:cNvSpPr>
            <a:spLocks noChangeArrowheads="1"/>
          </p:cNvSpPr>
          <p:nvPr/>
        </p:nvSpPr>
        <p:spPr bwMode="auto">
          <a:xfrm>
            <a:off x="8229600" y="1981200"/>
            <a:ext cx="381000" cy="304800"/>
          </a:xfrm>
          <a:prstGeom prst="flowChartExtract">
            <a:avLst/>
          </a:prstGeom>
          <a:solidFill>
            <a:srgbClr val="FF00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2400">
              <a:latin typeface="Arial" charset="0"/>
            </a:endParaRPr>
          </a:p>
        </p:txBody>
      </p:sp>
      <p:sp>
        <p:nvSpPr>
          <p:cNvPr id="5184" name="AutoShape 144"/>
          <p:cNvSpPr>
            <a:spLocks noChangeArrowheads="1"/>
          </p:cNvSpPr>
          <p:nvPr/>
        </p:nvSpPr>
        <p:spPr bwMode="auto">
          <a:xfrm>
            <a:off x="6858000" y="1981200"/>
            <a:ext cx="381000" cy="304800"/>
          </a:xfrm>
          <a:prstGeom prst="flowChartExtract">
            <a:avLst/>
          </a:prstGeom>
          <a:solidFill>
            <a:srgbClr val="FF00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2400">
              <a:latin typeface="Arial" charset="0"/>
            </a:endParaRPr>
          </a:p>
        </p:txBody>
      </p:sp>
      <p:sp>
        <p:nvSpPr>
          <p:cNvPr id="5185" name="AutoShape 145"/>
          <p:cNvSpPr>
            <a:spLocks noChangeArrowheads="1"/>
          </p:cNvSpPr>
          <p:nvPr/>
        </p:nvSpPr>
        <p:spPr bwMode="auto">
          <a:xfrm>
            <a:off x="5519739" y="1990725"/>
            <a:ext cx="381000" cy="304800"/>
          </a:xfrm>
          <a:prstGeom prst="flowChartExtract">
            <a:avLst/>
          </a:prstGeom>
          <a:solidFill>
            <a:srgbClr val="FF00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2400">
              <a:solidFill>
                <a:srgbClr val="FF0000"/>
              </a:solidFill>
              <a:latin typeface="Arial" charset="0"/>
            </a:endParaRPr>
          </a:p>
        </p:txBody>
      </p:sp>
      <p:sp>
        <p:nvSpPr>
          <p:cNvPr id="5186" name="Rectangle 146"/>
          <p:cNvSpPr>
            <a:spLocks noChangeArrowheads="1"/>
          </p:cNvSpPr>
          <p:nvPr/>
        </p:nvSpPr>
        <p:spPr bwMode="auto">
          <a:xfrm>
            <a:off x="8286751" y="3810000"/>
            <a:ext cx="304800" cy="304800"/>
          </a:xfrm>
          <a:prstGeom prst="rect">
            <a:avLst/>
          </a:prstGeom>
          <a:solidFill>
            <a:srgbClr val="0000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2400">
              <a:latin typeface="Arial" charset="0"/>
            </a:endParaRPr>
          </a:p>
        </p:txBody>
      </p:sp>
      <p:sp>
        <p:nvSpPr>
          <p:cNvPr id="5187" name="Rectangle 147"/>
          <p:cNvSpPr>
            <a:spLocks noChangeArrowheads="1"/>
          </p:cNvSpPr>
          <p:nvPr/>
        </p:nvSpPr>
        <p:spPr bwMode="auto">
          <a:xfrm>
            <a:off x="5562600" y="3810000"/>
            <a:ext cx="304800" cy="304800"/>
          </a:xfrm>
          <a:prstGeom prst="rect">
            <a:avLst/>
          </a:prstGeom>
          <a:solidFill>
            <a:srgbClr val="0000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2400">
              <a:latin typeface="Arial" charset="0"/>
            </a:endParaRPr>
          </a:p>
        </p:txBody>
      </p:sp>
      <p:sp>
        <p:nvSpPr>
          <p:cNvPr id="5188" name="Rectangle 148"/>
          <p:cNvSpPr>
            <a:spLocks noChangeArrowheads="1"/>
          </p:cNvSpPr>
          <p:nvPr/>
        </p:nvSpPr>
        <p:spPr bwMode="auto">
          <a:xfrm>
            <a:off x="6934200" y="3352800"/>
            <a:ext cx="304800" cy="304800"/>
          </a:xfrm>
          <a:prstGeom prst="rect">
            <a:avLst/>
          </a:prstGeom>
          <a:solidFill>
            <a:srgbClr val="0000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2400">
              <a:latin typeface="Arial" charset="0"/>
            </a:endParaRPr>
          </a:p>
        </p:txBody>
      </p:sp>
      <p:sp>
        <p:nvSpPr>
          <p:cNvPr id="5189" name="Rectangle 149"/>
          <p:cNvSpPr>
            <a:spLocks noChangeArrowheads="1"/>
          </p:cNvSpPr>
          <p:nvPr/>
        </p:nvSpPr>
        <p:spPr bwMode="auto">
          <a:xfrm>
            <a:off x="8277225" y="3367088"/>
            <a:ext cx="304800" cy="304800"/>
          </a:xfrm>
          <a:prstGeom prst="rect">
            <a:avLst/>
          </a:prstGeom>
          <a:solidFill>
            <a:srgbClr val="0000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2400">
              <a:latin typeface="Arial" charset="0"/>
            </a:endParaRPr>
          </a:p>
        </p:txBody>
      </p:sp>
      <p:sp>
        <p:nvSpPr>
          <p:cNvPr id="5190" name="Rectangle 150"/>
          <p:cNvSpPr>
            <a:spLocks noChangeArrowheads="1"/>
          </p:cNvSpPr>
          <p:nvPr/>
        </p:nvSpPr>
        <p:spPr bwMode="auto">
          <a:xfrm>
            <a:off x="5562600" y="3352800"/>
            <a:ext cx="304800" cy="304800"/>
          </a:xfrm>
          <a:prstGeom prst="rect">
            <a:avLst/>
          </a:prstGeom>
          <a:solidFill>
            <a:srgbClr val="0000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2400">
              <a:latin typeface="Arial" charset="0"/>
            </a:endParaRPr>
          </a:p>
        </p:txBody>
      </p:sp>
      <p:sp>
        <p:nvSpPr>
          <p:cNvPr id="5191" name="Rectangle 151"/>
          <p:cNvSpPr>
            <a:spLocks noChangeArrowheads="1"/>
          </p:cNvSpPr>
          <p:nvPr/>
        </p:nvSpPr>
        <p:spPr bwMode="auto">
          <a:xfrm>
            <a:off x="9549714" y="5181600"/>
            <a:ext cx="457200" cy="304800"/>
          </a:xfrm>
          <a:prstGeom prst="rect">
            <a:avLst/>
          </a:prstGeom>
          <a:solidFill>
            <a:srgbClr val="FF00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2400">
              <a:latin typeface="Arial" charset="0"/>
            </a:endParaRPr>
          </a:p>
        </p:txBody>
      </p:sp>
      <p:sp>
        <p:nvSpPr>
          <p:cNvPr id="5192" name="Rectangle 152"/>
          <p:cNvSpPr>
            <a:spLocks noChangeArrowheads="1"/>
          </p:cNvSpPr>
          <p:nvPr/>
        </p:nvSpPr>
        <p:spPr bwMode="auto">
          <a:xfrm>
            <a:off x="6824663" y="5176838"/>
            <a:ext cx="457200" cy="304800"/>
          </a:xfrm>
          <a:prstGeom prst="rect">
            <a:avLst/>
          </a:prstGeom>
          <a:solidFill>
            <a:srgbClr val="FF00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2400">
              <a:latin typeface="Arial" charset="0"/>
            </a:endParaRPr>
          </a:p>
        </p:txBody>
      </p:sp>
      <p:sp>
        <p:nvSpPr>
          <p:cNvPr id="5193" name="Rectangle 153"/>
          <p:cNvSpPr>
            <a:spLocks noChangeArrowheads="1"/>
          </p:cNvSpPr>
          <p:nvPr/>
        </p:nvSpPr>
        <p:spPr bwMode="auto">
          <a:xfrm>
            <a:off x="8191500" y="4724400"/>
            <a:ext cx="457200" cy="304800"/>
          </a:xfrm>
          <a:prstGeom prst="rect">
            <a:avLst/>
          </a:prstGeom>
          <a:solidFill>
            <a:srgbClr val="FF00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2400">
              <a:latin typeface="Arial" charset="0"/>
            </a:endParaRPr>
          </a:p>
        </p:txBody>
      </p:sp>
      <p:sp>
        <p:nvSpPr>
          <p:cNvPr id="5194" name="Rectangle 154"/>
          <p:cNvSpPr>
            <a:spLocks noChangeArrowheads="1"/>
          </p:cNvSpPr>
          <p:nvPr/>
        </p:nvSpPr>
        <p:spPr bwMode="auto">
          <a:xfrm>
            <a:off x="6829425" y="4719638"/>
            <a:ext cx="457200" cy="304800"/>
          </a:xfrm>
          <a:prstGeom prst="rect">
            <a:avLst/>
          </a:prstGeom>
          <a:solidFill>
            <a:srgbClr val="FF00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2400">
              <a:latin typeface="Arial" charset="0"/>
            </a:endParaRPr>
          </a:p>
        </p:txBody>
      </p:sp>
      <p:sp>
        <p:nvSpPr>
          <p:cNvPr id="5195" name="Rectangle 155"/>
          <p:cNvSpPr>
            <a:spLocks noChangeArrowheads="1"/>
          </p:cNvSpPr>
          <p:nvPr/>
        </p:nvSpPr>
        <p:spPr bwMode="auto">
          <a:xfrm>
            <a:off x="9553575" y="4724400"/>
            <a:ext cx="457200" cy="304800"/>
          </a:xfrm>
          <a:prstGeom prst="rect">
            <a:avLst/>
          </a:prstGeom>
          <a:solidFill>
            <a:srgbClr val="FF00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2400">
              <a:latin typeface="Arial" charset="0"/>
            </a:endParaRPr>
          </a:p>
        </p:txBody>
      </p:sp>
      <p:sp>
        <p:nvSpPr>
          <p:cNvPr id="5196" name="Text Box 156"/>
          <p:cNvSpPr txBox="1">
            <a:spLocks noChangeArrowheads="1"/>
          </p:cNvSpPr>
          <p:nvPr/>
        </p:nvSpPr>
        <p:spPr bwMode="auto">
          <a:xfrm>
            <a:off x="5053014" y="1127127"/>
            <a:ext cx="531018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bg1"/>
                </a:solidFill>
                <a:latin typeface="Arial" charset="0"/>
              </a:rPr>
              <a:t>SỐ HÌNH CỦA BỐN TỔ ĐÃ CẮT ĐƯỢC</a:t>
            </a:r>
          </a:p>
        </p:txBody>
      </p:sp>
      <p:sp>
        <p:nvSpPr>
          <p:cNvPr id="5197" name="Rectangle 157"/>
          <p:cNvSpPr>
            <a:spLocks noChangeArrowheads="1"/>
          </p:cNvSpPr>
          <p:nvPr/>
        </p:nvSpPr>
        <p:spPr bwMode="auto">
          <a:xfrm>
            <a:off x="9634539" y="3362325"/>
            <a:ext cx="304800" cy="304800"/>
          </a:xfrm>
          <a:prstGeom prst="rect">
            <a:avLst/>
          </a:prstGeom>
          <a:solidFill>
            <a:srgbClr val="0000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2400">
              <a:latin typeface="Arial" charset="0"/>
            </a:endParaRPr>
          </a:p>
        </p:txBody>
      </p:sp>
      <p:sp>
        <p:nvSpPr>
          <p:cNvPr id="5198" name="Rectangle 158"/>
          <p:cNvSpPr>
            <a:spLocks noChangeArrowheads="1"/>
          </p:cNvSpPr>
          <p:nvPr/>
        </p:nvSpPr>
        <p:spPr bwMode="auto">
          <a:xfrm>
            <a:off x="9644063" y="3810000"/>
            <a:ext cx="304800" cy="304800"/>
          </a:xfrm>
          <a:prstGeom prst="rect">
            <a:avLst/>
          </a:prstGeom>
          <a:solidFill>
            <a:srgbClr val="0000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2400">
              <a:latin typeface="Arial" charset="0"/>
            </a:endParaRPr>
          </a:p>
        </p:txBody>
      </p:sp>
      <p:sp>
        <p:nvSpPr>
          <p:cNvPr id="45273" name="Text Box 217"/>
          <p:cNvSpPr txBox="1">
            <a:spLocks noChangeArrowheads="1"/>
          </p:cNvSpPr>
          <p:nvPr/>
        </p:nvSpPr>
        <p:spPr bwMode="auto">
          <a:xfrm>
            <a:off x="5467351" y="6019800"/>
            <a:ext cx="48006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40002"/>
                </a:solidFill>
                <a:latin typeface="Arial" charset="0"/>
              </a:rPr>
              <a:t>Cả bốn tổ đã cắt được là 16 hình</a:t>
            </a:r>
          </a:p>
        </p:txBody>
      </p:sp>
      <p:sp>
        <p:nvSpPr>
          <p:cNvPr id="45274" name="Text Box 218"/>
          <p:cNvSpPr txBox="1">
            <a:spLocks noChangeArrowheads="1"/>
          </p:cNvSpPr>
          <p:nvPr/>
        </p:nvSpPr>
        <p:spPr bwMode="auto">
          <a:xfrm>
            <a:off x="5791200" y="2819400"/>
            <a:ext cx="4343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latin typeface="Arial" charset="0"/>
              </a:rPr>
              <a:t>Có 4 hình tam giác</a:t>
            </a:r>
          </a:p>
        </p:txBody>
      </p:sp>
      <p:sp>
        <p:nvSpPr>
          <p:cNvPr id="45275" name="Text Box 219"/>
          <p:cNvSpPr txBox="1">
            <a:spLocks noChangeArrowheads="1"/>
          </p:cNvSpPr>
          <p:nvPr/>
        </p:nvSpPr>
        <p:spPr bwMode="auto">
          <a:xfrm>
            <a:off x="5943600" y="4191000"/>
            <a:ext cx="3810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40002"/>
                </a:solidFill>
                <a:latin typeface="Arial" charset="0"/>
              </a:rPr>
              <a:t>Có 7 hình vuông</a:t>
            </a:r>
          </a:p>
        </p:txBody>
      </p:sp>
      <p:sp>
        <p:nvSpPr>
          <p:cNvPr id="45276" name="Text Box 220"/>
          <p:cNvSpPr txBox="1">
            <a:spLocks noChangeArrowheads="1"/>
          </p:cNvSpPr>
          <p:nvPr/>
        </p:nvSpPr>
        <p:spPr bwMode="auto">
          <a:xfrm>
            <a:off x="6238875" y="5562600"/>
            <a:ext cx="3352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40002"/>
                </a:solidFill>
                <a:latin typeface="Arial" charset="0"/>
              </a:rPr>
              <a:t>Có 5 hình chữ nhật</a:t>
            </a:r>
          </a:p>
        </p:txBody>
      </p:sp>
      <p:sp>
        <p:nvSpPr>
          <p:cNvPr id="5203" name="AutoShape 226"/>
          <p:cNvSpPr>
            <a:spLocks noChangeArrowheads="1"/>
          </p:cNvSpPr>
          <p:nvPr/>
        </p:nvSpPr>
        <p:spPr bwMode="auto">
          <a:xfrm>
            <a:off x="5543551" y="2438400"/>
            <a:ext cx="381000" cy="304800"/>
          </a:xfrm>
          <a:prstGeom prst="flowChartExtract">
            <a:avLst/>
          </a:prstGeom>
          <a:solidFill>
            <a:srgbClr val="FF00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2400">
              <a:latin typeface="Arial" charset="0"/>
            </a:endParaRPr>
          </a:p>
        </p:txBody>
      </p:sp>
      <p:sp>
        <p:nvSpPr>
          <p:cNvPr id="45289" name="Cloud"/>
          <p:cNvSpPr>
            <a:spLocks noChangeAspect="1" noEditPoints="1" noChangeArrowheads="1"/>
          </p:cNvSpPr>
          <p:nvPr/>
        </p:nvSpPr>
        <p:spPr bwMode="auto">
          <a:xfrm>
            <a:off x="1524000" y="3895725"/>
            <a:ext cx="2514600" cy="1371600"/>
          </a:xfrm>
          <a:custGeom>
            <a:avLst/>
            <a:gdLst>
              <a:gd name="T0" fmla="*/ 7800 w 21600"/>
              <a:gd name="T1" fmla="*/ 685800 h 21600"/>
              <a:gd name="T2" fmla="*/ 1257300 w 21600"/>
              <a:gd name="T3" fmla="*/ 1370140 h 21600"/>
              <a:gd name="T4" fmla="*/ 2512505 w 21600"/>
              <a:gd name="T5" fmla="*/ 685800 h 21600"/>
              <a:gd name="T6" fmla="*/ 1257300 w 21600"/>
              <a:gd name="T7" fmla="*/ 78423 h 21600"/>
              <a:gd name="T8" fmla="*/ 0 60000 65536"/>
              <a:gd name="T9" fmla="*/ 0 60000 65536"/>
              <a:gd name="T10" fmla="*/ 0 60000 65536"/>
              <a:gd name="T11" fmla="*/ 0 60000 65536"/>
              <a:gd name="T12" fmla="*/ 2977 w 21600"/>
              <a:gd name="T13" fmla="*/ 3262 h 21600"/>
              <a:gd name="T14" fmla="*/ 17087 w 21600"/>
              <a:gd name="T15" fmla="*/ 1733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lnTo>
                  <a:pt x="1949" y="7180"/>
                </a:ln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solidFill>
            <a:srgbClr val="0000CC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pPr>
              <a:defRPr/>
            </a:pPr>
            <a:r>
              <a:rPr lang="en-US" sz="2000" b="1">
                <a:solidFill>
                  <a:schemeClr val="bg1"/>
                </a:solidFill>
              </a:rPr>
              <a:t>Trong đó có bao nhiêu hình vuông ?</a:t>
            </a:r>
          </a:p>
        </p:txBody>
      </p:sp>
      <p:sp>
        <p:nvSpPr>
          <p:cNvPr id="45290" name="Cloud"/>
          <p:cNvSpPr>
            <a:spLocks noChangeAspect="1" noEditPoints="1" noChangeArrowheads="1"/>
          </p:cNvSpPr>
          <p:nvPr/>
        </p:nvSpPr>
        <p:spPr bwMode="auto">
          <a:xfrm>
            <a:off x="1219200" y="5372100"/>
            <a:ext cx="2819400" cy="1371600"/>
          </a:xfrm>
          <a:custGeom>
            <a:avLst/>
            <a:gdLst>
              <a:gd name="T0" fmla="*/ 7800 w 21600"/>
              <a:gd name="T1" fmla="*/ 685800 h 21600"/>
              <a:gd name="T2" fmla="*/ 1257300 w 21600"/>
              <a:gd name="T3" fmla="*/ 1370140 h 21600"/>
              <a:gd name="T4" fmla="*/ 2512505 w 21600"/>
              <a:gd name="T5" fmla="*/ 685800 h 21600"/>
              <a:gd name="T6" fmla="*/ 1257300 w 21600"/>
              <a:gd name="T7" fmla="*/ 78423 h 21600"/>
              <a:gd name="T8" fmla="*/ 0 60000 65536"/>
              <a:gd name="T9" fmla="*/ 0 60000 65536"/>
              <a:gd name="T10" fmla="*/ 0 60000 65536"/>
              <a:gd name="T11" fmla="*/ 0 60000 65536"/>
              <a:gd name="T12" fmla="*/ 2977 w 21600"/>
              <a:gd name="T13" fmla="*/ 3262 h 21600"/>
              <a:gd name="T14" fmla="*/ 17087 w 21600"/>
              <a:gd name="T15" fmla="*/ 1733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lnTo>
                  <a:pt x="1949" y="7180"/>
                </a:ln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solidFill>
            <a:srgbClr val="FF0066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pPr>
              <a:defRPr/>
            </a:pPr>
            <a:r>
              <a:rPr lang="en-US" sz="2000" b="1">
                <a:solidFill>
                  <a:schemeClr val="bg1"/>
                </a:solidFill>
              </a:rPr>
              <a:t>Trong đó có bao nhiêu hình chữ nhật ?</a:t>
            </a:r>
            <a:endParaRPr lang="en-US" sz="1800" b="1">
              <a:solidFill>
                <a:schemeClr val="bg1"/>
              </a:solidFill>
            </a:endParaRPr>
          </a:p>
        </p:txBody>
      </p:sp>
      <p:sp>
        <p:nvSpPr>
          <p:cNvPr id="45299" name="Line 243"/>
          <p:cNvSpPr>
            <a:spLocks noChangeShapeType="1"/>
          </p:cNvSpPr>
          <p:nvPr/>
        </p:nvSpPr>
        <p:spPr bwMode="auto">
          <a:xfrm>
            <a:off x="4038600" y="4495800"/>
            <a:ext cx="990600" cy="0"/>
          </a:xfrm>
          <a:prstGeom prst="line">
            <a:avLst/>
          </a:prstGeom>
          <a:noFill/>
          <a:ln w="28575" cap="rnd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5300" name="Line 244"/>
          <p:cNvSpPr>
            <a:spLocks noChangeShapeType="1"/>
          </p:cNvSpPr>
          <p:nvPr/>
        </p:nvSpPr>
        <p:spPr bwMode="auto">
          <a:xfrm>
            <a:off x="3962400" y="5867400"/>
            <a:ext cx="1066800" cy="0"/>
          </a:xfrm>
          <a:prstGeom prst="line">
            <a:avLst/>
          </a:prstGeom>
          <a:noFill/>
          <a:ln w="28575" cap="rnd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5301" name="Cloud"/>
          <p:cNvSpPr>
            <a:spLocks noChangeAspect="1" noEditPoints="1" noChangeArrowheads="1"/>
          </p:cNvSpPr>
          <p:nvPr/>
        </p:nvSpPr>
        <p:spPr bwMode="auto">
          <a:xfrm>
            <a:off x="1633537" y="914401"/>
            <a:ext cx="2709861" cy="1304924"/>
          </a:xfrm>
          <a:custGeom>
            <a:avLst/>
            <a:gdLst>
              <a:gd name="T0" fmla="*/ 7564 w 21600"/>
              <a:gd name="T1" fmla="*/ 723900 h 21600"/>
              <a:gd name="T2" fmla="*/ 1219200 w 21600"/>
              <a:gd name="T3" fmla="*/ 1446258 h 21600"/>
              <a:gd name="T4" fmla="*/ 2436368 w 21600"/>
              <a:gd name="T5" fmla="*/ 723900 h 21600"/>
              <a:gd name="T6" fmla="*/ 1219200 w 21600"/>
              <a:gd name="T7" fmla="*/ 82779 h 21600"/>
              <a:gd name="T8" fmla="*/ 0 60000 65536"/>
              <a:gd name="T9" fmla="*/ 0 60000 65536"/>
              <a:gd name="T10" fmla="*/ 0 60000 65536"/>
              <a:gd name="T11" fmla="*/ 0 60000 65536"/>
              <a:gd name="T12" fmla="*/ 2977 w 21600"/>
              <a:gd name="T13" fmla="*/ 3262 h 21600"/>
              <a:gd name="T14" fmla="*/ 17087 w 21600"/>
              <a:gd name="T15" fmla="*/ 1733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lnTo>
                  <a:pt x="1949" y="7180"/>
                </a:ln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solidFill>
            <a:schemeClr val="accent6">
              <a:lumMod val="40000"/>
              <a:lumOff val="60000"/>
            </a:schemeClr>
          </a:solidFill>
          <a:ln w="9525" cap="rnd">
            <a:solidFill>
              <a:srgbClr val="000000"/>
            </a:solidFill>
            <a:prstDash val="sysDot"/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pPr>
              <a:defRPr/>
            </a:pPr>
            <a:r>
              <a:rPr lang="en-US" sz="2000" b="1"/>
              <a:t>Cả bốn tổ cắt được bao nhiêu hình ?</a:t>
            </a:r>
          </a:p>
        </p:txBody>
      </p:sp>
      <p:cxnSp>
        <p:nvCxnSpPr>
          <p:cNvPr id="45302" name="AutoShape 246"/>
          <p:cNvCxnSpPr>
            <a:cxnSpLocks noChangeShapeType="1"/>
          </p:cNvCxnSpPr>
          <p:nvPr/>
        </p:nvCxnSpPr>
        <p:spPr bwMode="auto">
          <a:xfrm rot="16200000" flipH="1">
            <a:off x="2019300" y="3390900"/>
            <a:ext cx="4114800" cy="1905000"/>
          </a:xfrm>
          <a:prstGeom prst="curvedConnector3">
            <a:avLst>
              <a:gd name="adj1" fmla="val 50000"/>
            </a:avLst>
          </a:prstGeom>
          <a:noFill/>
          <a:ln w="28575" cap="rnd">
            <a:solidFill>
              <a:schemeClr val="tx1"/>
            </a:solidFill>
            <a:prstDash val="sysDot"/>
            <a:round/>
            <a:headEnd/>
            <a:tailEnd/>
          </a:ln>
        </p:spPr>
      </p:cxnSp>
      <p:sp>
        <p:nvSpPr>
          <p:cNvPr id="45303" name="Cloud"/>
          <p:cNvSpPr>
            <a:spLocks noChangeAspect="1" noEditPoints="1" noChangeArrowheads="1"/>
          </p:cNvSpPr>
          <p:nvPr/>
        </p:nvSpPr>
        <p:spPr bwMode="auto">
          <a:xfrm>
            <a:off x="1533524" y="2219325"/>
            <a:ext cx="2809873" cy="1600200"/>
          </a:xfrm>
          <a:custGeom>
            <a:avLst/>
            <a:gdLst>
              <a:gd name="T0" fmla="*/ 7800 w 21600"/>
              <a:gd name="T1" fmla="*/ 800100 h 21600"/>
              <a:gd name="T2" fmla="*/ 1257300 w 21600"/>
              <a:gd name="T3" fmla="*/ 1598496 h 21600"/>
              <a:gd name="T4" fmla="*/ 2512505 w 21600"/>
              <a:gd name="T5" fmla="*/ 800100 h 21600"/>
              <a:gd name="T6" fmla="*/ 1257300 w 21600"/>
              <a:gd name="T7" fmla="*/ 91493 h 21600"/>
              <a:gd name="T8" fmla="*/ 0 60000 65536"/>
              <a:gd name="T9" fmla="*/ 0 60000 65536"/>
              <a:gd name="T10" fmla="*/ 0 60000 65536"/>
              <a:gd name="T11" fmla="*/ 0 60000 65536"/>
              <a:gd name="T12" fmla="*/ 2977 w 21600"/>
              <a:gd name="T13" fmla="*/ 3262 h 21600"/>
              <a:gd name="T14" fmla="*/ 17087 w 21600"/>
              <a:gd name="T15" fmla="*/ 1733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lnTo>
                  <a:pt x="1949" y="7180"/>
                </a:ln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solidFill>
            <a:srgbClr val="FF0066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pPr>
              <a:defRPr/>
            </a:pPr>
            <a:r>
              <a:rPr lang="en-US" sz="2000" b="1">
                <a:solidFill>
                  <a:schemeClr val="bg1"/>
                </a:solidFill>
              </a:rPr>
              <a:t>Trong đó có bao nhiêu hình tam giác ?</a:t>
            </a:r>
          </a:p>
        </p:txBody>
      </p:sp>
      <p:sp>
        <p:nvSpPr>
          <p:cNvPr id="45304" name="Line 248"/>
          <p:cNvSpPr>
            <a:spLocks noChangeShapeType="1"/>
          </p:cNvSpPr>
          <p:nvPr/>
        </p:nvSpPr>
        <p:spPr bwMode="auto">
          <a:xfrm>
            <a:off x="4038600" y="2971800"/>
            <a:ext cx="990600" cy="0"/>
          </a:xfrm>
          <a:prstGeom prst="line">
            <a:avLst/>
          </a:prstGeom>
          <a:noFill/>
          <a:ln w="28575" cap="rnd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slow">
    <p:blinds dir="vert"/>
    <p:sndAc>
      <p:stSnd>
        <p:snd r:embed="rId3" name="click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45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453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453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453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800" decel="100000"/>
                                        <p:tgtEl>
                                          <p:spTgt spid="452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800" decel="100000" fill="hold"/>
                                        <p:tgtEl>
                                          <p:spTgt spid="4527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800" decel="100000" fill="hold"/>
                                        <p:tgtEl>
                                          <p:spTgt spid="452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800" decel="100000" fill="hold"/>
                                        <p:tgtEl>
                                          <p:spTgt spid="452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52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52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800" decel="100000"/>
                                        <p:tgtEl>
                                          <p:spTgt spid="4530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4530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800" decel="100000" fill="hold"/>
                                        <p:tgtEl>
                                          <p:spTgt spid="453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800" decel="100000" fill="hold"/>
                                        <p:tgtEl>
                                          <p:spTgt spid="453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53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53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7" dur="2000"/>
                                        <p:tgtEl>
                                          <p:spTgt spid="453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800" decel="100000"/>
                                        <p:tgtEl>
                                          <p:spTgt spid="4530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800" decel="100000" fill="hold"/>
                                        <p:tgtEl>
                                          <p:spTgt spid="4530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800" decel="100000" fill="hold"/>
                                        <p:tgtEl>
                                          <p:spTgt spid="453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800" decel="100000" fill="hold"/>
                                        <p:tgtEl>
                                          <p:spTgt spid="453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53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53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800" decel="100000"/>
                                        <p:tgtEl>
                                          <p:spTgt spid="452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800" decel="100000" fill="hold"/>
                                        <p:tgtEl>
                                          <p:spTgt spid="4527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800" decel="100000" fill="hold"/>
                                        <p:tgtEl>
                                          <p:spTgt spid="452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800" decel="100000" fill="hold"/>
                                        <p:tgtEl>
                                          <p:spTgt spid="452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52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52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600" decel="100000"/>
                                        <p:tgtEl>
                                          <p:spTgt spid="4528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600" decel="100000" fill="hold"/>
                                        <p:tgtEl>
                                          <p:spTgt spid="4528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600" decel="100000" fill="hold"/>
                                        <p:tgtEl>
                                          <p:spTgt spid="452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600" decel="100000" fill="hold"/>
                                        <p:tgtEl>
                                          <p:spTgt spid="452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452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452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800" decel="100000"/>
                                        <p:tgtEl>
                                          <p:spTgt spid="4529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800" decel="100000" fill="hold"/>
                                        <p:tgtEl>
                                          <p:spTgt spid="4529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800" decel="100000" fill="hold"/>
                                        <p:tgtEl>
                                          <p:spTgt spid="452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800" decel="100000" fill="hold"/>
                                        <p:tgtEl>
                                          <p:spTgt spid="452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52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52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6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800" decel="100000"/>
                                        <p:tgtEl>
                                          <p:spTgt spid="452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800" decel="100000" fill="hold"/>
                                        <p:tgtEl>
                                          <p:spTgt spid="4527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800" decel="100000" fill="hold"/>
                                        <p:tgtEl>
                                          <p:spTgt spid="452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800" decel="100000" fill="hold"/>
                                        <p:tgtEl>
                                          <p:spTgt spid="452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52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52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8" dur="2000"/>
                                        <p:tgtEl>
                                          <p:spTgt spid="45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800" decel="100000"/>
                                        <p:tgtEl>
                                          <p:spTgt spid="4530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4" dur="800" decel="100000" fill="hold"/>
                                        <p:tgtEl>
                                          <p:spTgt spid="4530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800" decel="100000" fill="hold"/>
                                        <p:tgtEl>
                                          <p:spTgt spid="453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800" decel="100000" fill="hold"/>
                                        <p:tgtEl>
                                          <p:spTgt spid="453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53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53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9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800" decel="100000"/>
                                        <p:tgtEl>
                                          <p:spTgt spid="4527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2" dur="800" decel="100000" fill="hold"/>
                                        <p:tgtEl>
                                          <p:spTgt spid="4527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800" decel="100000" fill="hold"/>
                                        <p:tgtEl>
                                          <p:spTgt spid="452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800" decel="100000" fill="hold"/>
                                        <p:tgtEl>
                                          <p:spTgt spid="452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52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52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132" grpId="0"/>
      <p:bldP spid="45273" grpId="0"/>
      <p:bldP spid="45274" grpId="0"/>
      <p:bldP spid="45275" grpId="0"/>
      <p:bldP spid="45276" grpId="0"/>
      <p:bldP spid="45289" grpId="0" animBg="1"/>
      <p:bldP spid="45290" grpId="0" animBg="1"/>
      <p:bldP spid="45299" grpId="0" animBg="1"/>
      <p:bldP spid="45300" grpId="0" animBg="1"/>
      <p:bldP spid="45301" grpId="0" animBg="1"/>
      <p:bldP spid="45303" grpId="0" animBg="1"/>
      <p:bldP spid="4530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162" name="Cloud"/>
          <p:cNvSpPr>
            <a:spLocks noChangeAspect="1" noEditPoints="1" noChangeArrowheads="1"/>
          </p:cNvSpPr>
          <p:nvPr/>
        </p:nvSpPr>
        <p:spPr bwMode="auto">
          <a:xfrm>
            <a:off x="1752600" y="304800"/>
            <a:ext cx="5334000" cy="1943100"/>
          </a:xfrm>
          <a:custGeom>
            <a:avLst/>
            <a:gdLst>
              <a:gd name="T0" fmla="*/ 16545 w 21600"/>
              <a:gd name="T1" fmla="*/ 876300 h 21600"/>
              <a:gd name="T2" fmla="*/ 2667000 w 21600"/>
              <a:gd name="T3" fmla="*/ 1750734 h 21600"/>
              <a:gd name="T4" fmla="*/ 5329555 w 21600"/>
              <a:gd name="T5" fmla="*/ 876300 h 21600"/>
              <a:gd name="T6" fmla="*/ 2667000 w 21600"/>
              <a:gd name="T7" fmla="*/ 100207 h 21600"/>
              <a:gd name="T8" fmla="*/ 0 60000 65536"/>
              <a:gd name="T9" fmla="*/ 0 60000 65536"/>
              <a:gd name="T10" fmla="*/ 0 60000 65536"/>
              <a:gd name="T11" fmla="*/ 0 60000 65536"/>
              <a:gd name="T12" fmla="*/ 2977 w 21600"/>
              <a:gd name="T13" fmla="*/ 3262 h 21600"/>
              <a:gd name="T14" fmla="*/ 17087 w 21600"/>
              <a:gd name="T15" fmla="*/ 1733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lnTo>
                  <a:pt x="1949" y="7180"/>
                </a:ln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solidFill>
            <a:srgbClr val="F4EABE"/>
          </a:solidFill>
          <a:ln w="9525">
            <a:solidFill>
              <a:schemeClr val="tx2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pPr>
              <a:spcBef>
                <a:spcPct val="50000"/>
              </a:spcBef>
              <a:defRPr/>
            </a:pPr>
            <a:r>
              <a:rPr lang="en-US" sz="2200" b="1">
                <a:solidFill>
                  <a:srgbClr val="040002"/>
                </a:solidFill>
              </a:rPr>
              <a:t>b) Tổ 3 cắt được nhiều hơn tổ 2 bao nhiêu hình vuông nhưng ít hơn tổ 2 bao nhiêu hình chữ nhật ?</a:t>
            </a:r>
          </a:p>
          <a:p>
            <a:pPr>
              <a:defRPr/>
            </a:pPr>
            <a:endParaRPr lang="en-US" sz="2200"/>
          </a:p>
        </p:txBody>
      </p:sp>
      <p:sp>
        <p:nvSpPr>
          <p:cNvPr id="46163" name="AutoShape 83"/>
          <p:cNvSpPr>
            <a:spLocks noChangeArrowheads="1"/>
          </p:cNvSpPr>
          <p:nvPr/>
        </p:nvSpPr>
        <p:spPr bwMode="auto">
          <a:xfrm>
            <a:off x="1089454" y="5257800"/>
            <a:ext cx="8458200" cy="990600"/>
          </a:xfrm>
          <a:prstGeom prst="wedgeRoundRectCallout">
            <a:avLst>
              <a:gd name="adj1" fmla="val 34518"/>
              <a:gd name="adj2" fmla="val -143395"/>
              <a:gd name="adj3" fmla="val 16667"/>
            </a:avLst>
          </a:prstGeom>
          <a:solidFill>
            <a:srgbClr val="A5EBE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sz="2400" b="1" i="1">
                <a:solidFill>
                  <a:srgbClr val="040002"/>
                </a:solidFill>
                <a:latin typeface="Arial" charset="0"/>
              </a:rPr>
              <a:t>Tổ 3 cắt được nhiều hơn tổ 2:  2 - 1 = 1 (hình vuông). </a:t>
            </a:r>
          </a:p>
          <a:p>
            <a:r>
              <a:rPr lang="en-US" sz="2400" b="1" i="1">
                <a:solidFill>
                  <a:srgbClr val="040002"/>
                </a:solidFill>
                <a:latin typeface="Arial" charset="0"/>
              </a:rPr>
              <a:t>Nhưng ít hơn tổ 2:  2 - 1 = 1 (hình chữ nhật)</a:t>
            </a:r>
          </a:p>
        </p:txBody>
      </p:sp>
      <p:sp>
        <p:nvSpPr>
          <p:cNvPr id="46166" name="Oval 86"/>
          <p:cNvSpPr>
            <a:spLocks noChangeArrowheads="1"/>
          </p:cNvSpPr>
          <p:nvPr/>
        </p:nvSpPr>
        <p:spPr bwMode="auto">
          <a:xfrm>
            <a:off x="1066800" y="2537254"/>
            <a:ext cx="5029200" cy="2133600"/>
          </a:xfrm>
          <a:prstGeom prst="ellipse">
            <a:avLst/>
          </a:prstGeom>
          <a:solidFill>
            <a:srgbClr val="92D05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2400" b="1" i="1">
                <a:latin typeface="Arial" charset="0"/>
              </a:rPr>
              <a:t>Các em hãy nhìn vào biểu đồ </a:t>
            </a:r>
          </a:p>
          <a:p>
            <a:r>
              <a:rPr lang="en-US" sz="2400" b="1" i="1">
                <a:latin typeface="Arial" charset="0"/>
              </a:rPr>
              <a:t> so sánh số hình vuông, hình</a:t>
            </a:r>
          </a:p>
          <a:p>
            <a:r>
              <a:rPr lang="en-US" sz="2400" b="1" i="1">
                <a:latin typeface="Arial" charset="0"/>
              </a:rPr>
              <a:t> chữ nhật của tổ 2 và tổ 3.</a:t>
            </a:r>
          </a:p>
        </p:txBody>
      </p:sp>
      <p:graphicFrame>
        <p:nvGraphicFramePr>
          <p:cNvPr id="46390" name="Group 310"/>
          <p:cNvGraphicFramePr>
            <a:graphicFrameLocks noGrp="1"/>
          </p:cNvGraphicFramePr>
          <p:nvPr/>
        </p:nvGraphicFramePr>
        <p:xfrm>
          <a:off x="7010400" y="1828804"/>
          <a:ext cx="2438400" cy="2489201"/>
        </p:xfrm>
        <a:graphic>
          <a:graphicData uri="http://schemas.openxmlformats.org/drawingml/2006/table">
            <a:tbl>
              <a:tblPr/>
              <a:tblGrid>
                <a:gridCol w="1219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98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rPr>
                        <a:t>Tổ 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rPr>
                        <a:t>Tổ 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68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8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68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98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46386" name="Rectangle 306"/>
          <p:cNvSpPr>
            <a:spLocks noChangeArrowheads="1"/>
          </p:cNvSpPr>
          <p:nvPr/>
        </p:nvSpPr>
        <p:spPr bwMode="auto">
          <a:xfrm>
            <a:off x="8691563" y="2924175"/>
            <a:ext cx="304800" cy="304800"/>
          </a:xfrm>
          <a:prstGeom prst="rect">
            <a:avLst/>
          </a:prstGeom>
          <a:solidFill>
            <a:srgbClr val="0000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46387" name="Rectangle 307"/>
          <p:cNvSpPr>
            <a:spLocks noChangeArrowheads="1"/>
          </p:cNvSpPr>
          <p:nvPr/>
        </p:nvSpPr>
        <p:spPr bwMode="auto">
          <a:xfrm>
            <a:off x="7467600" y="2438400"/>
            <a:ext cx="304800" cy="304800"/>
          </a:xfrm>
          <a:prstGeom prst="rect">
            <a:avLst/>
          </a:prstGeom>
          <a:solidFill>
            <a:srgbClr val="0000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46388" name="Rectangle 308"/>
          <p:cNvSpPr>
            <a:spLocks noChangeArrowheads="1"/>
          </p:cNvSpPr>
          <p:nvPr/>
        </p:nvSpPr>
        <p:spPr bwMode="auto">
          <a:xfrm>
            <a:off x="8682039" y="2438400"/>
            <a:ext cx="304800" cy="304800"/>
          </a:xfrm>
          <a:prstGeom prst="rect">
            <a:avLst/>
          </a:prstGeom>
          <a:solidFill>
            <a:srgbClr val="0000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46391" name="Rectangle 311"/>
          <p:cNvSpPr>
            <a:spLocks noChangeArrowheads="1"/>
          </p:cNvSpPr>
          <p:nvPr/>
        </p:nvSpPr>
        <p:spPr bwMode="auto">
          <a:xfrm>
            <a:off x="7429500" y="3919538"/>
            <a:ext cx="457200" cy="304800"/>
          </a:xfrm>
          <a:prstGeom prst="rect">
            <a:avLst/>
          </a:prstGeom>
          <a:solidFill>
            <a:srgbClr val="FF00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46392" name="Rectangle 312"/>
          <p:cNvSpPr>
            <a:spLocks noChangeArrowheads="1"/>
          </p:cNvSpPr>
          <p:nvPr/>
        </p:nvSpPr>
        <p:spPr bwMode="auto">
          <a:xfrm>
            <a:off x="8639175" y="3424238"/>
            <a:ext cx="457200" cy="304800"/>
          </a:xfrm>
          <a:prstGeom prst="rect">
            <a:avLst/>
          </a:prstGeom>
          <a:solidFill>
            <a:srgbClr val="FF00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46393" name="Rectangle 313"/>
          <p:cNvSpPr>
            <a:spLocks noChangeArrowheads="1"/>
          </p:cNvSpPr>
          <p:nvPr/>
        </p:nvSpPr>
        <p:spPr bwMode="auto">
          <a:xfrm>
            <a:off x="7419975" y="3405188"/>
            <a:ext cx="457200" cy="304800"/>
          </a:xfrm>
          <a:prstGeom prst="rect">
            <a:avLst/>
          </a:prstGeom>
          <a:solidFill>
            <a:srgbClr val="FF00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46395" name="Line 315"/>
          <p:cNvSpPr>
            <a:spLocks noChangeShapeType="1"/>
          </p:cNvSpPr>
          <p:nvPr/>
        </p:nvSpPr>
        <p:spPr bwMode="auto">
          <a:xfrm flipH="1">
            <a:off x="4114800" y="2236573"/>
            <a:ext cx="228600" cy="381000"/>
          </a:xfrm>
          <a:prstGeom prst="line">
            <a:avLst/>
          </a:prstGeom>
          <a:noFill/>
          <a:ln w="28575" cap="rnd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6396" name="Line 316"/>
          <p:cNvSpPr>
            <a:spLocks noChangeShapeType="1"/>
          </p:cNvSpPr>
          <p:nvPr/>
        </p:nvSpPr>
        <p:spPr bwMode="auto">
          <a:xfrm flipV="1">
            <a:off x="6096000" y="3276600"/>
            <a:ext cx="914400" cy="76200"/>
          </a:xfrm>
          <a:prstGeom prst="line">
            <a:avLst/>
          </a:prstGeom>
          <a:noFill/>
          <a:ln w="28575" cap="rnd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blinds dir="vert"/>
    <p:sndAc>
      <p:stSnd>
        <p:snd r:embed="rId3" name="click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300" fill="hold"/>
                                        <p:tgtEl>
                                          <p:spTgt spid="461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300" fill="hold"/>
                                        <p:tgtEl>
                                          <p:spTgt spid="461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300" fill="hold"/>
                                        <p:tgtEl>
                                          <p:spTgt spid="4616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300"/>
                                        <p:tgtEl>
                                          <p:spTgt spid="46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5" dur="66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3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6" dur="220" decel="50000" autoRev="1" fill="hold">
                                          <p:stCondLst>
                                            <p:cond delay="660"/>
                                          </p:stCondLst>
                                        </p:cTn>
                                        <p:tgtEl>
                                          <p:spTgt spid="46395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7" dur="220" decel="100000" autoRev="1" fill="hold">
                                          <p:stCondLst>
                                            <p:cond delay="660"/>
                                          </p:stCondLst>
                                        </p:cTn>
                                        <p:tgtEl>
                                          <p:spTgt spid="46395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8" dur="220" decel="100000" autoRev="1" fill="hold">
                                          <p:stCondLst>
                                            <p:cond delay="660"/>
                                          </p:stCondLst>
                                        </p:cTn>
                                        <p:tgtEl>
                                          <p:spTgt spid="463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9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1" dur="66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2" dur="220" decel="50000" autoRev="1" fill="hold">
                                          <p:stCondLst>
                                            <p:cond delay="660"/>
                                          </p:stCondLst>
                                        </p:cTn>
                                        <p:tgtEl>
                                          <p:spTgt spid="46166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3" dur="220" decel="100000" autoRev="1" fill="hold">
                                          <p:stCondLst>
                                            <p:cond delay="660"/>
                                          </p:stCondLst>
                                        </p:cTn>
                                        <p:tgtEl>
                                          <p:spTgt spid="46166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4" dur="220" decel="100000" autoRev="1" fill="hold">
                                          <p:stCondLst>
                                            <p:cond delay="660"/>
                                          </p:stCondLst>
                                        </p:cTn>
                                        <p:tgtEl>
                                          <p:spTgt spid="461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800" decel="100000"/>
                                        <p:tgtEl>
                                          <p:spTgt spid="4639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800" decel="100000" fill="hold"/>
                                        <p:tgtEl>
                                          <p:spTgt spid="4639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800" decel="100000" fill="hold"/>
                                        <p:tgtEl>
                                          <p:spTgt spid="463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800" decel="100000" fill="hold"/>
                                        <p:tgtEl>
                                          <p:spTgt spid="463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63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63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800" decel="100000"/>
                                        <p:tgtEl>
                                          <p:spTgt spid="4638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800" decel="100000" fill="hold"/>
                                        <p:tgtEl>
                                          <p:spTgt spid="4638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800" decel="100000" fill="hold"/>
                                        <p:tgtEl>
                                          <p:spTgt spid="463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800" decel="100000" fill="hold"/>
                                        <p:tgtEl>
                                          <p:spTgt spid="463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63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63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800" decel="100000"/>
                                        <p:tgtEl>
                                          <p:spTgt spid="4638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800" decel="100000" fill="hold"/>
                                        <p:tgtEl>
                                          <p:spTgt spid="4638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800" decel="100000" fill="hold"/>
                                        <p:tgtEl>
                                          <p:spTgt spid="463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800" decel="100000" fill="hold"/>
                                        <p:tgtEl>
                                          <p:spTgt spid="463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63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63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800" decel="100000"/>
                                        <p:tgtEl>
                                          <p:spTgt spid="4638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800" decel="100000" fill="hold"/>
                                        <p:tgtEl>
                                          <p:spTgt spid="4638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800" decel="100000" fill="hold"/>
                                        <p:tgtEl>
                                          <p:spTgt spid="463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800" decel="100000" fill="hold"/>
                                        <p:tgtEl>
                                          <p:spTgt spid="463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63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63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800" decel="100000"/>
                                        <p:tgtEl>
                                          <p:spTgt spid="4639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800" decel="100000" fill="hold"/>
                                        <p:tgtEl>
                                          <p:spTgt spid="4639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800" decel="100000" fill="hold"/>
                                        <p:tgtEl>
                                          <p:spTgt spid="463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800" decel="100000" fill="hold"/>
                                        <p:tgtEl>
                                          <p:spTgt spid="463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63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63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800" decel="100000"/>
                                        <p:tgtEl>
                                          <p:spTgt spid="4639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800" decel="100000" fill="hold"/>
                                        <p:tgtEl>
                                          <p:spTgt spid="4639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800" decel="100000" fill="hold"/>
                                        <p:tgtEl>
                                          <p:spTgt spid="463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800" decel="100000" fill="hold"/>
                                        <p:tgtEl>
                                          <p:spTgt spid="463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63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63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800" decel="100000"/>
                                        <p:tgtEl>
                                          <p:spTgt spid="4639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800" decel="100000" fill="hold"/>
                                        <p:tgtEl>
                                          <p:spTgt spid="4639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800" decel="100000" fill="hold"/>
                                        <p:tgtEl>
                                          <p:spTgt spid="463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800" decel="100000" fill="hold"/>
                                        <p:tgtEl>
                                          <p:spTgt spid="463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63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63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800" decel="100000"/>
                                        <p:tgtEl>
                                          <p:spTgt spid="4639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800" decel="100000" fill="hold"/>
                                        <p:tgtEl>
                                          <p:spTgt spid="4639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800" decel="100000" fill="hold"/>
                                        <p:tgtEl>
                                          <p:spTgt spid="463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800" decel="100000" fill="hold"/>
                                        <p:tgtEl>
                                          <p:spTgt spid="463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63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63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95" dur="1100"/>
                                        <p:tgtEl>
                                          <p:spTgt spid="46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162" grpId="0" animBg="1"/>
      <p:bldP spid="46163" grpId="0" animBg="1"/>
      <p:bldP spid="46166" grpId="0" animBg="1"/>
      <p:bldP spid="46386" grpId="0" animBg="1"/>
      <p:bldP spid="46387" grpId="0" animBg="1"/>
      <p:bldP spid="46388" grpId="0" animBg="1"/>
      <p:bldP spid="46391" grpId="0" animBg="1"/>
      <p:bldP spid="46392" grpId="0" animBg="1"/>
      <p:bldP spid="46393" grpId="0" animBg="1"/>
      <p:bldP spid="46395" grpId="0" animBg="1"/>
      <p:bldP spid="4639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8" name="Text Box 4"/>
          <p:cNvSpPr txBox="1">
            <a:spLocks noChangeArrowheads="1"/>
          </p:cNvSpPr>
          <p:nvPr/>
        </p:nvSpPr>
        <p:spPr bwMode="auto">
          <a:xfrm>
            <a:off x="2133600" y="147935"/>
            <a:ext cx="96012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>
                <a:latin typeface="Arial" charset="0"/>
              </a:rPr>
              <a:t> </a:t>
            </a:r>
            <a:r>
              <a:rPr lang="en-US" sz="2400" b="1" dirty="0" err="1">
                <a:latin typeface="Arial" charset="0"/>
              </a:rPr>
              <a:t>Biểu</a:t>
            </a:r>
            <a:r>
              <a:rPr lang="en-US" sz="2400" b="1" dirty="0">
                <a:latin typeface="Arial" charset="0"/>
              </a:rPr>
              <a:t> </a:t>
            </a:r>
            <a:r>
              <a:rPr lang="en-US" sz="2400" b="1" dirty="0" err="1">
                <a:latin typeface="Arial" charset="0"/>
              </a:rPr>
              <a:t>đồ</a:t>
            </a:r>
            <a:r>
              <a:rPr lang="en-US" sz="2400" b="1" dirty="0">
                <a:latin typeface="Arial" charset="0"/>
              </a:rPr>
              <a:t> </a:t>
            </a:r>
            <a:r>
              <a:rPr lang="en-US" sz="2400" b="1" dirty="0" err="1">
                <a:latin typeface="Arial" charset="0"/>
              </a:rPr>
              <a:t>dưới</a:t>
            </a:r>
            <a:r>
              <a:rPr lang="en-US" sz="2400" b="1" dirty="0">
                <a:latin typeface="Arial" charset="0"/>
              </a:rPr>
              <a:t> </a:t>
            </a:r>
            <a:r>
              <a:rPr lang="en-US" sz="2400" b="1" dirty="0" err="1">
                <a:latin typeface="Arial" charset="0"/>
              </a:rPr>
              <a:t>đây</a:t>
            </a:r>
            <a:r>
              <a:rPr lang="en-US" sz="2400" b="1" dirty="0">
                <a:latin typeface="Arial" charset="0"/>
              </a:rPr>
              <a:t> </a:t>
            </a:r>
            <a:r>
              <a:rPr lang="en-US" sz="2400" b="1" dirty="0" err="1">
                <a:latin typeface="Arial" charset="0"/>
              </a:rPr>
              <a:t>nói</a:t>
            </a:r>
            <a:r>
              <a:rPr lang="en-US" sz="2400" b="1" dirty="0">
                <a:latin typeface="Arial" charset="0"/>
              </a:rPr>
              <a:t> </a:t>
            </a:r>
            <a:r>
              <a:rPr lang="en-US" sz="2400" b="1" dirty="0" err="1">
                <a:latin typeface="Arial" charset="0"/>
              </a:rPr>
              <a:t>về</a:t>
            </a:r>
            <a:r>
              <a:rPr lang="en-US" sz="2400" b="1" dirty="0">
                <a:latin typeface="Arial" charset="0"/>
              </a:rPr>
              <a:t> </a:t>
            </a:r>
            <a:r>
              <a:rPr lang="en-US" sz="2400" b="1" dirty="0" err="1">
                <a:latin typeface="Arial" charset="0"/>
              </a:rPr>
              <a:t>diện</a:t>
            </a:r>
            <a:r>
              <a:rPr lang="en-US" sz="2400" b="1" dirty="0">
                <a:latin typeface="Arial" charset="0"/>
              </a:rPr>
              <a:t> </a:t>
            </a:r>
            <a:r>
              <a:rPr lang="en-US" sz="2400" b="1" dirty="0" err="1">
                <a:latin typeface="Arial" charset="0"/>
              </a:rPr>
              <a:t>tích</a:t>
            </a:r>
            <a:r>
              <a:rPr lang="en-US" sz="2400" b="1" dirty="0">
                <a:latin typeface="Arial" charset="0"/>
              </a:rPr>
              <a:t> </a:t>
            </a:r>
            <a:r>
              <a:rPr lang="en-US" sz="2400" b="1" dirty="0" err="1">
                <a:latin typeface="Arial" charset="0"/>
              </a:rPr>
              <a:t>của</a:t>
            </a:r>
            <a:r>
              <a:rPr lang="en-US" sz="2400" b="1" dirty="0">
                <a:latin typeface="Arial" charset="0"/>
              </a:rPr>
              <a:t> </a:t>
            </a:r>
            <a:r>
              <a:rPr lang="en-US" sz="2400" b="1" dirty="0" err="1">
                <a:latin typeface="Arial" charset="0"/>
              </a:rPr>
              <a:t>ba</a:t>
            </a:r>
            <a:r>
              <a:rPr lang="en-US" sz="2400" b="1" dirty="0">
                <a:latin typeface="Arial" charset="0"/>
              </a:rPr>
              <a:t> </a:t>
            </a:r>
            <a:r>
              <a:rPr lang="en-US" sz="2400" b="1" dirty="0" err="1">
                <a:latin typeface="Arial" charset="0"/>
              </a:rPr>
              <a:t>thành</a:t>
            </a:r>
            <a:r>
              <a:rPr lang="en-US" sz="2400" b="1" dirty="0">
                <a:latin typeface="Arial" charset="0"/>
              </a:rPr>
              <a:t> </a:t>
            </a:r>
            <a:r>
              <a:rPr lang="en-US" sz="2400" b="1" dirty="0" err="1">
                <a:latin typeface="Arial" charset="0"/>
              </a:rPr>
              <a:t>phố</a:t>
            </a:r>
            <a:r>
              <a:rPr lang="en-US" sz="2400" b="1" dirty="0">
                <a:latin typeface="Arial" charset="0"/>
              </a:rPr>
              <a:t> </a:t>
            </a:r>
            <a:r>
              <a:rPr lang="en-US" sz="2400" b="1" dirty="0" err="1">
                <a:latin typeface="Arial" charset="0"/>
              </a:rPr>
              <a:t>của</a:t>
            </a:r>
            <a:r>
              <a:rPr lang="en-US" sz="2400" b="1" dirty="0">
                <a:latin typeface="Arial" charset="0"/>
              </a:rPr>
              <a:t> </a:t>
            </a:r>
            <a:r>
              <a:rPr lang="en-US" sz="2400" b="1" dirty="0" err="1">
                <a:latin typeface="Arial" charset="0"/>
              </a:rPr>
              <a:t>nước</a:t>
            </a:r>
            <a:r>
              <a:rPr lang="en-US" sz="2400" b="1" dirty="0">
                <a:latin typeface="Arial" charset="0"/>
              </a:rPr>
              <a:t> ta</a:t>
            </a:r>
            <a:r>
              <a:rPr lang="en-US" sz="2000" b="1" dirty="0">
                <a:latin typeface="Arial" charset="0"/>
              </a:rPr>
              <a:t>.</a:t>
            </a:r>
          </a:p>
        </p:txBody>
      </p:sp>
      <p:graphicFrame>
        <p:nvGraphicFramePr>
          <p:cNvPr id="47296" name="Group 192"/>
          <p:cNvGraphicFramePr>
            <a:graphicFrameLocks noGrp="1"/>
          </p:cNvGraphicFramePr>
          <p:nvPr>
            <p:ph/>
          </p:nvPr>
        </p:nvGraphicFramePr>
        <p:xfrm>
          <a:off x="2895600" y="914400"/>
          <a:ext cx="6629400" cy="5410200"/>
        </p:xfrm>
        <a:graphic>
          <a:graphicData uri="http://schemas.openxmlformats.org/drawingml/2006/table">
            <a:tbl>
              <a:tblPr/>
              <a:tblGrid>
                <a:gridCol w="6635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619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635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6198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635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635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6198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6357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61987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663575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4508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08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08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08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08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08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508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508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508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508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508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508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sp>
        <p:nvSpPr>
          <p:cNvPr id="47299" name="Rectangle 195"/>
          <p:cNvSpPr>
            <a:spLocks noChangeArrowheads="1"/>
          </p:cNvSpPr>
          <p:nvPr/>
        </p:nvSpPr>
        <p:spPr bwMode="auto">
          <a:xfrm>
            <a:off x="5514975" y="3523078"/>
            <a:ext cx="687388" cy="2801521"/>
          </a:xfrm>
          <a:prstGeom prst="rect">
            <a:avLst/>
          </a:prstGeom>
          <a:solidFill>
            <a:srgbClr val="CC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2400">
              <a:latin typeface="Arial" charset="0"/>
            </a:endParaRPr>
          </a:p>
        </p:txBody>
      </p:sp>
      <p:sp>
        <p:nvSpPr>
          <p:cNvPr id="47301" name="Rectangle 197"/>
          <p:cNvSpPr>
            <a:spLocks noChangeArrowheads="1"/>
          </p:cNvSpPr>
          <p:nvPr/>
        </p:nvSpPr>
        <p:spPr bwMode="auto">
          <a:xfrm>
            <a:off x="7539039" y="1600200"/>
            <a:ext cx="671512" cy="4724400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2400">
              <a:latin typeface="Arial" charset="0"/>
            </a:endParaRPr>
          </a:p>
        </p:txBody>
      </p:sp>
      <p:sp>
        <p:nvSpPr>
          <p:cNvPr id="47302" name="Text Box 198"/>
          <p:cNvSpPr txBox="1">
            <a:spLocks noChangeArrowheads="1"/>
          </p:cNvSpPr>
          <p:nvPr/>
        </p:nvSpPr>
        <p:spPr bwMode="auto">
          <a:xfrm>
            <a:off x="3200400" y="6324600"/>
            <a:ext cx="13716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rgbClr val="000000"/>
                </a:solidFill>
                <a:latin typeface="Arial" charset="0"/>
              </a:rPr>
              <a:t>Hà Nội</a:t>
            </a:r>
          </a:p>
        </p:txBody>
      </p:sp>
      <p:sp>
        <p:nvSpPr>
          <p:cNvPr id="47303" name="Text Box 199"/>
          <p:cNvSpPr txBox="1">
            <a:spLocks noChangeArrowheads="1"/>
          </p:cNvSpPr>
          <p:nvPr/>
        </p:nvSpPr>
        <p:spPr bwMode="auto">
          <a:xfrm>
            <a:off x="4953000" y="6308725"/>
            <a:ext cx="18288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rgbClr val="000000"/>
                </a:solidFill>
                <a:latin typeface="Arial" charset="0"/>
              </a:rPr>
              <a:t>Đà Nẵng</a:t>
            </a:r>
          </a:p>
        </p:txBody>
      </p:sp>
      <p:sp>
        <p:nvSpPr>
          <p:cNvPr id="47304" name="Text Box 200"/>
          <p:cNvSpPr txBox="1">
            <a:spLocks noChangeArrowheads="1"/>
          </p:cNvSpPr>
          <p:nvPr/>
        </p:nvSpPr>
        <p:spPr bwMode="auto">
          <a:xfrm>
            <a:off x="6477000" y="6308727"/>
            <a:ext cx="25146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rgbClr val="000000"/>
                </a:solidFill>
                <a:latin typeface="Arial" charset="0"/>
              </a:rPr>
              <a:t>TP. Hồ Chí Minh</a:t>
            </a:r>
          </a:p>
        </p:txBody>
      </p:sp>
      <p:sp>
        <p:nvSpPr>
          <p:cNvPr id="47305" name="Text Box 201"/>
          <p:cNvSpPr txBox="1">
            <a:spLocks noChangeArrowheads="1"/>
          </p:cNvSpPr>
          <p:nvPr/>
        </p:nvSpPr>
        <p:spPr bwMode="auto">
          <a:xfrm>
            <a:off x="8839200" y="6305490"/>
            <a:ext cx="18288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EE0C62"/>
                </a:solidFill>
                <a:latin typeface="Arial" charset="0"/>
              </a:rPr>
              <a:t>(Thành phố)</a:t>
            </a:r>
          </a:p>
        </p:txBody>
      </p:sp>
      <p:sp>
        <p:nvSpPr>
          <p:cNvPr id="47306" name="Text Box 202"/>
          <p:cNvSpPr txBox="1">
            <a:spLocks noChangeArrowheads="1"/>
          </p:cNvSpPr>
          <p:nvPr/>
        </p:nvSpPr>
        <p:spPr bwMode="auto">
          <a:xfrm>
            <a:off x="2438400" y="6027743"/>
            <a:ext cx="381000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>
                <a:solidFill>
                  <a:srgbClr val="000000"/>
                </a:solidFill>
                <a:latin typeface="Arial" charset="0"/>
              </a:rPr>
              <a:t>0</a:t>
            </a:r>
          </a:p>
        </p:txBody>
      </p:sp>
      <p:sp>
        <p:nvSpPr>
          <p:cNvPr id="47307" name="Text Box 203"/>
          <p:cNvSpPr txBox="1">
            <a:spLocks noChangeArrowheads="1"/>
          </p:cNvSpPr>
          <p:nvPr/>
        </p:nvSpPr>
        <p:spPr bwMode="auto">
          <a:xfrm>
            <a:off x="2286000" y="5656267"/>
            <a:ext cx="5334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>
                <a:solidFill>
                  <a:srgbClr val="000000"/>
                </a:solidFill>
                <a:latin typeface="Arial" charset="0"/>
              </a:rPr>
              <a:t>200</a:t>
            </a:r>
          </a:p>
        </p:txBody>
      </p:sp>
      <p:sp>
        <p:nvSpPr>
          <p:cNvPr id="47308" name="Text Box 204"/>
          <p:cNvSpPr txBox="1">
            <a:spLocks noChangeArrowheads="1"/>
          </p:cNvSpPr>
          <p:nvPr/>
        </p:nvSpPr>
        <p:spPr bwMode="auto">
          <a:xfrm>
            <a:off x="2209800" y="5165727"/>
            <a:ext cx="5334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>
                <a:solidFill>
                  <a:srgbClr val="000000"/>
                </a:solidFill>
                <a:latin typeface="Arial" charset="0"/>
              </a:rPr>
              <a:t>400</a:t>
            </a:r>
          </a:p>
        </p:txBody>
      </p:sp>
      <p:sp>
        <p:nvSpPr>
          <p:cNvPr id="47309" name="Text Box 205"/>
          <p:cNvSpPr txBox="1">
            <a:spLocks noChangeArrowheads="1"/>
          </p:cNvSpPr>
          <p:nvPr/>
        </p:nvSpPr>
        <p:spPr bwMode="auto">
          <a:xfrm>
            <a:off x="2209800" y="4708527"/>
            <a:ext cx="5334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>
                <a:solidFill>
                  <a:srgbClr val="000000"/>
                </a:solidFill>
                <a:latin typeface="Arial" charset="0"/>
              </a:rPr>
              <a:t>600</a:t>
            </a:r>
          </a:p>
        </p:txBody>
      </p:sp>
      <p:sp>
        <p:nvSpPr>
          <p:cNvPr id="47310" name="Text Box 206"/>
          <p:cNvSpPr txBox="1">
            <a:spLocks noChangeArrowheads="1"/>
          </p:cNvSpPr>
          <p:nvPr/>
        </p:nvSpPr>
        <p:spPr bwMode="auto">
          <a:xfrm>
            <a:off x="2209800" y="4341817"/>
            <a:ext cx="5334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>
                <a:solidFill>
                  <a:srgbClr val="000000"/>
                </a:solidFill>
                <a:latin typeface="Arial" charset="0"/>
              </a:rPr>
              <a:t>800</a:t>
            </a:r>
          </a:p>
        </p:txBody>
      </p:sp>
      <p:sp>
        <p:nvSpPr>
          <p:cNvPr id="47313" name="Text Box 209"/>
          <p:cNvSpPr txBox="1">
            <a:spLocks noChangeArrowheads="1"/>
          </p:cNvSpPr>
          <p:nvPr/>
        </p:nvSpPr>
        <p:spPr bwMode="auto">
          <a:xfrm>
            <a:off x="2133600" y="3822700"/>
            <a:ext cx="6858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>
                <a:solidFill>
                  <a:srgbClr val="000000"/>
                </a:solidFill>
                <a:latin typeface="Arial" charset="0"/>
              </a:rPr>
              <a:t>1000</a:t>
            </a:r>
          </a:p>
        </p:txBody>
      </p:sp>
      <p:sp>
        <p:nvSpPr>
          <p:cNvPr id="47314" name="Text Box 210"/>
          <p:cNvSpPr txBox="1">
            <a:spLocks noChangeArrowheads="1"/>
          </p:cNvSpPr>
          <p:nvPr/>
        </p:nvSpPr>
        <p:spPr bwMode="auto">
          <a:xfrm>
            <a:off x="2133600" y="3471446"/>
            <a:ext cx="6858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>
                <a:solidFill>
                  <a:srgbClr val="000000"/>
                </a:solidFill>
                <a:latin typeface="Arial" charset="0"/>
              </a:rPr>
              <a:t>1200</a:t>
            </a:r>
          </a:p>
        </p:txBody>
      </p:sp>
      <p:sp>
        <p:nvSpPr>
          <p:cNvPr id="47315" name="Text Box 211"/>
          <p:cNvSpPr txBox="1">
            <a:spLocks noChangeArrowheads="1"/>
          </p:cNvSpPr>
          <p:nvPr/>
        </p:nvSpPr>
        <p:spPr bwMode="auto">
          <a:xfrm>
            <a:off x="2133600" y="2955927"/>
            <a:ext cx="6858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>
                <a:solidFill>
                  <a:srgbClr val="000000"/>
                </a:solidFill>
                <a:latin typeface="Arial" charset="0"/>
              </a:rPr>
              <a:t>1400</a:t>
            </a:r>
          </a:p>
        </p:txBody>
      </p:sp>
      <p:sp>
        <p:nvSpPr>
          <p:cNvPr id="47316" name="Line 212"/>
          <p:cNvSpPr>
            <a:spLocks noChangeShapeType="1"/>
          </p:cNvSpPr>
          <p:nvPr/>
        </p:nvSpPr>
        <p:spPr bwMode="auto">
          <a:xfrm flipH="1">
            <a:off x="2909888" y="3523079"/>
            <a:ext cx="2590800" cy="0"/>
          </a:xfrm>
          <a:prstGeom prst="line">
            <a:avLst/>
          </a:prstGeom>
          <a:noFill/>
          <a:ln w="19050" cap="rnd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317" name="Text Box 213"/>
          <p:cNvSpPr txBox="1">
            <a:spLocks noChangeArrowheads="1"/>
          </p:cNvSpPr>
          <p:nvPr/>
        </p:nvSpPr>
        <p:spPr bwMode="auto">
          <a:xfrm>
            <a:off x="2133600" y="3319046"/>
            <a:ext cx="6858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>
                <a:solidFill>
                  <a:srgbClr val="000000"/>
                </a:solidFill>
                <a:latin typeface="Arial" charset="0"/>
              </a:rPr>
              <a:t>1255</a:t>
            </a:r>
          </a:p>
        </p:txBody>
      </p:sp>
      <p:sp>
        <p:nvSpPr>
          <p:cNvPr id="47318" name="Text Box 214"/>
          <p:cNvSpPr txBox="1">
            <a:spLocks noChangeArrowheads="1"/>
          </p:cNvSpPr>
          <p:nvPr/>
        </p:nvSpPr>
        <p:spPr bwMode="auto">
          <a:xfrm>
            <a:off x="2133600" y="2498727"/>
            <a:ext cx="6858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>
                <a:solidFill>
                  <a:srgbClr val="000000"/>
                </a:solidFill>
                <a:latin typeface="Arial" charset="0"/>
              </a:rPr>
              <a:t>1600</a:t>
            </a:r>
          </a:p>
        </p:txBody>
      </p:sp>
      <p:sp>
        <p:nvSpPr>
          <p:cNvPr id="47319" name="Text Box 215"/>
          <p:cNvSpPr txBox="1">
            <a:spLocks noChangeArrowheads="1"/>
          </p:cNvSpPr>
          <p:nvPr/>
        </p:nvSpPr>
        <p:spPr bwMode="auto">
          <a:xfrm>
            <a:off x="2133600" y="2041527"/>
            <a:ext cx="6858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>
                <a:solidFill>
                  <a:srgbClr val="000000"/>
                </a:solidFill>
                <a:latin typeface="Arial" charset="0"/>
              </a:rPr>
              <a:t>1800</a:t>
            </a:r>
          </a:p>
        </p:txBody>
      </p:sp>
      <p:sp>
        <p:nvSpPr>
          <p:cNvPr id="47320" name="Text Box 216"/>
          <p:cNvSpPr txBox="1">
            <a:spLocks noChangeArrowheads="1"/>
          </p:cNvSpPr>
          <p:nvPr/>
        </p:nvSpPr>
        <p:spPr bwMode="auto">
          <a:xfrm>
            <a:off x="2133600" y="1662116"/>
            <a:ext cx="6858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>
                <a:solidFill>
                  <a:srgbClr val="000000"/>
                </a:solidFill>
                <a:latin typeface="Arial" charset="0"/>
              </a:rPr>
              <a:t>2000</a:t>
            </a:r>
          </a:p>
        </p:txBody>
      </p:sp>
      <p:sp>
        <p:nvSpPr>
          <p:cNvPr id="47321" name="Text Box 217"/>
          <p:cNvSpPr txBox="1">
            <a:spLocks noChangeArrowheads="1"/>
          </p:cNvSpPr>
          <p:nvPr/>
        </p:nvSpPr>
        <p:spPr bwMode="auto">
          <a:xfrm>
            <a:off x="2133600" y="1203327"/>
            <a:ext cx="6858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>
                <a:solidFill>
                  <a:srgbClr val="000000"/>
                </a:solidFill>
                <a:latin typeface="Arial" charset="0"/>
              </a:rPr>
              <a:t>2200</a:t>
            </a:r>
          </a:p>
        </p:txBody>
      </p:sp>
      <p:sp>
        <p:nvSpPr>
          <p:cNvPr id="47323" name="Line 219"/>
          <p:cNvSpPr>
            <a:spLocks noChangeShapeType="1"/>
          </p:cNvSpPr>
          <p:nvPr/>
        </p:nvSpPr>
        <p:spPr bwMode="auto">
          <a:xfrm flipH="1">
            <a:off x="2909888" y="1604963"/>
            <a:ext cx="4572000" cy="0"/>
          </a:xfrm>
          <a:prstGeom prst="line">
            <a:avLst/>
          </a:prstGeom>
          <a:noFill/>
          <a:ln w="19050" cap="rnd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324" name="Text Box 220"/>
          <p:cNvSpPr txBox="1">
            <a:spLocks noChangeArrowheads="1"/>
          </p:cNvSpPr>
          <p:nvPr/>
        </p:nvSpPr>
        <p:spPr bwMode="auto">
          <a:xfrm>
            <a:off x="2438400" y="6027743"/>
            <a:ext cx="381000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>
                <a:solidFill>
                  <a:srgbClr val="000000"/>
                </a:solidFill>
                <a:latin typeface="Arial" charset="0"/>
              </a:rPr>
              <a:t>0</a:t>
            </a:r>
          </a:p>
        </p:txBody>
      </p:sp>
      <p:sp>
        <p:nvSpPr>
          <p:cNvPr id="47328" name="Text Box 224"/>
          <p:cNvSpPr txBox="1">
            <a:spLocks noChangeArrowheads="1"/>
          </p:cNvSpPr>
          <p:nvPr/>
        </p:nvSpPr>
        <p:spPr bwMode="auto">
          <a:xfrm>
            <a:off x="2209800" y="4038602"/>
            <a:ext cx="5334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>
                <a:solidFill>
                  <a:srgbClr val="000000"/>
                </a:solidFill>
                <a:latin typeface="Arial" charset="0"/>
              </a:rPr>
              <a:t>921</a:t>
            </a:r>
          </a:p>
        </p:txBody>
      </p:sp>
      <p:sp>
        <p:nvSpPr>
          <p:cNvPr id="47336" name="Text Box 232"/>
          <p:cNvSpPr txBox="1">
            <a:spLocks noChangeArrowheads="1"/>
          </p:cNvSpPr>
          <p:nvPr/>
        </p:nvSpPr>
        <p:spPr bwMode="auto">
          <a:xfrm>
            <a:off x="1905000" y="685800"/>
            <a:ext cx="9906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2000" b="1">
                <a:solidFill>
                  <a:srgbClr val="DB0F58"/>
                </a:solidFill>
                <a:latin typeface="Arial" charset="0"/>
              </a:rPr>
              <a:t>(km</a:t>
            </a:r>
            <a:r>
              <a:rPr lang="en-US" sz="2000" b="1" baseline="30000">
                <a:solidFill>
                  <a:srgbClr val="DB0F58"/>
                </a:solidFill>
                <a:latin typeface="Arial" charset="0"/>
              </a:rPr>
              <a:t>2</a:t>
            </a:r>
            <a:r>
              <a:rPr lang="en-US" sz="2000" b="1">
                <a:solidFill>
                  <a:srgbClr val="DB0F58"/>
                </a:solidFill>
                <a:latin typeface="Arial" charset="0"/>
              </a:rPr>
              <a:t>)</a:t>
            </a:r>
          </a:p>
        </p:txBody>
      </p:sp>
      <p:sp>
        <p:nvSpPr>
          <p:cNvPr id="47337" name="Text Box 233"/>
          <p:cNvSpPr txBox="1">
            <a:spLocks noChangeArrowheads="1"/>
          </p:cNvSpPr>
          <p:nvPr/>
        </p:nvSpPr>
        <p:spPr bwMode="auto">
          <a:xfrm>
            <a:off x="2133600" y="1414467"/>
            <a:ext cx="6858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>
                <a:solidFill>
                  <a:srgbClr val="000000"/>
                </a:solidFill>
                <a:latin typeface="Arial" charset="0"/>
              </a:rPr>
              <a:t>2095</a:t>
            </a:r>
          </a:p>
        </p:txBody>
      </p:sp>
      <p:sp>
        <p:nvSpPr>
          <p:cNvPr id="47344" name="Line 240"/>
          <p:cNvSpPr>
            <a:spLocks noChangeShapeType="1"/>
          </p:cNvSpPr>
          <p:nvPr/>
        </p:nvSpPr>
        <p:spPr bwMode="auto">
          <a:xfrm flipH="1" flipV="1">
            <a:off x="2924175" y="4271968"/>
            <a:ext cx="609600" cy="1587"/>
          </a:xfrm>
          <a:prstGeom prst="line">
            <a:avLst/>
          </a:prstGeom>
          <a:noFill/>
          <a:ln w="19050" cap="rnd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345" name="Rectangle 241"/>
          <p:cNvSpPr>
            <a:spLocks noChangeArrowheads="1"/>
          </p:cNvSpPr>
          <p:nvPr/>
        </p:nvSpPr>
        <p:spPr bwMode="auto">
          <a:xfrm>
            <a:off x="3562351" y="4267200"/>
            <a:ext cx="681039" cy="2057400"/>
          </a:xfrm>
          <a:prstGeom prst="rect">
            <a:avLst/>
          </a:prstGeom>
          <a:solidFill>
            <a:srgbClr val="00B05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2400">
              <a:latin typeface="Arial" charset="0"/>
            </a:endParaRPr>
          </a:p>
        </p:txBody>
      </p:sp>
      <p:sp>
        <p:nvSpPr>
          <p:cNvPr id="47346" name="Oval 242"/>
          <p:cNvSpPr>
            <a:spLocks noChangeArrowheads="1"/>
          </p:cNvSpPr>
          <p:nvPr/>
        </p:nvSpPr>
        <p:spPr bwMode="auto">
          <a:xfrm>
            <a:off x="685800" y="76200"/>
            <a:ext cx="1600200" cy="533400"/>
          </a:xfrm>
          <a:prstGeom prst="ellipse">
            <a:avLst/>
          </a:prstGeom>
          <a:solidFill>
            <a:srgbClr val="FFFF00"/>
          </a:solidFill>
          <a:ln w="9525" algn="ctr">
            <a:solidFill>
              <a:schemeClr val="bg2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2400" b="1" u="sng" dirty="0" err="1">
                <a:solidFill>
                  <a:srgbClr val="FF0000"/>
                </a:solidFill>
                <a:latin typeface="Arial" charset="0"/>
              </a:rPr>
              <a:t>Bài</a:t>
            </a:r>
            <a:r>
              <a:rPr lang="en-US" sz="2400" b="1" u="sng" dirty="0">
                <a:solidFill>
                  <a:srgbClr val="FF0000"/>
                </a:solidFill>
                <a:latin typeface="Arial" charset="0"/>
              </a:rPr>
              <a:t> 2:</a:t>
            </a:r>
          </a:p>
        </p:txBody>
      </p:sp>
    </p:spTree>
  </p:cSld>
  <p:clrMapOvr>
    <a:masterClrMapping/>
  </p:clrMapOvr>
  <p:transition spd="slow">
    <p:blinds dir="vert"/>
    <p:sndAc>
      <p:stSnd>
        <p:snd r:embed="rId3" name="click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47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471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0" fill="hold"/>
                                        <p:tgtEl>
                                          <p:spTgt spid="471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2000"/>
                                        <p:tgtEl>
                                          <p:spTgt spid="47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2000"/>
                                        <p:tgtEl>
                                          <p:spTgt spid="473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2000"/>
                                        <p:tgtEl>
                                          <p:spTgt spid="473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2000"/>
                                        <p:tgtEl>
                                          <p:spTgt spid="473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2000"/>
                                        <p:tgtEl>
                                          <p:spTgt spid="473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2000"/>
                                        <p:tgtEl>
                                          <p:spTgt spid="47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2000"/>
                                        <p:tgtEl>
                                          <p:spTgt spid="473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2000"/>
                                        <p:tgtEl>
                                          <p:spTgt spid="473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2000"/>
                                        <p:tgtEl>
                                          <p:spTgt spid="473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2000"/>
                                        <p:tgtEl>
                                          <p:spTgt spid="473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2000"/>
                                        <p:tgtEl>
                                          <p:spTgt spid="473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2000"/>
                                        <p:tgtEl>
                                          <p:spTgt spid="47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2000"/>
                                        <p:tgtEl>
                                          <p:spTgt spid="47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2000"/>
                                        <p:tgtEl>
                                          <p:spTgt spid="47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2000"/>
                                        <p:tgtEl>
                                          <p:spTgt spid="47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2000"/>
                                        <p:tgtEl>
                                          <p:spTgt spid="47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2000"/>
                                        <p:tgtEl>
                                          <p:spTgt spid="473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2000"/>
                                        <p:tgtEl>
                                          <p:spTgt spid="473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2000"/>
                                        <p:tgtEl>
                                          <p:spTgt spid="47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2000"/>
                                        <p:tgtEl>
                                          <p:spTgt spid="473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2000"/>
                                        <p:tgtEl>
                                          <p:spTgt spid="473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2000"/>
                                        <p:tgtEl>
                                          <p:spTgt spid="473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4" dur="2000"/>
                                        <p:tgtEl>
                                          <p:spTgt spid="47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2000"/>
                                        <p:tgtEl>
                                          <p:spTgt spid="47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0" dur="2000"/>
                                        <p:tgtEl>
                                          <p:spTgt spid="47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3" dur="500"/>
                                        <p:tgtEl>
                                          <p:spTgt spid="47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6" dur="2000"/>
                                        <p:tgtEl>
                                          <p:spTgt spid="473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9" dur="2000"/>
                                        <p:tgtEl>
                                          <p:spTgt spid="473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08" grpId="0"/>
      <p:bldP spid="47299" grpId="0" animBg="1"/>
      <p:bldP spid="47301" grpId="0" animBg="1"/>
      <p:bldP spid="47302" grpId="0"/>
      <p:bldP spid="47303" grpId="0"/>
      <p:bldP spid="47304" grpId="0"/>
      <p:bldP spid="47305" grpId="0"/>
      <p:bldP spid="47306" grpId="0"/>
      <p:bldP spid="47307" grpId="0"/>
      <p:bldP spid="47308" grpId="0"/>
      <p:bldP spid="47309" grpId="0"/>
      <p:bldP spid="47310" grpId="0"/>
      <p:bldP spid="47313" grpId="0"/>
      <p:bldP spid="47314" grpId="0"/>
      <p:bldP spid="47315" grpId="0"/>
      <p:bldP spid="47316" grpId="0" animBg="1"/>
      <p:bldP spid="47317" grpId="0"/>
      <p:bldP spid="47318" grpId="0"/>
      <p:bldP spid="47319" grpId="0"/>
      <p:bldP spid="47320" grpId="0"/>
      <p:bldP spid="47321" grpId="0"/>
      <p:bldP spid="47323" grpId="0" animBg="1"/>
      <p:bldP spid="47324" grpId="0"/>
      <p:bldP spid="47328" grpId="0"/>
      <p:bldP spid="47336" grpId="0"/>
      <p:bldP spid="47337" grpId="0"/>
      <p:bldP spid="47344" grpId="0" animBg="1"/>
      <p:bldP spid="47345" grpId="0" animBg="1"/>
      <p:bldP spid="4734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8" name="Text Box 4"/>
          <p:cNvSpPr txBox="1">
            <a:spLocks noChangeArrowheads="1"/>
          </p:cNvSpPr>
          <p:nvPr/>
        </p:nvSpPr>
        <p:spPr bwMode="auto">
          <a:xfrm>
            <a:off x="2590800" y="3"/>
            <a:ext cx="5867400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200" b="1">
                <a:solidFill>
                  <a:srgbClr val="000000"/>
                </a:solidFill>
                <a:latin typeface="Arial" charset="0"/>
              </a:rPr>
              <a:t>Dựa vào biểu đồ, hãy trả lời câu hỏi a:</a:t>
            </a:r>
          </a:p>
        </p:txBody>
      </p:sp>
      <p:sp>
        <p:nvSpPr>
          <p:cNvPr id="52260" name="Text Box 36"/>
          <p:cNvSpPr txBox="1">
            <a:spLocks noChangeArrowheads="1"/>
          </p:cNvSpPr>
          <p:nvPr/>
        </p:nvSpPr>
        <p:spPr bwMode="auto">
          <a:xfrm>
            <a:off x="4959353" y="2543176"/>
            <a:ext cx="94297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rgbClr val="000000"/>
                </a:solidFill>
                <a:latin typeface="Arial" charset="0"/>
              </a:rPr>
              <a:t>1255</a:t>
            </a:r>
          </a:p>
        </p:txBody>
      </p:sp>
      <p:sp>
        <p:nvSpPr>
          <p:cNvPr id="52261" name="Rectangle 37"/>
          <p:cNvSpPr>
            <a:spLocks noChangeArrowheads="1"/>
          </p:cNvSpPr>
          <p:nvPr/>
        </p:nvSpPr>
        <p:spPr bwMode="auto">
          <a:xfrm>
            <a:off x="8010527" y="2743200"/>
            <a:ext cx="687388" cy="28956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52262" name="Line 38"/>
          <p:cNvSpPr>
            <a:spLocks noChangeShapeType="1"/>
          </p:cNvSpPr>
          <p:nvPr/>
        </p:nvSpPr>
        <p:spPr bwMode="auto">
          <a:xfrm flipH="1" flipV="1">
            <a:off x="5967415" y="2743205"/>
            <a:ext cx="2343151" cy="4763"/>
          </a:xfrm>
          <a:prstGeom prst="line">
            <a:avLst/>
          </a:prstGeom>
          <a:noFill/>
          <a:ln w="19050" cap="rnd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2263" name="Text Box 39"/>
          <p:cNvSpPr txBox="1">
            <a:spLocks noChangeArrowheads="1"/>
          </p:cNvSpPr>
          <p:nvPr/>
        </p:nvSpPr>
        <p:spPr bwMode="auto">
          <a:xfrm>
            <a:off x="5229225" y="3395665"/>
            <a:ext cx="6858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rgbClr val="000000"/>
                </a:solidFill>
                <a:latin typeface="Arial" charset="0"/>
              </a:rPr>
              <a:t>921</a:t>
            </a:r>
          </a:p>
        </p:txBody>
      </p:sp>
      <p:sp>
        <p:nvSpPr>
          <p:cNvPr id="52264" name="Line 40"/>
          <p:cNvSpPr>
            <a:spLocks noChangeShapeType="1"/>
          </p:cNvSpPr>
          <p:nvPr/>
        </p:nvSpPr>
        <p:spPr bwMode="auto">
          <a:xfrm flipH="1" flipV="1">
            <a:off x="5986467" y="3581400"/>
            <a:ext cx="928687" cy="0"/>
          </a:xfrm>
          <a:prstGeom prst="line">
            <a:avLst/>
          </a:prstGeom>
          <a:noFill/>
          <a:ln w="19050" cap="rnd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2265" name="Rectangle 41"/>
          <p:cNvSpPr>
            <a:spLocks noChangeArrowheads="1"/>
          </p:cNvSpPr>
          <p:nvPr/>
        </p:nvSpPr>
        <p:spPr bwMode="auto">
          <a:xfrm>
            <a:off x="6653216" y="3581400"/>
            <a:ext cx="681037" cy="2057400"/>
          </a:xfrm>
          <a:prstGeom prst="rect">
            <a:avLst/>
          </a:prstGeom>
          <a:solidFill>
            <a:srgbClr val="00B05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52267" name="Rectangle 43"/>
          <p:cNvSpPr>
            <a:spLocks noChangeArrowheads="1"/>
          </p:cNvSpPr>
          <p:nvPr/>
        </p:nvSpPr>
        <p:spPr bwMode="auto">
          <a:xfrm>
            <a:off x="9382129" y="914400"/>
            <a:ext cx="671513" cy="4724400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52268" name="Line 44"/>
          <p:cNvSpPr>
            <a:spLocks noChangeShapeType="1"/>
          </p:cNvSpPr>
          <p:nvPr/>
        </p:nvSpPr>
        <p:spPr bwMode="auto">
          <a:xfrm flipH="1">
            <a:off x="5953125" y="914400"/>
            <a:ext cx="4038600" cy="0"/>
          </a:xfrm>
          <a:prstGeom prst="line">
            <a:avLst/>
          </a:prstGeom>
          <a:noFill/>
          <a:ln w="19050" cap="rnd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2269" name="Text Box 45"/>
          <p:cNvSpPr txBox="1">
            <a:spLocks noChangeArrowheads="1"/>
          </p:cNvSpPr>
          <p:nvPr/>
        </p:nvSpPr>
        <p:spPr bwMode="auto">
          <a:xfrm>
            <a:off x="4929190" y="714376"/>
            <a:ext cx="94297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rgbClr val="000000"/>
                </a:solidFill>
                <a:latin typeface="Arial" charset="0"/>
              </a:rPr>
              <a:t>2095</a:t>
            </a:r>
          </a:p>
        </p:txBody>
      </p:sp>
      <p:sp>
        <p:nvSpPr>
          <p:cNvPr id="52272" name="Text Box 48"/>
          <p:cNvSpPr txBox="1">
            <a:spLocks noChangeArrowheads="1"/>
          </p:cNvSpPr>
          <p:nvPr/>
        </p:nvSpPr>
        <p:spPr bwMode="auto">
          <a:xfrm>
            <a:off x="6519863" y="5638804"/>
            <a:ext cx="9144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rgbClr val="000000"/>
                </a:solidFill>
                <a:latin typeface="Arial" charset="0"/>
              </a:rPr>
              <a:t>Hà Nội</a:t>
            </a:r>
          </a:p>
        </p:txBody>
      </p:sp>
      <p:sp>
        <p:nvSpPr>
          <p:cNvPr id="52273" name="Text Box 49"/>
          <p:cNvSpPr txBox="1">
            <a:spLocks noChangeArrowheads="1"/>
          </p:cNvSpPr>
          <p:nvPr/>
        </p:nvSpPr>
        <p:spPr bwMode="auto">
          <a:xfrm>
            <a:off x="7710488" y="5622930"/>
            <a:ext cx="143351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rgbClr val="000000"/>
                </a:solidFill>
                <a:latin typeface="Arial" charset="0"/>
              </a:rPr>
              <a:t>Đà Nẵng</a:t>
            </a:r>
          </a:p>
        </p:txBody>
      </p:sp>
      <p:sp>
        <p:nvSpPr>
          <p:cNvPr id="52274" name="Text Box 50"/>
          <p:cNvSpPr txBox="1">
            <a:spLocks noChangeArrowheads="1"/>
          </p:cNvSpPr>
          <p:nvPr/>
        </p:nvSpPr>
        <p:spPr bwMode="auto">
          <a:xfrm>
            <a:off x="8991600" y="5622929"/>
            <a:ext cx="20574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rgbClr val="000000"/>
                </a:solidFill>
                <a:latin typeface="Arial" charset="0"/>
              </a:rPr>
              <a:t>TP. Hồ Chí Minh</a:t>
            </a:r>
          </a:p>
        </p:txBody>
      </p:sp>
      <p:sp>
        <p:nvSpPr>
          <p:cNvPr id="52289" name="Line 65"/>
          <p:cNvSpPr>
            <a:spLocks noChangeShapeType="1"/>
          </p:cNvSpPr>
          <p:nvPr/>
        </p:nvSpPr>
        <p:spPr bwMode="auto">
          <a:xfrm>
            <a:off x="5715000" y="5638800"/>
            <a:ext cx="4876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2290" name="Line 66"/>
          <p:cNvSpPr>
            <a:spLocks noChangeShapeType="1"/>
          </p:cNvSpPr>
          <p:nvPr/>
        </p:nvSpPr>
        <p:spPr bwMode="auto">
          <a:xfrm>
            <a:off x="5943600" y="533400"/>
            <a:ext cx="0" cy="510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2299" name="Cloud"/>
          <p:cNvSpPr>
            <a:spLocks noChangeAspect="1" noEditPoints="1" noChangeArrowheads="1"/>
          </p:cNvSpPr>
          <p:nvPr/>
        </p:nvSpPr>
        <p:spPr bwMode="auto">
          <a:xfrm>
            <a:off x="381000" y="457200"/>
            <a:ext cx="3911601" cy="1828800"/>
          </a:xfrm>
          <a:custGeom>
            <a:avLst/>
            <a:gdLst>
              <a:gd name="T0" fmla="*/ 7170 w 21600"/>
              <a:gd name="T1" fmla="*/ 914400 h 21600"/>
              <a:gd name="T2" fmla="*/ 1155700 w 21600"/>
              <a:gd name="T3" fmla="*/ 1826853 h 21600"/>
              <a:gd name="T4" fmla="*/ 2309474 w 21600"/>
              <a:gd name="T5" fmla="*/ 914400 h 21600"/>
              <a:gd name="T6" fmla="*/ 1155700 w 21600"/>
              <a:gd name="T7" fmla="*/ 104563 h 21600"/>
              <a:gd name="T8" fmla="*/ 0 60000 65536"/>
              <a:gd name="T9" fmla="*/ 0 60000 65536"/>
              <a:gd name="T10" fmla="*/ 0 60000 65536"/>
              <a:gd name="T11" fmla="*/ 0 60000 65536"/>
              <a:gd name="T12" fmla="*/ 2977 w 21600"/>
              <a:gd name="T13" fmla="*/ 3262 h 21600"/>
              <a:gd name="T14" fmla="*/ 17087 w 21600"/>
              <a:gd name="T15" fmla="*/ 1733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lnTo>
                  <a:pt x="1949" y="7180"/>
                </a:ln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solidFill>
            <a:srgbClr val="FF3300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pPr>
              <a:defRPr/>
            </a:pPr>
            <a:r>
              <a:rPr lang="en-US" sz="2400" b="1" i="1" dirty="0" err="1">
                <a:solidFill>
                  <a:schemeClr val="bg1"/>
                </a:solidFill>
              </a:rPr>
              <a:t>Diện</a:t>
            </a:r>
            <a:r>
              <a:rPr lang="en-US" sz="2400" b="1" i="1" dirty="0">
                <a:solidFill>
                  <a:schemeClr val="bg1"/>
                </a:solidFill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</a:rPr>
              <a:t>tích</a:t>
            </a:r>
            <a:r>
              <a:rPr lang="en-US" sz="2400" b="1" i="1" dirty="0">
                <a:solidFill>
                  <a:schemeClr val="bg1"/>
                </a:solidFill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</a:rPr>
              <a:t>Hà</a:t>
            </a:r>
            <a:r>
              <a:rPr lang="en-US" sz="2400" b="1" i="1" dirty="0">
                <a:solidFill>
                  <a:schemeClr val="bg1"/>
                </a:solidFill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</a:rPr>
              <a:t>Nội</a:t>
            </a:r>
            <a:r>
              <a:rPr lang="en-US" sz="2400" b="1" i="1" dirty="0">
                <a:solidFill>
                  <a:schemeClr val="bg1"/>
                </a:solidFill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</a:rPr>
              <a:t>là</a:t>
            </a:r>
            <a:r>
              <a:rPr lang="en-US" sz="2400" b="1" i="1" dirty="0">
                <a:solidFill>
                  <a:schemeClr val="bg1"/>
                </a:solidFill>
              </a:rPr>
              <a:t> bao </a:t>
            </a:r>
            <a:r>
              <a:rPr lang="en-US" sz="2400" b="1" i="1" dirty="0" err="1">
                <a:solidFill>
                  <a:schemeClr val="bg1"/>
                </a:solidFill>
              </a:rPr>
              <a:t>nhiêu</a:t>
            </a:r>
            <a:r>
              <a:rPr lang="en-US" sz="2400" b="1" i="1" dirty="0">
                <a:solidFill>
                  <a:schemeClr val="bg1"/>
                </a:solidFill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</a:rPr>
              <a:t>ki-lô-mét</a:t>
            </a:r>
            <a:r>
              <a:rPr lang="en-US" sz="2400" b="1" i="1" dirty="0">
                <a:solidFill>
                  <a:schemeClr val="bg1"/>
                </a:solidFill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</a:rPr>
              <a:t>vuông</a:t>
            </a:r>
            <a:r>
              <a:rPr lang="en-US" sz="2400" b="1" i="1" dirty="0">
                <a:solidFill>
                  <a:schemeClr val="bg1"/>
                </a:solidFill>
              </a:rPr>
              <a:t> ?</a:t>
            </a:r>
          </a:p>
        </p:txBody>
      </p:sp>
      <p:sp>
        <p:nvSpPr>
          <p:cNvPr id="52300" name="Cloud"/>
          <p:cNvSpPr>
            <a:spLocks noChangeAspect="1" noEditPoints="1" noChangeArrowheads="1"/>
          </p:cNvSpPr>
          <p:nvPr/>
        </p:nvSpPr>
        <p:spPr bwMode="auto">
          <a:xfrm>
            <a:off x="152401" y="2260600"/>
            <a:ext cx="4292602" cy="1828800"/>
          </a:xfrm>
          <a:custGeom>
            <a:avLst/>
            <a:gdLst>
              <a:gd name="T0" fmla="*/ 7170 w 21600"/>
              <a:gd name="T1" fmla="*/ 914400 h 21600"/>
              <a:gd name="T2" fmla="*/ 1155700 w 21600"/>
              <a:gd name="T3" fmla="*/ 1826853 h 21600"/>
              <a:gd name="T4" fmla="*/ 2309474 w 21600"/>
              <a:gd name="T5" fmla="*/ 914400 h 21600"/>
              <a:gd name="T6" fmla="*/ 1155700 w 21600"/>
              <a:gd name="T7" fmla="*/ 104563 h 21600"/>
              <a:gd name="T8" fmla="*/ 0 60000 65536"/>
              <a:gd name="T9" fmla="*/ 0 60000 65536"/>
              <a:gd name="T10" fmla="*/ 0 60000 65536"/>
              <a:gd name="T11" fmla="*/ 0 60000 65536"/>
              <a:gd name="T12" fmla="*/ 2977 w 21600"/>
              <a:gd name="T13" fmla="*/ 3262 h 21600"/>
              <a:gd name="T14" fmla="*/ 17087 w 21600"/>
              <a:gd name="T15" fmla="*/ 1733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lnTo>
                  <a:pt x="1949" y="7180"/>
                </a:ln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solidFill>
            <a:srgbClr val="CC99FF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pPr>
              <a:defRPr/>
            </a:pPr>
            <a:r>
              <a:rPr lang="en-US" sz="2400" b="1" i="1" dirty="0" err="1">
                <a:solidFill>
                  <a:srgbClr val="000000"/>
                </a:solidFill>
              </a:rPr>
              <a:t>Diện</a:t>
            </a:r>
            <a:r>
              <a:rPr lang="en-US" sz="2400" b="1" i="1" dirty="0">
                <a:solidFill>
                  <a:srgbClr val="000000"/>
                </a:solidFill>
              </a:rPr>
              <a:t> </a:t>
            </a:r>
            <a:r>
              <a:rPr lang="en-US" sz="2400" b="1" i="1" dirty="0" err="1">
                <a:solidFill>
                  <a:srgbClr val="000000"/>
                </a:solidFill>
              </a:rPr>
              <a:t>tích</a:t>
            </a:r>
            <a:r>
              <a:rPr lang="en-US" sz="2400" b="1" i="1" dirty="0">
                <a:solidFill>
                  <a:srgbClr val="000000"/>
                </a:solidFill>
              </a:rPr>
              <a:t> </a:t>
            </a:r>
            <a:r>
              <a:rPr lang="en-US" sz="2400" b="1" i="1" dirty="0" err="1">
                <a:solidFill>
                  <a:srgbClr val="000000"/>
                </a:solidFill>
              </a:rPr>
              <a:t>Đà</a:t>
            </a:r>
            <a:r>
              <a:rPr lang="en-US" sz="2400" b="1" i="1" dirty="0">
                <a:solidFill>
                  <a:srgbClr val="000000"/>
                </a:solidFill>
              </a:rPr>
              <a:t> </a:t>
            </a:r>
            <a:r>
              <a:rPr lang="en-US" sz="2400" b="1" i="1" dirty="0" err="1">
                <a:solidFill>
                  <a:srgbClr val="000000"/>
                </a:solidFill>
              </a:rPr>
              <a:t>Nẵng</a:t>
            </a:r>
            <a:r>
              <a:rPr lang="en-US" sz="2400" b="1" i="1" dirty="0">
                <a:solidFill>
                  <a:srgbClr val="000000"/>
                </a:solidFill>
              </a:rPr>
              <a:t> </a:t>
            </a:r>
            <a:r>
              <a:rPr lang="en-US" sz="2400" b="1" i="1" dirty="0" err="1">
                <a:solidFill>
                  <a:srgbClr val="000000"/>
                </a:solidFill>
              </a:rPr>
              <a:t>là</a:t>
            </a:r>
            <a:r>
              <a:rPr lang="en-US" sz="2400" b="1" i="1" dirty="0">
                <a:solidFill>
                  <a:srgbClr val="000000"/>
                </a:solidFill>
              </a:rPr>
              <a:t> bao </a:t>
            </a:r>
            <a:r>
              <a:rPr lang="en-US" sz="2400" b="1" i="1" dirty="0" err="1">
                <a:solidFill>
                  <a:srgbClr val="000000"/>
                </a:solidFill>
              </a:rPr>
              <a:t>nhiêu</a:t>
            </a:r>
            <a:r>
              <a:rPr lang="en-US" sz="2400" b="1" i="1" dirty="0">
                <a:solidFill>
                  <a:srgbClr val="000000"/>
                </a:solidFill>
              </a:rPr>
              <a:t> </a:t>
            </a:r>
            <a:r>
              <a:rPr lang="en-US" sz="2400" b="1" i="1" dirty="0" err="1">
                <a:solidFill>
                  <a:srgbClr val="000000"/>
                </a:solidFill>
              </a:rPr>
              <a:t>ki-lô-mét</a:t>
            </a:r>
            <a:r>
              <a:rPr lang="en-US" sz="2400" b="1" i="1" dirty="0">
                <a:solidFill>
                  <a:srgbClr val="000000"/>
                </a:solidFill>
              </a:rPr>
              <a:t> </a:t>
            </a:r>
            <a:r>
              <a:rPr lang="en-US" sz="2400" b="1" i="1" dirty="0" err="1">
                <a:solidFill>
                  <a:srgbClr val="000000"/>
                </a:solidFill>
              </a:rPr>
              <a:t>vuông</a:t>
            </a:r>
            <a:r>
              <a:rPr lang="en-US" sz="2400" b="1" i="1" dirty="0">
                <a:solidFill>
                  <a:srgbClr val="000000"/>
                </a:solidFill>
              </a:rPr>
              <a:t> ?</a:t>
            </a:r>
          </a:p>
        </p:txBody>
      </p:sp>
      <p:sp>
        <p:nvSpPr>
          <p:cNvPr id="52301" name="Cloud"/>
          <p:cNvSpPr>
            <a:spLocks noChangeAspect="1" noEditPoints="1" noChangeArrowheads="1"/>
          </p:cNvSpPr>
          <p:nvPr/>
        </p:nvSpPr>
        <p:spPr bwMode="auto">
          <a:xfrm>
            <a:off x="152401" y="4025900"/>
            <a:ext cx="4457699" cy="2057400"/>
          </a:xfrm>
          <a:custGeom>
            <a:avLst/>
            <a:gdLst>
              <a:gd name="T0" fmla="*/ 8036 w 21600"/>
              <a:gd name="T1" fmla="*/ 1028700 h 21600"/>
              <a:gd name="T2" fmla="*/ 1295400 w 21600"/>
              <a:gd name="T3" fmla="*/ 2055209 h 21600"/>
              <a:gd name="T4" fmla="*/ 2588641 w 21600"/>
              <a:gd name="T5" fmla="*/ 1028700 h 21600"/>
              <a:gd name="T6" fmla="*/ 1295400 w 21600"/>
              <a:gd name="T7" fmla="*/ 117634 h 21600"/>
              <a:gd name="T8" fmla="*/ 0 60000 65536"/>
              <a:gd name="T9" fmla="*/ 0 60000 65536"/>
              <a:gd name="T10" fmla="*/ 0 60000 65536"/>
              <a:gd name="T11" fmla="*/ 0 60000 65536"/>
              <a:gd name="T12" fmla="*/ 2977 w 21600"/>
              <a:gd name="T13" fmla="*/ 3262 h 21600"/>
              <a:gd name="T14" fmla="*/ 17087 w 21600"/>
              <a:gd name="T15" fmla="*/ 1733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lnTo>
                  <a:pt x="1949" y="7180"/>
                </a:ln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solidFill>
            <a:srgbClr val="00B0F0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pPr>
              <a:defRPr/>
            </a:pPr>
            <a:r>
              <a:rPr lang="en-US" sz="2400" b="1" i="1" dirty="0" err="1"/>
              <a:t>Diện</a:t>
            </a:r>
            <a:r>
              <a:rPr lang="en-US" sz="2400" b="1" i="1" dirty="0"/>
              <a:t> </a:t>
            </a:r>
            <a:r>
              <a:rPr lang="en-US" sz="2400" b="1" i="1" dirty="0" err="1"/>
              <a:t>tích</a:t>
            </a:r>
            <a:r>
              <a:rPr lang="en-US" sz="2400" b="1" i="1" dirty="0"/>
              <a:t> TP. </a:t>
            </a:r>
            <a:r>
              <a:rPr lang="en-US" sz="2400" b="1" i="1" dirty="0" err="1"/>
              <a:t>Hồ</a:t>
            </a:r>
            <a:r>
              <a:rPr lang="en-US" sz="2400" b="1" i="1" dirty="0"/>
              <a:t> </a:t>
            </a:r>
            <a:r>
              <a:rPr lang="en-US" sz="2400" b="1" i="1" dirty="0" err="1"/>
              <a:t>Chí</a:t>
            </a:r>
            <a:r>
              <a:rPr lang="en-US" sz="2400" b="1" i="1" dirty="0"/>
              <a:t> Minh bao </a:t>
            </a:r>
            <a:r>
              <a:rPr lang="en-US" sz="2400" b="1" i="1" dirty="0" err="1"/>
              <a:t>nhiêu</a:t>
            </a:r>
            <a:r>
              <a:rPr lang="en-US" sz="2400" b="1" i="1" dirty="0"/>
              <a:t> </a:t>
            </a:r>
            <a:r>
              <a:rPr lang="en-US" sz="2400" b="1" i="1" dirty="0" err="1"/>
              <a:t>ki-lô-mét</a:t>
            </a:r>
            <a:r>
              <a:rPr lang="en-US" sz="2400" b="1" i="1" dirty="0"/>
              <a:t> </a:t>
            </a:r>
            <a:r>
              <a:rPr lang="en-US" sz="2400" b="1" i="1" dirty="0" err="1"/>
              <a:t>vuông</a:t>
            </a:r>
            <a:r>
              <a:rPr lang="en-US" sz="2400" b="1" i="1" dirty="0"/>
              <a:t> ?</a:t>
            </a:r>
          </a:p>
        </p:txBody>
      </p:sp>
      <p:sp>
        <p:nvSpPr>
          <p:cNvPr id="52304" name="Text Box 80"/>
          <p:cNvSpPr txBox="1">
            <a:spLocks noChangeArrowheads="1"/>
          </p:cNvSpPr>
          <p:nvPr/>
        </p:nvSpPr>
        <p:spPr bwMode="auto">
          <a:xfrm>
            <a:off x="5105400" y="3352805"/>
            <a:ext cx="736600" cy="430887"/>
          </a:xfrm>
          <a:prstGeom prst="rect">
            <a:avLst/>
          </a:prstGeom>
          <a:solidFill>
            <a:srgbClr val="FFFF00"/>
          </a:solidFill>
          <a:ln w="9525">
            <a:solidFill>
              <a:schemeClr val="tx2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200" b="1">
                <a:latin typeface="Arial" charset="0"/>
              </a:rPr>
              <a:t>921</a:t>
            </a:r>
          </a:p>
        </p:txBody>
      </p:sp>
      <p:sp>
        <p:nvSpPr>
          <p:cNvPr id="52305" name="Text Box 81"/>
          <p:cNvSpPr txBox="1">
            <a:spLocks noChangeArrowheads="1"/>
          </p:cNvSpPr>
          <p:nvPr/>
        </p:nvSpPr>
        <p:spPr bwMode="auto">
          <a:xfrm>
            <a:off x="5016502" y="2433641"/>
            <a:ext cx="825500" cy="430887"/>
          </a:xfrm>
          <a:prstGeom prst="rect">
            <a:avLst/>
          </a:prstGeom>
          <a:solidFill>
            <a:srgbClr val="FFFF00"/>
          </a:solidFill>
          <a:ln w="9525">
            <a:solidFill>
              <a:schemeClr val="tx2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200" b="1">
                <a:latin typeface="Arial" charset="0"/>
              </a:rPr>
              <a:t>1255</a:t>
            </a:r>
          </a:p>
        </p:txBody>
      </p:sp>
      <p:sp>
        <p:nvSpPr>
          <p:cNvPr id="52306" name="Text Box 82"/>
          <p:cNvSpPr txBox="1">
            <a:spLocks noChangeArrowheads="1"/>
          </p:cNvSpPr>
          <p:nvPr/>
        </p:nvSpPr>
        <p:spPr bwMode="auto">
          <a:xfrm>
            <a:off x="5029200" y="685805"/>
            <a:ext cx="838200" cy="430887"/>
          </a:xfrm>
          <a:prstGeom prst="rect">
            <a:avLst/>
          </a:prstGeom>
          <a:solidFill>
            <a:srgbClr val="FFFF00"/>
          </a:solidFill>
          <a:ln w="9525">
            <a:solidFill>
              <a:schemeClr val="tx2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200" b="1">
                <a:latin typeface="Arial" charset="0"/>
              </a:rPr>
              <a:t>2095</a:t>
            </a:r>
          </a:p>
        </p:txBody>
      </p:sp>
      <p:sp>
        <p:nvSpPr>
          <p:cNvPr id="52307" name="Line 83"/>
          <p:cNvSpPr>
            <a:spLocks noChangeShapeType="1"/>
          </p:cNvSpPr>
          <p:nvPr/>
        </p:nvSpPr>
        <p:spPr bwMode="auto">
          <a:xfrm>
            <a:off x="3962400" y="1676400"/>
            <a:ext cx="1371600" cy="1676400"/>
          </a:xfrm>
          <a:prstGeom prst="line">
            <a:avLst/>
          </a:prstGeom>
          <a:noFill/>
          <a:ln w="28575" cap="rnd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2308" name="Line 84"/>
          <p:cNvSpPr>
            <a:spLocks noChangeShapeType="1"/>
          </p:cNvSpPr>
          <p:nvPr/>
        </p:nvSpPr>
        <p:spPr bwMode="auto">
          <a:xfrm flipV="1">
            <a:off x="4357688" y="2819400"/>
            <a:ext cx="671512" cy="76200"/>
          </a:xfrm>
          <a:prstGeom prst="line">
            <a:avLst/>
          </a:prstGeom>
          <a:noFill/>
          <a:ln w="28575" cap="rnd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2309" name="Line 85"/>
          <p:cNvSpPr>
            <a:spLocks noChangeShapeType="1"/>
          </p:cNvSpPr>
          <p:nvPr/>
        </p:nvSpPr>
        <p:spPr bwMode="auto">
          <a:xfrm flipV="1">
            <a:off x="4267200" y="1095375"/>
            <a:ext cx="838200" cy="3048000"/>
          </a:xfrm>
          <a:prstGeom prst="line">
            <a:avLst/>
          </a:prstGeom>
          <a:noFill/>
          <a:ln w="28575" cap="rnd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2310" name="Rectangle 86"/>
          <p:cNvSpPr>
            <a:spLocks noChangeArrowheads="1"/>
          </p:cNvSpPr>
          <p:nvPr/>
        </p:nvSpPr>
        <p:spPr bwMode="auto">
          <a:xfrm>
            <a:off x="2724153" y="6127750"/>
            <a:ext cx="9220200" cy="609600"/>
          </a:xfrm>
          <a:prstGeom prst="rect">
            <a:avLst/>
          </a:prstGeom>
          <a:solidFill>
            <a:srgbClr val="BADFE8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400">
                <a:solidFill>
                  <a:srgbClr val="0000CC"/>
                </a:solidFill>
                <a:cs typeface="Times New Roman" pitchFamily="18" charset="0"/>
              </a:rPr>
              <a:t>Diện tích của Hà Nội là</a:t>
            </a:r>
            <a:r>
              <a:rPr lang="en-US" sz="2400">
                <a:solidFill>
                  <a:srgbClr val="FF3300"/>
                </a:solidFill>
                <a:cs typeface="Times New Roman" pitchFamily="18" charset="0"/>
              </a:rPr>
              <a:t>: </a:t>
            </a:r>
            <a:r>
              <a:rPr lang="en-US" sz="2400" b="1" i="1">
                <a:solidFill>
                  <a:srgbClr val="FF3300"/>
                </a:solidFill>
                <a:cs typeface="Times New Roman" pitchFamily="18" charset="0"/>
              </a:rPr>
              <a:t>921</a:t>
            </a:r>
            <a:r>
              <a:rPr lang="en-US" sz="2400">
                <a:solidFill>
                  <a:srgbClr val="FF3300"/>
                </a:solidFill>
                <a:cs typeface="Times New Roman" pitchFamily="18" charset="0"/>
              </a:rPr>
              <a:t> km</a:t>
            </a:r>
            <a:r>
              <a:rPr lang="en-US" sz="2400" baseline="30000">
                <a:solidFill>
                  <a:srgbClr val="FF3300"/>
                </a:solidFill>
                <a:cs typeface="Times New Roman" pitchFamily="18" charset="0"/>
              </a:rPr>
              <a:t>2</a:t>
            </a:r>
            <a:r>
              <a:rPr lang="en-US" sz="2400">
                <a:solidFill>
                  <a:srgbClr val="0000CC"/>
                </a:solidFill>
                <a:cs typeface="Times New Roman" pitchFamily="18" charset="0"/>
              </a:rPr>
              <a:t>. Diện tích Đà Nẵng là: </a:t>
            </a:r>
            <a:r>
              <a:rPr lang="en-US" sz="2400" b="1" i="1">
                <a:solidFill>
                  <a:srgbClr val="FF3300"/>
                </a:solidFill>
                <a:cs typeface="Times New Roman" pitchFamily="18" charset="0"/>
              </a:rPr>
              <a:t>1255</a:t>
            </a:r>
            <a:r>
              <a:rPr lang="en-US" sz="2400">
                <a:solidFill>
                  <a:srgbClr val="FF3300"/>
                </a:solidFill>
                <a:cs typeface="Times New Roman" pitchFamily="18" charset="0"/>
              </a:rPr>
              <a:t> km</a:t>
            </a:r>
            <a:r>
              <a:rPr lang="en-US" sz="2400" baseline="30000">
                <a:solidFill>
                  <a:srgbClr val="FF3300"/>
                </a:solidFill>
                <a:cs typeface="Times New Roman" pitchFamily="18" charset="0"/>
              </a:rPr>
              <a:t>2</a:t>
            </a:r>
            <a:r>
              <a:rPr lang="en-US" sz="2400">
                <a:solidFill>
                  <a:srgbClr val="0000CC"/>
                </a:solidFill>
                <a:cs typeface="Times New Roman" pitchFamily="18" charset="0"/>
              </a:rPr>
              <a:t>. </a:t>
            </a:r>
          </a:p>
          <a:p>
            <a:r>
              <a:rPr lang="en-US" sz="2400">
                <a:solidFill>
                  <a:srgbClr val="0000CC"/>
                </a:solidFill>
                <a:cs typeface="Times New Roman" pitchFamily="18" charset="0"/>
              </a:rPr>
              <a:t>Diện tích TP.Hồ Chí Minh là: </a:t>
            </a:r>
            <a:r>
              <a:rPr lang="en-US" sz="2400" b="1" i="1">
                <a:solidFill>
                  <a:srgbClr val="FF3300"/>
                </a:solidFill>
                <a:cs typeface="Times New Roman" pitchFamily="18" charset="0"/>
              </a:rPr>
              <a:t>2095</a:t>
            </a:r>
            <a:r>
              <a:rPr lang="en-US" sz="2400">
                <a:solidFill>
                  <a:srgbClr val="FF3300"/>
                </a:solidFill>
                <a:cs typeface="Times New Roman" pitchFamily="18" charset="0"/>
              </a:rPr>
              <a:t> km</a:t>
            </a:r>
            <a:r>
              <a:rPr lang="en-US" sz="2400" baseline="30000">
                <a:solidFill>
                  <a:srgbClr val="FF3300"/>
                </a:solidFill>
                <a:cs typeface="Times New Roman" pitchFamily="18" charset="0"/>
              </a:rPr>
              <a:t>2</a:t>
            </a:r>
            <a:r>
              <a:rPr lang="en-US" sz="2400">
                <a:solidFill>
                  <a:srgbClr val="0000CC"/>
                </a:solidFill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ransition spd="slow">
    <p:blinds dir="vert"/>
    <p:sndAc>
      <p:stSnd>
        <p:snd r:embed="rId3" name="click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52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2000"/>
                                        <p:tgtEl>
                                          <p:spTgt spid="52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13400"/>
                                        <p:tgtEl>
                                          <p:spTgt spid="522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2000"/>
                                        <p:tgtEl>
                                          <p:spTgt spid="522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2000"/>
                                        <p:tgtEl>
                                          <p:spTgt spid="522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2000"/>
                                        <p:tgtEl>
                                          <p:spTgt spid="522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4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2000"/>
                                        <p:tgtEl>
                                          <p:spTgt spid="52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2000"/>
                                        <p:tgtEl>
                                          <p:spTgt spid="522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2000"/>
                                        <p:tgtEl>
                                          <p:spTgt spid="52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2000"/>
                                        <p:tgtEl>
                                          <p:spTgt spid="522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2000"/>
                                        <p:tgtEl>
                                          <p:spTgt spid="522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2000"/>
                                        <p:tgtEl>
                                          <p:spTgt spid="52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2000"/>
                                        <p:tgtEl>
                                          <p:spTgt spid="52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2000"/>
                                        <p:tgtEl>
                                          <p:spTgt spid="52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2000"/>
                                        <p:tgtEl>
                                          <p:spTgt spid="52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8" dur="2000"/>
                                        <p:tgtEl>
                                          <p:spTgt spid="52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3" dur="2000"/>
                                        <p:tgtEl>
                                          <p:spTgt spid="523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6" dur="2000"/>
                                        <p:tgtEl>
                                          <p:spTgt spid="523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1" dur="2000"/>
                                        <p:tgtEl>
                                          <p:spTgt spid="52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6" dur="2000"/>
                                        <p:tgtEl>
                                          <p:spTgt spid="523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9" dur="2000"/>
                                        <p:tgtEl>
                                          <p:spTgt spid="523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4" dur="2000"/>
                                        <p:tgtEl>
                                          <p:spTgt spid="523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9" dur="2000"/>
                                        <p:tgtEl>
                                          <p:spTgt spid="52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2" dur="2000"/>
                                        <p:tgtEl>
                                          <p:spTgt spid="523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7" dur="2000"/>
                                        <p:tgtEl>
                                          <p:spTgt spid="523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28" grpId="0"/>
      <p:bldP spid="52260" grpId="0"/>
      <p:bldP spid="52261" grpId="0" animBg="1"/>
      <p:bldP spid="52262" grpId="0" animBg="1"/>
      <p:bldP spid="52263" grpId="0"/>
      <p:bldP spid="52264" grpId="0" animBg="1"/>
      <p:bldP spid="52265" grpId="0" animBg="1"/>
      <p:bldP spid="52267" grpId="0" animBg="1"/>
      <p:bldP spid="52268" grpId="0" animBg="1"/>
      <p:bldP spid="52272" grpId="0"/>
      <p:bldP spid="52273" grpId="0"/>
      <p:bldP spid="52289" grpId="0" animBg="1"/>
      <p:bldP spid="52290" grpId="0" animBg="1"/>
      <p:bldP spid="52299" grpId="0" animBg="1"/>
      <p:bldP spid="52300" grpId="0" animBg="1"/>
      <p:bldP spid="52301" grpId="0" animBg="1"/>
      <p:bldP spid="52304" grpId="0" animBg="1"/>
      <p:bldP spid="52305" grpId="0" animBg="1"/>
      <p:bldP spid="52306" grpId="0" animBg="1"/>
      <p:bldP spid="52307" grpId="0" animBg="1"/>
      <p:bldP spid="52308" grpId="0" animBg="1"/>
      <p:bldP spid="52309" grpId="0" animBg="1"/>
      <p:bldP spid="5231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4" name="Text Box 4"/>
          <p:cNvSpPr txBox="1">
            <a:spLocks noChangeArrowheads="1"/>
          </p:cNvSpPr>
          <p:nvPr/>
        </p:nvSpPr>
        <p:spPr bwMode="auto">
          <a:xfrm>
            <a:off x="5343525" y="2390777"/>
            <a:ext cx="6858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>
                <a:solidFill>
                  <a:srgbClr val="000000"/>
                </a:solidFill>
                <a:latin typeface="Arial" charset="0"/>
              </a:rPr>
              <a:t>1255</a:t>
            </a:r>
          </a:p>
        </p:txBody>
      </p:sp>
      <p:sp>
        <p:nvSpPr>
          <p:cNvPr id="66565" name="Rectangle 5"/>
          <p:cNvSpPr>
            <a:spLocks noChangeArrowheads="1"/>
          </p:cNvSpPr>
          <p:nvPr/>
        </p:nvSpPr>
        <p:spPr bwMode="auto">
          <a:xfrm>
            <a:off x="8010527" y="2590800"/>
            <a:ext cx="687388" cy="28956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2400">
              <a:latin typeface="Arial" charset="0"/>
            </a:endParaRPr>
          </a:p>
        </p:txBody>
      </p:sp>
      <p:sp>
        <p:nvSpPr>
          <p:cNvPr id="66566" name="Line 6"/>
          <p:cNvSpPr>
            <a:spLocks noChangeShapeType="1"/>
          </p:cNvSpPr>
          <p:nvPr/>
        </p:nvSpPr>
        <p:spPr bwMode="auto">
          <a:xfrm flipH="1" flipV="1">
            <a:off x="6010276" y="2590805"/>
            <a:ext cx="2343151" cy="4763"/>
          </a:xfrm>
          <a:prstGeom prst="line">
            <a:avLst/>
          </a:prstGeom>
          <a:noFill/>
          <a:ln w="19050" cap="rnd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6567" name="Text Box 7"/>
          <p:cNvSpPr txBox="1">
            <a:spLocks noChangeArrowheads="1"/>
          </p:cNvSpPr>
          <p:nvPr/>
        </p:nvSpPr>
        <p:spPr bwMode="auto">
          <a:xfrm>
            <a:off x="5457825" y="3243265"/>
            <a:ext cx="5334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>
                <a:solidFill>
                  <a:srgbClr val="000000"/>
                </a:solidFill>
                <a:latin typeface="Arial" charset="0"/>
              </a:rPr>
              <a:t>921</a:t>
            </a:r>
          </a:p>
        </p:txBody>
      </p:sp>
      <p:sp>
        <p:nvSpPr>
          <p:cNvPr id="66568" name="Line 8"/>
          <p:cNvSpPr>
            <a:spLocks noChangeShapeType="1"/>
          </p:cNvSpPr>
          <p:nvPr/>
        </p:nvSpPr>
        <p:spPr bwMode="auto">
          <a:xfrm flipH="1" flipV="1">
            <a:off x="6019800" y="3429000"/>
            <a:ext cx="2057400" cy="0"/>
          </a:xfrm>
          <a:prstGeom prst="line">
            <a:avLst/>
          </a:prstGeom>
          <a:noFill/>
          <a:ln w="19050" cap="rnd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6569" name="Rectangle 9"/>
          <p:cNvSpPr>
            <a:spLocks noChangeArrowheads="1"/>
          </p:cNvSpPr>
          <p:nvPr/>
        </p:nvSpPr>
        <p:spPr bwMode="auto">
          <a:xfrm>
            <a:off x="6653216" y="3429000"/>
            <a:ext cx="681037" cy="2057400"/>
          </a:xfrm>
          <a:prstGeom prst="rect">
            <a:avLst/>
          </a:prstGeom>
          <a:solidFill>
            <a:srgbClr val="00B05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2400">
              <a:latin typeface="Arial" charset="0"/>
            </a:endParaRPr>
          </a:p>
        </p:txBody>
      </p:sp>
      <p:sp>
        <p:nvSpPr>
          <p:cNvPr id="66570" name="Line 10"/>
          <p:cNvSpPr>
            <a:spLocks noChangeShapeType="1"/>
          </p:cNvSpPr>
          <p:nvPr/>
        </p:nvSpPr>
        <p:spPr bwMode="auto">
          <a:xfrm>
            <a:off x="5419725" y="5486400"/>
            <a:ext cx="4876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6571" name="Rectangle 11"/>
          <p:cNvSpPr>
            <a:spLocks noChangeArrowheads="1"/>
          </p:cNvSpPr>
          <p:nvPr/>
        </p:nvSpPr>
        <p:spPr bwMode="auto">
          <a:xfrm>
            <a:off x="9382129" y="762000"/>
            <a:ext cx="671513" cy="4724400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2400">
              <a:latin typeface="Arial" charset="0"/>
            </a:endParaRPr>
          </a:p>
        </p:txBody>
      </p:sp>
      <p:sp>
        <p:nvSpPr>
          <p:cNvPr id="66572" name="Line 12"/>
          <p:cNvSpPr>
            <a:spLocks noChangeShapeType="1"/>
          </p:cNvSpPr>
          <p:nvPr/>
        </p:nvSpPr>
        <p:spPr bwMode="auto">
          <a:xfrm flipH="1">
            <a:off x="5981700" y="762000"/>
            <a:ext cx="4038600" cy="0"/>
          </a:xfrm>
          <a:prstGeom prst="line">
            <a:avLst/>
          </a:prstGeom>
          <a:noFill/>
          <a:ln w="19050" cap="rnd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6573" name="Text Box 13"/>
          <p:cNvSpPr txBox="1">
            <a:spLocks noChangeArrowheads="1"/>
          </p:cNvSpPr>
          <p:nvPr/>
        </p:nvSpPr>
        <p:spPr bwMode="auto">
          <a:xfrm>
            <a:off x="5310188" y="581027"/>
            <a:ext cx="6858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>
                <a:solidFill>
                  <a:srgbClr val="000000"/>
                </a:solidFill>
                <a:latin typeface="Arial" charset="0"/>
              </a:rPr>
              <a:t>2095</a:t>
            </a:r>
          </a:p>
        </p:txBody>
      </p:sp>
      <p:sp>
        <p:nvSpPr>
          <p:cNvPr id="66574" name="Line 14"/>
          <p:cNvSpPr>
            <a:spLocks noChangeShapeType="1"/>
          </p:cNvSpPr>
          <p:nvPr/>
        </p:nvSpPr>
        <p:spPr bwMode="auto">
          <a:xfrm>
            <a:off x="5995988" y="762000"/>
            <a:ext cx="0" cy="472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6575" name="Text Box 15"/>
          <p:cNvSpPr txBox="1">
            <a:spLocks noChangeArrowheads="1"/>
          </p:cNvSpPr>
          <p:nvPr/>
        </p:nvSpPr>
        <p:spPr bwMode="auto">
          <a:xfrm>
            <a:off x="6519863" y="5486402"/>
            <a:ext cx="9144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>
                <a:solidFill>
                  <a:srgbClr val="000000"/>
                </a:solidFill>
                <a:latin typeface="Arial" charset="0"/>
              </a:rPr>
              <a:t>Hà Nội</a:t>
            </a:r>
          </a:p>
        </p:txBody>
      </p:sp>
      <p:sp>
        <p:nvSpPr>
          <p:cNvPr id="66576" name="Text Box 16"/>
          <p:cNvSpPr txBox="1">
            <a:spLocks noChangeArrowheads="1"/>
          </p:cNvSpPr>
          <p:nvPr/>
        </p:nvSpPr>
        <p:spPr bwMode="auto">
          <a:xfrm>
            <a:off x="7800975" y="5470527"/>
            <a:ext cx="10668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>
                <a:solidFill>
                  <a:srgbClr val="000000"/>
                </a:solidFill>
                <a:latin typeface="Arial" charset="0"/>
              </a:rPr>
              <a:t>Đà Nẵng</a:t>
            </a:r>
          </a:p>
        </p:txBody>
      </p:sp>
      <p:sp>
        <p:nvSpPr>
          <p:cNvPr id="66577" name="Text Box 17"/>
          <p:cNvSpPr txBox="1">
            <a:spLocks noChangeArrowheads="1"/>
          </p:cNvSpPr>
          <p:nvPr/>
        </p:nvSpPr>
        <p:spPr bwMode="auto">
          <a:xfrm>
            <a:off x="8705851" y="5470527"/>
            <a:ext cx="20574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>
                <a:solidFill>
                  <a:srgbClr val="000000"/>
                </a:solidFill>
                <a:latin typeface="Arial" charset="0"/>
              </a:rPr>
              <a:t>TP. Hồ Chí Minh</a:t>
            </a:r>
          </a:p>
        </p:txBody>
      </p:sp>
      <p:sp>
        <p:nvSpPr>
          <p:cNvPr id="66584" name="Text Box 24"/>
          <p:cNvSpPr txBox="1">
            <a:spLocks noChangeArrowheads="1"/>
          </p:cNvSpPr>
          <p:nvPr/>
        </p:nvSpPr>
        <p:spPr bwMode="auto">
          <a:xfrm>
            <a:off x="7467600" y="2743205"/>
            <a:ext cx="304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00"/>
                </a:solidFill>
                <a:latin typeface="Arial" charset="0"/>
              </a:rPr>
              <a:t>?</a:t>
            </a:r>
          </a:p>
        </p:txBody>
      </p:sp>
      <p:sp>
        <p:nvSpPr>
          <p:cNvPr id="66586" name="Text Box 26"/>
          <p:cNvSpPr txBox="1">
            <a:spLocks noChangeArrowheads="1"/>
          </p:cNvSpPr>
          <p:nvPr/>
        </p:nvSpPr>
        <p:spPr bwMode="auto">
          <a:xfrm>
            <a:off x="8386763" y="1433513"/>
            <a:ext cx="3048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00"/>
                </a:solidFill>
                <a:latin typeface="Arial" charset="0"/>
              </a:rPr>
              <a:t>?</a:t>
            </a:r>
          </a:p>
        </p:txBody>
      </p:sp>
      <p:sp>
        <p:nvSpPr>
          <p:cNvPr id="66587" name="AutoShape 27"/>
          <p:cNvSpPr>
            <a:spLocks noChangeArrowheads="1"/>
          </p:cNvSpPr>
          <p:nvPr/>
        </p:nvSpPr>
        <p:spPr bwMode="auto">
          <a:xfrm>
            <a:off x="2209800" y="5962650"/>
            <a:ext cx="8382000" cy="838200"/>
          </a:xfrm>
          <a:prstGeom prst="roundRect">
            <a:avLst>
              <a:gd name="adj" fmla="val 16667"/>
            </a:avLst>
          </a:prstGeom>
          <a:solidFill>
            <a:srgbClr val="FCEAF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2400" b="1">
                <a:solidFill>
                  <a:srgbClr val="002060"/>
                </a:solidFill>
                <a:latin typeface="Arial" charset="0"/>
              </a:rPr>
              <a:t>b) Diện tích Đà Nẵng lớn hơn diện tích Hà Nội là: 334 km</a:t>
            </a:r>
            <a:r>
              <a:rPr lang="en-US" sz="2400" b="1" baseline="30000">
                <a:solidFill>
                  <a:srgbClr val="002060"/>
                </a:solidFill>
                <a:latin typeface="Arial" charset="0"/>
              </a:rPr>
              <a:t>2</a:t>
            </a:r>
            <a:r>
              <a:rPr lang="en-US" sz="2400" b="1">
                <a:solidFill>
                  <a:srgbClr val="002060"/>
                </a:solidFill>
                <a:latin typeface="Arial" charset="0"/>
              </a:rPr>
              <a:t>. </a:t>
            </a:r>
          </a:p>
          <a:p>
            <a:pPr algn="l"/>
            <a:r>
              <a:rPr lang="en-US" sz="2400" b="1">
                <a:solidFill>
                  <a:srgbClr val="002060"/>
                </a:solidFill>
                <a:latin typeface="Arial" charset="0"/>
              </a:rPr>
              <a:t>Bé hơn diện tích TP.Hồ Chí Minh là: 840 km</a:t>
            </a:r>
            <a:r>
              <a:rPr lang="en-US" sz="2400" b="1" baseline="30000">
                <a:solidFill>
                  <a:srgbClr val="002060"/>
                </a:solidFill>
                <a:latin typeface="Arial" charset="0"/>
              </a:rPr>
              <a:t>2</a:t>
            </a:r>
            <a:r>
              <a:rPr lang="en-US" sz="2400" b="1">
                <a:solidFill>
                  <a:srgbClr val="002060"/>
                </a:solidFill>
                <a:latin typeface="Arial" charset="0"/>
              </a:rPr>
              <a:t>.</a:t>
            </a:r>
          </a:p>
        </p:txBody>
      </p:sp>
      <p:sp>
        <p:nvSpPr>
          <p:cNvPr id="66588" name="AutoShape 28"/>
          <p:cNvSpPr>
            <a:spLocks/>
          </p:cNvSpPr>
          <p:nvPr/>
        </p:nvSpPr>
        <p:spPr bwMode="auto">
          <a:xfrm flipH="1">
            <a:off x="7848600" y="2590800"/>
            <a:ext cx="152400" cy="819150"/>
          </a:xfrm>
          <a:prstGeom prst="rightBrace">
            <a:avLst>
              <a:gd name="adj1" fmla="val 44792"/>
              <a:gd name="adj2" fmla="val 51745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2400">
              <a:latin typeface="Arial" charset="0"/>
            </a:endParaRPr>
          </a:p>
        </p:txBody>
      </p:sp>
      <p:sp>
        <p:nvSpPr>
          <p:cNvPr id="66589" name="AutoShape 29"/>
          <p:cNvSpPr>
            <a:spLocks/>
          </p:cNvSpPr>
          <p:nvPr/>
        </p:nvSpPr>
        <p:spPr bwMode="auto">
          <a:xfrm>
            <a:off x="8305801" y="766763"/>
            <a:ext cx="80963" cy="1795462"/>
          </a:xfrm>
          <a:prstGeom prst="rightBrace">
            <a:avLst>
              <a:gd name="adj1" fmla="val 184803"/>
              <a:gd name="adj2" fmla="val 50000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240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66591" name="Line 31"/>
          <p:cNvSpPr>
            <a:spLocks noChangeShapeType="1"/>
          </p:cNvSpPr>
          <p:nvPr/>
        </p:nvSpPr>
        <p:spPr bwMode="auto">
          <a:xfrm>
            <a:off x="8229600" y="762000"/>
            <a:ext cx="0" cy="18288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6592" name="Cloud"/>
          <p:cNvSpPr>
            <a:spLocks noChangeAspect="1" noEditPoints="1" noChangeArrowheads="1"/>
          </p:cNvSpPr>
          <p:nvPr/>
        </p:nvSpPr>
        <p:spPr bwMode="auto">
          <a:xfrm>
            <a:off x="838200" y="357188"/>
            <a:ext cx="4538663" cy="1981200"/>
          </a:xfrm>
          <a:custGeom>
            <a:avLst/>
            <a:gdLst>
              <a:gd name="T0" fmla="*/ 11818 w 21600"/>
              <a:gd name="T1" fmla="*/ 990600 h 21600"/>
              <a:gd name="T2" fmla="*/ 1905000 w 21600"/>
              <a:gd name="T3" fmla="*/ 1979090 h 21600"/>
              <a:gd name="T4" fmla="*/ 3806825 w 21600"/>
              <a:gd name="T5" fmla="*/ 990600 h 21600"/>
              <a:gd name="T6" fmla="*/ 1905000 w 21600"/>
              <a:gd name="T7" fmla="*/ 113277 h 21600"/>
              <a:gd name="T8" fmla="*/ 0 60000 65536"/>
              <a:gd name="T9" fmla="*/ 0 60000 65536"/>
              <a:gd name="T10" fmla="*/ 0 60000 65536"/>
              <a:gd name="T11" fmla="*/ 0 60000 65536"/>
              <a:gd name="T12" fmla="*/ 2977 w 21600"/>
              <a:gd name="T13" fmla="*/ 3262 h 21600"/>
              <a:gd name="T14" fmla="*/ 17087 w 21600"/>
              <a:gd name="T15" fmla="*/ 1733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lnTo>
                  <a:pt x="1949" y="7180"/>
                </a:ln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solidFill>
            <a:srgbClr val="FFFF00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pPr>
              <a:defRPr/>
            </a:pPr>
            <a:r>
              <a:rPr lang="en-US" sz="2400" b="1" i="1">
                <a:solidFill>
                  <a:srgbClr val="FF3300"/>
                </a:solidFill>
              </a:rPr>
              <a:t>Diện tích Đà Nẵng lớn hơn diện tích Hà Nội bao nhiêu ki-lô-mét vuông ?</a:t>
            </a:r>
          </a:p>
        </p:txBody>
      </p:sp>
      <p:sp>
        <p:nvSpPr>
          <p:cNvPr id="66593" name="AutoShape 33"/>
          <p:cNvSpPr>
            <a:spLocks noChangeArrowheads="1"/>
          </p:cNvSpPr>
          <p:nvPr/>
        </p:nvSpPr>
        <p:spPr bwMode="auto">
          <a:xfrm>
            <a:off x="1795463" y="2357438"/>
            <a:ext cx="3429000" cy="457200"/>
          </a:xfrm>
          <a:prstGeom prst="flowChartProcess">
            <a:avLst/>
          </a:prstGeom>
          <a:solidFill>
            <a:srgbClr val="A5EBE9"/>
          </a:solidFill>
          <a:ln w="9525" algn="ctr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400" b="1">
                <a:solidFill>
                  <a:srgbClr val="000000"/>
                </a:solidFill>
                <a:latin typeface="Arial" charset="0"/>
              </a:rPr>
              <a:t>1255 – 921 = 334 (km</a:t>
            </a:r>
            <a:r>
              <a:rPr lang="en-US" sz="2400" b="1" baseline="30000">
                <a:solidFill>
                  <a:srgbClr val="000000"/>
                </a:solidFill>
                <a:latin typeface="Arial" charset="0"/>
              </a:rPr>
              <a:t>2</a:t>
            </a:r>
            <a:r>
              <a:rPr lang="en-US" sz="2400" b="1">
                <a:solidFill>
                  <a:srgbClr val="000000"/>
                </a:solidFill>
                <a:latin typeface="Arial" charset="0"/>
              </a:rPr>
              <a:t>)</a:t>
            </a:r>
          </a:p>
        </p:txBody>
      </p:sp>
      <p:sp>
        <p:nvSpPr>
          <p:cNvPr id="66595" name="Cloud"/>
          <p:cNvSpPr>
            <a:spLocks noChangeAspect="1" noEditPoints="1" noChangeArrowheads="1"/>
          </p:cNvSpPr>
          <p:nvPr/>
        </p:nvSpPr>
        <p:spPr bwMode="auto">
          <a:xfrm>
            <a:off x="609600" y="2954338"/>
            <a:ext cx="4953000" cy="2362200"/>
          </a:xfrm>
          <a:custGeom>
            <a:avLst/>
            <a:gdLst>
              <a:gd name="T0" fmla="*/ 11582 w 21600"/>
              <a:gd name="T1" fmla="*/ 1181100 h 21600"/>
              <a:gd name="T2" fmla="*/ 1866900 w 21600"/>
              <a:gd name="T3" fmla="*/ 2359685 h 21600"/>
              <a:gd name="T4" fmla="*/ 3730689 w 21600"/>
              <a:gd name="T5" fmla="*/ 1181100 h 21600"/>
              <a:gd name="T6" fmla="*/ 1866900 w 21600"/>
              <a:gd name="T7" fmla="*/ 135061 h 21600"/>
              <a:gd name="T8" fmla="*/ 0 60000 65536"/>
              <a:gd name="T9" fmla="*/ 0 60000 65536"/>
              <a:gd name="T10" fmla="*/ 0 60000 65536"/>
              <a:gd name="T11" fmla="*/ 0 60000 65536"/>
              <a:gd name="T12" fmla="*/ 2977 w 21600"/>
              <a:gd name="T13" fmla="*/ 3262 h 21600"/>
              <a:gd name="T14" fmla="*/ 17087 w 21600"/>
              <a:gd name="T15" fmla="*/ 1733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lnTo>
                  <a:pt x="1949" y="7180"/>
                </a:ln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solidFill>
            <a:srgbClr val="CC99FF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pPr>
              <a:defRPr/>
            </a:pPr>
            <a:r>
              <a:rPr lang="en-US" sz="2400" b="1" i="1">
                <a:solidFill>
                  <a:srgbClr val="0000CC"/>
                </a:solidFill>
              </a:rPr>
              <a:t>Diện tích Đà Nẵng bé hơn diện tích Thành phố Hồ Chí Minh bao nhiêu ki-lô-mét vuông</a:t>
            </a:r>
            <a:r>
              <a:rPr lang="en-US" sz="2400" b="1" i="1">
                <a:solidFill>
                  <a:srgbClr val="000000"/>
                </a:solidFill>
              </a:rPr>
              <a:t>? </a:t>
            </a:r>
          </a:p>
        </p:txBody>
      </p:sp>
      <p:sp>
        <p:nvSpPr>
          <p:cNvPr id="66596" name="AutoShape 36"/>
          <p:cNvSpPr>
            <a:spLocks noChangeArrowheads="1"/>
          </p:cNvSpPr>
          <p:nvPr/>
        </p:nvSpPr>
        <p:spPr bwMode="auto">
          <a:xfrm>
            <a:off x="1524000" y="5399088"/>
            <a:ext cx="3581400" cy="444500"/>
          </a:xfrm>
          <a:prstGeom prst="flowChartProcess">
            <a:avLst/>
          </a:prstGeom>
          <a:solidFill>
            <a:srgbClr val="BADFE8"/>
          </a:solidFill>
          <a:ln w="9525" algn="ctr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400" b="1">
                <a:solidFill>
                  <a:srgbClr val="000000"/>
                </a:solidFill>
                <a:latin typeface="Arial" charset="0"/>
              </a:rPr>
              <a:t>2095 – 1255 = 840 (km</a:t>
            </a:r>
            <a:r>
              <a:rPr lang="en-US" sz="2400" b="1" baseline="30000">
                <a:solidFill>
                  <a:srgbClr val="000000"/>
                </a:solidFill>
                <a:latin typeface="Arial" charset="0"/>
              </a:rPr>
              <a:t>2</a:t>
            </a:r>
            <a:r>
              <a:rPr lang="en-US" sz="2400" b="1">
                <a:solidFill>
                  <a:srgbClr val="000000"/>
                </a:solidFill>
                <a:latin typeface="Arial" charset="0"/>
              </a:rPr>
              <a:t>)</a:t>
            </a:r>
            <a:r>
              <a:rPr lang="en-US" sz="2000" b="1">
                <a:latin typeface="Arial" charset="0"/>
              </a:rPr>
              <a:t> </a:t>
            </a:r>
          </a:p>
        </p:txBody>
      </p:sp>
      <p:sp>
        <p:nvSpPr>
          <p:cNvPr id="66604" name="Line 44"/>
          <p:cNvSpPr>
            <a:spLocks noChangeShapeType="1"/>
          </p:cNvSpPr>
          <p:nvPr/>
        </p:nvSpPr>
        <p:spPr bwMode="auto">
          <a:xfrm>
            <a:off x="4114803" y="2057400"/>
            <a:ext cx="271463" cy="300038"/>
          </a:xfrm>
          <a:prstGeom prst="line">
            <a:avLst/>
          </a:prstGeom>
          <a:noFill/>
          <a:ln w="28575" cap="rnd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6605" name="Oval 45"/>
          <p:cNvSpPr>
            <a:spLocks noChangeArrowheads="1"/>
          </p:cNvSpPr>
          <p:nvPr/>
        </p:nvSpPr>
        <p:spPr bwMode="auto">
          <a:xfrm>
            <a:off x="7162800" y="2743200"/>
            <a:ext cx="609600" cy="457200"/>
          </a:xfrm>
          <a:prstGeom prst="ellipse">
            <a:avLst/>
          </a:prstGeom>
          <a:solidFill>
            <a:srgbClr val="FFFF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800" b="1">
                <a:solidFill>
                  <a:srgbClr val="EE1261"/>
                </a:solidFill>
                <a:latin typeface="Arial" charset="0"/>
              </a:rPr>
              <a:t>334</a:t>
            </a:r>
          </a:p>
        </p:txBody>
      </p:sp>
      <p:sp>
        <p:nvSpPr>
          <p:cNvPr id="66606" name="Oval 46"/>
          <p:cNvSpPr>
            <a:spLocks noChangeArrowheads="1"/>
          </p:cNvSpPr>
          <p:nvPr/>
        </p:nvSpPr>
        <p:spPr bwMode="auto">
          <a:xfrm>
            <a:off x="8429625" y="1419225"/>
            <a:ext cx="609600" cy="457200"/>
          </a:xfrm>
          <a:prstGeom prst="ellipse">
            <a:avLst/>
          </a:prstGeom>
          <a:solidFill>
            <a:srgbClr val="FFFF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800" b="1">
                <a:solidFill>
                  <a:srgbClr val="EE1261"/>
                </a:solidFill>
                <a:latin typeface="Arial" charset="0"/>
              </a:rPr>
              <a:t>840</a:t>
            </a:r>
          </a:p>
        </p:txBody>
      </p:sp>
      <p:sp>
        <p:nvSpPr>
          <p:cNvPr id="66608" name="Line 48"/>
          <p:cNvSpPr>
            <a:spLocks noChangeShapeType="1"/>
          </p:cNvSpPr>
          <p:nvPr/>
        </p:nvSpPr>
        <p:spPr bwMode="auto">
          <a:xfrm flipH="1">
            <a:off x="2590800" y="5105400"/>
            <a:ext cx="457200" cy="304800"/>
          </a:xfrm>
          <a:prstGeom prst="line">
            <a:avLst/>
          </a:prstGeom>
          <a:noFill/>
          <a:ln w="28575" cap="rnd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6609" name="Oval 49"/>
          <p:cNvSpPr>
            <a:spLocks noChangeArrowheads="1"/>
          </p:cNvSpPr>
          <p:nvPr/>
        </p:nvSpPr>
        <p:spPr bwMode="auto">
          <a:xfrm>
            <a:off x="8429625" y="1419225"/>
            <a:ext cx="609600" cy="457200"/>
          </a:xfrm>
          <a:prstGeom prst="ellipse">
            <a:avLst/>
          </a:prstGeom>
          <a:solidFill>
            <a:srgbClr val="FFFF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800" b="1">
                <a:solidFill>
                  <a:srgbClr val="EE1261"/>
                </a:solidFill>
                <a:latin typeface="Arial" charset="0"/>
              </a:rPr>
              <a:t>840</a:t>
            </a:r>
          </a:p>
        </p:txBody>
      </p:sp>
      <p:sp>
        <p:nvSpPr>
          <p:cNvPr id="66610" name="Text Box 50"/>
          <p:cNvSpPr txBox="1">
            <a:spLocks noChangeArrowheads="1"/>
          </p:cNvSpPr>
          <p:nvPr/>
        </p:nvSpPr>
        <p:spPr bwMode="auto">
          <a:xfrm>
            <a:off x="2209800" y="-4465"/>
            <a:ext cx="58674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00"/>
                </a:solidFill>
                <a:cs typeface="Times New Roman" pitchFamily="18" charset="0"/>
              </a:rPr>
              <a:t>Dựa vào biểu đồ, hãy trả lời câu hỏi b:</a:t>
            </a:r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000"/>
                                        <p:tgtEl>
                                          <p:spTgt spid="665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2000"/>
                                        <p:tgtEl>
                                          <p:spTgt spid="665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2000"/>
                                        <p:tgtEl>
                                          <p:spTgt spid="665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2000"/>
                                        <p:tgtEl>
                                          <p:spTgt spid="665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2000"/>
                                        <p:tgtEl>
                                          <p:spTgt spid="665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2000"/>
                                        <p:tgtEl>
                                          <p:spTgt spid="665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2000"/>
                                        <p:tgtEl>
                                          <p:spTgt spid="665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2000"/>
                                        <p:tgtEl>
                                          <p:spTgt spid="665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2000"/>
                                        <p:tgtEl>
                                          <p:spTgt spid="665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2000"/>
                                        <p:tgtEl>
                                          <p:spTgt spid="665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2000"/>
                                        <p:tgtEl>
                                          <p:spTgt spid="665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2000"/>
                                        <p:tgtEl>
                                          <p:spTgt spid="665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2000"/>
                                        <p:tgtEl>
                                          <p:spTgt spid="665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2000"/>
                                        <p:tgtEl>
                                          <p:spTgt spid="665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1" dur="2000"/>
                                        <p:tgtEl>
                                          <p:spTgt spid="666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1000"/>
                                        <p:tgtEl>
                                          <p:spTgt spid="665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1" dur="1000"/>
                                        <p:tgtEl>
                                          <p:spTgt spid="665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6" dur="1000"/>
                                        <p:tgtEl>
                                          <p:spTgt spid="665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1" dur="2000"/>
                                        <p:tgtEl>
                                          <p:spTgt spid="666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6" dur="1000"/>
                                        <p:tgtEl>
                                          <p:spTgt spid="665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1" dur="2000"/>
                                        <p:tgtEl>
                                          <p:spTgt spid="666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6" dur="1000"/>
                                        <p:tgtEl>
                                          <p:spTgt spid="665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91" dur="1000"/>
                                        <p:tgtEl>
                                          <p:spTgt spid="665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96" dur="1000"/>
                                        <p:tgtEl>
                                          <p:spTgt spid="665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1" dur="2000"/>
                                        <p:tgtEl>
                                          <p:spTgt spid="665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 nodeType="clickPar">
                      <p:stCondLst>
                        <p:cond delay="indefinite"/>
                      </p:stCondLst>
                      <p:childTnLst>
                        <p:par>
                          <p:cTn id="1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6" dur="2000"/>
                                        <p:tgtEl>
                                          <p:spTgt spid="665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1" dur="1000"/>
                                        <p:tgtEl>
                                          <p:spTgt spid="66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6" dur="2000"/>
                                        <p:tgtEl>
                                          <p:spTgt spid="666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1" dur="1000"/>
                                        <p:tgtEl>
                                          <p:spTgt spid="666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 nodeType="clickPar">
                      <p:stCondLst>
                        <p:cond delay="indefinite"/>
                      </p:stCondLst>
                      <p:childTnLst>
                        <p:par>
                          <p:cTn id="1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6" dur="1000"/>
                                        <p:tgtEl>
                                          <p:spTgt spid="665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564" grpId="0"/>
      <p:bldP spid="66565" grpId="0" animBg="1"/>
      <p:bldP spid="66566" grpId="0" animBg="1"/>
      <p:bldP spid="66567" grpId="0"/>
      <p:bldP spid="66568" grpId="0" animBg="1"/>
      <p:bldP spid="66569" grpId="0" animBg="1"/>
      <p:bldP spid="66570" grpId="0" animBg="1"/>
      <p:bldP spid="66571" grpId="0" animBg="1"/>
      <p:bldP spid="66572" grpId="0" animBg="1"/>
      <p:bldP spid="66573" grpId="0"/>
      <p:bldP spid="66574" grpId="0" animBg="1"/>
      <p:bldP spid="66575" grpId="0"/>
      <p:bldP spid="66576" grpId="0"/>
      <p:bldP spid="66577" grpId="0"/>
      <p:bldP spid="66587" grpId="0" animBg="1"/>
      <p:bldP spid="66588" grpId="0" animBg="1"/>
      <p:bldP spid="66591" grpId="0" animBg="1"/>
      <p:bldP spid="66592" grpId="0" animBg="1"/>
      <p:bldP spid="66593" grpId="0" animBg="1"/>
      <p:bldP spid="66595" grpId="0" animBg="1"/>
      <p:bldP spid="66596" grpId="0" animBg="1"/>
      <p:bldP spid="66604" grpId="0" animBg="1"/>
      <p:bldP spid="66605" grpId="0" animBg="1"/>
      <p:bldP spid="66606" grpId="0" animBg="1"/>
      <p:bldP spid="66608" grpId="0" animBg="1"/>
      <p:bldP spid="66609" grpId="0" animBg="1"/>
      <p:bldP spid="6661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9" name="Text Box 5"/>
          <p:cNvSpPr txBox="1">
            <a:spLocks noChangeArrowheads="1"/>
          </p:cNvSpPr>
          <p:nvPr/>
        </p:nvSpPr>
        <p:spPr bwMode="auto">
          <a:xfrm>
            <a:off x="3209925" y="5"/>
            <a:ext cx="8143875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400" b="1">
                <a:solidFill>
                  <a:srgbClr val="002060"/>
                </a:solidFill>
                <a:cs typeface="Times New Roman" pitchFamily="18" charset="0"/>
              </a:rPr>
              <a:t>Biểu đồ dưới đây nói về số vải của một cửa hàng bán được trong tháng 12. </a:t>
            </a:r>
            <a:r>
              <a:rPr lang="en-US" sz="2400" b="1">
                <a:solidFill>
                  <a:srgbClr val="002060"/>
                </a:solidFill>
              </a:rPr>
              <a:t>Cho biết mỗi cuộn vải dài 50 m.</a:t>
            </a:r>
            <a:endParaRPr lang="en-US" sz="2400" b="1">
              <a:solidFill>
                <a:srgbClr val="002060"/>
              </a:solidFill>
              <a:latin typeface="Arial" charset="0"/>
            </a:endParaRPr>
          </a:p>
        </p:txBody>
      </p:sp>
      <p:graphicFrame>
        <p:nvGraphicFramePr>
          <p:cNvPr id="62542" name="Group 78"/>
          <p:cNvGraphicFramePr>
            <a:graphicFrameLocks noGrp="1"/>
          </p:cNvGraphicFramePr>
          <p:nvPr>
            <p:ph/>
            <p:extLst>
              <p:ext uri="{D42A27DB-BD31-4B8C-83A1-F6EECF244321}">
                <p14:modId xmlns:p14="http://schemas.microsoft.com/office/powerpoint/2010/main" val="1249029634"/>
              </p:ext>
            </p:extLst>
          </p:nvPr>
        </p:nvGraphicFramePr>
        <p:xfrm>
          <a:off x="4897707" y="1023938"/>
          <a:ext cx="6172200" cy="4495800"/>
        </p:xfrm>
        <a:graphic>
          <a:graphicData uri="http://schemas.openxmlformats.org/drawingml/2006/table">
            <a:tbl>
              <a:tblPr/>
              <a:tblGrid>
                <a:gridCol w="685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749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49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49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49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49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49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62545" name="Rectangle 81" descr="Divot"/>
          <p:cNvSpPr>
            <a:spLocks noChangeArrowheads="1"/>
          </p:cNvSpPr>
          <p:nvPr/>
        </p:nvSpPr>
        <p:spPr bwMode="auto">
          <a:xfrm>
            <a:off x="5580105" y="2326035"/>
            <a:ext cx="685800" cy="3200400"/>
          </a:xfrm>
          <a:prstGeom prst="rect">
            <a:avLst/>
          </a:prstGeom>
          <a:solidFill>
            <a:srgbClr val="FF00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2400">
              <a:latin typeface="Arial" charset="0"/>
            </a:endParaRPr>
          </a:p>
        </p:txBody>
      </p:sp>
      <p:sp>
        <p:nvSpPr>
          <p:cNvPr id="62546" name="Rectangle 82"/>
          <p:cNvSpPr>
            <a:spLocks noChangeArrowheads="1"/>
          </p:cNvSpPr>
          <p:nvPr/>
        </p:nvSpPr>
        <p:spPr bwMode="auto">
          <a:xfrm>
            <a:off x="7620000" y="1773238"/>
            <a:ext cx="685800" cy="37338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anchor="ctr"/>
          <a:lstStyle/>
          <a:p>
            <a:endParaRPr lang="en-US" sz="2400">
              <a:latin typeface="Arial" charset="0"/>
            </a:endParaRPr>
          </a:p>
        </p:txBody>
      </p:sp>
      <p:sp>
        <p:nvSpPr>
          <p:cNvPr id="62547" name="Rectangle 83"/>
          <p:cNvSpPr>
            <a:spLocks noChangeArrowheads="1"/>
          </p:cNvSpPr>
          <p:nvPr/>
        </p:nvSpPr>
        <p:spPr bwMode="auto">
          <a:xfrm>
            <a:off x="9677400" y="2806700"/>
            <a:ext cx="685800" cy="2700338"/>
          </a:xfrm>
          <a:prstGeom prst="rect">
            <a:avLst/>
          </a:prstGeom>
          <a:solidFill>
            <a:srgbClr val="00B05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sz="2400">
              <a:latin typeface="Arial"/>
            </a:endParaRPr>
          </a:p>
        </p:txBody>
      </p:sp>
      <p:sp>
        <p:nvSpPr>
          <p:cNvPr id="62548" name="Text Box 84"/>
          <p:cNvSpPr txBox="1">
            <a:spLocks noChangeArrowheads="1"/>
          </p:cNvSpPr>
          <p:nvPr/>
        </p:nvSpPr>
        <p:spPr bwMode="auto">
          <a:xfrm>
            <a:off x="4371975" y="5295900"/>
            <a:ext cx="428625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>
                <a:solidFill>
                  <a:srgbClr val="000000"/>
                </a:solidFill>
                <a:latin typeface="Arial" charset="0"/>
              </a:rPr>
              <a:t>0</a:t>
            </a:r>
          </a:p>
        </p:txBody>
      </p:sp>
      <p:sp>
        <p:nvSpPr>
          <p:cNvPr id="62549" name="Text Box 85"/>
          <p:cNvSpPr txBox="1">
            <a:spLocks noChangeArrowheads="1"/>
          </p:cNvSpPr>
          <p:nvPr/>
        </p:nvSpPr>
        <p:spPr bwMode="auto">
          <a:xfrm>
            <a:off x="4324349" y="4605342"/>
            <a:ext cx="476251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>
                <a:solidFill>
                  <a:srgbClr val="000000"/>
                </a:solidFill>
                <a:latin typeface="Arial" charset="0"/>
              </a:rPr>
              <a:t>10</a:t>
            </a:r>
          </a:p>
        </p:txBody>
      </p:sp>
      <p:sp>
        <p:nvSpPr>
          <p:cNvPr id="62550" name="Text Box 86"/>
          <p:cNvSpPr txBox="1">
            <a:spLocks noChangeArrowheads="1"/>
          </p:cNvSpPr>
          <p:nvPr/>
        </p:nvSpPr>
        <p:spPr bwMode="auto">
          <a:xfrm>
            <a:off x="4324349" y="3843342"/>
            <a:ext cx="476251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>
                <a:solidFill>
                  <a:srgbClr val="000000"/>
                </a:solidFill>
                <a:latin typeface="Arial" charset="0"/>
              </a:rPr>
              <a:t>20</a:t>
            </a:r>
          </a:p>
        </p:txBody>
      </p:sp>
      <p:sp>
        <p:nvSpPr>
          <p:cNvPr id="62551" name="Text Box 87"/>
          <p:cNvSpPr txBox="1">
            <a:spLocks noChangeArrowheads="1"/>
          </p:cNvSpPr>
          <p:nvPr/>
        </p:nvSpPr>
        <p:spPr bwMode="auto">
          <a:xfrm>
            <a:off x="4324349" y="3081342"/>
            <a:ext cx="476251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>
                <a:solidFill>
                  <a:srgbClr val="000000"/>
                </a:solidFill>
                <a:latin typeface="Arial" charset="0"/>
              </a:rPr>
              <a:t>30</a:t>
            </a:r>
          </a:p>
        </p:txBody>
      </p:sp>
      <p:sp>
        <p:nvSpPr>
          <p:cNvPr id="62552" name="Text Box 88"/>
          <p:cNvSpPr txBox="1">
            <a:spLocks noChangeArrowheads="1"/>
          </p:cNvSpPr>
          <p:nvPr/>
        </p:nvSpPr>
        <p:spPr bwMode="auto">
          <a:xfrm>
            <a:off x="4304271" y="2343152"/>
            <a:ext cx="476251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>
                <a:solidFill>
                  <a:srgbClr val="000000"/>
                </a:solidFill>
                <a:latin typeface="Arial" charset="0"/>
              </a:rPr>
              <a:t>40</a:t>
            </a:r>
          </a:p>
        </p:txBody>
      </p:sp>
      <p:sp>
        <p:nvSpPr>
          <p:cNvPr id="62553" name="Text Box 89"/>
          <p:cNvSpPr txBox="1">
            <a:spLocks noChangeArrowheads="1"/>
          </p:cNvSpPr>
          <p:nvPr/>
        </p:nvSpPr>
        <p:spPr bwMode="auto">
          <a:xfrm>
            <a:off x="4336706" y="1557341"/>
            <a:ext cx="476251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>
                <a:solidFill>
                  <a:srgbClr val="000000"/>
                </a:solidFill>
                <a:latin typeface="Arial" charset="0"/>
              </a:rPr>
              <a:t>50</a:t>
            </a:r>
          </a:p>
        </p:txBody>
      </p:sp>
      <p:sp>
        <p:nvSpPr>
          <p:cNvPr id="62556" name="Text Box 92"/>
          <p:cNvSpPr txBox="1">
            <a:spLocks noChangeArrowheads="1"/>
          </p:cNvSpPr>
          <p:nvPr/>
        </p:nvSpPr>
        <p:spPr bwMode="auto">
          <a:xfrm>
            <a:off x="5389605" y="5564988"/>
            <a:ext cx="10668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>
                <a:solidFill>
                  <a:srgbClr val="000000"/>
                </a:solidFill>
                <a:latin typeface="Arial" charset="0"/>
              </a:rPr>
              <a:t>Vải đỏ</a:t>
            </a:r>
          </a:p>
        </p:txBody>
      </p:sp>
      <p:sp>
        <p:nvSpPr>
          <p:cNvPr id="62557" name="Text Box 93"/>
          <p:cNvSpPr txBox="1">
            <a:spLocks noChangeArrowheads="1"/>
          </p:cNvSpPr>
          <p:nvPr/>
        </p:nvSpPr>
        <p:spPr bwMode="auto">
          <a:xfrm>
            <a:off x="7315200" y="5544745"/>
            <a:ext cx="13716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>
                <a:solidFill>
                  <a:srgbClr val="000000"/>
                </a:solidFill>
                <a:latin typeface="Arial" charset="0"/>
              </a:rPr>
              <a:t>Vải vàng</a:t>
            </a:r>
          </a:p>
        </p:txBody>
      </p:sp>
      <p:sp>
        <p:nvSpPr>
          <p:cNvPr id="62558" name="Text Box 94"/>
          <p:cNvSpPr txBox="1">
            <a:spLocks noChangeArrowheads="1"/>
          </p:cNvSpPr>
          <p:nvPr/>
        </p:nvSpPr>
        <p:spPr bwMode="auto">
          <a:xfrm>
            <a:off x="9472612" y="5544745"/>
            <a:ext cx="1095375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>
                <a:solidFill>
                  <a:srgbClr val="000000"/>
                </a:solidFill>
                <a:latin typeface="Arial" charset="0"/>
              </a:rPr>
              <a:t>Vải xanh</a:t>
            </a:r>
          </a:p>
        </p:txBody>
      </p:sp>
      <p:sp>
        <p:nvSpPr>
          <p:cNvPr id="62559" name="Text Box 95"/>
          <p:cNvSpPr txBox="1">
            <a:spLocks noChangeArrowheads="1"/>
          </p:cNvSpPr>
          <p:nvPr/>
        </p:nvSpPr>
        <p:spPr bwMode="auto">
          <a:xfrm>
            <a:off x="10410825" y="5538792"/>
            <a:ext cx="1095375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>
                <a:solidFill>
                  <a:srgbClr val="990B3E"/>
                </a:solidFill>
                <a:latin typeface="Arial" charset="0"/>
              </a:rPr>
              <a:t>Loại vải</a:t>
            </a:r>
          </a:p>
        </p:txBody>
      </p:sp>
      <p:sp>
        <p:nvSpPr>
          <p:cNvPr id="62560" name="Line 96"/>
          <p:cNvSpPr>
            <a:spLocks noChangeShapeType="1"/>
          </p:cNvSpPr>
          <p:nvPr/>
        </p:nvSpPr>
        <p:spPr bwMode="auto">
          <a:xfrm flipH="1">
            <a:off x="4894305" y="2324100"/>
            <a:ext cx="685800" cy="0"/>
          </a:xfrm>
          <a:prstGeom prst="line">
            <a:avLst/>
          </a:prstGeom>
          <a:noFill/>
          <a:ln w="12700" cap="rnd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2561" name="Line 97"/>
          <p:cNvSpPr>
            <a:spLocks noChangeShapeType="1"/>
          </p:cNvSpPr>
          <p:nvPr/>
        </p:nvSpPr>
        <p:spPr bwMode="auto">
          <a:xfrm flipH="1">
            <a:off x="4914900" y="2819400"/>
            <a:ext cx="4800600" cy="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2562" name="Text Box 98"/>
          <p:cNvSpPr txBox="1">
            <a:spLocks noChangeArrowheads="1"/>
          </p:cNvSpPr>
          <p:nvPr/>
        </p:nvSpPr>
        <p:spPr bwMode="auto">
          <a:xfrm>
            <a:off x="4304271" y="2095502"/>
            <a:ext cx="476251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>
                <a:solidFill>
                  <a:srgbClr val="000000"/>
                </a:solidFill>
                <a:latin typeface="Arial" charset="0"/>
              </a:rPr>
              <a:t>42</a:t>
            </a:r>
          </a:p>
        </p:txBody>
      </p:sp>
      <p:sp>
        <p:nvSpPr>
          <p:cNvPr id="62563" name="Text Box 99"/>
          <p:cNvSpPr txBox="1">
            <a:spLocks noChangeArrowheads="1"/>
          </p:cNvSpPr>
          <p:nvPr/>
        </p:nvSpPr>
        <p:spPr bwMode="auto">
          <a:xfrm>
            <a:off x="4324349" y="2590802"/>
            <a:ext cx="476251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>
                <a:solidFill>
                  <a:srgbClr val="000000"/>
                </a:solidFill>
                <a:latin typeface="Arial" charset="0"/>
              </a:rPr>
              <a:t>37</a:t>
            </a:r>
          </a:p>
        </p:txBody>
      </p:sp>
      <p:sp>
        <p:nvSpPr>
          <p:cNvPr id="62565" name="Text Box 101"/>
          <p:cNvSpPr txBox="1">
            <a:spLocks noChangeArrowheads="1"/>
          </p:cNvSpPr>
          <p:nvPr/>
        </p:nvSpPr>
        <p:spPr bwMode="auto">
          <a:xfrm>
            <a:off x="18535" y="718883"/>
            <a:ext cx="3943865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400" b="1">
                <a:solidFill>
                  <a:srgbClr val="000000"/>
                </a:solidFill>
                <a:cs typeface="Times New Roman" pitchFamily="18" charset="0"/>
              </a:rPr>
              <a:t>Cho biết mỗi cuộn vải dài 50m. Dựa vào biểu đồ, hãy trả lời các câu hỏi dưới đây:</a:t>
            </a:r>
          </a:p>
        </p:txBody>
      </p:sp>
      <p:sp>
        <p:nvSpPr>
          <p:cNvPr id="62566" name="Oval 102"/>
          <p:cNvSpPr>
            <a:spLocks noChangeArrowheads="1"/>
          </p:cNvSpPr>
          <p:nvPr/>
        </p:nvSpPr>
        <p:spPr bwMode="auto">
          <a:xfrm>
            <a:off x="1338632" y="158088"/>
            <a:ext cx="1905000" cy="533400"/>
          </a:xfrm>
          <a:prstGeom prst="ellipse">
            <a:avLst/>
          </a:prstGeom>
          <a:solidFill>
            <a:srgbClr val="FFFF00"/>
          </a:solidFill>
          <a:ln w="9525" algn="ctr">
            <a:solidFill>
              <a:schemeClr val="bg2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2400" b="1" u="sng">
                <a:solidFill>
                  <a:srgbClr val="FF3300"/>
                </a:solidFill>
                <a:latin typeface="Arial" charset="0"/>
              </a:rPr>
              <a:t>Bài 3</a:t>
            </a:r>
            <a:r>
              <a:rPr lang="en-US" sz="2400" b="1">
                <a:solidFill>
                  <a:srgbClr val="FF3300"/>
                </a:solidFill>
                <a:latin typeface="Arial" charset="0"/>
              </a:rPr>
              <a:t>:</a:t>
            </a:r>
          </a:p>
        </p:txBody>
      </p:sp>
      <p:sp>
        <p:nvSpPr>
          <p:cNvPr id="62568" name="Text Box 104"/>
          <p:cNvSpPr txBox="1">
            <a:spLocks noChangeArrowheads="1"/>
          </p:cNvSpPr>
          <p:nvPr/>
        </p:nvSpPr>
        <p:spPr bwMode="auto">
          <a:xfrm>
            <a:off x="3810000" y="838200"/>
            <a:ext cx="11430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>
                <a:solidFill>
                  <a:srgbClr val="990B3E"/>
                </a:solidFill>
                <a:latin typeface="Arial" charset="0"/>
              </a:rPr>
              <a:t>(Cuộn)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43249" y="1982556"/>
            <a:ext cx="428161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i="1" dirty="0">
                <a:solidFill>
                  <a:srgbClr val="FF0000"/>
                </a:solidFill>
              </a:rPr>
              <a:t>- </a:t>
            </a:r>
            <a:r>
              <a:rPr lang="en-US" sz="2400" b="1" i="1" dirty="0" err="1">
                <a:solidFill>
                  <a:srgbClr val="FF0000"/>
                </a:solidFill>
              </a:rPr>
              <a:t>Trong</a:t>
            </a:r>
            <a:r>
              <a:rPr lang="en-US" sz="2400" b="1" i="1" dirty="0">
                <a:solidFill>
                  <a:srgbClr val="FF0000"/>
                </a:solidFill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</a:rPr>
              <a:t>tháng</a:t>
            </a:r>
            <a:r>
              <a:rPr lang="en-US" sz="2400" b="1" i="1" dirty="0">
                <a:solidFill>
                  <a:srgbClr val="FF0000"/>
                </a:solidFill>
              </a:rPr>
              <a:t> 12 </a:t>
            </a:r>
            <a:r>
              <a:rPr lang="en-US" sz="2400" b="1" i="1" dirty="0" err="1">
                <a:solidFill>
                  <a:srgbClr val="FF0000"/>
                </a:solidFill>
              </a:rPr>
              <a:t>cửa</a:t>
            </a:r>
            <a:r>
              <a:rPr lang="en-US" sz="2400" b="1" i="1" dirty="0">
                <a:solidFill>
                  <a:srgbClr val="FF0000"/>
                </a:solidFill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</a:rPr>
              <a:t>hàng</a:t>
            </a:r>
            <a:r>
              <a:rPr lang="en-US" sz="2400" b="1" i="1" dirty="0">
                <a:solidFill>
                  <a:srgbClr val="FF0000"/>
                </a:solidFill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</a:rPr>
              <a:t>bán</a:t>
            </a:r>
            <a:r>
              <a:rPr lang="en-US" sz="2400" b="1" i="1" dirty="0">
                <a:solidFill>
                  <a:srgbClr val="FF0000"/>
                </a:solidFill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</a:rPr>
              <a:t>được</a:t>
            </a:r>
            <a:r>
              <a:rPr lang="en-US" sz="2400" b="1" i="1" dirty="0">
                <a:solidFill>
                  <a:srgbClr val="FF0000"/>
                </a:solidFill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</a:rPr>
              <a:t>bao</a:t>
            </a:r>
            <a:r>
              <a:rPr lang="en-US" sz="2400" b="1" i="1" dirty="0">
                <a:solidFill>
                  <a:srgbClr val="FF0000"/>
                </a:solidFill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</a:rPr>
              <a:t>nhiêu</a:t>
            </a:r>
            <a:r>
              <a:rPr lang="en-US" sz="2400" b="1" i="1" dirty="0">
                <a:solidFill>
                  <a:srgbClr val="FF0000"/>
                </a:solidFill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</a:rPr>
              <a:t>mét</a:t>
            </a:r>
            <a:r>
              <a:rPr lang="en-US" sz="2400" b="1" i="1" dirty="0">
                <a:solidFill>
                  <a:srgbClr val="FF0000"/>
                </a:solidFill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</a:rPr>
              <a:t>vải</a:t>
            </a:r>
            <a:r>
              <a:rPr lang="en-US" sz="2400" b="1" i="1" dirty="0">
                <a:solidFill>
                  <a:srgbClr val="FF0000"/>
                </a:solidFill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</a:rPr>
              <a:t>hoa</a:t>
            </a:r>
            <a:r>
              <a:rPr lang="en-US" sz="2400" b="1" i="1" dirty="0">
                <a:solidFill>
                  <a:srgbClr val="FF0000"/>
                </a:solidFill>
              </a:rPr>
              <a:t> ?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43249" y="2929356"/>
            <a:ext cx="428161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sz="2400" b="1" i="1" dirty="0">
                <a:solidFill>
                  <a:srgbClr val="0000CC"/>
                </a:solidFill>
              </a:rPr>
              <a:t>- </a:t>
            </a:r>
            <a:r>
              <a:rPr lang="en-US" sz="2400" b="1" i="1" dirty="0" err="1">
                <a:solidFill>
                  <a:srgbClr val="0000CC"/>
                </a:solidFill>
              </a:rPr>
              <a:t>Trong</a:t>
            </a:r>
            <a:r>
              <a:rPr lang="en-US" sz="2400" b="1" i="1" dirty="0">
                <a:solidFill>
                  <a:srgbClr val="0000CC"/>
                </a:solidFill>
              </a:rPr>
              <a:t> </a:t>
            </a:r>
            <a:r>
              <a:rPr lang="en-US" sz="2400" b="1" i="1" dirty="0" err="1">
                <a:solidFill>
                  <a:srgbClr val="0000CC"/>
                </a:solidFill>
              </a:rPr>
              <a:t>tháng</a:t>
            </a:r>
            <a:r>
              <a:rPr lang="en-US" sz="2400" b="1" i="1" dirty="0">
                <a:solidFill>
                  <a:srgbClr val="0000CC"/>
                </a:solidFill>
              </a:rPr>
              <a:t> 12 </a:t>
            </a:r>
            <a:r>
              <a:rPr lang="en-US" sz="2400" b="1" i="1" dirty="0" err="1">
                <a:solidFill>
                  <a:srgbClr val="0000CC"/>
                </a:solidFill>
              </a:rPr>
              <a:t>cửa</a:t>
            </a:r>
            <a:r>
              <a:rPr lang="en-US" sz="2400" b="1" i="1" dirty="0">
                <a:solidFill>
                  <a:srgbClr val="0000CC"/>
                </a:solidFill>
              </a:rPr>
              <a:t> </a:t>
            </a:r>
            <a:r>
              <a:rPr lang="en-US" sz="2400" b="1" i="1" dirty="0" err="1">
                <a:solidFill>
                  <a:srgbClr val="0000CC"/>
                </a:solidFill>
              </a:rPr>
              <a:t>hàng</a:t>
            </a:r>
            <a:r>
              <a:rPr lang="en-US" sz="2400" b="1" i="1" dirty="0">
                <a:solidFill>
                  <a:srgbClr val="0000CC"/>
                </a:solidFill>
              </a:rPr>
              <a:t> </a:t>
            </a:r>
            <a:r>
              <a:rPr lang="en-US" sz="2400" b="1" i="1" dirty="0" err="1">
                <a:solidFill>
                  <a:srgbClr val="0000CC"/>
                </a:solidFill>
              </a:rPr>
              <a:t>bán</a:t>
            </a:r>
            <a:r>
              <a:rPr lang="en-US" sz="2400" b="1" i="1" dirty="0">
                <a:solidFill>
                  <a:srgbClr val="0000CC"/>
                </a:solidFill>
              </a:rPr>
              <a:t> </a:t>
            </a:r>
            <a:r>
              <a:rPr lang="en-US" sz="2400" b="1" i="1" dirty="0" err="1">
                <a:solidFill>
                  <a:srgbClr val="0000CC"/>
                </a:solidFill>
              </a:rPr>
              <a:t>được</a:t>
            </a:r>
            <a:r>
              <a:rPr lang="en-US" sz="2400" b="1" i="1" dirty="0">
                <a:solidFill>
                  <a:srgbClr val="0000CC"/>
                </a:solidFill>
              </a:rPr>
              <a:t> </a:t>
            </a:r>
            <a:r>
              <a:rPr lang="en-US" sz="2400" b="1" i="1" dirty="0" err="1">
                <a:solidFill>
                  <a:srgbClr val="0000CC"/>
                </a:solidFill>
              </a:rPr>
              <a:t>bao</a:t>
            </a:r>
            <a:r>
              <a:rPr lang="en-US" sz="2400" b="1" i="1" dirty="0">
                <a:solidFill>
                  <a:srgbClr val="0000CC"/>
                </a:solidFill>
              </a:rPr>
              <a:t> </a:t>
            </a:r>
            <a:r>
              <a:rPr lang="en-US" sz="2400" b="1" i="1" dirty="0" err="1">
                <a:solidFill>
                  <a:srgbClr val="0000CC"/>
                </a:solidFill>
              </a:rPr>
              <a:t>nhiêu</a:t>
            </a:r>
            <a:r>
              <a:rPr lang="en-US" sz="2400" b="1" i="1" dirty="0">
                <a:solidFill>
                  <a:srgbClr val="0000CC"/>
                </a:solidFill>
              </a:rPr>
              <a:t> </a:t>
            </a:r>
            <a:r>
              <a:rPr lang="en-US" sz="2400" b="1" i="1" dirty="0" err="1">
                <a:solidFill>
                  <a:srgbClr val="0000CC"/>
                </a:solidFill>
              </a:rPr>
              <a:t>mét</a:t>
            </a:r>
            <a:r>
              <a:rPr lang="en-US" sz="2400" b="1" i="1" dirty="0">
                <a:solidFill>
                  <a:srgbClr val="0000CC"/>
                </a:solidFill>
              </a:rPr>
              <a:t> </a:t>
            </a:r>
            <a:r>
              <a:rPr lang="en-US" sz="2400" b="1" i="1" dirty="0" err="1">
                <a:solidFill>
                  <a:srgbClr val="0000CC"/>
                </a:solidFill>
              </a:rPr>
              <a:t>vải</a:t>
            </a:r>
            <a:r>
              <a:rPr lang="en-US" sz="2400" b="1" i="1" dirty="0">
                <a:solidFill>
                  <a:srgbClr val="0000CC"/>
                </a:solidFill>
              </a:rPr>
              <a:t> </a:t>
            </a:r>
            <a:r>
              <a:rPr lang="en-US" sz="2400" b="1" i="1" dirty="0" err="1">
                <a:solidFill>
                  <a:srgbClr val="0000CC"/>
                </a:solidFill>
              </a:rPr>
              <a:t>trắng</a:t>
            </a:r>
            <a:r>
              <a:rPr lang="en-US" sz="2400" b="1" i="1" dirty="0">
                <a:solidFill>
                  <a:srgbClr val="0000CC"/>
                </a:solidFill>
              </a:rPr>
              <a:t> ?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81349" y="3788965"/>
            <a:ext cx="428161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i="1">
                <a:solidFill>
                  <a:srgbClr val="FF0000"/>
                </a:solidFill>
              </a:rPr>
              <a:t>- Trong tháng 12 cửa hàng bán được bao nhiêu mét vải xanh ?</a:t>
            </a:r>
            <a:endParaRPr lang="en-US" sz="2400" b="1" i="1" dirty="0">
              <a:solidFill>
                <a:srgbClr val="FF0000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99884" y="4774619"/>
            <a:ext cx="428161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defRPr/>
            </a:pPr>
            <a:r>
              <a:rPr lang="en-US" sz="2400" b="1" i="1">
                <a:solidFill>
                  <a:srgbClr val="0000CC"/>
                </a:solidFill>
              </a:rPr>
              <a:t>- Để biết trong tháng 12 cửa hàng bán được tất cả bao nhiêu mét vải ta làm thế nào?</a:t>
            </a:r>
            <a:endParaRPr lang="en-US" sz="2400" b="1" i="1" dirty="0">
              <a:solidFill>
                <a:srgbClr val="0000CC"/>
              </a:solidFill>
            </a:endParaRPr>
          </a:p>
        </p:txBody>
      </p:sp>
    </p:spTree>
  </p:cSld>
  <p:clrMapOvr>
    <a:masterClrMapping/>
  </p:clrMapOvr>
  <p:transition spd="slow">
    <p:blinds dir="vert"/>
    <p:sndAc>
      <p:stSnd>
        <p:snd r:embed="rId3" name="click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7" dur="2000"/>
                                        <p:tgtEl>
                                          <p:spTgt spid="625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2000"/>
                                        <p:tgtEl>
                                          <p:spTgt spid="624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2000"/>
                                        <p:tgtEl>
                                          <p:spTgt spid="625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2000"/>
                                        <p:tgtEl>
                                          <p:spTgt spid="625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2000"/>
                                        <p:tgtEl>
                                          <p:spTgt spid="625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2000"/>
                                        <p:tgtEl>
                                          <p:spTgt spid="625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2000"/>
                                        <p:tgtEl>
                                          <p:spTgt spid="625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2000"/>
                                        <p:tgtEl>
                                          <p:spTgt spid="625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2000"/>
                                        <p:tgtEl>
                                          <p:spTgt spid="625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2000"/>
                                        <p:tgtEl>
                                          <p:spTgt spid="625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2000"/>
                                        <p:tgtEl>
                                          <p:spTgt spid="625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2000"/>
                                        <p:tgtEl>
                                          <p:spTgt spid="625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2000"/>
                                        <p:tgtEl>
                                          <p:spTgt spid="625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2000"/>
                                        <p:tgtEl>
                                          <p:spTgt spid="625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2000"/>
                                        <p:tgtEl>
                                          <p:spTgt spid="625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2000"/>
                                        <p:tgtEl>
                                          <p:spTgt spid="625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2000"/>
                                        <p:tgtEl>
                                          <p:spTgt spid="625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2000"/>
                                        <p:tgtEl>
                                          <p:spTgt spid="625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2000"/>
                                        <p:tgtEl>
                                          <p:spTgt spid="625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2000"/>
                                        <p:tgtEl>
                                          <p:spTgt spid="625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2000"/>
                                        <p:tgtEl>
                                          <p:spTgt spid="625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2000"/>
                                        <p:tgtEl>
                                          <p:spTgt spid="625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469" grpId="0"/>
      <p:bldP spid="62545" grpId="0" animBg="1"/>
      <p:bldP spid="62546" grpId="0" animBg="1"/>
      <p:bldP spid="62547" grpId="0" animBg="1"/>
      <p:bldP spid="62548" grpId="0"/>
      <p:bldP spid="62549" grpId="0"/>
      <p:bldP spid="62550" grpId="0"/>
      <p:bldP spid="62551" grpId="0"/>
      <p:bldP spid="62552" grpId="0"/>
      <p:bldP spid="62553" grpId="0"/>
      <p:bldP spid="62556" grpId="0"/>
      <p:bldP spid="62557" grpId="0"/>
      <p:bldP spid="62558" grpId="0"/>
      <p:bldP spid="62559" grpId="0"/>
      <p:bldP spid="62560" grpId="0" animBg="1"/>
      <p:bldP spid="62561" grpId="0" animBg="1"/>
      <p:bldP spid="62562" grpId="0"/>
      <p:bldP spid="62563" grpId="0"/>
      <p:bldP spid="62565" grpId="0"/>
      <p:bldP spid="62566" grpId="0" animBg="1"/>
      <p:bldP spid="62568" grpId="0"/>
      <p:bldP spid="2" grpId="0"/>
      <p:bldP spid="28" grpId="0"/>
      <p:bldP spid="29" grpId="0"/>
      <p:bldP spid="3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695" name="AutoShape 183"/>
          <p:cNvSpPr>
            <a:spLocks noChangeArrowheads="1"/>
          </p:cNvSpPr>
          <p:nvPr/>
        </p:nvSpPr>
        <p:spPr bwMode="auto">
          <a:xfrm>
            <a:off x="6098943" y="3201430"/>
            <a:ext cx="6050180" cy="838200"/>
          </a:xfrm>
          <a:prstGeom prst="horizontalScroll">
            <a:avLst>
              <a:gd name="adj" fmla="val 12500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2400">
              <a:latin typeface="Arial" charset="0"/>
            </a:endParaRPr>
          </a:p>
        </p:txBody>
      </p:sp>
      <p:graphicFrame>
        <p:nvGraphicFramePr>
          <p:cNvPr id="64603" name="Group 9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1598641"/>
              </p:ext>
            </p:extLst>
          </p:nvPr>
        </p:nvGraphicFramePr>
        <p:xfrm>
          <a:off x="6392863" y="381000"/>
          <a:ext cx="3665537" cy="2438400"/>
        </p:xfrm>
        <a:graphic>
          <a:graphicData uri="http://schemas.openxmlformats.org/drawingml/2006/table">
            <a:tbl>
              <a:tblPr/>
              <a:tblGrid>
                <a:gridCol w="5222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222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2228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238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222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2228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3022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406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6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6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6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6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06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2349" name="Rectangle 85" descr="Divot"/>
          <p:cNvSpPr>
            <a:spLocks noChangeArrowheads="1"/>
          </p:cNvSpPr>
          <p:nvPr/>
        </p:nvSpPr>
        <p:spPr bwMode="auto">
          <a:xfrm>
            <a:off x="6913910" y="1084268"/>
            <a:ext cx="522287" cy="1722437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2400">
              <a:latin typeface="Arial" charset="0"/>
            </a:endParaRPr>
          </a:p>
        </p:txBody>
      </p:sp>
      <p:sp>
        <p:nvSpPr>
          <p:cNvPr id="12350" name="Rectangle 86"/>
          <p:cNvSpPr>
            <a:spLocks noChangeArrowheads="1"/>
          </p:cNvSpPr>
          <p:nvPr/>
        </p:nvSpPr>
        <p:spPr bwMode="auto">
          <a:xfrm>
            <a:off x="7954967" y="765864"/>
            <a:ext cx="522287" cy="2036763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anchor="ctr"/>
          <a:lstStyle/>
          <a:p>
            <a:endParaRPr lang="en-US" sz="2400">
              <a:latin typeface="Arial" charset="0"/>
            </a:endParaRPr>
          </a:p>
        </p:txBody>
      </p:sp>
      <p:sp>
        <p:nvSpPr>
          <p:cNvPr id="64599" name="Rectangle 87"/>
          <p:cNvSpPr>
            <a:spLocks noChangeArrowheads="1"/>
          </p:cNvSpPr>
          <p:nvPr/>
        </p:nvSpPr>
        <p:spPr bwMode="auto">
          <a:xfrm>
            <a:off x="9009067" y="1308443"/>
            <a:ext cx="522287" cy="1500188"/>
          </a:xfrm>
          <a:prstGeom prst="rect">
            <a:avLst/>
          </a:prstGeom>
          <a:solidFill>
            <a:srgbClr val="00B05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sz="2400">
              <a:latin typeface="Arial"/>
            </a:endParaRPr>
          </a:p>
        </p:txBody>
      </p:sp>
      <p:sp>
        <p:nvSpPr>
          <p:cNvPr id="12352" name="Line 88"/>
          <p:cNvSpPr>
            <a:spLocks noChangeShapeType="1"/>
          </p:cNvSpPr>
          <p:nvPr/>
        </p:nvSpPr>
        <p:spPr bwMode="auto">
          <a:xfrm flipH="1">
            <a:off x="6392867" y="1066800"/>
            <a:ext cx="522287" cy="1588"/>
          </a:xfrm>
          <a:prstGeom prst="line">
            <a:avLst/>
          </a:prstGeom>
          <a:noFill/>
          <a:ln w="12700" cap="rnd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353" name="Line 89"/>
          <p:cNvSpPr>
            <a:spLocks noChangeShapeType="1"/>
          </p:cNvSpPr>
          <p:nvPr/>
        </p:nvSpPr>
        <p:spPr bwMode="auto">
          <a:xfrm flipH="1" flipV="1">
            <a:off x="6380163" y="1295405"/>
            <a:ext cx="3136900" cy="3175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354" name="Text Box 92"/>
          <p:cNvSpPr txBox="1">
            <a:spLocks noChangeArrowheads="1"/>
          </p:cNvSpPr>
          <p:nvPr/>
        </p:nvSpPr>
        <p:spPr bwMode="auto">
          <a:xfrm>
            <a:off x="6291263" y="2971802"/>
            <a:ext cx="11430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>
                <a:solidFill>
                  <a:srgbClr val="000000"/>
                </a:solidFill>
                <a:latin typeface="Arial" charset="0"/>
              </a:rPr>
              <a:t>Vải đỏ</a:t>
            </a:r>
          </a:p>
        </p:txBody>
      </p:sp>
      <p:sp>
        <p:nvSpPr>
          <p:cNvPr id="12355" name="Text Box 93"/>
          <p:cNvSpPr txBox="1">
            <a:spLocks noChangeArrowheads="1"/>
          </p:cNvSpPr>
          <p:nvPr/>
        </p:nvSpPr>
        <p:spPr bwMode="auto">
          <a:xfrm>
            <a:off x="7383467" y="2973392"/>
            <a:ext cx="1157287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>
                <a:solidFill>
                  <a:srgbClr val="000000"/>
                </a:solidFill>
                <a:latin typeface="Arial" charset="0"/>
              </a:rPr>
              <a:t>Vải vàng</a:t>
            </a:r>
          </a:p>
        </p:txBody>
      </p:sp>
      <p:sp>
        <p:nvSpPr>
          <p:cNvPr id="12356" name="Text Box 94"/>
          <p:cNvSpPr txBox="1">
            <a:spLocks noChangeArrowheads="1"/>
          </p:cNvSpPr>
          <p:nvPr/>
        </p:nvSpPr>
        <p:spPr bwMode="auto">
          <a:xfrm>
            <a:off x="8297865" y="2971800"/>
            <a:ext cx="1463675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>
                <a:solidFill>
                  <a:srgbClr val="000000"/>
                </a:solidFill>
                <a:latin typeface="Arial" charset="0"/>
              </a:rPr>
              <a:t>Vải xanh</a:t>
            </a:r>
          </a:p>
        </p:txBody>
      </p:sp>
      <p:sp>
        <p:nvSpPr>
          <p:cNvPr id="12357" name="Text Box 95"/>
          <p:cNvSpPr txBox="1">
            <a:spLocks noChangeArrowheads="1"/>
          </p:cNvSpPr>
          <p:nvPr/>
        </p:nvSpPr>
        <p:spPr bwMode="auto">
          <a:xfrm>
            <a:off x="9161466" y="3016255"/>
            <a:ext cx="1608137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>
                <a:solidFill>
                  <a:srgbClr val="990B3E"/>
                </a:solidFill>
                <a:latin typeface="Arial" charset="0"/>
              </a:rPr>
              <a:t>(Loại vải)</a:t>
            </a:r>
          </a:p>
        </p:txBody>
      </p:sp>
      <p:sp>
        <p:nvSpPr>
          <p:cNvPr id="12358" name="Text Box 96"/>
          <p:cNvSpPr txBox="1">
            <a:spLocks noChangeArrowheads="1"/>
          </p:cNvSpPr>
          <p:nvPr/>
        </p:nvSpPr>
        <p:spPr bwMode="auto">
          <a:xfrm>
            <a:off x="5511800" y="-107950"/>
            <a:ext cx="9652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>
                <a:solidFill>
                  <a:srgbClr val="990B3E"/>
                </a:solidFill>
                <a:latin typeface="Arial" charset="0"/>
              </a:rPr>
              <a:t>   (Cuộn)</a:t>
            </a:r>
          </a:p>
        </p:txBody>
      </p:sp>
      <p:sp>
        <p:nvSpPr>
          <p:cNvPr id="12359" name="Text Box 114"/>
          <p:cNvSpPr txBox="1">
            <a:spLocks noChangeArrowheads="1"/>
          </p:cNvSpPr>
          <p:nvPr/>
        </p:nvSpPr>
        <p:spPr bwMode="auto">
          <a:xfrm>
            <a:off x="5846763" y="863600"/>
            <a:ext cx="7239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>
                <a:solidFill>
                  <a:srgbClr val="000000"/>
                </a:solidFill>
                <a:latin typeface="Arial" charset="0"/>
              </a:rPr>
              <a:t>42</a:t>
            </a:r>
          </a:p>
        </p:txBody>
      </p:sp>
      <p:sp>
        <p:nvSpPr>
          <p:cNvPr id="12360" name="Text Box 115"/>
          <p:cNvSpPr txBox="1">
            <a:spLocks noChangeArrowheads="1"/>
          </p:cNvSpPr>
          <p:nvPr/>
        </p:nvSpPr>
        <p:spPr bwMode="auto">
          <a:xfrm>
            <a:off x="5732463" y="1104900"/>
            <a:ext cx="9525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>
                <a:solidFill>
                  <a:srgbClr val="000000"/>
                </a:solidFill>
                <a:latin typeface="Arial" charset="0"/>
              </a:rPr>
              <a:t>37</a:t>
            </a:r>
          </a:p>
        </p:txBody>
      </p:sp>
      <p:sp>
        <p:nvSpPr>
          <p:cNvPr id="12361" name="Text Box 116"/>
          <p:cNvSpPr txBox="1">
            <a:spLocks noChangeArrowheads="1"/>
          </p:cNvSpPr>
          <p:nvPr/>
        </p:nvSpPr>
        <p:spPr bwMode="auto">
          <a:xfrm>
            <a:off x="5770563" y="609600"/>
            <a:ext cx="8382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>
                <a:solidFill>
                  <a:srgbClr val="000000"/>
                </a:solidFill>
                <a:latin typeface="Arial" charset="0"/>
              </a:rPr>
              <a:t>50</a:t>
            </a:r>
          </a:p>
        </p:txBody>
      </p:sp>
      <p:sp>
        <p:nvSpPr>
          <p:cNvPr id="64641" name="Text Box 129"/>
          <p:cNvSpPr txBox="1">
            <a:spLocks noChangeArrowheads="1"/>
          </p:cNvSpPr>
          <p:nvPr/>
        </p:nvSpPr>
        <p:spPr bwMode="auto">
          <a:xfrm>
            <a:off x="277088" y="2591937"/>
            <a:ext cx="5818912" cy="3016210"/>
          </a:xfrm>
          <a:prstGeom prst="rect">
            <a:avLst/>
          </a:prstGeom>
          <a:noFill/>
          <a:ln w="9525" algn="ctr">
            <a:solidFill>
              <a:schemeClr val="tx2"/>
            </a:solidFill>
            <a:miter lim="800000"/>
            <a:headEnd/>
            <a:tailEnd/>
          </a:ln>
          <a:effectLst>
            <a:prstShdw prst="shdw18" dist="17961" dir="13500000">
              <a:schemeClr val="tx2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  <a:defRPr/>
            </a:pPr>
            <a:r>
              <a:rPr lang="en-US" sz="2000" b="1" i="1" dirty="0">
                <a:solidFill>
                  <a:srgbClr val="0000CC"/>
                </a:solidFill>
                <a:latin typeface="Arial"/>
              </a:rPr>
              <a:t>a) - </a:t>
            </a:r>
            <a:r>
              <a:rPr lang="en-US" sz="2000" b="1" i="1" dirty="0" err="1">
                <a:solidFill>
                  <a:srgbClr val="0000CC"/>
                </a:solidFill>
                <a:latin typeface="Arial"/>
              </a:rPr>
              <a:t>Trong</a:t>
            </a:r>
            <a:r>
              <a:rPr lang="en-US" sz="2000" b="1" i="1" dirty="0">
                <a:solidFill>
                  <a:srgbClr val="0000CC"/>
                </a:solidFill>
                <a:latin typeface="Arial"/>
              </a:rPr>
              <a:t> </a:t>
            </a:r>
            <a:r>
              <a:rPr lang="en-US" sz="2000" b="1" i="1" dirty="0" err="1">
                <a:solidFill>
                  <a:srgbClr val="0000CC"/>
                </a:solidFill>
                <a:latin typeface="Arial"/>
              </a:rPr>
              <a:t>tháng</a:t>
            </a:r>
            <a:r>
              <a:rPr lang="en-US" sz="2000" b="1" i="1" dirty="0">
                <a:solidFill>
                  <a:srgbClr val="0000CC"/>
                </a:solidFill>
                <a:latin typeface="Arial"/>
              </a:rPr>
              <a:t> 12 </a:t>
            </a:r>
            <a:r>
              <a:rPr lang="en-US" sz="2000" b="1" i="1" dirty="0" err="1">
                <a:solidFill>
                  <a:srgbClr val="0000CC"/>
                </a:solidFill>
                <a:latin typeface="Arial"/>
              </a:rPr>
              <a:t>cửa</a:t>
            </a:r>
            <a:r>
              <a:rPr lang="en-US" sz="2000" b="1" i="1" dirty="0">
                <a:solidFill>
                  <a:srgbClr val="0000CC"/>
                </a:solidFill>
                <a:latin typeface="Arial"/>
              </a:rPr>
              <a:t> </a:t>
            </a:r>
            <a:r>
              <a:rPr lang="en-US" sz="2000" b="1" i="1" dirty="0" err="1">
                <a:solidFill>
                  <a:srgbClr val="0000CC"/>
                </a:solidFill>
                <a:latin typeface="Arial"/>
              </a:rPr>
              <a:t>hàng</a:t>
            </a:r>
            <a:r>
              <a:rPr lang="en-US" sz="2000" b="1" i="1" dirty="0">
                <a:solidFill>
                  <a:srgbClr val="0000CC"/>
                </a:solidFill>
                <a:latin typeface="Arial"/>
              </a:rPr>
              <a:t>  </a:t>
            </a:r>
            <a:r>
              <a:rPr lang="en-US" sz="2000" b="1" i="1" dirty="0" err="1">
                <a:solidFill>
                  <a:srgbClr val="0000CC"/>
                </a:solidFill>
                <a:latin typeface="Arial"/>
              </a:rPr>
              <a:t>bán</a:t>
            </a:r>
            <a:r>
              <a:rPr lang="en-US" sz="2000" b="1" i="1" dirty="0">
                <a:solidFill>
                  <a:srgbClr val="0000CC"/>
                </a:solidFill>
                <a:latin typeface="Arial"/>
              </a:rPr>
              <a:t> </a:t>
            </a:r>
            <a:r>
              <a:rPr lang="en-US" sz="2000" b="1" i="1" dirty="0" err="1">
                <a:solidFill>
                  <a:srgbClr val="0000CC"/>
                </a:solidFill>
                <a:latin typeface="Arial"/>
              </a:rPr>
              <a:t>được</a:t>
            </a:r>
            <a:r>
              <a:rPr lang="en-US" sz="2000" b="1" i="1" dirty="0">
                <a:solidFill>
                  <a:srgbClr val="0000CC"/>
                </a:solidFill>
                <a:latin typeface="Arial"/>
              </a:rPr>
              <a:t> </a:t>
            </a:r>
            <a:r>
              <a:rPr lang="en-US" sz="2000" b="1" i="1" dirty="0" err="1">
                <a:solidFill>
                  <a:srgbClr val="0000CC"/>
                </a:solidFill>
                <a:latin typeface="Arial"/>
              </a:rPr>
              <a:t>số</a:t>
            </a:r>
            <a:r>
              <a:rPr lang="en-US" sz="2000" b="1" i="1" dirty="0">
                <a:solidFill>
                  <a:srgbClr val="0000CC"/>
                </a:solidFill>
                <a:latin typeface="Arial"/>
              </a:rPr>
              <a:t> </a:t>
            </a:r>
            <a:r>
              <a:rPr lang="en-US" sz="2000" b="1" i="1" dirty="0" err="1">
                <a:solidFill>
                  <a:srgbClr val="0000CC"/>
                </a:solidFill>
                <a:latin typeface="Arial"/>
              </a:rPr>
              <a:t>mét</a:t>
            </a:r>
            <a:r>
              <a:rPr lang="en-US" sz="2000" b="1" i="1" dirty="0">
                <a:solidFill>
                  <a:srgbClr val="0000CC"/>
                </a:solidFill>
                <a:latin typeface="Arial"/>
              </a:rPr>
              <a:t> </a:t>
            </a:r>
            <a:r>
              <a:rPr lang="en-US" sz="2000" b="1" i="1" dirty="0" err="1">
                <a:solidFill>
                  <a:srgbClr val="0000CC"/>
                </a:solidFill>
                <a:latin typeface="Arial"/>
              </a:rPr>
              <a:t>vải</a:t>
            </a:r>
            <a:r>
              <a:rPr lang="en-US" sz="2000" b="1" i="1" dirty="0">
                <a:solidFill>
                  <a:srgbClr val="0000CC"/>
                </a:solidFill>
                <a:latin typeface="Arial"/>
              </a:rPr>
              <a:t> </a:t>
            </a:r>
            <a:r>
              <a:rPr lang="en-US" sz="2000" b="1" i="1" dirty="0" err="1">
                <a:solidFill>
                  <a:srgbClr val="0000CC"/>
                </a:solidFill>
                <a:latin typeface="Arial"/>
              </a:rPr>
              <a:t>hoa</a:t>
            </a:r>
            <a:r>
              <a:rPr lang="en-US" sz="2000" b="1" i="1" dirty="0">
                <a:solidFill>
                  <a:srgbClr val="0000CC"/>
                </a:solidFill>
                <a:latin typeface="Arial"/>
              </a:rPr>
              <a:t> </a:t>
            </a:r>
            <a:r>
              <a:rPr lang="en-US" sz="2000" b="1" i="1" dirty="0" err="1">
                <a:solidFill>
                  <a:srgbClr val="0000CC"/>
                </a:solidFill>
                <a:latin typeface="Arial"/>
              </a:rPr>
              <a:t>là</a:t>
            </a:r>
            <a:r>
              <a:rPr lang="en-US" sz="2000" b="1" i="1" dirty="0">
                <a:solidFill>
                  <a:srgbClr val="0000CC"/>
                </a:solidFill>
                <a:latin typeface="Arial"/>
              </a:rPr>
              <a:t>:  50 x 42 = 2100 (m)</a:t>
            </a:r>
          </a:p>
          <a:p>
            <a:pPr algn="l">
              <a:spcBef>
                <a:spcPct val="50000"/>
              </a:spcBef>
              <a:defRPr/>
            </a:pPr>
            <a:r>
              <a:rPr lang="en-US" sz="2000" b="1" i="1" dirty="0">
                <a:solidFill>
                  <a:srgbClr val="0000CC"/>
                </a:solidFill>
                <a:latin typeface="Arial"/>
              </a:rPr>
              <a:t>- </a:t>
            </a:r>
            <a:r>
              <a:rPr lang="en-US" sz="2000" b="1" i="1" dirty="0" err="1">
                <a:solidFill>
                  <a:srgbClr val="0000CC"/>
                </a:solidFill>
                <a:latin typeface="Arial"/>
              </a:rPr>
              <a:t>Trong</a:t>
            </a:r>
            <a:r>
              <a:rPr lang="en-US" sz="2000" b="1" i="1" dirty="0">
                <a:solidFill>
                  <a:srgbClr val="0000CC"/>
                </a:solidFill>
                <a:latin typeface="Arial"/>
              </a:rPr>
              <a:t> </a:t>
            </a:r>
            <a:r>
              <a:rPr lang="en-US" sz="2000" b="1" i="1" dirty="0" err="1">
                <a:solidFill>
                  <a:srgbClr val="0000CC"/>
                </a:solidFill>
                <a:latin typeface="Arial"/>
              </a:rPr>
              <a:t>tháng</a:t>
            </a:r>
            <a:r>
              <a:rPr lang="en-US" sz="2000" b="1" i="1" dirty="0">
                <a:solidFill>
                  <a:srgbClr val="0000CC"/>
                </a:solidFill>
                <a:latin typeface="Arial"/>
              </a:rPr>
              <a:t> 12 </a:t>
            </a:r>
            <a:r>
              <a:rPr lang="en-US" sz="2000" b="1" i="1" dirty="0" err="1">
                <a:solidFill>
                  <a:srgbClr val="0000CC"/>
                </a:solidFill>
                <a:latin typeface="Arial"/>
              </a:rPr>
              <a:t>cửa</a:t>
            </a:r>
            <a:r>
              <a:rPr lang="en-US" sz="2000" b="1" i="1" dirty="0">
                <a:solidFill>
                  <a:srgbClr val="0000CC"/>
                </a:solidFill>
                <a:latin typeface="Arial"/>
              </a:rPr>
              <a:t> </a:t>
            </a:r>
            <a:r>
              <a:rPr lang="en-US" sz="2000" b="1" i="1" dirty="0" err="1">
                <a:solidFill>
                  <a:srgbClr val="0000CC"/>
                </a:solidFill>
                <a:latin typeface="Arial"/>
              </a:rPr>
              <a:t>hàng</a:t>
            </a:r>
            <a:r>
              <a:rPr lang="en-US" sz="2000" b="1" i="1" dirty="0">
                <a:solidFill>
                  <a:srgbClr val="0000CC"/>
                </a:solidFill>
                <a:latin typeface="Arial"/>
              </a:rPr>
              <a:t>  </a:t>
            </a:r>
            <a:r>
              <a:rPr lang="en-US" sz="2000" b="1" i="1" dirty="0" err="1">
                <a:solidFill>
                  <a:srgbClr val="0000CC"/>
                </a:solidFill>
                <a:latin typeface="Arial"/>
              </a:rPr>
              <a:t>bán</a:t>
            </a:r>
            <a:r>
              <a:rPr lang="en-US" sz="2000" b="1" i="1" dirty="0">
                <a:solidFill>
                  <a:srgbClr val="0000CC"/>
                </a:solidFill>
                <a:latin typeface="Arial"/>
              </a:rPr>
              <a:t> </a:t>
            </a:r>
            <a:r>
              <a:rPr lang="en-US" sz="2000" b="1" i="1" dirty="0" err="1">
                <a:solidFill>
                  <a:srgbClr val="0000CC"/>
                </a:solidFill>
                <a:latin typeface="Arial"/>
              </a:rPr>
              <a:t>được</a:t>
            </a:r>
            <a:r>
              <a:rPr lang="en-US" sz="2000" b="1" i="1" dirty="0">
                <a:solidFill>
                  <a:srgbClr val="0000CC"/>
                </a:solidFill>
                <a:latin typeface="Arial"/>
              </a:rPr>
              <a:t> </a:t>
            </a:r>
            <a:r>
              <a:rPr lang="en-US" sz="2000" b="1" i="1" dirty="0" err="1">
                <a:solidFill>
                  <a:srgbClr val="0000CC"/>
                </a:solidFill>
                <a:latin typeface="Arial"/>
              </a:rPr>
              <a:t>số</a:t>
            </a:r>
            <a:r>
              <a:rPr lang="en-US" sz="2000" b="1" i="1" dirty="0">
                <a:solidFill>
                  <a:srgbClr val="0000CC"/>
                </a:solidFill>
                <a:latin typeface="Arial"/>
              </a:rPr>
              <a:t> </a:t>
            </a:r>
            <a:r>
              <a:rPr lang="en-US" sz="2000" b="1" i="1" dirty="0" err="1">
                <a:solidFill>
                  <a:srgbClr val="0000CC"/>
                </a:solidFill>
                <a:latin typeface="Arial"/>
              </a:rPr>
              <a:t>mét</a:t>
            </a:r>
            <a:r>
              <a:rPr lang="en-US" sz="2000" b="1" i="1" dirty="0">
                <a:solidFill>
                  <a:srgbClr val="0000CC"/>
                </a:solidFill>
                <a:latin typeface="Arial"/>
              </a:rPr>
              <a:t> </a:t>
            </a:r>
            <a:r>
              <a:rPr lang="en-US" sz="2000" b="1" i="1" dirty="0" err="1">
                <a:solidFill>
                  <a:srgbClr val="0000CC"/>
                </a:solidFill>
                <a:latin typeface="Arial"/>
              </a:rPr>
              <a:t>vải</a:t>
            </a:r>
            <a:r>
              <a:rPr lang="en-US" sz="2000" b="1" i="1" dirty="0">
                <a:solidFill>
                  <a:srgbClr val="0000CC"/>
                </a:solidFill>
                <a:latin typeface="Arial"/>
              </a:rPr>
              <a:t> </a:t>
            </a:r>
            <a:r>
              <a:rPr lang="en-US" sz="2000" b="1" i="1" dirty="0" err="1">
                <a:solidFill>
                  <a:srgbClr val="0000CC"/>
                </a:solidFill>
                <a:latin typeface="Arial"/>
              </a:rPr>
              <a:t>trắng</a:t>
            </a:r>
            <a:r>
              <a:rPr lang="en-US" sz="2000" b="1" i="1" dirty="0">
                <a:solidFill>
                  <a:srgbClr val="0000CC"/>
                </a:solidFill>
                <a:latin typeface="Arial"/>
              </a:rPr>
              <a:t> </a:t>
            </a:r>
            <a:r>
              <a:rPr lang="en-US" sz="2000" b="1" i="1" dirty="0" err="1">
                <a:solidFill>
                  <a:srgbClr val="0000CC"/>
                </a:solidFill>
                <a:latin typeface="Arial"/>
              </a:rPr>
              <a:t>là</a:t>
            </a:r>
            <a:r>
              <a:rPr lang="en-US" sz="2000" b="1" i="1" dirty="0">
                <a:solidFill>
                  <a:srgbClr val="0000CC"/>
                </a:solidFill>
                <a:latin typeface="Arial"/>
              </a:rPr>
              <a:t>:     </a:t>
            </a:r>
            <a:r>
              <a:rPr lang="en-US" sz="2000" b="1" dirty="0">
                <a:solidFill>
                  <a:srgbClr val="0000CC"/>
                </a:solidFill>
                <a:latin typeface="Arial" charset="0"/>
              </a:rPr>
              <a:t>50 x 50 = 2500 (m)</a:t>
            </a:r>
          </a:p>
          <a:p>
            <a:pPr algn="l">
              <a:spcBef>
                <a:spcPct val="50000"/>
              </a:spcBef>
              <a:defRPr/>
            </a:pPr>
            <a:r>
              <a:rPr lang="en-US" sz="2000" b="1" i="1" dirty="0">
                <a:solidFill>
                  <a:srgbClr val="0000CC"/>
                </a:solidFill>
                <a:latin typeface="Arial"/>
              </a:rPr>
              <a:t>- </a:t>
            </a:r>
            <a:r>
              <a:rPr lang="en-US" sz="2000" b="1" i="1" dirty="0" err="1">
                <a:solidFill>
                  <a:srgbClr val="0000CC"/>
                </a:solidFill>
                <a:latin typeface="Arial"/>
              </a:rPr>
              <a:t>Trong</a:t>
            </a:r>
            <a:r>
              <a:rPr lang="en-US" sz="2000" b="1" i="1" dirty="0">
                <a:solidFill>
                  <a:srgbClr val="0000CC"/>
                </a:solidFill>
                <a:latin typeface="Arial"/>
              </a:rPr>
              <a:t> </a:t>
            </a:r>
            <a:r>
              <a:rPr lang="en-US" sz="2000" b="1" i="1" dirty="0" err="1">
                <a:solidFill>
                  <a:srgbClr val="0000CC"/>
                </a:solidFill>
                <a:latin typeface="Arial"/>
              </a:rPr>
              <a:t>tháng</a:t>
            </a:r>
            <a:r>
              <a:rPr lang="en-US" sz="2000" b="1" i="1" dirty="0">
                <a:solidFill>
                  <a:srgbClr val="0000CC"/>
                </a:solidFill>
                <a:latin typeface="Arial"/>
              </a:rPr>
              <a:t> 12 </a:t>
            </a:r>
            <a:r>
              <a:rPr lang="en-US" sz="2000" b="1" i="1" dirty="0" err="1">
                <a:solidFill>
                  <a:srgbClr val="0000CC"/>
                </a:solidFill>
                <a:latin typeface="Arial"/>
              </a:rPr>
              <a:t>cửa</a:t>
            </a:r>
            <a:r>
              <a:rPr lang="en-US" sz="2000" b="1" i="1" dirty="0">
                <a:solidFill>
                  <a:srgbClr val="0000CC"/>
                </a:solidFill>
                <a:latin typeface="Arial"/>
              </a:rPr>
              <a:t> </a:t>
            </a:r>
            <a:r>
              <a:rPr lang="en-US" sz="2000" b="1" i="1" dirty="0" err="1">
                <a:solidFill>
                  <a:srgbClr val="0000CC"/>
                </a:solidFill>
                <a:latin typeface="Arial"/>
              </a:rPr>
              <a:t>hàng</a:t>
            </a:r>
            <a:r>
              <a:rPr lang="en-US" sz="2000" b="1" i="1" dirty="0">
                <a:solidFill>
                  <a:srgbClr val="0000CC"/>
                </a:solidFill>
                <a:latin typeface="Arial"/>
              </a:rPr>
              <a:t>  </a:t>
            </a:r>
            <a:r>
              <a:rPr lang="en-US" sz="2000" b="1" i="1" dirty="0" err="1">
                <a:solidFill>
                  <a:srgbClr val="0000CC"/>
                </a:solidFill>
                <a:latin typeface="Arial"/>
              </a:rPr>
              <a:t>bán</a:t>
            </a:r>
            <a:r>
              <a:rPr lang="en-US" sz="2000" b="1" i="1" dirty="0">
                <a:solidFill>
                  <a:srgbClr val="0000CC"/>
                </a:solidFill>
                <a:latin typeface="Arial"/>
              </a:rPr>
              <a:t> </a:t>
            </a:r>
            <a:r>
              <a:rPr lang="en-US" sz="2000" b="1" i="1" dirty="0" err="1">
                <a:solidFill>
                  <a:srgbClr val="0000CC"/>
                </a:solidFill>
                <a:latin typeface="Arial"/>
              </a:rPr>
              <a:t>được</a:t>
            </a:r>
            <a:r>
              <a:rPr lang="en-US" sz="2000" b="1" i="1" dirty="0">
                <a:solidFill>
                  <a:srgbClr val="0000CC"/>
                </a:solidFill>
                <a:latin typeface="Arial"/>
              </a:rPr>
              <a:t> </a:t>
            </a:r>
            <a:r>
              <a:rPr lang="en-US" sz="2000" b="1" i="1" dirty="0" err="1">
                <a:solidFill>
                  <a:srgbClr val="0000CC"/>
                </a:solidFill>
                <a:latin typeface="Arial"/>
              </a:rPr>
              <a:t>số</a:t>
            </a:r>
            <a:r>
              <a:rPr lang="en-US" sz="2000" b="1" i="1" dirty="0">
                <a:solidFill>
                  <a:srgbClr val="0000CC"/>
                </a:solidFill>
                <a:latin typeface="Arial"/>
              </a:rPr>
              <a:t> </a:t>
            </a:r>
            <a:r>
              <a:rPr lang="en-US" sz="2000" b="1" i="1" dirty="0" err="1">
                <a:solidFill>
                  <a:srgbClr val="0000CC"/>
                </a:solidFill>
                <a:latin typeface="Arial"/>
              </a:rPr>
              <a:t>mét</a:t>
            </a:r>
            <a:r>
              <a:rPr lang="en-US" sz="2000" b="1" i="1" dirty="0">
                <a:solidFill>
                  <a:srgbClr val="0000CC"/>
                </a:solidFill>
                <a:latin typeface="Arial"/>
              </a:rPr>
              <a:t> </a:t>
            </a:r>
            <a:r>
              <a:rPr lang="en-US" sz="2000" b="1" i="1" dirty="0" err="1">
                <a:solidFill>
                  <a:srgbClr val="0000CC"/>
                </a:solidFill>
                <a:latin typeface="Arial"/>
              </a:rPr>
              <a:t>vải</a:t>
            </a:r>
            <a:r>
              <a:rPr lang="en-US" sz="2000" b="1" i="1" dirty="0">
                <a:solidFill>
                  <a:srgbClr val="0000CC"/>
                </a:solidFill>
                <a:latin typeface="Arial"/>
              </a:rPr>
              <a:t> </a:t>
            </a:r>
            <a:r>
              <a:rPr lang="en-US" sz="2000" b="1" i="1" dirty="0" err="1">
                <a:solidFill>
                  <a:srgbClr val="0000CC"/>
                </a:solidFill>
                <a:latin typeface="Arial"/>
              </a:rPr>
              <a:t>xanh</a:t>
            </a:r>
            <a:r>
              <a:rPr lang="en-US" sz="2000" b="1" i="1" dirty="0">
                <a:solidFill>
                  <a:srgbClr val="0000CC"/>
                </a:solidFill>
                <a:latin typeface="Arial"/>
              </a:rPr>
              <a:t> </a:t>
            </a:r>
            <a:r>
              <a:rPr lang="en-US" sz="2000" b="1" i="1" dirty="0" err="1">
                <a:solidFill>
                  <a:srgbClr val="0000CC"/>
                </a:solidFill>
                <a:latin typeface="Arial"/>
              </a:rPr>
              <a:t>là</a:t>
            </a:r>
            <a:r>
              <a:rPr lang="en-US" sz="2000" b="1" i="1" dirty="0">
                <a:solidFill>
                  <a:srgbClr val="0000CC"/>
                </a:solidFill>
                <a:latin typeface="Arial"/>
              </a:rPr>
              <a:t>:  </a:t>
            </a:r>
            <a:r>
              <a:rPr lang="en-US" sz="2000" b="1" dirty="0">
                <a:solidFill>
                  <a:srgbClr val="0000CC"/>
                </a:solidFill>
                <a:latin typeface="Arial" charset="0"/>
              </a:rPr>
              <a:t>50 x 37 = 1850 (m)</a:t>
            </a:r>
          </a:p>
          <a:p>
            <a:pPr marL="457200" indent="-457200" algn="l">
              <a:spcBef>
                <a:spcPct val="50000"/>
              </a:spcBef>
              <a:defRPr/>
            </a:pPr>
            <a:r>
              <a:rPr lang="en-US" sz="2000" b="1" i="1" dirty="0">
                <a:solidFill>
                  <a:srgbClr val="0000CC"/>
                </a:solidFill>
                <a:latin typeface="Arial"/>
              </a:rPr>
              <a:t>b) </a:t>
            </a:r>
            <a:r>
              <a:rPr lang="en-US" sz="2000" b="1" i="1" dirty="0" err="1">
                <a:solidFill>
                  <a:srgbClr val="0000CC"/>
                </a:solidFill>
                <a:latin typeface="Arial"/>
              </a:rPr>
              <a:t>Tổng</a:t>
            </a:r>
            <a:r>
              <a:rPr lang="en-US" sz="2000" b="1" i="1" dirty="0">
                <a:solidFill>
                  <a:srgbClr val="0000CC"/>
                </a:solidFill>
                <a:latin typeface="Arial"/>
              </a:rPr>
              <a:t> </a:t>
            </a:r>
            <a:r>
              <a:rPr lang="en-US" sz="2000" b="1" i="1" dirty="0" err="1">
                <a:solidFill>
                  <a:srgbClr val="0000CC"/>
                </a:solidFill>
                <a:latin typeface="Arial"/>
              </a:rPr>
              <a:t>số</a:t>
            </a:r>
            <a:r>
              <a:rPr lang="en-US" sz="2000" b="1" i="1" dirty="0">
                <a:solidFill>
                  <a:srgbClr val="0000CC"/>
                </a:solidFill>
                <a:latin typeface="Arial"/>
              </a:rPr>
              <a:t> </a:t>
            </a:r>
            <a:r>
              <a:rPr lang="en-US" sz="2000" b="1" i="1" dirty="0" err="1">
                <a:solidFill>
                  <a:srgbClr val="0000CC"/>
                </a:solidFill>
                <a:latin typeface="Arial"/>
              </a:rPr>
              <a:t>vải</a:t>
            </a:r>
            <a:r>
              <a:rPr lang="en-US" sz="2000" b="1" i="1" dirty="0">
                <a:solidFill>
                  <a:srgbClr val="0000CC"/>
                </a:solidFill>
                <a:latin typeface="Arial"/>
              </a:rPr>
              <a:t> </a:t>
            </a:r>
            <a:r>
              <a:rPr lang="en-US" sz="2000" b="1" i="1" dirty="0" err="1">
                <a:solidFill>
                  <a:srgbClr val="0000CC"/>
                </a:solidFill>
                <a:latin typeface="Arial"/>
              </a:rPr>
              <a:t>cửa</a:t>
            </a:r>
            <a:r>
              <a:rPr lang="en-US" sz="2000" b="1" i="1" dirty="0">
                <a:solidFill>
                  <a:srgbClr val="0000CC"/>
                </a:solidFill>
                <a:latin typeface="Arial"/>
              </a:rPr>
              <a:t> </a:t>
            </a:r>
            <a:r>
              <a:rPr lang="en-US" sz="2000" b="1" i="1" dirty="0" err="1">
                <a:solidFill>
                  <a:srgbClr val="0000CC"/>
                </a:solidFill>
                <a:latin typeface="Arial"/>
              </a:rPr>
              <a:t>hàng</a:t>
            </a:r>
            <a:r>
              <a:rPr lang="en-US" sz="2000" b="1" i="1" dirty="0">
                <a:solidFill>
                  <a:srgbClr val="0000CC"/>
                </a:solidFill>
                <a:latin typeface="Arial"/>
              </a:rPr>
              <a:t> </a:t>
            </a:r>
            <a:r>
              <a:rPr lang="en-US" sz="2000" b="1" i="1" dirty="0" err="1">
                <a:solidFill>
                  <a:srgbClr val="0000CC"/>
                </a:solidFill>
                <a:latin typeface="Arial"/>
              </a:rPr>
              <a:t>đã</a:t>
            </a:r>
            <a:r>
              <a:rPr lang="en-US" sz="2000" b="1" i="1" dirty="0">
                <a:solidFill>
                  <a:srgbClr val="0000CC"/>
                </a:solidFill>
                <a:latin typeface="Arial"/>
              </a:rPr>
              <a:t> </a:t>
            </a:r>
            <a:r>
              <a:rPr lang="en-US" sz="2000" b="1" i="1" dirty="0" err="1">
                <a:solidFill>
                  <a:srgbClr val="0000CC"/>
                </a:solidFill>
                <a:latin typeface="Arial"/>
              </a:rPr>
              <a:t>bán</a:t>
            </a:r>
            <a:r>
              <a:rPr lang="en-US" sz="2000" b="1" i="1" dirty="0">
                <a:solidFill>
                  <a:srgbClr val="0000CC"/>
                </a:solidFill>
                <a:latin typeface="Arial"/>
              </a:rPr>
              <a:t> </a:t>
            </a:r>
            <a:r>
              <a:rPr lang="en-US" sz="2000" b="1" i="1" dirty="0" err="1">
                <a:solidFill>
                  <a:srgbClr val="0000CC"/>
                </a:solidFill>
                <a:latin typeface="Arial"/>
              </a:rPr>
              <a:t>được</a:t>
            </a:r>
            <a:r>
              <a:rPr lang="en-US" sz="2000" b="1" i="1" dirty="0">
                <a:solidFill>
                  <a:srgbClr val="0000CC"/>
                </a:solidFill>
                <a:latin typeface="Arial"/>
              </a:rPr>
              <a:t> </a:t>
            </a:r>
            <a:r>
              <a:rPr lang="en-US" sz="2000" b="1" i="1" dirty="0" err="1">
                <a:solidFill>
                  <a:srgbClr val="0000CC"/>
                </a:solidFill>
                <a:latin typeface="Arial"/>
              </a:rPr>
              <a:t>trong</a:t>
            </a:r>
            <a:r>
              <a:rPr lang="en-US" sz="2000" b="1" i="1" dirty="0">
                <a:solidFill>
                  <a:srgbClr val="0000CC"/>
                </a:solidFill>
                <a:latin typeface="Arial"/>
              </a:rPr>
              <a:t> </a:t>
            </a:r>
            <a:r>
              <a:rPr lang="en-US" sz="2000" b="1" i="1" dirty="0" err="1">
                <a:solidFill>
                  <a:srgbClr val="0000CC"/>
                </a:solidFill>
                <a:latin typeface="Arial"/>
              </a:rPr>
              <a:t>tháng</a:t>
            </a:r>
            <a:r>
              <a:rPr lang="en-US" sz="2000" b="1" i="1" dirty="0">
                <a:solidFill>
                  <a:srgbClr val="0000CC"/>
                </a:solidFill>
                <a:latin typeface="Arial"/>
              </a:rPr>
              <a:t> 12 </a:t>
            </a:r>
            <a:r>
              <a:rPr lang="en-US" sz="2000" b="1" i="1" dirty="0" err="1">
                <a:solidFill>
                  <a:srgbClr val="0000CC"/>
                </a:solidFill>
                <a:latin typeface="Arial"/>
              </a:rPr>
              <a:t>là</a:t>
            </a:r>
            <a:r>
              <a:rPr lang="en-US" sz="2000" b="1" i="1" dirty="0">
                <a:solidFill>
                  <a:srgbClr val="0000CC"/>
                </a:solidFill>
                <a:latin typeface="Arial"/>
              </a:rPr>
              <a:t>:  2100 + 2500 + 1850 = 6450(m)</a:t>
            </a:r>
          </a:p>
        </p:txBody>
      </p:sp>
      <p:sp>
        <p:nvSpPr>
          <p:cNvPr id="64685" name="Oval 173"/>
          <p:cNvSpPr>
            <a:spLocks noChangeArrowheads="1"/>
          </p:cNvSpPr>
          <p:nvPr/>
        </p:nvSpPr>
        <p:spPr bwMode="auto">
          <a:xfrm>
            <a:off x="7440642" y="1361150"/>
            <a:ext cx="4572000" cy="533400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2000" b="1" err="1">
                <a:solidFill>
                  <a:srgbClr val="0000CC"/>
                </a:solidFill>
                <a:latin typeface="Arial" charset="0"/>
              </a:rPr>
              <a:t>Vải</a:t>
            </a:r>
            <a:r>
              <a:rPr lang="en-US" sz="2000" b="1">
                <a:solidFill>
                  <a:srgbClr val="0000CC"/>
                </a:solidFill>
                <a:latin typeface="Arial" charset="0"/>
              </a:rPr>
              <a:t> đỏ: </a:t>
            </a:r>
            <a:r>
              <a:rPr lang="en-US" sz="2000" b="1" dirty="0">
                <a:solidFill>
                  <a:srgbClr val="0000CC"/>
                </a:solidFill>
                <a:latin typeface="Arial" charset="0"/>
              </a:rPr>
              <a:t>42 x 50 = 2100 (m)</a:t>
            </a:r>
          </a:p>
        </p:txBody>
      </p:sp>
      <p:sp>
        <p:nvSpPr>
          <p:cNvPr id="64686" name="Oval 174"/>
          <p:cNvSpPr>
            <a:spLocks noChangeArrowheads="1"/>
          </p:cNvSpPr>
          <p:nvPr/>
        </p:nvSpPr>
        <p:spPr bwMode="auto">
          <a:xfrm>
            <a:off x="6519088" y="64376"/>
            <a:ext cx="4495800" cy="613464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2000" b="1" err="1">
                <a:solidFill>
                  <a:srgbClr val="0000CC"/>
                </a:solidFill>
                <a:latin typeface="Arial" charset="0"/>
              </a:rPr>
              <a:t>Vải</a:t>
            </a:r>
            <a:r>
              <a:rPr lang="en-US" sz="2000" b="1">
                <a:solidFill>
                  <a:srgbClr val="0000CC"/>
                </a:solidFill>
                <a:latin typeface="Arial" charset="0"/>
              </a:rPr>
              <a:t> vàng: </a:t>
            </a:r>
            <a:r>
              <a:rPr lang="en-US" sz="2000" b="1" dirty="0">
                <a:solidFill>
                  <a:srgbClr val="0000CC"/>
                </a:solidFill>
                <a:latin typeface="Arial" charset="0"/>
              </a:rPr>
              <a:t>50 x 50 = 2500 (m)</a:t>
            </a:r>
          </a:p>
        </p:txBody>
      </p:sp>
      <p:sp>
        <p:nvSpPr>
          <p:cNvPr id="64687" name="Oval 175"/>
          <p:cNvSpPr>
            <a:spLocks noChangeArrowheads="1"/>
          </p:cNvSpPr>
          <p:nvPr/>
        </p:nvSpPr>
        <p:spPr bwMode="auto">
          <a:xfrm>
            <a:off x="6071956" y="2058537"/>
            <a:ext cx="4572000" cy="533400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2000" b="1" dirty="0" err="1">
                <a:solidFill>
                  <a:srgbClr val="0000CC"/>
                </a:solidFill>
                <a:latin typeface="Arial" charset="0"/>
              </a:rPr>
              <a:t>Vải</a:t>
            </a:r>
            <a:r>
              <a:rPr lang="en-US" sz="2000" b="1" dirty="0">
                <a:solidFill>
                  <a:srgbClr val="0000CC"/>
                </a:solidFill>
                <a:latin typeface="Arial" charset="0"/>
              </a:rPr>
              <a:t> </a:t>
            </a:r>
            <a:r>
              <a:rPr lang="en-US" sz="2000" b="1" dirty="0" err="1">
                <a:solidFill>
                  <a:srgbClr val="0000CC"/>
                </a:solidFill>
                <a:latin typeface="Arial" charset="0"/>
              </a:rPr>
              <a:t>xanh</a:t>
            </a:r>
            <a:r>
              <a:rPr lang="en-US" sz="2000" b="1" dirty="0">
                <a:solidFill>
                  <a:srgbClr val="0000CC"/>
                </a:solidFill>
                <a:latin typeface="Arial" charset="0"/>
              </a:rPr>
              <a:t>: 37 x 50 = 1850 (m)</a:t>
            </a:r>
          </a:p>
        </p:txBody>
      </p:sp>
      <p:sp>
        <p:nvSpPr>
          <p:cNvPr id="64694" name="Text Box 182"/>
          <p:cNvSpPr txBox="1">
            <a:spLocks noChangeArrowheads="1"/>
          </p:cNvSpPr>
          <p:nvPr/>
        </p:nvSpPr>
        <p:spPr bwMode="auto">
          <a:xfrm>
            <a:off x="6136944" y="3420475"/>
            <a:ext cx="5360989" cy="40011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 b="1">
                <a:solidFill>
                  <a:schemeClr val="bg2"/>
                </a:solidFill>
                <a:latin typeface="Arial" charset="0"/>
              </a:rPr>
              <a:t> Tất cả =     Vải đỏ + vải vàng + vải xanh</a:t>
            </a:r>
          </a:p>
        </p:txBody>
      </p:sp>
      <p:sp>
        <p:nvSpPr>
          <p:cNvPr id="64696" name="Text Box 184"/>
          <p:cNvSpPr txBox="1">
            <a:spLocks noChangeArrowheads="1"/>
          </p:cNvSpPr>
          <p:nvPr/>
        </p:nvSpPr>
        <p:spPr bwMode="auto">
          <a:xfrm>
            <a:off x="1905000" y="2094404"/>
            <a:ext cx="1371600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400" b="1" u="sng">
                <a:solidFill>
                  <a:srgbClr val="0000CC"/>
                </a:solidFill>
                <a:cs typeface="Times New Roman" pitchFamily="18" charset="0"/>
              </a:rPr>
              <a:t>Bài giải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87385" y="390639"/>
            <a:ext cx="520635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b="1"/>
              <a:t>a) Trong tháng 12 của hàng bán được bao nhiêu mét vải mỗi loại ?</a:t>
            </a:r>
          </a:p>
          <a:p>
            <a:pPr algn="l"/>
            <a:r>
              <a:rPr lang="en-US" sz="2400" b="1"/>
              <a:t>b) Tính tổng số vải cửa hàng đã bán trong tháng 12.</a:t>
            </a:r>
          </a:p>
        </p:txBody>
      </p:sp>
    </p:spTree>
  </p:cSld>
  <p:clrMapOvr>
    <a:masterClrMapping/>
  </p:clrMapOvr>
  <p:transition spd="med">
    <p:blinds dir="vert"/>
    <p:sndAc>
      <p:stSnd>
        <p:snd r:embed="rId3" name="click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46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46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646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6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46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46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646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46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46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646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6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46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46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646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6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46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646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646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6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646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646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646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646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646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646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695" grpId="0" animBg="1"/>
      <p:bldP spid="64641" grpId="0" animBg="1"/>
      <p:bldP spid="64685" grpId="0" animBg="1"/>
      <p:bldP spid="64686" grpId="0" animBg="1"/>
      <p:bldP spid="64687" grpId="0" animBg="1"/>
      <p:bldP spid="64694" grpId="0"/>
      <p:bldP spid="64696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2832</TotalTime>
  <Words>816</Words>
  <Application>Microsoft Office PowerPoint</Application>
  <PresentationFormat>Widescreen</PresentationFormat>
  <Paragraphs>136</Paragraphs>
  <Slides>9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Tahoma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Nguyen Van Ben</dc:creator>
  <cp:lastModifiedBy>nguyenngocbich1107@gmail.com</cp:lastModifiedBy>
  <cp:revision>328</cp:revision>
  <cp:lastPrinted>2022-03-10T05:23:36Z</cp:lastPrinted>
  <dcterms:created xsi:type="dcterms:W3CDTF">2009-11-07T10:23:34Z</dcterms:created>
  <dcterms:modified xsi:type="dcterms:W3CDTF">2023-04-10T15:29:18Z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4</vt:i4>
  </property>
</Properties>
</file>