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8" r:id="rId1"/>
  </p:sldMasterIdLst>
  <p:sldIdLst>
    <p:sldId id="3951" r:id="rId2"/>
    <p:sldId id="3961" r:id="rId3"/>
    <p:sldId id="3966" r:id="rId4"/>
    <p:sldId id="3967" r:id="rId5"/>
    <p:sldId id="3965" r:id="rId6"/>
    <p:sldId id="3968" r:id="rId7"/>
    <p:sldId id="3958" r:id="rId8"/>
    <p:sldId id="3962" r:id="rId9"/>
    <p:sldId id="3963" r:id="rId10"/>
    <p:sldId id="3964" r:id="rId11"/>
    <p:sldId id="3969" r:id="rId12"/>
    <p:sldId id="3970" r:id="rId13"/>
    <p:sldId id="3971" r:id="rId14"/>
    <p:sldId id="3973" r:id="rId15"/>
    <p:sldId id="3974" r:id="rId16"/>
    <p:sldId id="3972" r:id="rId17"/>
    <p:sldId id="3976" r:id="rId18"/>
    <p:sldId id="3975" r:id="rId19"/>
    <p:sldId id="3979" r:id="rId20"/>
    <p:sldId id="3980" r:id="rId21"/>
    <p:sldId id="3978" r:id="rId22"/>
    <p:sldId id="3977" r:id="rId23"/>
    <p:sldId id="3960" r:id="rId24"/>
  </p:sldIdLst>
  <p:sldSz cx="12192000" cy="6858000"/>
  <p:notesSz cx="6858000" cy="9144000"/>
  <p:embeddedFontLst>
    <p:embeddedFont>
      <p:font typeface="Calibri" pitchFamily="34" charset="0"/>
      <p:regular r:id="rId25"/>
      <p:bold r:id="rId26"/>
      <p:italic r:id="rId27"/>
      <p:boldItalic r:id="rId28"/>
    </p:embeddedFont>
    <p:embeddedFont>
      <p:font typeface=".VnTime" pitchFamily="34" charset="0"/>
      <p:regular r:id="rId29"/>
      <p:bold r:id="rId30"/>
      <p:italic r:id="rId31"/>
      <p:boldItalic r:id="rId32"/>
    </p:embeddedFont>
    <p:embeddedFont>
      <p:font typeface="等线 Light" charset="-122"/>
      <p:regular r:id="rId33"/>
    </p:embeddedFont>
    <p:embeddedFont>
      <p:font typeface="等线" charset="-122"/>
      <p:regular r:id="rId34"/>
      <p:bold r:id="rId35"/>
    </p:embeddedFont>
    <p:embeddedFont>
      <p:font typeface="Verdana"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927" autoAdjust="0"/>
  </p:normalViewPr>
  <p:slideViewPr>
    <p:cSldViewPr showGuides="1">
      <p:cViewPr varScale="1">
        <p:scale>
          <a:sx n="117" d="100"/>
          <a:sy n="117" d="100"/>
        </p:scale>
        <p:origin x="-354" y="-1278"/>
      </p:cViewPr>
      <p:guideLst>
        <p:guide orient="horz" pos="2160"/>
        <p:guide pos="384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8AA484C1-C7B1-47D7-9F24-203E572F8A6E}"/>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2022/3/13</a:t>
            </a:fld>
            <a:endParaRPr lang="zh-CN" altLang="en-US"/>
          </a:p>
        </p:txBody>
      </p:sp>
      <p:sp>
        <p:nvSpPr>
          <p:cNvPr id="5" name="页脚占位符 4">
            <a:extLst>
              <a:ext uri="{FF2B5EF4-FFF2-40B4-BE49-F238E27FC236}">
                <a16:creationId xmlns:a16="http://schemas.microsoft.com/office/drawing/2014/main" xmlns="" id="{A433B898-3977-4EFE-B0DE-407EE96041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412F428F-BFBD-400E-A268-93675CB9625D}"/>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170580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2022/3/13</a:t>
            </a:fld>
            <a:endParaRPr lang="zh-CN" altLang="en-US"/>
          </a:p>
        </p:txBody>
      </p:sp>
      <p:sp>
        <p:nvSpPr>
          <p:cNvPr id="5" name="页脚占位符 4">
            <a:extLst>
              <a:ext uri="{FF2B5EF4-FFF2-40B4-BE49-F238E27FC236}">
                <a16:creationId xmlns:a16="http://schemas.microsoft.com/office/drawing/2014/main" xmlns=""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0424565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2022/3/13</a:t>
            </a:fld>
            <a:endParaRPr lang="zh-CN" altLang="en-US"/>
          </a:p>
        </p:txBody>
      </p:sp>
      <p:sp>
        <p:nvSpPr>
          <p:cNvPr id="5" name="页脚占位符 4">
            <a:extLst>
              <a:ext uri="{FF2B5EF4-FFF2-40B4-BE49-F238E27FC236}">
                <a16:creationId xmlns:a16="http://schemas.microsoft.com/office/drawing/2014/main" xmlns=""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254052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382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2022/3/13</a:t>
            </a:fld>
            <a:endParaRPr lang="zh-CN" altLang="en-US"/>
          </a:p>
        </p:txBody>
      </p:sp>
      <p:sp>
        <p:nvSpPr>
          <p:cNvPr id="5" name="页脚占位符 4">
            <a:extLst>
              <a:ext uri="{FF2B5EF4-FFF2-40B4-BE49-F238E27FC236}">
                <a16:creationId xmlns:a16="http://schemas.microsoft.com/office/drawing/2014/main" xmlns=""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7392298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2022/3/13</a:t>
            </a:fld>
            <a:endParaRPr lang="zh-CN" altLang="en-US"/>
          </a:p>
        </p:txBody>
      </p:sp>
      <p:sp>
        <p:nvSpPr>
          <p:cNvPr id="5" name="页脚占位符 4">
            <a:extLst>
              <a:ext uri="{FF2B5EF4-FFF2-40B4-BE49-F238E27FC236}">
                <a16:creationId xmlns:a16="http://schemas.microsoft.com/office/drawing/2014/main" xmlns=""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744212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2022/3/13</a:t>
            </a:fld>
            <a:endParaRPr lang="zh-CN" altLang="en-US"/>
          </a:p>
        </p:txBody>
      </p:sp>
      <p:sp>
        <p:nvSpPr>
          <p:cNvPr id="6" name="页脚占位符 5">
            <a:extLst>
              <a:ext uri="{FF2B5EF4-FFF2-40B4-BE49-F238E27FC236}">
                <a16:creationId xmlns:a16="http://schemas.microsoft.com/office/drawing/2014/main" xmlns=""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257361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2022/3/13</a:t>
            </a:fld>
            <a:endParaRPr lang="zh-CN" altLang="en-US"/>
          </a:p>
        </p:txBody>
      </p:sp>
      <p:sp>
        <p:nvSpPr>
          <p:cNvPr id="8" name="页脚占位符 7">
            <a:extLst>
              <a:ext uri="{FF2B5EF4-FFF2-40B4-BE49-F238E27FC236}">
                <a16:creationId xmlns:a16="http://schemas.microsoft.com/office/drawing/2014/main" xmlns=""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0165494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2022/3/13</a:t>
            </a:fld>
            <a:endParaRPr lang="zh-CN" altLang="en-US"/>
          </a:p>
        </p:txBody>
      </p:sp>
      <p:sp>
        <p:nvSpPr>
          <p:cNvPr id="4" name="页脚占位符 3">
            <a:extLst>
              <a:ext uri="{FF2B5EF4-FFF2-40B4-BE49-F238E27FC236}">
                <a16:creationId xmlns:a16="http://schemas.microsoft.com/office/drawing/2014/main" xmlns=""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5512430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2022/3/13</a:t>
            </a:fld>
            <a:endParaRPr lang="zh-CN" altLang="en-US"/>
          </a:p>
        </p:txBody>
      </p:sp>
    </p:spTree>
    <p:extLst>
      <p:ext uri="{BB962C8B-B14F-4D97-AF65-F5344CB8AC3E}">
        <p14:creationId xmlns:p14="http://schemas.microsoft.com/office/powerpoint/2010/main" val="4173594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2022/3/13</a:t>
            </a:fld>
            <a:endParaRPr lang="zh-CN" altLang="en-US"/>
          </a:p>
        </p:txBody>
      </p:sp>
      <p:sp>
        <p:nvSpPr>
          <p:cNvPr id="6" name="页脚占位符 5">
            <a:extLst>
              <a:ext uri="{FF2B5EF4-FFF2-40B4-BE49-F238E27FC236}">
                <a16:creationId xmlns:a16="http://schemas.microsoft.com/office/drawing/2014/main" xmlns=""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9337548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2022/3/13</a:t>
            </a:fld>
            <a:endParaRPr lang="zh-CN" altLang="en-US"/>
          </a:p>
        </p:txBody>
      </p:sp>
      <p:sp>
        <p:nvSpPr>
          <p:cNvPr id="6" name="页脚占位符 5">
            <a:extLst>
              <a:ext uri="{FF2B5EF4-FFF2-40B4-BE49-F238E27FC236}">
                <a16:creationId xmlns:a16="http://schemas.microsoft.com/office/drawing/2014/main" xmlns=""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2899137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xmlns="" id="{B85A138F-ABA7-40EE-B139-AC9175A280F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图片 7">
            <a:extLst>
              <a:ext uri="{FF2B5EF4-FFF2-40B4-BE49-F238E27FC236}">
                <a16:creationId xmlns:a16="http://schemas.microsoft.com/office/drawing/2014/main" xmlns="" id="{A2EE5880-8C4C-41FF-867A-31F1A54973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207639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sv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6.pn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6.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6.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88E87BF-FE7A-4A46-9363-0C99ECB46743}"/>
              </a:ext>
            </a:extLst>
          </p:cNvPr>
          <p:cNvSpPr txBox="1">
            <a:spLocks/>
          </p:cNvSpPr>
          <p:nvPr/>
        </p:nvSpPr>
        <p:spPr>
          <a:xfrm>
            <a:off x="1602828" y="1272137"/>
            <a:ext cx="9228435" cy="2301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0" i="0" u="none" strike="noStrike" kern="1200" cap="none" spc="0" normalizeH="0" baseline="0" noProof="0" smtClean="0">
                <a:ln w="76200">
                  <a:noFill/>
                </a:ln>
                <a:solidFill>
                  <a:srgbClr val="002060"/>
                </a:solidFill>
                <a:effectLst/>
                <a:uLnTx/>
                <a:uFillTx/>
                <a:latin typeface="iCiel Cadena" panose="02000503000000020004" pitchFamily="2" charset="0"/>
                <a:ea typeface="+mj-ea"/>
                <a:cs typeface="+mj-cs"/>
              </a:rPr>
              <a:t>Khoa học</a:t>
            </a:r>
            <a:endParaRPr kumimoji="0" lang="en-US" sz="7200" b="0" i="0" u="none" strike="noStrike" kern="1200" cap="none" spc="0" normalizeH="0" baseline="0" noProof="0">
              <a:ln w="76200">
                <a:noFill/>
              </a:ln>
              <a:solidFill>
                <a:srgbClr val="002060"/>
              </a:solidFill>
              <a:effectLst/>
              <a:uLnTx/>
              <a:uFillTx/>
              <a:latin typeface="iCiel Cadena" panose="02000503000000020004" pitchFamily="2" charset="0"/>
              <a:ea typeface="+mj-ea"/>
              <a:cs typeface="+mj-cs"/>
            </a:endParaRPr>
          </a:p>
        </p:txBody>
      </p:sp>
      <p:pic>
        <p:nvPicPr>
          <p:cNvPr id="5" name="图片 20">
            <a:extLst>
              <a:ext uri="{FF2B5EF4-FFF2-40B4-BE49-F238E27FC236}">
                <a16:creationId xmlns:a16="http://schemas.microsoft.com/office/drawing/2014/main" xmlns="" id="{C72FFDAD-3558-49B2-B4EC-31AD230F24F0}"/>
              </a:ext>
            </a:extLst>
          </p:cNvPr>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xmlns="" id="{ABBC1EC6-4DF9-4D4C-B48F-0FD6F676AC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121" t="290" r="3721" b="39496"/>
          <a:stretch/>
        </p:blipFill>
        <p:spPr>
          <a:xfrm>
            <a:off x="8330499" y="106149"/>
            <a:ext cx="3861501" cy="2514600"/>
          </a:xfrm>
          <a:prstGeom prst="rect">
            <a:avLst/>
          </a:prstGeom>
        </p:spPr>
      </p:pic>
      <p:pic>
        <p:nvPicPr>
          <p:cNvPr id="14" name="Picture 2" descr="43 Overall Champion Illustrations &amp;amp; Clip Art - iStock">
            <a:extLst>
              <a:ext uri="{FF2B5EF4-FFF2-40B4-BE49-F238E27FC236}">
                <a16:creationId xmlns:a16="http://schemas.microsoft.com/office/drawing/2014/main" xmlns="" id="{32D7929C-C118-4C5F-A416-AD9BCF2F955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8221" y="2725149"/>
            <a:ext cx="6855558" cy="385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752105"/>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188E87BF-FE7A-4A46-9363-0C99ECB46743}"/>
              </a:ext>
            </a:extLst>
          </p:cNvPr>
          <p:cNvSpPr txBox="1">
            <a:spLocks/>
          </p:cNvSpPr>
          <p:nvPr/>
        </p:nvSpPr>
        <p:spPr>
          <a:xfrm>
            <a:off x="1600200" y="428625"/>
            <a:ext cx="9228435" cy="2301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smtClean="0">
                <a:ln w="76200">
                  <a:noFill/>
                </a:ln>
                <a:solidFill>
                  <a:schemeClr val="accent3">
                    <a:lumMod val="75000"/>
                  </a:schemeClr>
                </a:solidFill>
                <a:effectLst/>
                <a:uLnTx/>
                <a:uFillTx/>
                <a:latin typeface="iCiel Cadena" panose="02000503000000020004" pitchFamily="2" charset="0"/>
                <a:ea typeface="+mj-ea"/>
                <a:cs typeface="+mj-cs"/>
              </a:rPr>
              <a:t>Hoạt</a:t>
            </a:r>
            <a:r>
              <a:rPr kumimoji="0" lang="en-US" b="0" i="0" u="none" strike="noStrike" kern="1200" cap="none" spc="0" normalizeH="0" noProof="0" smtClean="0">
                <a:ln w="76200">
                  <a:noFill/>
                </a:ln>
                <a:solidFill>
                  <a:schemeClr val="accent3">
                    <a:lumMod val="75000"/>
                  </a:schemeClr>
                </a:solidFill>
                <a:effectLst/>
                <a:uLnTx/>
                <a:uFillTx/>
                <a:latin typeface="iCiel Cadena" panose="02000503000000020004" pitchFamily="2" charset="0"/>
                <a:ea typeface="+mj-ea"/>
                <a:cs typeface="+mj-cs"/>
              </a:rPr>
              <a:t> động 1: Sự sinh sản của thú</a:t>
            </a:r>
            <a:endParaRPr kumimoji="0" lang="en-US" b="0" i="0" u="none" strike="noStrike" kern="1200" cap="none" spc="0" normalizeH="0" baseline="0" noProof="0">
              <a:ln w="76200">
                <a:noFill/>
              </a:ln>
              <a:solidFill>
                <a:schemeClr val="accent3">
                  <a:lumMod val="75000"/>
                </a:schemeClr>
              </a:solidFill>
              <a:effectLst/>
              <a:uLnTx/>
              <a:uFillTx/>
              <a:latin typeface="iCiel Cadena" panose="02000503000000020004" pitchFamily="2" charset="0"/>
              <a:ea typeface="+mj-ea"/>
              <a:cs typeface="+mj-cs"/>
            </a:endParaRPr>
          </a:p>
        </p:txBody>
      </p:sp>
      <p:sp>
        <p:nvSpPr>
          <p:cNvPr id="4" name="Text Box 2"/>
          <p:cNvSpPr txBox="1">
            <a:spLocks noChangeArrowheads="1"/>
          </p:cNvSpPr>
          <p:nvPr/>
        </p:nvSpPr>
        <p:spPr bwMode="auto">
          <a:xfrm>
            <a:off x="609600" y="-457200"/>
            <a:ext cx="624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pPr>
            <a:endParaRPr lang="vi-VN" altLang="vi-VN" sz="1800">
              <a:latin typeface=".VnTime" panose="020B7200000000000000" pitchFamily="34" charset="0"/>
            </a:endParaRPr>
          </a:p>
        </p:txBody>
      </p:sp>
      <p:sp>
        <p:nvSpPr>
          <p:cNvPr id="5" name="Text Box 7"/>
          <p:cNvSpPr txBox="1">
            <a:spLocks noChangeArrowheads="1"/>
          </p:cNvSpPr>
          <p:nvPr/>
        </p:nvSpPr>
        <p:spPr bwMode="auto">
          <a:xfrm>
            <a:off x="898525" y="496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endParaRPr lang="vi-VN" altLang="vi-VN" sz="2000">
              <a:latin typeface=".VnTime" panose="020B7200000000000000" pitchFamily="34" charset="0"/>
            </a:endParaRPr>
          </a:p>
        </p:txBody>
      </p:sp>
      <p:sp>
        <p:nvSpPr>
          <p:cNvPr id="6" name="Text Box 8"/>
          <p:cNvSpPr txBox="1">
            <a:spLocks noChangeArrowheads="1"/>
          </p:cNvSpPr>
          <p:nvPr/>
        </p:nvSpPr>
        <p:spPr bwMode="auto">
          <a:xfrm>
            <a:off x="533400" y="30480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pPr>
            <a:r>
              <a:rPr lang="en-US" altLang="vi-VN" sz="2000">
                <a:solidFill>
                  <a:srgbClr val="996600"/>
                </a:solidFill>
                <a:latin typeface=".VnTime" panose="020B7200000000000000" pitchFamily="34" charset="0"/>
              </a:rPr>
              <a:t> </a:t>
            </a:r>
            <a:endParaRPr lang="en-US" altLang="vi-VN" sz="2800" b="1">
              <a:solidFill>
                <a:srgbClr val="996600"/>
              </a:solidFill>
              <a:latin typeface=".VnTime" panose="020B7200000000000000" pitchFamily="34" charset="0"/>
            </a:endParaRPr>
          </a:p>
        </p:txBody>
      </p:sp>
      <p:pic>
        <p:nvPicPr>
          <p:cNvPr id="7" name="Picture 10" descr="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293" y="1477963"/>
            <a:ext cx="419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120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6614" y="1479550"/>
            <a:ext cx="3657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p:cNvSpPr txBox="1">
            <a:spLocks noChangeArrowheads="1"/>
          </p:cNvSpPr>
          <p:nvPr/>
        </p:nvSpPr>
        <p:spPr bwMode="auto">
          <a:xfrm>
            <a:off x="1853293" y="4691063"/>
            <a:ext cx="8229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mtClean="0">
                <a:solidFill>
                  <a:srgbClr val="660033"/>
                </a:solidFill>
                <a:latin typeface="Times New Roman" panose="02020603050405020304" pitchFamily="18" charset="0"/>
              </a:rPr>
              <a:t>Hình </a:t>
            </a:r>
            <a:r>
              <a:rPr lang="en-US" altLang="vi-VN">
                <a:solidFill>
                  <a:srgbClr val="660033"/>
                </a:solidFill>
                <a:latin typeface="Times New Roman" panose="02020603050405020304" pitchFamily="18" charset="0"/>
              </a:rPr>
              <a:t>nào chụp thú con đã được sinh ra, hình nào chụp thú con còn là bào thai trong bụng mẹ?</a:t>
            </a:r>
          </a:p>
        </p:txBody>
      </p:sp>
      <p:sp>
        <p:nvSpPr>
          <p:cNvPr id="11" name="Text Box 13"/>
          <p:cNvSpPr txBox="1">
            <a:spLocks noChangeArrowheads="1"/>
          </p:cNvSpPr>
          <p:nvPr/>
        </p:nvSpPr>
        <p:spPr bwMode="auto">
          <a:xfrm>
            <a:off x="2751364" y="4212999"/>
            <a:ext cx="2209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2800">
                <a:solidFill>
                  <a:srgbClr val="660033"/>
                </a:solidFill>
                <a:latin typeface="Times New Roman" panose="02020603050405020304" pitchFamily="18" charset="0"/>
              </a:rPr>
              <a:t>       H1a</a:t>
            </a:r>
          </a:p>
        </p:txBody>
      </p:sp>
      <p:sp>
        <p:nvSpPr>
          <p:cNvPr id="12" name="Text Box 14"/>
          <p:cNvSpPr txBox="1">
            <a:spLocks noChangeArrowheads="1"/>
          </p:cNvSpPr>
          <p:nvPr/>
        </p:nvSpPr>
        <p:spPr bwMode="auto">
          <a:xfrm>
            <a:off x="7806418" y="4181476"/>
            <a:ext cx="2895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2800">
                <a:solidFill>
                  <a:srgbClr val="660033"/>
                </a:solidFill>
                <a:latin typeface="Times New Roman" panose="02020603050405020304" pitchFamily="18" charset="0"/>
              </a:rPr>
              <a:t>   H1b </a:t>
            </a:r>
          </a:p>
        </p:txBody>
      </p:sp>
      <p:sp>
        <p:nvSpPr>
          <p:cNvPr id="13" name="Rectangle 15"/>
          <p:cNvSpPr>
            <a:spLocks noChangeArrowheads="1"/>
          </p:cNvSpPr>
          <p:nvPr/>
        </p:nvSpPr>
        <p:spPr bwMode="auto">
          <a:xfrm>
            <a:off x="2272393" y="4702176"/>
            <a:ext cx="3352800" cy="1066800"/>
          </a:xfrm>
          <a:prstGeom prst="rect">
            <a:avLst/>
          </a:prstGeom>
          <a:solidFill>
            <a:schemeClr val="accent1">
              <a:lumMod val="20000"/>
              <a:lumOff val="80000"/>
            </a:schemeClr>
          </a:solidFill>
          <a:ln w="9525">
            <a:solidFill>
              <a:schemeClr val="accent1">
                <a:lumMod val="75000"/>
              </a:schemeClr>
            </a:solidFill>
            <a:miter lim="800000"/>
            <a:headEnd/>
            <a:tailEnd/>
          </a:ln>
          <a:effec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en-US" altLang="vi-VN" sz="2800">
                <a:solidFill>
                  <a:srgbClr val="FF0066"/>
                </a:solidFill>
              </a:rPr>
              <a:t>Thú con còn là </a:t>
            </a:r>
          </a:p>
          <a:p>
            <a:pPr algn="ctr" eaLnBrk="1" hangingPunct="1">
              <a:spcBef>
                <a:spcPct val="0"/>
              </a:spcBef>
              <a:buFontTx/>
              <a:buNone/>
            </a:pPr>
            <a:r>
              <a:rPr lang="en-US" altLang="vi-VN" sz="2800">
                <a:solidFill>
                  <a:srgbClr val="FF0066"/>
                </a:solidFill>
              </a:rPr>
              <a:t>bào thai</a:t>
            </a:r>
          </a:p>
        </p:txBody>
      </p:sp>
      <p:sp>
        <p:nvSpPr>
          <p:cNvPr id="14" name="Rectangle 16"/>
          <p:cNvSpPr>
            <a:spLocks noChangeArrowheads="1"/>
          </p:cNvSpPr>
          <p:nvPr/>
        </p:nvSpPr>
        <p:spPr bwMode="auto">
          <a:xfrm>
            <a:off x="7113814" y="4734372"/>
            <a:ext cx="3200400" cy="990600"/>
          </a:xfrm>
          <a:prstGeom prst="rect">
            <a:avLst/>
          </a:prstGeom>
          <a:solidFill>
            <a:schemeClr val="accent1">
              <a:lumMod val="20000"/>
              <a:lumOff val="80000"/>
            </a:schemeClr>
          </a:solidFill>
          <a:ln w="9525">
            <a:solidFill>
              <a:schemeClr val="accent1">
                <a:lumMod val="75000"/>
              </a:schemeClr>
            </a:solidFill>
            <a:miter lim="800000"/>
            <a:headEnd/>
            <a:tailEnd/>
          </a:ln>
          <a:effec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en-US" altLang="vi-VN" sz="2800">
                <a:solidFill>
                  <a:srgbClr val="FF0066"/>
                </a:solidFill>
              </a:rPr>
              <a:t> Thú con đã được </a:t>
            </a:r>
          </a:p>
          <a:p>
            <a:pPr algn="ctr" eaLnBrk="1" hangingPunct="1">
              <a:spcBef>
                <a:spcPct val="0"/>
              </a:spcBef>
              <a:buFontTx/>
              <a:buNone/>
            </a:pPr>
            <a:r>
              <a:rPr lang="en-US" altLang="vi-VN" sz="2800">
                <a:solidFill>
                  <a:srgbClr val="FF0066"/>
                </a:solidFill>
              </a:rPr>
              <a:t>sinh ra</a:t>
            </a:r>
          </a:p>
        </p:txBody>
      </p:sp>
    </p:spTree>
    <p:extLst>
      <p:ext uri="{BB962C8B-B14F-4D97-AF65-F5344CB8AC3E}">
        <p14:creationId xmlns:p14="http://schemas.microsoft.com/office/powerpoint/2010/main" val="211495517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par>
                                <p:cTn id="13" presetID="24"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par>
                                <p:cTn id="16" presetID="8"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amond(in)">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ppt_x"/>
                                          </p:val>
                                        </p:tav>
                                      </p:tavLst>
                                    </p:anim>
                                    <p:anim calcmode="lin" valueType="num">
                                      <p:cBhvr additive="base">
                                        <p:cTn id="31" dur="500"/>
                                        <p:tgtEl>
                                          <p:spTgt spid="10"/>
                                        </p:tgtEl>
                                        <p:attrNameLst>
                                          <p:attrName>ppt_y</p:attrName>
                                        </p:attrNameLst>
                                      </p:cBhvr>
                                      <p:tavLst>
                                        <p:tav tm="0">
                                          <p:val>
                                            <p:strVal val="ppt_y"/>
                                          </p:val>
                                        </p:tav>
                                        <p:tav tm="100000">
                                          <p:val>
                                            <p:strVal val="1+ppt_h/2"/>
                                          </p:val>
                                        </p:tav>
                                      </p:tavLst>
                                    </p:anim>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14"/>
                                        </p:tgtEl>
                                        <p:attrNameLst>
                                          <p:attrName>ppt_x</p:attrName>
                                        </p:attrNameLst>
                                      </p:cBhvr>
                                      <p:tavLst>
                                        <p:tav tm="0">
                                          <p:val>
                                            <p:strVal val="ppt_x"/>
                                          </p:val>
                                        </p:tav>
                                        <p:tav tm="100000">
                                          <p:val>
                                            <p:strVal val="ppt_x"/>
                                          </p:val>
                                        </p:tav>
                                      </p:tavLst>
                                    </p:anim>
                                    <p:anim calcmode="lin" valueType="num">
                                      <p:cBhvr additive="base">
                                        <p:cTn id="47" dur="500"/>
                                        <p:tgtEl>
                                          <p:spTgt spid="14"/>
                                        </p:tgtEl>
                                        <p:attrNameLst>
                                          <p:attrName>ppt_y</p:attrName>
                                        </p:attrNameLst>
                                      </p:cBhvr>
                                      <p:tavLst>
                                        <p:tav tm="0">
                                          <p:val>
                                            <p:strVal val="ppt_y"/>
                                          </p:val>
                                        </p:tav>
                                        <p:tav tm="100000">
                                          <p:val>
                                            <p:strVal val="1+ppt_h/2"/>
                                          </p:val>
                                        </p:tav>
                                      </p:tavLst>
                                    </p:anim>
                                    <p:set>
                                      <p:cBhvr>
                                        <p:cTn id="48" dur="1" fill="hold">
                                          <p:stCondLst>
                                            <p:cond delay="499"/>
                                          </p:stCondLst>
                                        </p:cTn>
                                        <p:tgtEl>
                                          <p:spTgt spid="14"/>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13"/>
                                        </p:tgtEl>
                                        <p:attrNameLst>
                                          <p:attrName>ppt_x</p:attrName>
                                        </p:attrNameLst>
                                      </p:cBhvr>
                                      <p:tavLst>
                                        <p:tav tm="0">
                                          <p:val>
                                            <p:strVal val="ppt_x"/>
                                          </p:val>
                                        </p:tav>
                                        <p:tav tm="100000">
                                          <p:val>
                                            <p:strVal val="ppt_x"/>
                                          </p:val>
                                        </p:tav>
                                      </p:tavLst>
                                    </p:anim>
                                    <p:anim calcmode="lin" valueType="num">
                                      <p:cBhvr additive="base">
                                        <p:cTn id="51" dur="500"/>
                                        <p:tgtEl>
                                          <p:spTgt spid="13"/>
                                        </p:tgtEl>
                                        <p:attrNameLst>
                                          <p:attrName>ppt_y</p:attrName>
                                        </p:attrNameLst>
                                      </p:cBhvr>
                                      <p:tavLst>
                                        <p:tav tm="0">
                                          <p:val>
                                            <p:strVal val="ppt_y"/>
                                          </p:val>
                                        </p:tav>
                                        <p:tav tm="100000">
                                          <p:val>
                                            <p:strVal val="1+ppt_h/2"/>
                                          </p:val>
                                        </p:tav>
                                      </p:tavLst>
                                    </p:anim>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0" grpId="1"/>
      <p:bldP spid="11" grpId="0"/>
      <p:bldP spid="12" grpId="0"/>
      <p:bldP spid="13" grpId="0" animBg="1"/>
      <p:bldP spid="13" grpId="1" animBg="1"/>
      <p:bldP spid="14" grpId="0" animBg="1"/>
      <p:bldP spid="1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6CD3687-E9B3-4178-998B-2B3188120E10}"/>
              </a:ext>
            </a:extLst>
          </p:cNvPr>
          <p:cNvSpPr/>
          <p:nvPr/>
        </p:nvSpPr>
        <p:spPr>
          <a:xfrm>
            <a:off x="295275" y="428625"/>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Text Box 4"/>
          <p:cNvSpPr txBox="1">
            <a:spLocks noChangeArrowheads="1"/>
          </p:cNvSpPr>
          <p:nvPr/>
        </p:nvSpPr>
        <p:spPr bwMode="auto">
          <a:xfrm rot="10800000" flipV="1">
            <a:off x="335756" y="5090432"/>
            <a:ext cx="11349038" cy="1200329"/>
          </a:xfrm>
          <a:prstGeom prst="rect">
            <a:avLst/>
          </a:prstGeom>
          <a:noFill/>
          <a:ln>
            <a:noFill/>
          </a:ln>
          <a:effec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50000"/>
              </a:spcBef>
              <a:buFontTx/>
              <a:buNone/>
            </a:pPr>
            <a:r>
              <a:rPr lang="en-US" altLang="vi-VN" sz="3600" smtClean="0">
                <a:latin typeface="Times New Roman" panose="02020603050405020304" pitchFamily="18" charset="0"/>
                <a:cs typeface="Times New Roman" panose="02020603050405020304" pitchFamily="18" charset="0"/>
              </a:rPr>
              <a:t>Quan </a:t>
            </a:r>
            <a:r>
              <a:rPr lang="en-US" altLang="vi-VN" sz="3600">
                <a:latin typeface="Times New Roman" panose="02020603050405020304" pitchFamily="18" charset="0"/>
                <a:cs typeface="Times New Roman" panose="02020603050405020304" pitchFamily="18" charset="0"/>
              </a:rPr>
              <a:t>sát H2 và cho biết thú con mới sinh ra đã có hình dạn</a:t>
            </a:r>
            <a:r>
              <a:rPr lang="en-US" altLang="vi-VN">
                <a:latin typeface="Times New Roman" panose="02020603050405020304" pitchFamily="18" charset="0"/>
                <a:cs typeface="Times New Roman" panose="02020603050405020304" pitchFamily="18" charset="0"/>
              </a:rPr>
              <a:t>g</a:t>
            </a:r>
            <a:r>
              <a:rPr lang="en-US" altLang="vi-VN" sz="3600">
                <a:latin typeface="Times New Roman" panose="02020603050405020304" pitchFamily="18" charset="0"/>
                <a:cs typeface="Times New Roman" panose="02020603050405020304" pitchFamily="18" charset="0"/>
              </a:rPr>
              <a:t> </a:t>
            </a:r>
            <a:r>
              <a:rPr lang="en-US" altLang="vi-VN">
                <a:latin typeface="Times New Roman" panose="02020603050405020304" pitchFamily="18" charset="0"/>
                <a:cs typeface="Times New Roman" panose="02020603050405020304" pitchFamily="18" charset="0"/>
              </a:rPr>
              <a:t>g</a:t>
            </a:r>
            <a:r>
              <a:rPr lang="en-US" altLang="vi-VN" sz="3600">
                <a:latin typeface="Times New Roman" panose="02020603050405020304" pitchFamily="18" charset="0"/>
                <a:cs typeface="Times New Roman" panose="02020603050405020304" pitchFamily="18" charset="0"/>
              </a:rPr>
              <a:t>iốn</a:t>
            </a:r>
            <a:r>
              <a:rPr lang="en-US" altLang="vi-VN">
                <a:latin typeface="Times New Roman" panose="02020603050405020304" pitchFamily="18" charset="0"/>
                <a:cs typeface="Times New Roman" panose="02020603050405020304" pitchFamily="18" charset="0"/>
              </a:rPr>
              <a:t>g</a:t>
            </a:r>
            <a:r>
              <a:rPr lang="en-US" altLang="vi-VN" sz="3600">
                <a:latin typeface="Times New Roman" panose="02020603050405020304" pitchFamily="18" charset="0"/>
                <a:cs typeface="Times New Roman" panose="02020603050405020304" pitchFamily="18" charset="0"/>
              </a:rPr>
              <a:t> thú mẹ chưa?</a:t>
            </a:r>
          </a:p>
        </p:txBody>
      </p:sp>
      <p:pic>
        <p:nvPicPr>
          <p:cNvPr id="4" name="Picture 5" descr="120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955346"/>
            <a:ext cx="1905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638175" y="4875098"/>
            <a:ext cx="10744200" cy="1143000"/>
          </a:xfrm>
          <a:prstGeom prst="rect">
            <a:avLst/>
          </a:prstGeom>
          <a:noFill/>
          <a:ln w="9525">
            <a:noFill/>
            <a:miter lim="800000"/>
            <a:headEnd/>
            <a:tailEnd/>
          </a:ln>
          <a:effec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vi-VN" sz="4000">
                <a:solidFill>
                  <a:schemeClr val="accent1">
                    <a:lumMod val="75000"/>
                  </a:schemeClr>
                </a:solidFill>
                <a:latin typeface="Times New Roman" panose="02020603050405020304" pitchFamily="18" charset="0"/>
                <a:cs typeface="Times New Roman" panose="02020603050405020304" pitchFamily="18" charset="0"/>
              </a:rPr>
              <a:t>  Thú con mới sinh ra đã có hình </a:t>
            </a:r>
            <a:r>
              <a:rPr lang="en-US" altLang="vi-VN" sz="4000" smtClean="0">
                <a:solidFill>
                  <a:schemeClr val="accent1">
                    <a:lumMod val="75000"/>
                  </a:schemeClr>
                </a:solidFill>
                <a:latin typeface="Times New Roman" panose="02020603050405020304" pitchFamily="18" charset="0"/>
                <a:cs typeface="Times New Roman" panose="02020603050405020304" pitchFamily="18" charset="0"/>
              </a:rPr>
              <a:t>dạng giống </a:t>
            </a:r>
            <a:r>
              <a:rPr lang="en-US" altLang="vi-VN" sz="4000">
                <a:solidFill>
                  <a:schemeClr val="accent1">
                    <a:lumMod val="75000"/>
                  </a:schemeClr>
                </a:solidFill>
                <a:latin typeface="Times New Roman" panose="02020603050405020304" pitchFamily="18" charset="0"/>
                <a:cs typeface="Times New Roman" panose="02020603050405020304" pitchFamily="18" charset="0"/>
              </a:rPr>
              <a:t>thú mẹ</a:t>
            </a:r>
          </a:p>
        </p:txBody>
      </p:sp>
      <p:sp>
        <p:nvSpPr>
          <p:cNvPr id="6" name="Text Box 8"/>
          <p:cNvSpPr txBox="1">
            <a:spLocks noChangeArrowheads="1"/>
          </p:cNvSpPr>
          <p:nvPr/>
        </p:nvSpPr>
        <p:spPr bwMode="auto">
          <a:xfrm>
            <a:off x="2057400" y="4328432"/>
            <a:ext cx="114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endParaRPr lang="vi-VN" altLang="vi-VN" sz="4400">
              <a:latin typeface="Times New Roman" panose="02020603050405020304" pitchFamily="18" charset="0"/>
            </a:endParaRPr>
          </a:p>
        </p:txBody>
      </p:sp>
      <p:pic>
        <p:nvPicPr>
          <p:cNvPr id="7" name="Picture 22" descr="images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579" y="1966232"/>
            <a:ext cx="2057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50" y="1966232"/>
            <a:ext cx="2000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descr="images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4571" y="1977117"/>
            <a:ext cx="1981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images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7285" y="1977117"/>
            <a:ext cx="220707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
          <p:cNvSpPr>
            <a:spLocks noChangeArrowheads="1"/>
          </p:cNvSpPr>
          <p:nvPr/>
        </p:nvSpPr>
        <p:spPr bwMode="auto">
          <a:xfrm>
            <a:off x="5334000" y="4683918"/>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en-US" altLang="vi-VN" sz="2800" u="sng">
                <a:solidFill>
                  <a:srgbClr val="0000FF"/>
                </a:solidFill>
                <a:latin typeface="Times New Roman" panose="02020603050405020304" pitchFamily="18" charset="0"/>
                <a:cs typeface="Arial" panose="020B0604020202020204" pitchFamily="34" charset="0"/>
              </a:rPr>
              <a:t>Hình 2</a:t>
            </a:r>
            <a:r>
              <a:rPr lang="en-US" altLang="vi-VN" sz="2800">
                <a:solidFill>
                  <a:srgbClr val="0000FF"/>
                </a:solidFill>
                <a:latin typeface="Times New Roman" panose="02020603050405020304" pitchFamily="18" charset="0"/>
                <a:cs typeface="Arial" panose="020B0604020202020204" pitchFamily="34" charset="0"/>
              </a:rPr>
              <a:t> </a:t>
            </a:r>
          </a:p>
        </p:txBody>
      </p:sp>
      <p:sp>
        <p:nvSpPr>
          <p:cNvPr id="13" name="Title 1">
            <a:extLst>
              <a:ext uri="{FF2B5EF4-FFF2-40B4-BE49-F238E27FC236}">
                <a16:creationId xmlns:a16="http://schemas.microsoft.com/office/drawing/2014/main" xmlns="" id="{188E87BF-FE7A-4A46-9363-0C99ECB46743}"/>
              </a:ext>
            </a:extLst>
          </p:cNvPr>
          <p:cNvSpPr txBox="1">
            <a:spLocks/>
          </p:cNvSpPr>
          <p:nvPr/>
        </p:nvSpPr>
        <p:spPr>
          <a:xfrm>
            <a:off x="1600200" y="428625"/>
            <a:ext cx="9228435" cy="2301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smtClean="0">
                <a:ln w="76200">
                  <a:noFill/>
                </a:ln>
                <a:solidFill>
                  <a:schemeClr val="accent3">
                    <a:lumMod val="75000"/>
                  </a:schemeClr>
                </a:solidFill>
                <a:effectLst/>
                <a:uLnTx/>
                <a:uFillTx/>
                <a:latin typeface="iCiel Cadena" panose="02000503000000020004" pitchFamily="2" charset="0"/>
                <a:ea typeface="+mj-ea"/>
                <a:cs typeface="+mj-cs"/>
              </a:rPr>
              <a:t>Hoạt</a:t>
            </a:r>
            <a:r>
              <a:rPr kumimoji="0" lang="en-US" b="0" i="0" u="none" strike="noStrike" kern="1200" cap="none" spc="0" normalizeH="0" noProof="0" smtClean="0">
                <a:ln w="76200">
                  <a:noFill/>
                </a:ln>
                <a:solidFill>
                  <a:schemeClr val="accent3">
                    <a:lumMod val="75000"/>
                  </a:schemeClr>
                </a:solidFill>
                <a:effectLst/>
                <a:uLnTx/>
                <a:uFillTx/>
                <a:latin typeface="iCiel Cadena" panose="02000503000000020004" pitchFamily="2" charset="0"/>
                <a:ea typeface="+mj-ea"/>
                <a:cs typeface="+mj-cs"/>
              </a:rPr>
              <a:t> động 1: Sự sinh sản của thú</a:t>
            </a:r>
            <a:endParaRPr kumimoji="0" lang="en-US" b="0" i="0" u="none" strike="noStrike" kern="1200" cap="none" spc="0" normalizeH="0" baseline="0" noProof="0">
              <a:ln w="76200">
                <a:noFill/>
              </a:ln>
              <a:solidFill>
                <a:schemeClr val="accent3">
                  <a:lumMod val="75000"/>
                </a:schemeClr>
              </a:solidFill>
              <a:effectLst/>
              <a:uLnTx/>
              <a:uFillTx/>
              <a:latin typeface="iCiel Cadena" panose="02000503000000020004" pitchFamily="2" charset="0"/>
              <a:ea typeface="+mj-ea"/>
              <a:cs typeface="+mj-cs"/>
            </a:endParaRPr>
          </a:p>
        </p:txBody>
      </p:sp>
    </p:spTree>
    <p:extLst>
      <p:ext uri="{BB962C8B-B14F-4D97-AF65-F5344CB8AC3E}">
        <p14:creationId xmlns:p14="http://schemas.microsoft.com/office/powerpoint/2010/main" val="330481124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ox(i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in)">
                                      <p:cBhvr>
                                        <p:cTn id="29" dur="500"/>
                                        <p:tgtEl>
                                          <p:spTgt spid="11"/>
                                        </p:tgtEl>
                                      </p:cBhvr>
                                    </p:animEffect>
                                  </p:childTnLst>
                                </p:cTn>
                              </p:par>
                            </p:childTnLst>
                          </p:cTn>
                        </p:par>
                        <p:par>
                          <p:cTn id="30" fill="hold">
                            <p:stCondLst>
                              <p:cond delay="500"/>
                            </p:stCondLst>
                            <p:childTnLst>
                              <p:par>
                                <p:cTn id="31" presetID="4" presetClass="entr" presetSubtype="1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ox(in)">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ox(in)">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6CD3687-E9B3-4178-998B-2B3188120E10}"/>
              </a:ext>
            </a:extLst>
          </p:cNvPr>
          <p:cNvSpPr/>
          <p:nvPr/>
        </p:nvSpPr>
        <p:spPr>
          <a:xfrm>
            <a:off x="295275" y="428625"/>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 name="Picture 4" descr="121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9255" y="4681483"/>
            <a:ext cx="37068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12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007" y="2278061"/>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12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577" y="2276584"/>
            <a:ext cx="4191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690121" y="1400859"/>
            <a:ext cx="9372600" cy="646331"/>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3600">
                <a:solidFill>
                  <a:srgbClr val="FF0066"/>
                </a:solidFill>
                <a:latin typeface="Times New Roman" panose="02020603050405020304" pitchFamily="18" charset="0"/>
              </a:rPr>
              <a:t>Thú con mới sinh ra được thú mẹ nuôi bằn</a:t>
            </a:r>
            <a:r>
              <a:rPr lang="en-US" altLang="vi-VN" sz="2800">
                <a:solidFill>
                  <a:srgbClr val="FF0066"/>
                </a:solidFill>
              </a:rPr>
              <a:t>g</a:t>
            </a:r>
            <a:r>
              <a:rPr lang="en-US" altLang="vi-VN" sz="3600">
                <a:solidFill>
                  <a:srgbClr val="FF0066"/>
                </a:solidFill>
                <a:latin typeface="Times New Roman" panose="02020603050405020304" pitchFamily="18" charset="0"/>
              </a:rPr>
              <a:t> gì?</a:t>
            </a:r>
          </a:p>
        </p:txBody>
      </p:sp>
      <p:sp>
        <p:nvSpPr>
          <p:cNvPr id="7" name="Oval 14"/>
          <p:cNvSpPr>
            <a:spLocks noChangeArrowheads="1"/>
          </p:cNvSpPr>
          <p:nvPr/>
        </p:nvSpPr>
        <p:spPr bwMode="auto">
          <a:xfrm>
            <a:off x="1690121" y="3810000"/>
            <a:ext cx="6096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US" altLang="vi-VN" sz="4000">
                <a:latin typeface="Times New Roman" panose="02020603050405020304" pitchFamily="18" charset="0"/>
              </a:rPr>
              <a:t>3</a:t>
            </a:r>
          </a:p>
        </p:txBody>
      </p:sp>
      <p:sp>
        <p:nvSpPr>
          <p:cNvPr id="9" name="Oval 16"/>
          <p:cNvSpPr>
            <a:spLocks noChangeArrowheads="1"/>
          </p:cNvSpPr>
          <p:nvPr/>
        </p:nvSpPr>
        <p:spPr bwMode="auto">
          <a:xfrm>
            <a:off x="6229463" y="3700354"/>
            <a:ext cx="609600" cy="53827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US" altLang="vi-VN" sz="4000">
                <a:latin typeface="Times New Roman" panose="02020603050405020304" pitchFamily="18" charset="0"/>
              </a:rPr>
              <a:t>4</a:t>
            </a:r>
          </a:p>
        </p:txBody>
      </p:sp>
      <p:sp>
        <p:nvSpPr>
          <p:cNvPr id="10" name="Oval 18"/>
          <p:cNvSpPr>
            <a:spLocks noChangeArrowheads="1"/>
          </p:cNvSpPr>
          <p:nvPr/>
        </p:nvSpPr>
        <p:spPr bwMode="auto">
          <a:xfrm>
            <a:off x="4209255" y="6012629"/>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US" altLang="vi-VN" sz="4000">
                <a:latin typeface="Times New Roman" panose="02020603050405020304" pitchFamily="18" charset="0"/>
              </a:rPr>
              <a:t>5</a:t>
            </a:r>
          </a:p>
        </p:txBody>
      </p:sp>
      <p:sp>
        <p:nvSpPr>
          <p:cNvPr id="11" name="Text Box 25"/>
          <p:cNvSpPr txBox="1">
            <a:spLocks noChangeArrowheads="1"/>
          </p:cNvSpPr>
          <p:nvPr/>
        </p:nvSpPr>
        <p:spPr bwMode="auto">
          <a:xfrm>
            <a:off x="1690121" y="1385366"/>
            <a:ext cx="9372600" cy="646331"/>
          </a:xfrm>
          <a:prstGeom prst="rect">
            <a:avLst/>
          </a:prstGeom>
          <a:noFill/>
          <a:ln>
            <a:noFill/>
          </a:ln>
          <a:effec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pPr>
            <a:r>
              <a:rPr lang="en-US" altLang="vi-VN" sz="3600">
                <a:solidFill>
                  <a:srgbClr val="0000FF"/>
                </a:solidFill>
                <a:latin typeface="Times New Roman" panose="02020603050405020304" pitchFamily="18" charset="0"/>
              </a:rPr>
              <a:t>Thú con mới sinh ra được thú mẹ nuôi bằn</a:t>
            </a:r>
            <a:r>
              <a:rPr lang="en-US" altLang="vi-VN" sz="2800">
                <a:solidFill>
                  <a:srgbClr val="0000FF"/>
                </a:solidFill>
              </a:rPr>
              <a:t>g</a:t>
            </a:r>
            <a:r>
              <a:rPr lang="en-US" altLang="vi-VN" sz="3600">
                <a:solidFill>
                  <a:srgbClr val="0000FF"/>
                </a:solidFill>
                <a:latin typeface="Times New Roman" panose="02020603050405020304" pitchFamily="18" charset="0"/>
              </a:rPr>
              <a:t> sữa.</a:t>
            </a:r>
          </a:p>
        </p:txBody>
      </p:sp>
      <p:sp>
        <p:nvSpPr>
          <p:cNvPr id="12" name="Title 1">
            <a:extLst>
              <a:ext uri="{FF2B5EF4-FFF2-40B4-BE49-F238E27FC236}">
                <a16:creationId xmlns:a16="http://schemas.microsoft.com/office/drawing/2014/main" xmlns="" id="{188E87BF-FE7A-4A46-9363-0C99ECB46743}"/>
              </a:ext>
            </a:extLst>
          </p:cNvPr>
          <p:cNvSpPr txBox="1">
            <a:spLocks/>
          </p:cNvSpPr>
          <p:nvPr/>
        </p:nvSpPr>
        <p:spPr>
          <a:xfrm>
            <a:off x="1600200" y="428625"/>
            <a:ext cx="9228435" cy="2301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smtClean="0">
                <a:ln w="76200">
                  <a:noFill/>
                </a:ln>
                <a:solidFill>
                  <a:schemeClr val="accent3">
                    <a:lumMod val="75000"/>
                  </a:schemeClr>
                </a:solidFill>
                <a:effectLst/>
                <a:uLnTx/>
                <a:uFillTx/>
                <a:latin typeface="iCiel Cadena" panose="02000503000000020004" pitchFamily="2" charset="0"/>
                <a:ea typeface="+mj-ea"/>
                <a:cs typeface="+mj-cs"/>
              </a:rPr>
              <a:t>Hoạt</a:t>
            </a:r>
            <a:r>
              <a:rPr kumimoji="0" lang="en-US" b="0" i="0" u="none" strike="noStrike" kern="1200" cap="none" spc="0" normalizeH="0" noProof="0" smtClean="0">
                <a:ln w="76200">
                  <a:noFill/>
                </a:ln>
                <a:solidFill>
                  <a:schemeClr val="accent3">
                    <a:lumMod val="75000"/>
                  </a:schemeClr>
                </a:solidFill>
                <a:effectLst/>
                <a:uLnTx/>
                <a:uFillTx/>
                <a:latin typeface="iCiel Cadena" panose="02000503000000020004" pitchFamily="2" charset="0"/>
                <a:ea typeface="+mj-ea"/>
                <a:cs typeface="+mj-cs"/>
              </a:rPr>
              <a:t> động 1: Sự sinh sản của thú</a:t>
            </a:r>
            <a:endParaRPr kumimoji="0" lang="en-US" b="0" i="0" u="none" strike="noStrike" kern="1200" cap="none" spc="0" normalizeH="0" baseline="0" noProof="0">
              <a:ln w="76200">
                <a:noFill/>
              </a:ln>
              <a:solidFill>
                <a:schemeClr val="accent3">
                  <a:lumMod val="75000"/>
                </a:schemeClr>
              </a:solidFill>
              <a:effectLst/>
              <a:uLnTx/>
              <a:uFillTx/>
              <a:latin typeface="iCiel Cadena" panose="02000503000000020004" pitchFamily="2" charset="0"/>
              <a:ea typeface="+mj-ea"/>
              <a:cs typeface="+mj-cs"/>
            </a:endParaRPr>
          </a:p>
        </p:txBody>
      </p:sp>
    </p:spTree>
    <p:extLst>
      <p:ext uri="{BB962C8B-B14F-4D97-AF65-F5344CB8AC3E}">
        <p14:creationId xmlns:p14="http://schemas.microsoft.com/office/powerpoint/2010/main" val="101335269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par>
                                <p:cTn id="17" presetID="4"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500"/>
                                        <p:tgtEl>
                                          <p:spTgt spid="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9" grpId="0" animBg="1"/>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6CD3687-E9B3-4178-998B-2B3188120E10}"/>
              </a:ext>
            </a:extLst>
          </p:cNvPr>
          <p:cNvSpPr/>
          <p:nvPr/>
        </p:nvSpPr>
        <p:spPr>
          <a:xfrm>
            <a:off x="295275" y="428625"/>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Text Box 4"/>
          <p:cNvSpPr txBox="1">
            <a:spLocks noChangeArrowheads="1"/>
          </p:cNvSpPr>
          <p:nvPr/>
        </p:nvSpPr>
        <p:spPr bwMode="auto">
          <a:xfrm>
            <a:off x="1046353" y="1295400"/>
            <a:ext cx="5181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4000" b="1" i="1">
                <a:latin typeface="Times New Roman" panose="02020603050405020304" pitchFamily="18" charset="0"/>
              </a:rPr>
              <a:t>Kết luận </a:t>
            </a:r>
          </a:p>
        </p:txBody>
      </p:sp>
      <p:sp>
        <p:nvSpPr>
          <p:cNvPr id="4" name="AutoShape 5"/>
          <p:cNvSpPr>
            <a:spLocks noChangeArrowheads="1"/>
          </p:cNvSpPr>
          <p:nvPr/>
        </p:nvSpPr>
        <p:spPr bwMode="auto">
          <a:xfrm>
            <a:off x="2752169" y="1438094"/>
            <a:ext cx="7620000" cy="3200400"/>
          </a:xfrm>
          <a:prstGeom prst="horizontalScroll">
            <a:avLst>
              <a:gd name="adj" fmla="val 12500"/>
            </a:avLst>
          </a:prstGeom>
          <a:noFill/>
          <a:ln w="9525">
            <a:noFill/>
            <a:round/>
            <a:headEnd/>
            <a:tailEnd/>
          </a:ln>
          <a:effec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US" altLang="vi-VN" sz="6000">
                <a:solidFill>
                  <a:schemeClr val="accent1">
                    <a:lumMod val="75000"/>
                  </a:schemeClr>
                </a:solidFill>
                <a:latin typeface="Times New Roman" panose="02020603050405020304" pitchFamily="18" charset="0"/>
              </a:rPr>
              <a:t>Thú là động vật đẻ con và </a:t>
            </a:r>
          </a:p>
          <a:p>
            <a:pPr algn="ctr">
              <a:spcBef>
                <a:spcPct val="0"/>
              </a:spcBef>
              <a:buFontTx/>
              <a:buNone/>
            </a:pPr>
            <a:r>
              <a:rPr lang="en-US" altLang="vi-VN" sz="6000">
                <a:solidFill>
                  <a:schemeClr val="accent1">
                    <a:lumMod val="75000"/>
                  </a:schemeClr>
                </a:solidFill>
                <a:latin typeface="Times New Roman" panose="02020603050405020304" pitchFamily="18" charset="0"/>
              </a:rPr>
              <a:t>nuôi con bằng sữa</a:t>
            </a:r>
          </a:p>
        </p:txBody>
      </p:sp>
      <p:sp>
        <p:nvSpPr>
          <p:cNvPr id="5" name="Title 1">
            <a:extLst>
              <a:ext uri="{FF2B5EF4-FFF2-40B4-BE49-F238E27FC236}">
                <a16:creationId xmlns:a16="http://schemas.microsoft.com/office/drawing/2014/main" xmlns="" id="{188E87BF-FE7A-4A46-9363-0C99ECB46743}"/>
              </a:ext>
            </a:extLst>
          </p:cNvPr>
          <p:cNvSpPr txBox="1">
            <a:spLocks/>
          </p:cNvSpPr>
          <p:nvPr/>
        </p:nvSpPr>
        <p:spPr>
          <a:xfrm>
            <a:off x="1600200" y="428625"/>
            <a:ext cx="9228435" cy="2301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smtClean="0">
                <a:ln w="76200">
                  <a:noFill/>
                </a:ln>
                <a:solidFill>
                  <a:schemeClr val="accent3">
                    <a:lumMod val="75000"/>
                  </a:schemeClr>
                </a:solidFill>
                <a:effectLst/>
                <a:uLnTx/>
                <a:uFillTx/>
                <a:latin typeface="iCiel Cadena" panose="02000503000000020004" pitchFamily="2" charset="0"/>
                <a:ea typeface="+mj-ea"/>
                <a:cs typeface="+mj-cs"/>
              </a:rPr>
              <a:t>Hoạt</a:t>
            </a:r>
            <a:r>
              <a:rPr kumimoji="0" lang="en-US" b="0" i="0" u="none" strike="noStrike" kern="1200" cap="none" spc="0" normalizeH="0" noProof="0" smtClean="0">
                <a:ln w="76200">
                  <a:noFill/>
                </a:ln>
                <a:solidFill>
                  <a:schemeClr val="accent3">
                    <a:lumMod val="75000"/>
                  </a:schemeClr>
                </a:solidFill>
                <a:effectLst/>
                <a:uLnTx/>
                <a:uFillTx/>
                <a:latin typeface="iCiel Cadena" panose="02000503000000020004" pitchFamily="2" charset="0"/>
                <a:ea typeface="+mj-ea"/>
                <a:cs typeface="+mj-cs"/>
              </a:rPr>
              <a:t> động 1: Sự sinh sản của thú</a:t>
            </a:r>
            <a:endParaRPr kumimoji="0" lang="en-US" b="0" i="0" u="none" strike="noStrike" kern="1200" cap="none" spc="0" normalizeH="0" baseline="0" noProof="0">
              <a:ln w="76200">
                <a:noFill/>
              </a:ln>
              <a:solidFill>
                <a:schemeClr val="accent3">
                  <a:lumMod val="75000"/>
                </a:schemeClr>
              </a:solidFill>
              <a:effectLst/>
              <a:uLnTx/>
              <a:uFillTx/>
              <a:latin typeface="iCiel Cadena" panose="02000503000000020004" pitchFamily="2" charset="0"/>
              <a:ea typeface="+mj-ea"/>
              <a:cs typeface="+mj-cs"/>
            </a:endParaRPr>
          </a:p>
        </p:txBody>
      </p:sp>
      <p:pic>
        <p:nvPicPr>
          <p:cNvPr id="6" name="Picture 6" descr="Cute Safari Animal Vectors &amp;amp; Clipart | Creative Daddy"/>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591" b="89896" l="10000" r="90000">
                        <a14:foregroundMark x1="40000" y1="2591" x2="40000" y2="2591"/>
                        <a14:foregroundMark x1="49569" y1="41321" x2="49569" y2="41321"/>
                        <a14:foregroundMark x1="35776" y1="39896" x2="35776" y2="39896"/>
                        <a14:foregroundMark x1="36379" y1="39119" x2="36379" y2="39119"/>
                        <a14:foregroundMark x1="37155" y1="40155" x2="37155" y2="40155"/>
                        <a14:foregroundMark x1="49483" y1="40285" x2="49483" y2="40285"/>
                        <a14:foregroundMark x1="48190" y1="40933" x2="48190" y2="40933"/>
                        <a14:foregroundMark x1="30431" y1="22927" x2="30431" y2="22927"/>
                        <a14:foregroundMark x1="30776" y1="24482" x2="30776" y2="24482"/>
                      </a14:backgroundRemoval>
                    </a14:imgEffect>
                  </a14:imgLayer>
                </a14:imgProps>
              </a:ext>
              <a:ext uri="{28A0092B-C50C-407E-A947-70E740481C1C}">
                <a14:useLocalDpi xmlns:a14="http://schemas.microsoft.com/office/drawing/2010/main" val="0"/>
              </a:ext>
            </a:extLst>
          </a:blip>
          <a:srcRect l="28918" r="36599" b="56477"/>
          <a:stretch/>
        </p:blipFill>
        <p:spPr bwMode="auto">
          <a:xfrm>
            <a:off x="7124318" y="4437822"/>
            <a:ext cx="3103738" cy="26071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te Safari Animal Vectors &amp;amp; Clipart | Creative Daddy"/>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38083" b="97539" l="45431" r="65345">
                        <a14:foregroundMark x1="55603" y1="96891" x2="55603" y2="96891"/>
                        <a14:foregroundMark x1="45603" y1="58031" x2="45603" y2="58031"/>
                        <a14:foregroundMark x1="52845" y1="38212" x2="52845" y2="38212"/>
                        <a14:foregroundMark x1="62672" y1="97539" x2="62672" y2="97539"/>
                      </a14:backgroundRemoval>
                    </a14:imgEffect>
                  </a14:imgLayer>
                </a14:imgProps>
              </a:ext>
              <a:ext uri="{28A0092B-C50C-407E-A947-70E740481C1C}">
                <a14:useLocalDpi xmlns:a14="http://schemas.microsoft.com/office/drawing/2010/main" val="0"/>
              </a:ext>
            </a:extLst>
          </a:blip>
          <a:srcRect l="43793" t="36350" r="32069" b="1473"/>
          <a:stretch/>
        </p:blipFill>
        <p:spPr bwMode="auto">
          <a:xfrm>
            <a:off x="10219677" y="3122137"/>
            <a:ext cx="2219973" cy="38056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te Safari Animal Vectors &amp;amp; Clipart | Creative Daddy"/>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60233" b="98187" l="29138" r="49138">
                        <a14:foregroundMark x1="43362" y1="96373" x2="43362" y2="96373"/>
                        <a14:foregroundMark x1="31810" y1="98316" x2="31810" y2="98316"/>
                        <a14:foregroundMark x1="43879" y1="94819" x2="43879" y2="94819"/>
                        <a14:foregroundMark x1="43448" y1="95984" x2="43448" y2="95984"/>
                        <a14:foregroundMark x1="38707" y1="78238" x2="38707" y2="78238"/>
                        <a14:foregroundMark x1="41810" y1="75907" x2="41810" y2="75907"/>
                        <a14:foregroundMark x1="35948" y1="76295" x2="35948" y2="76295"/>
                        <a14:foregroundMark x1="33966" y1="60233" x2="33966" y2="60233"/>
                      </a14:backgroundRemoval>
                    </a14:imgEffect>
                  </a14:imgLayer>
                </a14:imgProps>
              </a:ext>
              <a:ext uri="{28A0092B-C50C-407E-A947-70E740481C1C}">
                <a14:useLocalDpi xmlns:a14="http://schemas.microsoft.com/office/drawing/2010/main" val="0"/>
              </a:ext>
            </a:extLst>
          </a:blip>
          <a:srcRect l="26868" t="57297" r="48304"/>
          <a:stretch/>
        </p:blipFill>
        <p:spPr bwMode="auto">
          <a:xfrm>
            <a:off x="9588354" y="4977460"/>
            <a:ext cx="1908542" cy="218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66353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6CD3687-E9B3-4178-998B-2B3188120E10}"/>
              </a:ext>
            </a:extLst>
          </p:cNvPr>
          <p:cNvSpPr/>
          <p:nvPr/>
        </p:nvSpPr>
        <p:spPr>
          <a:xfrm>
            <a:off x="295275" y="428625"/>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Rectangle 6"/>
          <p:cNvSpPr>
            <a:spLocks noChangeArrowheads="1"/>
          </p:cNvSpPr>
          <p:nvPr/>
        </p:nvSpPr>
        <p:spPr bwMode="auto">
          <a:xfrm>
            <a:off x="1143000" y="672881"/>
            <a:ext cx="9560631" cy="646331"/>
          </a:xfrm>
          <a:prstGeom prst="rect">
            <a:avLst/>
          </a:prstGeom>
          <a:noFill/>
          <a:ln w="9525">
            <a:noFill/>
            <a:miter lim="800000"/>
            <a:headEnd/>
            <a:tailEnd/>
          </a:ln>
          <a:effec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50000"/>
              </a:spcBef>
              <a:buFontTx/>
              <a:buNone/>
            </a:pPr>
            <a:r>
              <a:rPr lang="en-US" altLang="vi-VN" sz="3600" b="1">
                <a:solidFill>
                  <a:schemeClr val="accent1">
                    <a:lumMod val="75000"/>
                  </a:schemeClr>
                </a:solidFill>
                <a:latin typeface="Times New Roman" panose="02020603050405020304" pitchFamily="18" charset="0"/>
              </a:rPr>
              <a:t>* Hãy so sánh sự sinh sản của thú và của chim?</a:t>
            </a:r>
            <a:r>
              <a:rPr lang="en-US" altLang="vi-VN" sz="2000" b="1">
                <a:solidFill>
                  <a:schemeClr val="accent1">
                    <a:lumMod val="75000"/>
                  </a:schemeClr>
                </a:solidFill>
                <a:latin typeface="Times New Roman" panose="02020603050405020304" pitchFamily="18" charset="0"/>
              </a:rPr>
              <a:t> </a:t>
            </a:r>
          </a:p>
        </p:txBody>
      </p:sp>
      <p:pic>
        <p:nvPicPr>
          <p:cNvPr id="5" name="Picture 8" descr="12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2209800"/>
            <a:ext cx="4038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9"/>
          <p:cNvSpPr txBox="1">
            <a:spLocks noChangeArrowheads="1"/>
          </p:cNvSpPr>
          <p:nvPr/>
        </p:nvSpPr>
        <p:spPr bwMode="auto">
          <a:xfrm>
            <a:off x="6477000" y="1585915"/>
            <a:ext cx="365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a:t> Sự sinh sản ở thú</a:t>
            </a:r>
          </a:p>
        </p:txBody>
      </p:sp>
      <p:sp>
        <p:nvSpPr>
          <p:cNvPr id="7" name="Text Box 20"/>
          <p:cNvSpPr txBox="1">
            <a:spLocks noChangeArrowheads="1"/>
          </p:cNvSpPr>
          <p:nvPr/>
        </p:nvSpPr>
        <p:spPr bwMode="auto">
          <a:xfrm>
            <a:off x="2133599" y="1585914"/>
            <a:ext cx="3778829"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2800" b="1"/>
              <a:t>Sự sinh sản ở chim</a:t>
            </a:r>
          </a:p>
        </p:txBody>
      </p:sp>
      <p:pic>
        <p:nvPicPr>
          <p:cNvPr id="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405" y="2209800"/>
            <a:ext cx="4038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754417"/>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36334" y="578082"/>
            <a:ext cx="9560631" cy="646331"/>
          </a:xfrm>
          <a:prstGeom prst="rect">
            <a:avLst/>
          </a:prstGeom>
          <a:noFill/>
          <a:ln w="9525">
            <a:noFill/>
            <a:miter lim="800000"/>
            <a:headEnd/>
            <a:tailEnd/>
          </a:ln>
          <a:effec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50000"/>
              </a:spcBef>
              <a:buFontTx/>
              <a:buNone/>
            </a:pPr>
            <a:r>
              <a:rPr lang="en-US" altLang="vi-VN" sz="3600" b="1">
                <a:solidFill>
                  <a:schemeClr val="accent1">
                    <a:lumMod val="75000"/>
                  </a:schemeClr>
                </a:solidFill>
                <a:latin typeface="Times New Roman" panose="02020603050405020304" pitchFamily="18" charset="0"/>
              </a:rPr>
              <a:t>* Hãy so sánh sự sinh sản của thú và của chim?</a:t>
            </a:r>
            <a:r>
              <a:rPr lang="en-US" altLang="vi-VN" sz="2000" b="1">
                <a:solidFill>
                  <a:schemeClr val="accent1">
                    <a:lumMod val="75000"/>
                  </a:schemeClr>
                </a:solidFill>
                <a:latin typeface="Times New Roman" panose="02020603050405020304" pitchFamily="18" charset="0"/>
              </a:rPr>
              <a:t> </a:t>
            </a:r>
          </a:p>
        </p:txBody>
      </p:sp>
      <p:sp>
        <p:nvSpPr>
          <p:cNvPr id="4" name="Line 3"/>
          <p:cNvSpPr>
            <a:spLocks noChangeShapeType="1"/>
          </p:cNvSpPr>
          <p:nvPr/>
        </p:nvSpPr>
        <p:spPr bwMode="auto">
          <a:xfrm>
            <a:off x="6096000" y="2362200"/>
            <a:ext cx="0" cy="27432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6"/>
          <p:cNvSpPr>
            <a:spLocks noChangeShapeType="1"/>
          </p:cNvSpPr>
          <p:nvPr/>
        </p:nvSpPr>
        <p:spPr bwMode="auto">
          <a:xfrm flipV="1">
            <a:off x="2133600" y="2362200"/>
            <a:ext cx="8686800" cy="762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048667166"/>
              </p:ext>
            </p:extLst>
          </p:nvPr>
        </p:nvGraphicFramePr>
        <p:xfrm>
          <a:off x="1697968" y="1466462"/>
          <a:ext cx="9037362" cy="4175760"/>
        </p:xfrm>
        <a:graphic>
          <a:graphicData uri="http://schemas.openxmlformats.org/drawingml/2006/table">
            <a:tbl>
              <a:tblPr firstRow="1" bandRow="1">
                <a:tableStyleId>{5940675A-B579-460E-94D1-54222C63F5DA}</a:tableStyleId>
              </a:tblPr>
              <a:tblGrid>
                <a:gridCol w="4518681">
                  <a:extLst>
                    <a:ext uri="{9D8B030D-6E8A-4147-A177-3AD203B41FA5}">
                      <a16:colId xmlns:a16="http://schemas.microsoft.com/office/drawing/2014/main" xmlns="" val="2605680370"/>
                    </a:ext>
                  </a:extLst>
                </a:gridCol>
                <a:gridCol w="4518681">
                  <a:extLst>
                    <a:ext uri="{9D8B030D-6E8A-4147-A177-3AD203B41FA5}">
                      <a16:colId xmlns:a16="http://schemas.microsoft.com/office/drawing/2014/main" xmlns="" val="1858593454"/>
                    </a:ext>
                  </a:extLst>
                </a:gridCol>
              </a:tblGrid>
              <a:tr h="370840">
                <a:tc>
                  <a:txBody>
                    <a:bodyPr/>
                    <a:lstStyle/>
                    <a:p>
                      <a:pPr algn="ctr"/>
                      <a:r>
                        <a:rPr lang="en-US" sz="3200" b="1" smtClean="0">
                          <a:latin typeface="Times New Roman" panose="02020603050405020304" pitchFamily="18" charset="0"/>
                          <a:cs typeface="Times New Roman" panose="02020603050405020304" pitchFamily="18" charset="0"/>
                        </a:rPr>
                        <a:t>Sự</a:t>
                      </a:r>
                      <a:r>
                        <a:rPr lang="en-US" sz="3200" b="1" baseline="0" smtClean="0">
                          <a:latin typeface="Times New Roman" panose="02020603050405020304" pitchFamily="18" charset="0"/>
                          <a:cs typeface="Times New Roman" panose="02020603050405020304" pitchFamily="18" charset="0"/>
                        </a:rPr>
                        <a:t> sinh sản ở chim</a:t>
                      </a:r>
                      <a:endParaRPr lang="en-US" sz="3200" b="1">
                        <a:latin typeface="Times New Roman" panose="02020603050405020304" pitchFamily="18" charset="0"/>
                        <a:cs typeface="Times New Roman" panose="02020603050405020304" pitchFamily="18" charset="0"/>
                      </a:endParaRPr>
                    </a:p>
                  </a:txBody>
                  <a:tcPr/>
                </a:tc>
                <a:tc>
                  <a:txBody>
                    <a:bodyPr/>
                    <a:lstStyle/>
                    <a:p>
                      <a:pPr algn="ctr"/>
                      <a:r>
                        <a:rPr lang="en-US" sz="3200" b="1" smtClean="0">
                          <a:latin typeface="Times New Roman" panose="02020603050405020304" pitchFamily="18" charset="0"/>
                          <a:cs typeface="Times New Roman" panose="02020603050405020304" pitchFamily="18" charset="0"/>
                        </a:rPr>
                        <a:t>Sự</a:t>
                      </a:r>
                      <a:r>
                        <a:rPr lang="en-US" sz="3200" b="1" baseline="0" smtClean="0">
                          <a:latin typeface="Times New Roman" panose="02020603050405020304" pitchFamily="18" charset="0"/>
                          <a:cs typeface="Times New Roman" panose="02020603050405020304" pitchFamily="18" charset="0"/>
                        </a:rPr>
                        <a:t> sinh sản ở thú</a:t>
                      </a:r>
                      <a:endParaRPr lang="en-US" sz="32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779684903"/>
                  </a:ext>
                </a:extLst>
              </a:tr>
              <a:tr h="370840">
                <a:tc>
                  <a:txBody>
                    <a:bodyPr/>
                    <a:lstStyle/>
                    <a:p>
                      <a:pPr algn="ctr"/>
                      <a:endParaRPr lang="en-US" sz="3200" b="1" smtClean="0">
                        <a:latin typeface="Times New Roman" panose="02020603050405020304" pitchFamily="18" charset="0"/>
                        <a:cs typeface="Times New Roman" panose="02020603050405020304" pitchFamily="18" charset="0"/>
                      </a:endParaRPr>
                    </a:p>
                    <a:p>
                      <a:pPr algn="ctr"/>
                      <a:endParaRPr lang="en-US" sz="3200" b="1" smtClean="0">
                        <a:latin typeface="Times New Roman" panose="02020603050405020304" pitchFamily="18" charset="0"/>
                        <a:cs typeface="Times New Roman" panose="02020603050405020304" pitchFamily="18" charset="0"/>
                      </a:endParaRPr>
                    </a:p>
                    <a:p>
                      <a:pPr algn="ctr"/>
                      <a:endParaRPr lang="en-US" sz="3200" b="1">
                        <a:latin typeface="Times New Roman" panose="02020603050405020304" pitchFamily="18" charset="0"/>
                        <a:cs typeface="Times New Roman" panose="02020603050405020304" pitchFamily="18" charset="0"/>
                      </a:endParaRPr>
                    </a:p>
                  </a:txBody>
                  <a:tcPr/>
                </a:tc>
                <a:tc>
                  <a:txBody>
                    <a:bodyPr/>
                    <a:lstStyle/>
                    <a:p>
                      <a:pPr algn="ctr"/>
                      <a:endParaRPr lang="en-US" sz="3200" b="1" smtClean="0">
                        <a:latin typeface="Times New Roman" panose="02020603050405020304" pitchFamily="18" charset="0"/>
                        <a:cs typeface="Times New Roman" panose="02020603050405020304" pitchFamily="18" charset="0"/>
                      </a:endParaRPr>
                    </a:p>
                    <a:p>
                      <a:pPr algn="ctr"/>
                      <a:endParaRPr lang="en-US" sz="3200" b="1" smtClean="0">
                        <a:latin typeface="Times New Roman" panose="02020603050405020304" pitchFamily="18" charset="0"/>
                        <a:cs typeface="Times New Roman" panose="02020603050405020304" pitchFamily="18" charset="0"/>
                      </a:endParaRPr>
                    </a:p>
                    <a:p>
                      <a:pPr algn="ctr"/>
                      <a:endParaRPr lang="en-US" sz="3200" b="1" smtClean="0">
                        <a:latin typeface="Times New Roman" panose="02020603050405020304" pitchFamily="18" charset="0"/>
                        <a:cs typeface="Times New Roman" panose="02020603050405020304" pitchFamily="18" charset="0"/>
                      </a:endParaRPr>
                    </a:p>
                    <a:p>
                      <a:pPr algn="ctr"/>
                      <a:endParaRPr lang="en-US" sz="3200" b="1" smtClean="0">
                        <a:latin typeface="Times New Roman" panose="02020603050405020304" pitchFamily="18" charset="0"/>
                        <a:cs typeface="Times New Roman" panose="02020603050405020304" pitchFamily="18" charset="0"/>
                      </a:endParaRPr>
                    </a:p>
                    <a:p>
                      <a:pPr algn="ctr"/>
                      <a:endParaRPr lang="en-US" sz="32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528812294"/>
                  </a:ext>
                </a:extLst>
              </a:tr>
              <a:tr h="370840">
                <a:tc gridSpan="2">
                  <a:txBody>
                    <a:bodyPr/>
                    <a:lstStyle/>
                    <a:p>
                      <a:pPr algn="ctr"/>
                      <a:endParaRPr lang="en-US" sz="3200" b="1" smtClean="0">
                        <a:latin typeface="Times New Roman" panose="02020603050405020304" pitchFamily="18" charset="0"/>
                        <a:cs typeface="Times New Roman" panose="02020603050405020304" pitchFamily="18" charset="0"/>
                      </a:endParaRPr>
                    </a:p>
                    <a:p>
                      <a:pPr algn="ctr"/>
                      <a:endParaRPr lang="en-US" sz="3200" b="1">
                        <a:latin typeface="Times New Roman" panose="02020603050405020304" pitchFamily="18" charset="0"/>
                        <a:cs typeface="Times New Roman" panose="02020603050405020304" pitchFamily="18" charset="0"/>
                      </a:endParaRPr>
                    </a:p>
                  </a:txBody>
                  <a:tcPr/>
                </a:tc>
                <a:tc hMerge="1">
                  <a:txBody>
                    <a:bodyPr/>
                    <a:lstStyle/>
                    <a:p>
                      <a:pPr algn="ctr"/>
                      <a:endParaRPr lang="en-US" sz="32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69788424"/>
                  </a:ext>
                </a:extLst>
              </a:tr>
            </a:tbl>
          </a:graphicData>
        </a:graphic>
      </p:graphicFrame>
      <p:sp>
        <p:nvSpPr>
          <p:cNvPr id="7" name="Rectangle 9"/>
          <p:cNvSpPr>
            <a:spLocks noChangeArrowheads="1"/>
          </p:cNvSpPr>
          <p:nvPr/>
        </p:nvSpPr>
        <p:spPr bwMode="auto">
          <a:xfrm>
            <a:off x="2032857" y="2205104"/>
            <a:ext cx="3886200" cy="1160463"/>
          </a:xfrm>
          <a:prstGeom prst="rect">
            <a:avLst/>
          </a:prstGeom>
          <a:noFill/>
          <a:ln>
            <a:noFill/>
          </a:ln>
          <a:effec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spcBef>
                <a:spcPct val="50000"/>
              </a:spcBef>
              <a:buFontTx/>
              <a:buChar char="-"/>
            </a:pPr>
            <a:r>
              <a:rPr lang="en-US" altLang="vi-VN" sz="2800" b="1">
                <a:solidFill>
                  <a:schemeClr val="accent1">
                    <a:lumMod val="75000"/>
                  </a:schemeClr>
                </a:solidFill>
                <a:latin typeface="Times New Roman" panose="02020603050405020304" pitchFamily="18" charset="0"/>
                <a:cs typeface="Times New Roman" panose="02020603050405020304" pitchFamily="18" charset="0"/>
              </a:rPr>
              <a:t> Chim đẻ trứng và ấp</a:t>
            </a:r>
          </a:p>
          <a:p>
            <a:pPr algn="just">
              <a:spcBef>
                <a:spcPct val="50000"/>
              </a:spcBef>
              <a:buFontTx/>
              <a:buNone/>
            </a:pPr>
            <a:r>
              <a:rPr lang="en-US" altLang="vi-VN" sz="2800" b="1">
                <a:solidFill>
                  <a:schemeClr val="accent1">
                    <a:lumMod val="75000"/>
                  </a:schemeClr>
                </a:solidFill>
                <a:latin typeface="Times New Roman" panose="02020603050405020304" pitchFamily="18" charset="0"/>
                <a:cs typeface="Times New Roman" panose="02020603050405020304" pitchFamily="18" charset="0"/>
              </a:rPr>
              <a:t>trứng nở thành con. </a:t>
            </a:r>
          </a:p>
        </p:txBody>
      </p:sp>
      <p:sp>
        <p:nvSpPr>
          <p:cNvPr id="9" name="Rectangle 10"/>
          <p:cNvSpPr>
            <a:spLocks noChangeArrowheads="1"/>
          </p:cNvSpPr>
          <p:nvPr/>
        </p:nvSpPr>
        <p:spPr bwMode="auto">
          <a:xfrm>
            <a:off x="6359725" y="2188323"/>
            <a:ext cx="4267200" cy="2227263"/>
          </a:xfrm>
          <a:prstGeom prst="rect">
            <a:avLst/>
          </a:prstGeom>
          <a:noFill/>
          <a:ln>
            <a:noFill/>
          </a:ln>
          <a:effec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spcBef>
                <a:spcPct val="50000"/>
              </a:spcBef>
              <a:buFontTx/>
              <a:buNone/>
            </a:pPr>
            <a:r>
              <a:rPr lang="en-US" altLang="vi-VN" sz="2800">
                <a:solidFill>
                  <a:schemeClr val="accent1">
                    <a:lumMod val="75000"/>
                  </a:schemeClr>
                </a:solidFill>
                <a:latin typeface="Times New Roman" panose="02020603050405020304" pitchFamily="18" charset="0"/>
                <a:cs typeface="Times New Roman" panose="02020603050405020304" pitchFamily="18" charset="0"/>
              </a:rPr>
              <a:t> </a:t>
            </a:r>
            <a:r>
              <a:rPr lang="en-US" altLang="vi-VN" sz="2800" b="1">
                <a:solidFill>
                  <a:schemeClr val="accent1">
                    <a:lumMod val="75000"/>
                  </a:schemeClr>
                </a:solidFill>
                <a:latin typeface="Times New Roman" panose="02020603050405020304" pitchFamily="18" charset="0"/>
                <a:cs typeface="Times New Roman" panose="02020603050405020304" pitchFamily="18" charset="0"/>
              </a:rPr>
              <a:t>- Ở thú, hợp tử phát triển trong bụng mẹ</a:t>
            </a:r>
            <a:r>
              <a:rPr lang="en-US" altLang="vi-VN" sz="2800" b="1" smtClean="0">
                <a:solidFill>
                  <a:schemeClr val="accent1">
                    <a:lumMod val="75000"/>
                  </a:schemeClr>
                </a:solidFill>
                <a:latin typeface="Times New Roman" panose="02020603050405020304" pitchFamily="18" charset="0"/>
                <a:cs typeface="Times New Roman" panose="02020603050405020304" pitchFamily="18" charset="0"/>
              </a:rPr>
              <a:t>. Thú </a:t>
            </a:r>
            <a:r>
              <a:rPr lang="en-US" altLang="vi-VN" sz="2800" b="1">
                <a:solidFill>
                  <a:schemeClr val="accent1">
                    <a:lumMod val="75000"/>
                  </a:schemeClr>
                </a:solidFill>
                <a:latin typeface="Times New Roman" panose="02020603050405020304" pitchFamily="18" charset="0"/>
                <a:cs typeface="Times New Roman" panose="02020603050405020304" pitchFamily="18" charset="0"/>
              </a:rPr>
              <a:t>con mới sinh ra đã có hình dạng giống mẹ và được thú mẹ nuôi bằng sữa. </a:t>
            </a:r>
          </a:p>
        </p:txBody>
      </p:sp>
      <p:sp>
        <p:nvSpPr>
          <p:cNvPr id="10" name="Rectangle 11"/>
          <p:cNvSpPr>
            <a:spLocks noChangeArrowheads="1"/>
          </p:cNvSpPr>
          <p:nvPr/>
        </p:nvSpPr>
        <p:spPr bwMode="auto">
          <a:xfrm>
            <a:off x="1882975" y="4532347"/>
            <a:ext cx="8953500" cy="1077218"/>
          </a:xfrm>
          <a:prstGeom prst="rect">
            <a:avLst/>
          </a:prstGeom>
          <a:noFill/>
          <a:ln>
            <a:noFill/>
          </a:ln>
          <a:effec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Char char="-"/>
            </a:pPr>
            <a:r>
              <a:rPr lang="en-US" altLang="vi-VN" b="1">
                <a:solidFill>
                  <a:schemeClr val="accent1">
                    <a:lumMod val="75000"/>
                  </a:schemeClr>
                </a:solidFill>
                <a:latin typeface="Times New Roman" panose="02020603050405020304" pitchFamily="18" charset="0"/>
                <a:cs typeface="Times New Roman" panose="02020603050405020304" pitchFamily="18" charset="0"/>
              </a:rPr>
              <a:t>Cả thú và chim đều nuôi con cho đến khi con của chúng có thể tự kiếm ăn.</a:t>
            </a:r>
          </a:p>
        </p:txBody>
      </p:sp>
    </p:spTree>
    <p:extLst>
      <p:ext uri="{BB962C8B-B14F-4D97-AF65-F5344CB8AC3E}">
        <p14:creationId xmlns:p14="http://schemas.microsoft.com/office/powerpoint/2010/main" val="111764965"/>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6CD3687-E9B3-4178-998B-2B3188120E10}"/>
              </a:ext>
            </a:extLst>
          </p:cNvPr>
          <p:cNvSpPr/>
          <p:nvPr/>
        </p:nvSpPr>
        <p:spPr>
          <a:xfrm>
            <a:off x="295275" y="428625"/>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Title 1">
            <a:extLst>
              <a:ext uri="{FF2B5EF4-FFF2-40B4-BE49-F238E27FC236}">
                <a16:creationId xmlns:a16="http://schemas.microsoft.com/office/drawing/2014/main" xmlns="" id="{188E87BF-FE7A-4A46-9363-0C99ECB46743}"/>
              </a:ext>
            </a:extLst>
          </p:cNvPr>
          <p:cNvSpPr txBox="1">
            <a:spLocks/>
          </p:cNvSpPr>
          <p:nvPr/>
        </p:nvSpPr>
        <p:spPr>
          <a:xfrm>
            <a:off x="0" y="609600"/>
            <a:ext cx="12496800" cy="2301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smtClean="0">
                <a:ln w="76200">
                  <a:noFill/>
                </a:ln>
                <a:solidFill>
                  <a:schemeClr val="accent3">
                    <a:lumMod val="75000"/>
                  </a:schemeClr>
                </a:solidFill>
                <a:effectLst/>
                <a:uLnTx/>
                <a:uFillTx/>
                <a:latin typeface="iCiel Cadena" panose="02000503000000020004" pitchFamily="2" charset="0"/>
                <a:ea typeface="+mj-ea"/>
                <a:cs typeface="+mj-cs"/>
              </a:rPr>
              <a:t>Hoạt</a:t>
            </a:r>
            <a:r>
              <a:rPr kumimoji="0" lang="en-US" sz="3600" b="0" i="0" u="none" strike="noStrike" kern="1200" cap="none" spc="0" normalizeH="0" noProof="0" smtClean="0">
                <a:ln w="76200">
                  <a:noFill/>
                </a:ln>
                <a:solidFill>
                  <a:schemeClr val="accent3">
                    <a:lumMod val="75000"/>
                  </a:schemeClr>
                </a:solidFill>
                <a:effectLst/>
                <a:uLnTx/>
                <a:uFillTx/>
                <a:latin typeface="iCiel Cadena" panose="02000503000000020004" pitchFamily="2" charset="0"/>
                <a:ea typeface="+mj-ea"/>
                <a:cs typeface="+mj-cs"/>
              </a:rPr>
              <a:t> động 2: Số lượng con trong mỗi lần sinh của thú</a:t>
            </a:r>
            <a:endParaRPr kumimoji="0" lang="en-US" sz="3600" b="0" i="0" u="none" strike="noStrike" kern="1200" cap="none" spc="0" normalizeH="0" baseline="0" noProof="0">
              <a:ln w="76200">
                <a:noFill/>
              </a:ln>
              <a:solidFill>
                <a:schemeClr val="accent3">
                  <a:lumMod val="75000"/>
                </a:schemeClr>
              </a:solidFill>
              <a:effectLst/>
              <a:uLnTx/>
              <a:uFillTx/>
              <a:latin typeface="iCiel Cadena" panose="02000503000000020004" pitchFamily="2" charset="0"/>
              <a:ea typeface="+mj-ea"/>
              <a:cs typeface="+mj-cs"/>
            </a:endParaRPr>
          </a:p>
        </p:txBody>
      </p:sp>
      <p:sp>
        <p:nvSpPr>
          <p:cNvPr id="4" name="Text Box 7"/>
          <p:cNvSpPr txBox="1">
            <a:spLocks noChangeArrowheads="1"/>
          </p:cNvSpPr>
          <p:nvPr/>
        </p:nvSpPr>
        <p:spPr bwMode="auto">
          <a:xfrm>
            <a:off x="2517775" y="471963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endParaRPr lang="vi-VN" altLang="vi-VN" sz="2000">
              <a:latin typeface=".VnTime" panose="020B7200000000000000" pitchFamily="34" charset="0"/>
            </a:endParaRPr>
          </a:p>
        </p:txBody>
      </p:sp>
      <p:sp>
        <p:nvSpPr>
          <p:cNvPr id="5" name="Text Box 8"/>
          <p:cNvSpPr txBox="1">
            <a:spLocks noChangeArrowheads="1"/>
          </p:cNvSpPr>
          <p:nvPr/>
        </p:nvSpPr>
        <p:spPr bwMode="auto">
          <a:xfrm>
            <a:off x="2762250" y="4781550"/>
            <a:ext cx="670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pPr>
            <a:endParaRPr lang="vi-VN" altLang="vi-VN" sz="2000">
              <a:latin typeface=".VnTime" panose="020B7200000000000000" pitchFamily="34" charset="0"/>
            </a:endParaRPr>
          </a:p>
        </p:txBody>
      </p:sp>
      <p:sp>
        <p:nvSpPr>
          <p:cNvPr id="7" name="Rectangle 11"/>
          <p:cNvSpPr>
            <a:spLocks noChangeArrowheads="1"/>
          </p:cNvSpPr>
          <p:nvPr/>
        </p:nvSpPr>
        <p:spPr bwMode="auto">
          <a:xfrm>
            <a:off x="6267450" y="3409950"/>
            <a:ext cx="39624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endParaRPr lang="vi-VN" altLang="vi-VN" sz="1800">
              <a:latin typeface="Times New Roman" panose="02020603050405020304" pitchFamily="18" charset="0"/>
            </a:endParaRPr>
          </a:p>
        </p:txBody>
      </p:sp>
      <p:sp>
        <p:nvSpPr>
          <p:cNvPr id="9" name="Rectangle 12"/>
          <p:cNvSpPr>
            <a:spLocks noChangeArrowheads="1"/>
          </p:cNvSpPr>
          <p:nvPr/>
        </p:nvSpPr>
        <p:spPr bwMode="auto">
          <a:xfrm>
            <a:off x="6267450" y="4095750"/>
            <a:ext cx="39624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endParaRPr lang="vi-VN" altLang="vi-VN" sz="1800">
              <a:latin typeface="Times New Roman" panose="02020603050405020304" pitchFamily="18" charset="0"/>
            </a:endParaRPr>
          </a:p>
        </p:txBody>
      </p:sp>
      <p:graphicFrame>
        <p:nvGraphicFramePr>
          <p:cNvPr id="10" name="Group 13"/>
          <p:cNvGraphicFramePr>
            <a:graphicFrameLocks noGrp="1"/>
          </p:cNvGraphicFramePr>
          <p:nvPr>
            <p:extLst>
              <p:ext uri="{D42A27DB-BD31-4B8C-83A1-F6EECF244321}">
                <p14:modId xmlns:p14="http://schemas.microsoft.com/office/powerpoint/2010/main" val="968238033"/>
              </p:ext>
            </p:extLst>
          </p:nvPr>
        </p:nvGraphicFramePr>
        <p:xfrm>
          <a:off x="1905000" y="1988594"/>
          <a:ext cx="9105900" cy="3296920"/>
        </p:xfrm>
        <a:graphic>
          <a:graphicData uri="http://schemas.openxmlformats.org/drawingml/2006/table">
            <a:tbl>
              <a:tblPr/>
              <a:tblGrid>
                <a:gridCol w="4840073">
                  <a:extLst>
                    <a:ext uri="{9D8B030D-6E8A-4147-A177-3AD203B41FA5}">
                      <a16:colId xmlns:a16="http://schemas.microsoft.com/office/drawing/2014/main" xmlns="" val="20000"/>
                    </a:ext>
                  </a:extLst>
                </a:gridCol>
                <a:gridCol w="4265827">
                  <a:extLst>
                    <a:ext uri="{9D8B030D-6E8A-4147-A177-3AD203B41FA5}">
                      <a16:colId xmlns:a16="http://schemas.microsoft.com/office/drawing/2014/main" xmlns="" val="20001"/>
                    </a:ext>
                  </a:extLst>
                </a:gridCol>
              </a:tblGrid>
              <a:tr h="558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accent1">
                              <a:lumMod val="75000"/>
                            </a:schemeClr>
                          </a:solidFill>
                          <a:effectLst/>
                          <a:latin typeface="Times New Roman" pitchFamily="18" charset="0"/>
                          <a:cs typeface="Times New Roman" pitchFamily="18" charset="0"/>
                        </a:rPr>
                        <a:t>  Số con trong một lứa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accent1">
                              <a:lumMod val="75000"/>
                            </a:schemeClr>
                          </a:solidFill>
                          <a:effectLst/>
                          <a:latin typeface="Times New Roman" pitchFamily="18" charset="0"/>
                          <a:cs typeface="Times New Roman" pitchFamily="18" charset="0"/>
                        </a:rPr>
                        <a:t>Tên động vật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52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96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11" name="Text Box 27"/>
          <p:cNvSpPr txBox="1">
            <a:spLocks noChangeArrowheads="1"/>
          </p:cNvSpPr>
          <p:nvPr/>
        </p:nvSpPr>
        <p:spPr bwMode="auto">
          <a:xfrm>
            <a:off x="4095750" y="1282700"/>
            <a:ext cx="434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pPr>
            <a:r>
              <a:rPr lang="en-US" altLang="vi-VN" sz="3600" b="1" i="1">
                <a:latin typeface="Times New Roman" panose="02020603050405020304" pitchFamily="18" charset="0"/>
              </a:rPr>
              <a:t>     </a:t>
            </a:r>
            <a:r>
              <a:rPr lang="en-US" altLang="vi-VN" sz="3600" b="1">
                <a:latin typeface="Times New Roman" panose="02020603050405020304" pitchFamily="18" charset="0"/>
              </a:rPr>
              <a:t>Thảo luận nhóm 4</a:t>
            </a:r>
          </a:p>
        </p:txBody>
      </p:sp>
      <p:sp>
        <p:nvSpPr>
          <p:cNvPr id="12" name="Rectangle 28"/>
          <p:cNvSpPr>
            <a:spLocks noChangeArrowheads="1"/>
          </p:cNvSpPr>
          <p:nvPr/>
        </p:nvSpPr>
        <p:spPr bwMode="auto">
          <a:xfrm>
            <a:off x="2125436" y="2610546"/>
            <a:ext cx="46291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buFontTx/>
              <a:buNone/>
            </a:pPr>
            <a:r>
              <a:rPr lang="en-US" altLang="vi-VN" sz="2800" b="1">
                <a:latin typeface="Times New Roman" panose="02020603050405020304" pitchFamily="18" charset="0"/>
                <a:cs typeface="Times New Roman" panose="02020603050405020304" pitchFamily="18" charset="0"/>
              </a:rPr>
              <a:t>Động vật thường đẻ 1 con (không kể trường hợp đặc biệt)</a:t>
            </a:r>
          </a:p>
        </p:txBody>
      </p:sp>
      <p:sp>
        <p:nvSpPr>
          <p:cNvPr id="13" name="Rectangle 29"/>
          <p:cNvSpPr>
            <a:spLocks noChangeArrowheads="1"/>
          </p:cNvSpPr>
          <p:nvPr/>
        </p:nvSpPr>
        <p:spPr bwMode="auto">
          <a:xfrm rot="10800000" flipV="1">
            <a:off x="2136322" y="4321636"/>
            <a:ext cx="47815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vi-VN" sz="2800" b="1">
                <a:latin typeface="Times New Roman" panose="02020603050405020304" pitchFamily="18" charset="0"/>
                <a:cs typeface="Times New Roman" panose="02020603050405020304" pitchFamily="18" charset="0"/>
              </a:rPr>
              <a:t>Động vật đẻ 2 con trở lên</a:t>
            </a:r>
          </a:p>
        </p:txBody>
      </p:sp>
      <p:sp>
        <p:nvSpPr>
          <p:cNvPr id="14" name="Rectangle 30"/>
          <p:cNvSpPr>
            <a:spLocks noChangeArrowheads="1"/>
          </p:cNvSpPr>
          <p:nvPr/>
        </p:nvSpPr>
        <p:spPr bwMode="auto">
          <a:xfrm>
            <a:off x="6975022" y="2778221"/>
            <a:ext cx="3962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2800" b="1">
                <a:latin typeface="Times New Roman" panose="02020603050405020304" pitchFamily="18" charset="0"/>
                <a:cs typeface="Times New Roman" panose="02020603050405020304" pitchFamily="18" charset="0"/>
              </a:rPr>
              <a:t>Trâu, bò, voi, nai, hươu, ngựa, hoẵng, vượn, khỉ...</a:t>
            </a:r>
          </a:p>
        </p:txBody>
      </p:sp>
      <p:sp>
        <p:nvSpPr>
          <p:cNvPr id="15" name="Text Box 31"/>
          <p:cNvSpPr txBox="1">
            <a:spLocks noChangeArrowheads="1"/>
          </p:cNvSpPr>
          <p:nvPr/>
        </p:nvSpPr>
        <p:spPr bwMode="auto">
          <a:xfrm>
            <a:off x="6917872" y="4176732"/>
            <a:ext cx="3810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2800" b="1">
                <a:latin typeface="Times New Roman" panose="02020603050405020304" pitchFamily="18" charset="0"/>
                <a:cs typeface="Times New Roman" panose="02020603050405020304" pitchFamily="18" charset="0"/>
              </a:rPr>
              <a:t>Lợn, chuột, sư tử, mèo, chó, hổ.....</a:t>
            </a:r>
          </a:p>
        </p:txBody>
      </p:sp>
    </p:spTree>
    <p:extLst>
      <p:ext uri="{BB962C8B-B14F-4D97-AF65-F5344CB8AC3E}">
        <p14:creationId xmlns:p14="http://schemas.microsoft.com/office/powerpoint/2010/main" val="349290298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xit" presetSubtype="0" fill="hold" grpId="0" nodeType="clickEffect">
                                  <p:stCondLst>
                                    <p:cond delay="0"/>
                                  </p:stCondLst>
                                  <p:childTnLst>
                                    <p:anim to="" calcmode="lin" valueType="num">
                                      <p:cBhvr>
                                        <p:cTn id="12" dur="1"/>
                                        <p:tgtEl>
                                          <p:spTgt spid="7"/>
                                        </p:tgtEl>
                                        <p:attrNameLst>
                                          <p:attrName/>
                                        </p:attrNameLst>
                                      </p:cBhvr>
                                    </p:anim>
                                    <p:set>
                                      <p:cBhvr>
                                        <p:cTn id="13" dur="1" fill="hold">
                                          <p:stCondLst>
                                            <p:cond delay="0"/>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24" presetClass="exit" presetSubtype="0" fill="hold" grpId="0" nodeType="clickEffect">
                                  <p:stCondLst>
                                    <p:cond delay="0"/>
                                  </p:stCondLst>
                                  <p:childTnLst>
                                    <p:anim to="" calcmode="lin" valueType="num">
                                      <p:cBhvr>
                                        <p:cTn id="25" dur="1"/>
                                        <p:tgtEl>
                                          <p:spTgt spid="9"/>
                                        </p:tgtEl>
                                        <p:attrNameLst>
                                          <p:attrName/>
                                        </p:attrNameLst>
                                      </p:cBhvr>
                                    </p:anim>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ox(i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ox(in)">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heckerboard(across)">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ox(in)">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animBg="1"/>
      <p:bldP spid="11" grpId="0" autoUpdateAnimBg="0"/>
      <p:bldP spid="12" grpId="0" autoUpdateAnimBg="0"/>
      <p:bldP spid="13" grpId="0" autoUpdateAnimBg="0"/>
      <p:bldP spid="14" grpId="0" autoUpdateAnimBg="0"/>
      <p:bldP spid="1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6CD3687-E9B3-4178-998B-2B3188120E10}"/>
              </a:ext>
            </a:extLst>
          </p:cNvPr>
          <p:cNvSpPr/>
          <p:nvPr/>
        </p:nvSpPr>
        <p:spPr>
          <a:xfrm>
            <a:off x="295275" y="428625"/>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Text Box 4"/>
          <p:cNvSpPr txBox="1">
            <a:spLocks noChangeArrowheads="1"/>
          </p:cNvSpPr>
          <p:nvPr/>
        </p:nvSpPr>
        <p:spPr bwMode="auto">
          <a:xfrm>
            <a:off x="1981200" y="406854"/>
            <a:ext cx="8305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3600" b="1">
                <a:solidFill>
                  <a:schemeClr val="accent1">
                    <a:lumMod val="50000"/>
                  </a:schemeClr>
                </a:solidFill>
                <a:latin typeface="Times New Roman" panose="02020603050405020304" pitchFamily="18" charset="0"/>
              </a:rPr>
              <a:t>   </a:t>
            </a:r>
            <a:r>
              <a:rPr lang="en-US" altLang="vi-VN" sz="2800" b="1">
                <a:solidFill>
                  <a:schemeClr val="accent1">
                    <a:lumMod val="50000"/>
                  </a:schemeClr>
                </a:solidFill>
                <a:latin typeface="Times New Roman" panose="02020603050405020304" pitchFamily="18" charset="0"/>
              </a:rPr>
              <a:t>Thú thườn</a:t>
            </a:r>
            <a:r>
              <a:rPr lang="en-US" altLang="vi-VN" sz="2400" b="1">
                <a:solidFill>
                  <a:schemeClr val="accent1">
                    <a:lumMod val="50000"/>
                  </a:schemeClr>
                </a:solidFill>
              </a:rPr>
              <a:t>g</a:t>
            </a:r>
            <a:r>
              <a:rPr lang="en-US" altLang="vi-VN" sz="2000" b="1">
                <a:solidFill>
                  <a:schemeClr val="accent1">
                    <a:lumMod val="50000"/>
                  </a:schemeClr>
                </a:solidFill>
              </a:rPr>
              <a:t> </a:t>
            </a:r>
            <a:r>
              <a:rPr lang="en-US" altLang="vi-VN" sz="2800" b="1">
                <a:solidFill>
                  <a:schemeClr val="accent1">
                    <a:lumMod val="50000"/>
                  </a:schemeClr>
                </a:solidFill>
                <a:latin typeface="Times New Roman" panose="02020603050405020304" pitchFamily="18" charset="0"/>
              </a:rPr>
              <a:t>đẻ 1 con (trừ trường hợp đặc biệt)</a:t>
            </a:r>
          </a:p>
        </p:txBody>
      </p:sp>
      <p:sp>
        <p:nvSpPr>
          <p:cNvPr id="4" name="Text Box 10"/>
          <p:cNvSpPr txBox="1">
            <a:spLocks noChangeArrowheads="1"/>
          </p:cNvSpPr>
          <p:nvPr/>
        </p:nvSpPr>
        <p:spPr bwMode="auto">
          <a:xfrm>
            <a:off x="7239000" y="3242129"/>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50000"/>
              </a:spcBef>
              <a:buFontTx/>
              <a:buNone/>
            </a:pPr>
            <a:r>
              <a:rPr lang="en-US" altLang="vi-VN" sz="2800">
                <a:solidFill>
                  <a:srgbClr val="CC0000"/>
                </a:solidFill>
                <a:latin typeface="Times New Roman" panose="02020603050405020304" pitchFamily="18" charset="0"/>
              </a:rPr>
              <a:t>Bò</a:t>
            </a:r>
          </a:p>
        </p:txBody>
      </p:sp>
      <p:pic>
        <p:nvPicPr>
          <p:cNvPr id="5" name="Picture 11" descr="23292_poster2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699329"/>
            <a:ext cx="3733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p:cNvSpPr txBox="1">
            <a:spLocks noChangeArrowheads="1"/>
          </p:cNvSpPr>
          <p:nvPr/>
        </p:nvSpPr>
        <p:spPr bwMode="auto">
          <a:xfrm>
            <a:off x="2438400" y="5680529"/>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50000"/>
              </a:spcBef>
              <a:buFontTx/>
              <a:buNone/>
            </a:pPr>
            <a:r>
              <a:rPr lang="en-US" altLang="vi-VN" sz="2400">
                <a:solidFill>
                  <a:srgbClr val="CC0000"/>
                </a:solidFill>
              </a:rPr>
              <a:t>Ng</a:t>
            </a:r>
            <a:r>
              <a:rPr lang="en-US" altLang="vi-VN" sz="2800">
                <a:solidFill>
                  <a:srgbClr val="CC0000"/>
                </a:solidFill>
                <a:latin typeface="Times New Roman" panose="02020603050405020304" pitchFamily="18" charset="0"/>
              </a:rPr>
              <a:t>ựa</a:t>
            </a:r>
          </a:p>
        </p:txBody>
      </p:sp>
      <p:pic>
        <p:nvPicPr>
          <p:cNvPr id="7" name="Picture 13" descr="animals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699329"/>
            <a:ext cx="3657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4"/>
          <p:cNvSpPr txBox="1">
            <a:spLocks noChangeArrowheads="1"/>
          </p:cNvSpPr>
          <p:nvPr/>
        </p:nvSpPr>
        <p:spPr bwMode="auto">
          <a:xfrm>
            <a:off x="5715000" y="5694817"/>
            <a:ext cx="541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50000"/>
              </a:spcBef>
              <a:buFontTx/>
              <a:buNone/>
            </a:pPr>
            <a:r>
              <a:rPr lang="en-US" altLang="vi-VN" sz="2800" b="1">
                <a:solidFill>
                  <a:srgbClr val="CC0000"/>
                </a:solidFill>
                <a:latin typeface="Times New Roman" panose="02020603050405020304" pitchFamily="18" charset="0"/>
                <a:cs typeface="Times New Roman" panose="02020603050405020304" pitchFamily="18" charset="0"/>
              </a:rPr>
              <a:t>Tê </a:t>
            </a:r>
            <a:r>
              <a:rPr lang="en-US" altLang="vi-VN" sz="2400" b="1">
                <a:solidFill>
                  <a:srgbClr val="CC0000"/>
                </a:solidFill>
                <a:latin typeface="Times New Roman" panose="02020603050405020304" pitchFamily="18" charset="0"/>
                <a:cs typeface="Times New Roman" panose="02020603050405020304" pitchFamily="18" charset="0"/>
              </a:rPr>
              <a:t>gi</a:t>
            </a:r>
            <a:r>
              <a:rPr lang="en-US" altLang="vi-VN" sz="2800" b="1">
                <a:solidFill>
                  <a:srgbClr val="CC0000"/>
                </a:solidFill>
                <a:latin typeface="Times New Roman" panose="02020603050405020304" pitchFamily="18" charset="0"/>
                <a:cs typeface="Times New Roman" panose="02020603050405020304" pitchFamily="18" charset="0"/>
              </a:rPr>
              <a:t>ác</a:t>
            </a:r>
          </a:p>
        </p:txBody>
      </p:sp>
      <p:pic>
        <p:nvPicPr>
          <p:cNvPr id="10" name="Picture 16" descr="Elephant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032329"/>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207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956129"/>
            <a:ext cx="3733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p:cNvSpPr txBox="1">
            <a:spLocks noChangeArrowheads="1"/>
          </p:cNvSpPr>
          <p:nvPr/>
        </p:nvSpPr>
        <p:spPr bwMode="auto">
          <a:xfrm>
            <a:off x="3124200" y="3242129"/>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2800">
                <a:solidFill>
                  <a:srgbClr val="CC0000"/>
                </a:solidFill>
                <a:latin typeface="Times New Roman" panose="02020603050405020304" pitchFamily="18" charset="0"/>
              </a:rPr>
              <a:t>   Voi</a:t>
            </a:r>
          </a:p>
        </p:txBody>
      </p:sp>
    </p:spTree>
    <p:extLst>
      <p:ext uri="{BB962C8B-B14F-4D97-AF65-F5344CB8AC3E}">
        <p14:creationId xmlns:p14="http://schemas.microsoft.com/office/powerpoint/2010/main" val="153781446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amond(in)">
                                      <p:cBhvr>
                                        <p:cTn id="28" dur="2000"/>
                                        <p:tgtEl>
                                          <p:spTgt spid="7"/>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amond(in)">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amond(in)">
                                      <p:cBhvr>
                                        <p:cTn id="36" dur="2000"/>
                                        <p:tgtEl>
                                          <p:spTgt spid="6"/>
                                        </p:tgtEl>
                                      </p:cBhvr>
                                    </p:animEffect>
                                  </p:childTnLst>
                                </p:cTn>
                              </p:par>
                              <p:par>
                                <p:cTn id="37" presetID="8" presetClass="entr" presetSubtype="16"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diamond(in)">
                                      <p:cBhvr>
                                        <p:cTn id="3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9"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6CD3687-E9B3-4178-998B-2B3188120E10}"/>
              </a:ext>
            </a:extLst>
          </p:cNvPr>
          <p:cNvSpPr/>
          <p:nvPr/>
        </p:nvSpPr>
        <p:spPr>
          <a:xfrm>
            <a:off x="295275" y="428625"/>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Text Box 4"/>
          <p:cNvSpPr txBox="1">
            <a:spLocks noChangeArrowheads="1"/>
          </p:cNvSpPr>
          <p:nvPr/>
        </p:nvSpPr>
        <p:spPr bwMode="auto">
          <a:xfrm>
            <a:off x="2933700" y="430212"/>
            <a:ext cx="72390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50000"/>
              </a:spcBef>
              <a:buFontTx/>
              <a:buNone/>
            </a:pPr>
            <a:r>
              <a:rPr lang="en-US" altLang="vi-VN" sz="2800" b="1">
                <a:solidFill>
                  <a:schemeClr val="accent1">
                    <a:lumMod val="50000"/>
                  </a:schemeClr>
                </a:solidFill>
                <a:latin typeface="Times New Roman" panose="02020603050405020304" pitchFamily="18" charset="0"/>
              </a:rPr>
              <a:t>Thú đẻ từ 2 con trở lên</a:t>
            </a:r>
          </a:p>
        </p:txBody>
      </p:sp>
      <p:pic>
        <p:nvPicPr>
          <p:cNvPr id="4" name="Picture 8"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066800"/>
            <a:ext cx="396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animals_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57600"/>
            <a:ext cx="4114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dog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57600"/>
            <a:ext cx="3962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cat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066800"/>
            <a:ext cx="4048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p:nvSpPr>
        <p:spPr bwMode="auto">
          <a:xfrm>
            <a:off x="5705475" y="5513387"/>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3600">
                <a:solidFill>
                  <a:srgbClr val="CC0000"/>
                </a:solidFill>
                <a:latin typeface="Times New Roman" panose="02020603050405020304" pitchFamily="18" charset="0"/>
              </a:rPr>
              <a:t>               </a:t>
            </a:r>
            <a:r>
              <a:rPr lang="en-US" altLang="vi-VN" b="1">
                <a:solidFill>
                  <a:srgbClr val="CC0000"/>
                </a:solidFill>
                <a:latin typeface="Times New Roman" panose="02020603050405020304" pitchFamily="18" charset="0"/>
              </a:rPr>
              <a:t>Chó</a:t>
            </a:r>
          </a:p>
        </p:txBody>
      </p:sp>
      <p:sp>
        <p:nvSpPr>
          <p:cNvPr id="10" name="Text Box 14"/>
          <p:cNvSpPr txBox="1">
            <a:spLocks noChangeArrowheads="1"/>
          </p:cNvSpPr>
          <p:nvPr/>
        </p:nvSpPr>
        <p:spPr bwMode="auto">
          <a:xfrm>
            <a:off x="1524000" y="5440362"/>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50000"/>
              </a:spcBef>
              <a:buFontTx/>
              <a:buNone/>
            </a:pPr>
            <a:r>
              <a:rPr lang="en-US" altLang="vi-VN" b="1">
                <a:solidFill>
                  <a:srgbClr val="FFFF00"/>
                </a:solidFill>
                <a:latin typeface="Times New Roman" panose="02020603050405020304" pitchFamily="18" charset="0"/>
              </a:rPr>
              <a:t>Cáo</a:t>
            </a:r>
          </a:p>
        </p:txBody>
      </p:sp>
      <p:sp>
        <p:nvSpPr>
          <p:cNvPr id="11" name="Text Box 6"/>
          <p:cNvSpPr txBox="1">
            <a:spLocks noChangeArrowheads="1"/>
          </p:cNvSpPr>
          <p:nvPr/>
        </p:nvSpPr>
        <p:spPr bwMode="auto">
          <a:xfrm>
            <a:off x="2362200" y="2870200"/>
            <a:ext cx="3352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50000"/>
              </a:spcBef>
              <a:buFontTx/>
              <a:buNone/>
            </a:pPr>
            <a:r>
              <a:rPr lang="en-US" altLang="vi-VN" b="1">
                <a:solidFill>
                  <a:schemeClr val="bg1"/>
                </a:solidFill>
                <a:latin typeface="Times New Roman" panose="02020603050405020304" pitchFamily="18" charset="0"/>
              </a:rPr>
              <a:t>Mèo</a:t>
            </a:r>
          </a:p>
        </p:txBody>
      </p:sp>
      <p:sp>
        <p:nvSpPr>
          <p:cNvPr id="12" name="Text Box 9"/>
          <p:cNvSpPr txBox="1">
            <a:spLocks noChangeArrowheads="1"/>
          </p:cNvSpPr>
          <p:nvPr/>
        </p:nvSpPr>
        <p:spPr bwMode="auto">
          <a:xfrm>
            <a:off x="7924800" y="2906712"/>
            <a:ext cx="106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a:solidFill>
                  <a:srgbClr val="FFFF00"/>
                </a:solidFill>
                <a:latin typeface="Times New Roman" panose="02020603050405020304" pitchFamily="18" charset="0"/>
              </a:rPr>
              <a:t>Hổ</a:t>
            </a:r>
          </a:p>
        </p:txBody>
      </p:sp>
    </p:spTree>
    <p:extLst>
      <p:ext uri="{BB962C8B-B14F-4D97-AF65-F5344CB8AC3E}">
        <p14:creationId xmlns:p14="http://schemas.microsoft.com/office/powerpoint/2010/main" val="364498180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0.70"/>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strVal val="#ppt_w*0.70"/>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heckerboard(across)">
                                      <p:cBhvr>
                                        <p:cTn id="36" dur="500"/>
                                        <p:tgtEl>
                                          <p:spTgt spid="5"/>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heckerboard(across)">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strVal val="#ppt_w*0.70"/>
                                          </p:val>
                                        </p:tav>
                                        <p:tav tm="100000">
                                          <p:val>
                                            <p:strVal val="#ppt_w"/>
                                          </p:val>
                                        </p:tav>
                                      </p:tavLst>
                                    </p:anim>
                                    <p:anim calcmode="lin" valueType="num">
                                      <p:cBhvr>
                                        <p:cTn id="45" dur="1000" fill="hold"/>
                                        <p:tgtEl>
                                          <p:spTgt spid="6"/>
                                        </p:tgtEl>
                                        <p:attrNameLst>
                                          <p:attrName>ppt_h</p:attrName>
                                        </p:attrNameLst>
                                      </p:cBhvr>
                                      <p:tavLst>
                                        <p:tav tm="0">
                                          <p:val>
                                            <p:strVal val="#ppt_h"/>
                                          </p:val>
                                        </p:tav>
                                        <p:tav tm="100000">
                                          <p:val>
                                            <p:strVal val="#ppt_h"/>
                                          </p:val>
                                        </p:tav>
                                      </p:tavLst>
                                    </p:anim>
                                    <p:animEffect transition="in" filter="fade">
                                      <p:cBhvr>
                                        <p:cTn id="46" dur="1000"/>
                                        <p:tgtEl>
                                          <p:spTgt spid="6"/>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strVal val="#ppt_w*0.70"/>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Effect transition="in" filter="fade">
                                      <p:cBhvr>
                                        <p:cTn id="5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6CD3687-E9B3-4178-998B-2B3188120E10}"/>
              </a:ext>
            </a:extLst>
          </p:cNvPr>
          <p:cNvSpPr/>
          <p:nvPr/>
        </p:nvSpPr>
        <p:spPr>
          <a:xfrm>
            <a:off x="295275" y="428625"/>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Text Box 4"/>
          <p:cNvSpPr txBox="1">
            <a:spLocks noChangeArrowheads="1"/>
          </p:cNvSpPr>
          <p:nvPr/>
        </p:nvSpPr>
        <p:spPr bwMode="auto">
          <a:xfrm>
            <a:off x="1046353" y="1295400"/>
            <a:ext cx="518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3600" b="1" i="1">
                <a:latin typeface="Times New Roman" panose="02020603050405020304" pitchFamily="18" charset="0"/>
              </a:rPr>
              <a:t>Kết luận </a:t>
            </a:r>
          </a:p>
        </p:txBody>
      </p:sp>
      <p:pic>
        <p:nvPicPr>
          <p:cNvPr id="6" name="Picture 6" descr="Cute Safari Animal Vectors &amp;amp; Clipart | Creative Daddy"/>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591" b="89896" l="10000" r="90000">
                        <a14:foregroundMark x1="40000" y1="2591" x2="40000" y2="2591"/>
                        <a14:foregroundMark x1="49569" y1="41321" x2="49569" y2="41321"/>
                        <a14:foregroundMark x1="35776" y1="39896" x2="35776" y2="39896"/>
                        <a14:foregroundMark x1="36379" y1="39119" x2="36379" y2="39119"/>
                        <a14:foregroundMark x1="37155" y1="40155" x2="37155" y2="40155"/>
                        <a14:foregroundMark x1="49483" y1="40285" x2="49483" y2="40285"/>
                        <a14:foregroundMark x1="48190" y1="40933" x2="48190" y2="40933"/>
                        <a14:foregroundMark x1="30431" y1="22927" x2="30431" y2="22927"/>
                        <a14:foregroundMark x1="30776" y1="24482" x2="30776" y2="24482"/>
                      </a14:backgroundRemoval>
                    </a14:imgEffect>
                  </a14:imgLayer>
                </a14:imgProps>
              </a:ext>
              <a:ext uri="{28A0092B-C50C-407E-A947-70E740481C1C}">
                <a14:useLocalDpi xmlns:a14="http://schemas.microsoft.com/office/drawing/2010/main" val="0"/>
              </a:ext>
            </a:extLst>
          </a:blip>
          <a:srcRect l="28918" r="36599" b="56477"/>
          <a:stretch/>
        </p:blipFill>
        <p:spPr bwMode="auto">
          <a:xfrm>
            <a:off x="7124318" y="4437822"/>
            <a:ext cx="3103738" cy="26071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te Safari Animal Vectors &amp;amp; Clipart | Creative Daddy"/>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38083" b="97539" l="45431" r="65345">
                        <a14:foregroundMark x1="55603" y1="96891" x2="55603" y2="96891"/>
                        <a14:foregroundMark x1="45603" y1="58031" x2="45603" y2="58031"/>
                        <a14:foregroundMark x1="52845" y1="38212" x2="52845" y2="38212"/>
                        <a14:foregroundMark x1="62672" y1="97539" x2="62672" y2="97539"/>
                      </a14:backgroundRemoval>
                    </a14:imgEffect>
                  </a14:imgLayer>
                </a14:imgProps>
              </a:ext>
              <a:ext uri="{28A0092B-C50C-407E-A947-70E740481C1C}">
                <a14:useLocalDpi xmlns:a14="http://schemas.microsoft.com/office/drawing/2010/main" val="0"/>
              </a:ext>
            </a:extLst>
          </a:blip>
          <a:srcRect l="43793" t="36350" r="32069" b="1473"/>
          <a:stretch/>
        </p:blipFill>
        <p:spPr bwMode="auto">
          <a:xfrm>
            <a:off x="10219677" y="3122137"/>
            <a:ext cx="2219973" cy="38056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te Safari Animal Vectors &amp;amp; Clipart | Creative Daddy"/>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60233" b="98187" l="29138" r="49138">
                        <a14:foregroundMark x1="43362" y1="96373" x2="43362" y2="96373"/>
                        <a14:foregroundMark x1="31810" y1="98316" x2="31810" y2="98316"/>
                        <a14:foregroundMark x1="43879" y1="94819" x2="43879" y2="94819"/>
                        <a14:foregroundMark x1="43448" y1="95984" x2="43448" y2="95984"/>
                        <a14:foregroundMark x1="38707" y1="78238" x2="38707" y2="78238"/>
                        <a14:foregroundMark x1="41810" y1="75907" x2="41810" y2="75907"/>
                        <a14:foregroundMark x1="35948" y1="76295" x2="35948" y2="76295"/>
                        <a14:foregroundMark x1="33966" y1="60233" x2="33966" y2="60233"/>
                      </a14:backgroundRemoval>
                    </a14:imgEffect>
                  </a14:imgLayer>
                </a14:imgProps>
              </a:ext>
              <a:ext uri="{28A0092B-C50C-407E-A947-70E740481C1C}">
                <a14:useLocalDpi xmlns:a14="http://schemas.microsoft.com/office/drawing/2010/main" val="0"/>
              </a:ext>
            </a:extLst>
          </a:blip>
          <a:srcRect l="26868" t="57297" r="48304"/>
          <a:stretch/>
        </p:blipFill>
        <p:spPr bwMode="auto">
          <a:xfrm>
            <a:off x="9588354" y="4977460"/>
            <a:ext cx="1908542" cy="218466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xmlns="" id="{188E87BF-FE7A-4A46-9363-0C99ECB46743}"/>
              </a:ext>
            </a:extLst>
          </p:cNvPr>
          <p:cNvSpPr txBox="1">
            <a:spLocks/>
          </p:cNvSpPr>
          <p:nvPr/>
        </p:nvSpPr>
        <p:spPr>
          <a:xfrm>
            <a:off x="0" y="609600"/>
            <a:ext cx="12496800" cy="2301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smtClean="0">
                <a:ln w="76200">
                  <a:noFill/>
                </a:ln>
                <a:solidFill>
                  <a:schemeClr val="accent3">
                    <a:lumMod val="75000"/>
                  </a:schemeClr>
                </a:solidFill>
                <a:effectLst/>
                <a:uLnTx/>
                <a:uFillTx/>
                <a:latin typeface="iCiel Cadena" panose="02000503000000020004" pitchFamily="2" charset="0"/>
                <a:ea typeface="+mj-ea"/>
                <a:cs typeface="+mj-cs"/>
              </a:rPr>
              <a:t>Hoạt</a:t>
            </a:r>
            <a:r>
              <a:rPr kumimoji="0" lang="en-US" sz="3600" b="0" i="0" u="none" strike="noStrike" kern="1200" cap="none" spc="0" normalizeH="0" noProof="0" smtClean="0">
                <a:ln w="76200">
                  <a:noFill/>
                </a:ln>
                <a:solidFill>
                  <a:schemeClr val="accent3">
                    <a:lumMod val="75000"/>
                  </a:schemeClr>
                </a:solidFill>
                <a:effectLst/>
                <a:uLnTx/>
                <a:uFillTx/>
                <a:latin typeface="iCiel Cadena" panose="02000503000000020004" pitchFamily="2" charset="0"/>
                <a:ea typeface="+mj-ea"/>
                <a:cs typeface="+mj-cs"/>
              </a:rPr>
              <a:t> động 2: Số lượng con trong mỗi lần sinh của thú</a:t>
            </a:r>
            <a:endParaRPr kumimoji="0" lang="en-US" sz="3600" b="0" i="0" u="none" strike="noStrike" kern="1200" cap="none" spc="0" normalizeH="0" baseline="0" noProof="0">
              <a:ln w="76200">
                <a:noFill/>
              </a:ln>
              <a:solidFill>
                <a:schemeClr val="accent3">
                  <a:lumMod val="75000"/>
                </a:schemeClr>
              </a:solidFill>
              <a:effectLst/>
              <a:uLnTx/>
              <a:uFillTx/>
              <a:latin typeface="iCiel Cadena" panose="02000503000000020004" pitchFamily="2" charset="0"/>
              <a:ea typeface="+mj-ea"/>
              <a:cs typeface="+mj-cs"/>
            </a:endParaRPr>
          </a:p>
        </p:txBody>
      </p:sp>
      <p:sp>
        <p:nvSpPr>
          <p:cNvPr id="11" name="TextBox 10"/>
          <p:cNvSpPr txBox="1"/>
          <p:nvPr/>
        </p:nvSpPr>
        <p:spPr>
          <a:xfrm>
            <a:off x="1292111" y="1980143"/>
            <a:ext cx="9261400" cy="2554545"/>
          </a:xfrm>
          <a:prstGeom prst="rect">
            <a:avLst/>
          </a:prstGeom>
          <a:noFill/>
        </p:spPr>
        <p:txBody>
          <a:bodyPr wrap="square">
            <a:spAutoFit/>
          </a:bodyPr>
          <a:lstStyle/>
          <a:p>
            <a:pPr algn="just">
              <a:defRPr/>
            </a:pPr>
            <a:r>
              <a:rPr lang="en-US" sz="3200" b="1" smtClean="0">
                <a:solidFill>
                  <a:schemeClr val="accent1">
                    <a:lumMod val="50000"/>
                  </a:schemeClr>
                </a:solidFill>
                <a:latin typeface="Times New Roman" panose="02020603050405020304" pitchFamily="18" charset="0"/>
                <a:cs typeface="Times New Roman" panose="02020603050405020304" pitchFamily="18" charset="0"/>
              </a:rPr>
              <a:t>Ở </a:t>
            </a:r>
            <a:r>
              <a:rPr lang="en-US" sz="3200" b="1">
                <a:solidFill>
                  <a:schemeClr val="accent1">
                    <a:lumMod val="50000"/>
                  </a:schemeClr>
                </a:solidFill>
                <a:latin typeface="Times New Roman" panose="02020603050405020304" pitchFamily="18" charset="0"/>
                <a:cs typeface="Times New Roman" panose="02020603050405020304" pitchFamily="18" charset="0"/>
              </a:rPr>
              <a:t>các loài thú, trứng </a:t>
            </a:r>
            <a:r>
              <a:rPr lang="vi-VN" sz="3200" b="1">
                <a:solidFill>
                  <a:schemeClr val="accent1">
                    <a:lumMod val="50000"/>
                  </a:schemeClr>
                </a:solidFill>
                <a:latin typeface="Times New Roman" panose="02020603050405020304" pitchFamily="18" charset="0"/>
                <a:cs typeface="Times New Roman" panose="02020603050405020304" pitchFamily="18" charset="0"/>
              </a:rPr>
              <a:t>được thụ tinh thành hợp tử  sẽ phát triển thành phôi rồi thành thai trong cơ thể thú mẹ cho đến khi ra đời. Thú con mới sinh ra đã có hình dạng giống thú trưởng thành và được thú mẹ nuôi bằng sữa cho đến khi có thể tự đi kiếm ăn.</a:t>
            </a:r>
            <a:endParaRPr lang="en-US" sz="320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65320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6CD3687-E9B3-4178-998B-2B3188120E10}"/>
              </a:ext>
            </a:extLst>
          </p:cNvPr>
          <p:cNvSpPr/>
          <p:nvPr/>
        </p:nvSpPr>
        <p:spPr>
          <a:xfrm>
            <a:off x="264935" y="496557"/>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xmlns="" id="{D0B10E94-8AD1-4749-B03F-F907FED4120D}"/>
              </a:ext>
            </a:extLst>
          </p:cNvPr>
          <p:cNvSpPr txBox="1"/>
          <p:nvPr/>
        </p:nvSpPr>
        <p:spPr>
          <a:xfrm>
            <a:off x="1999669" y="1700553"/>
            <a:ext cx="9807924" cy="707886"/>
          </a:xfrm>
          <a:prstGeom prst="rect">
            <a:avLst/>
          </a:prstGeom>
          <a:noFill/>
        </p:spPr>
        <p:txBody>
          <a:bodyPr wrap="square" rtlCol="0">
            <a:spAutoFit/>
          </a:bodyPr>
          <a:lstStyle/>
          <a:p>
            <a:pPr lvl="0" defTabSz="685800">
              <a:defRPr/>
            </a:pPr>
            <a:r>
              <a:rPr kumimoji="0" lang="en-US" sz="4000" b="1" i="0" u="sng" strike="noStrike" kern="1200" cap="none" spc="0" normalizeH="0" baseline="0" noProof="0">
                <a:ln>
                  <a:noFill/>
                </a:ln>
                <a:solidFill>
                  <a:srgbClr val="FE622A"/>
                </a:solidFill>
                <a:effectLst/>
                <a:uLnTx/>
                <a:uFillTx/>
                <a:latin typeface="UTM Isadora" panose="02040603050506020204" pitchFamily="18" charset="0"/>
                <a:ea typeface="+mn-ea"/>
                <a:cs typeface="+mn-cs"/>
              </a:rPr>
              <a:t>Câu </a:t>
            </a:r>
            <a:r>
              <a:rPr lang="en-US" sz="4000" b="1" u="sng" noProof="0">
                <a:solidFill>
                  <a:srgbClr val="FE622A"/>
                </a:solidFill>
                <a:latin typeface="UTM Isadora" panose="02040603050506020204" pitchFamily="18" charset="0"/>
              </a:rPr>
              <a:t>1</a:t>
            </a:r>
            <a:r>
              <a:rPr kumimoji="0" lang="en-US" sz="4000" b="1" i="0" u="none" strike="noStrike" kern="1200" cap="none" spc="0" normalizeH="0" baseline="0" noProof="0" smtClean="0">
                <a:ln>
                  <a:noFill/>
                </a:ln>
                <a:solidFill>
                  <a:srgbClr val="FE622A"/>
                </a:solidFill>
                <a:effectLst/>
                <a:uLnTx/>
                <a:uFillTx/>
                <a:latin typeface="UTM Isadora" panose="02040603050506020204" pitchFamily="18" charset="0"/>
                <a:ea typeface="+mn-ea"/>
                <a:cs typeface="+mn-cs"/>
              </a:rPr>
              <a:t>: </a:t>
            </a:r>
            <a:r>
              <a:rPr lang="en-US" sz="4000" b="1" smtClean="0">
                <a:solidFill>
                  <a:srgbClr val="FE622A"/>
                </a:solidFill>
                <a:latin typeface="UTM Isadora" panose="02040603050506020204" pitchFamily="18" charset="0"/>
              </a:rPr>
              <a:t>Trứng chim sẽ nở thành gì?</a:t>
            </a:r>
            <a:endParaRPr kumimoji="0" lang="en-US" sz="4000" b="1" i="0" u="none" strike="noStrike" kern="1200" cap="none" spc="0" normalizeH="0" baseline="0" noProof="0" dirty="0">
              <a:ln>
                <a:noFill/>
              </a:ln>
              <a:solidFill>
                <a:srgbClr val="00B050"/>
              </a:solidFill>
              <a:effectLst/>
              <a:uLnTx/>
              <a:uFillTx/>
              <a:latin typeface="UTM Isadora" panose="02040603050506020204" pitchFamily="18" charset="0"/>
              <a:ea typeface="+mn-ea"/>
              <a:cs typeface="+mn-cs"/>
            </a:endParaRPr>
          </a:p>
        </p:txBody>
      </p:sp>
      <p:sp>
        <p:nvSpPr>
          <p:cNvPr id="5" name="TextBox 4">
            <a:extLst>
              <a:ext uri="{FF2B5EF4-FFF2-40B4-BE49-F238E27FC236}">
                <a16:creationId xmlns:a16="http://schemas.microsoft.com/office/drawing/2014/main" xmlns="" id="{D30CD5C1-92A8-4B8A-9F0D-88AE67F4973D}"/>
              </a:ext>
            </a:extLst>
          </p:cNvPr>
          <p:cNvSpPr txBox="1"/>
          <p:nvPr/>
        </p:nvSpPr>
        <p:spPr>
          <a:xfrm>
            <a:off x="3352696" y="2604380"/>
            <a:ext cx="6172289" cy="892552"/>
          </a:xfrm>
          <a:prstGeom prst="rect">
            <a:avLst/>
          </a:prstGeom>
          <a:noFill/>
        </p:spPr>
        <p:txBody>
          <a:bodyPr wrap="square" rtlCol="0">
            <a:spAutoFit/>
          </a:bodyPr>
          <a:lstStyle/>
          <a:p>
            <a:pPr marL="0" marR="0" lvl="0" indent="0" algn="just" defTabSz="914378"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UTM Isadora" panose="02040603050506020204" pitchFamily="18" charset="0"/>
                <a:ea typeface="+mn-ea"/>
                <a:cs typeface="+mn-cs"/>
              </a:rPr>
              <a:t>A</a:t>
            </a:r>
            <a:r>
              <a:rPr kumimoji="0" lang="en-US" sz="4000" b="1" i="0" u="none" strike="noStrike" kern="1200" cap="none" spc="0" normalizeH="0" baseline="0" noProof="0">
                <a:ln>
                  <a:noFill/>
                </a:ln>
                <a:solidFill>
                  <a:sysClr val="windowText" lastClr="000000"/>
                </a:solidFill>
                <a:effectLst/>
                <a:uLnTx/>
                <a:uFillTx/>
                <a:latin typeface="UTM Isadora" panose="02040603050506020204" pitchFamily="18" charset="0"/>
                <a:ea typeface="+mn-ea"/>
                <a:cs typeface="+mn-cs"/>
              </a:rPr>
              <a:t>. </a:t>
            </a:r>
            <a:r>
              <a:rPr lang="en-US" sz="4000" b="1" noProof="0" smtClean="0">
                <a:solidFill>
                  <a:sysClr val="windowText" lastClr="000000"/>
                </a:solidFill>
                <a:latin typeface="UTM Isadora" panose="02040603050506020204" pitchFamily="18" charset="0"/>
              </a:rPr>
              <a:t>Ấu trùng</a:t>
            </a:r>
            <a:endParaRPr kumimoji="0" lang="en-US" sz="4000" b="0" i="0" u="none" strike="noStrike" kern="1200" cap="none" spc="0" normalizeH="0" baseline="0" noProof="0" dirty="0">
              <a:ln>
                <a:noFill/>
              </a:ln>
              <a:solidFill>
                <a:sysClr val="windowText" lastClr="000000"/>
              </a:solidFill>
              <a:effectLst/>
              <a:uLnTx/>
              <a:uFillTx/>
              <a:latin typeface="UTM Cooper Black" pitchFamily="18" charset="0"/>
              <a:ea typeface="+mn-ea"/>
              <a:cs typeface="+mn-cs"/>
            </a:endParaRPr>
          </a:p>
        </p:txBody>
      </p:sp>
      <p:sp>
        <p:nvSpPr>
          <p:cNvPr id="6" name="TextBox 5">
            <a:extLst>
              <a:ext uri="{FF2B5EF4-FFF2-40B4-BE49-F238E27FC236}">
                <a16:creationId xmlns:a16="http://schemas.microsoft.com/office/drawing/2014/main" xmlns="" id="{32696EDF-4412-49A7-9266-971CA9651F8C}"/>
              </a:ext>
            </a:extLst>
          </p:cNvPr>
          <p:cNvSpPr txBox="1"/>
          <p:nvPr/>
        </p:nvSpPr>
        <p:spPr>
          <a:xfrm>
            <a:off x="3352696" y="3612435"/>
            <a:ext cx="5562600" cy="892552"/>
          </a:xfrm>
          <a:prstGeom prst="rect">
            <a:avLst/>
          </a:prstGeom>
          <a:noFill/>
        </p:spPr>
        <p:txBody>
          <a:bodyPr wrap="square" rtlCol="0">
            <a:spAutoFit/>
          </a:bodyPr>
          <a:lstStyle/>
          <a:p>
            <a:pPr marL="0" marR="0" lvl="0" indent="0" algn="just" defTabSz="914378"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UTM Isadora" panose="02040603050506020204" pitchFamily="18" charset="0"/>
                <a:ea typeface="+mn-ea"/>
                <a:cs typeface="+mn-cs"/>
              </a:rPr>
              <a:t>B</a:t>
            </a:r>
            <a:r>
              <a:rPr kumimoji="0" lang="en-US" sz="4000" b="1" i="0" u="none" strike="noStrike" kern="1200" cap="none" spc="0" normalizeH="0" baseline="0" noProof="0">
                <a:ln>
                  <a:noFill/>
                </a:ln>
                <a:solidFill>
                  <a:sysClr val="windowText" lastClr="000000"/>
                </a:solidFill>
                <a:effectLst/>
                <a:uLnTx/>
                <a:uFillTx/>
                <a:latin typeface="UTM Isadora" panose="02040603050506020204" pitchFamily="18" charset="0"/>
                <a:ea typeface="+mn-ea"/>
                <a:cs typeface="+mn-cs"/>
              </a:rPr>
              <a:t>. </a:t>
            </a:r>
            <a:r>
              <a:rPr lang="en-US" sz="4000" b="1" smtClean="0">
                <a:solidFill>
                  <a:sysClr val="windowText" lastClr="000000"/>
                </a:solidFill>
                <a:latin typeface="UTM Isadora" panose="02040603050506020204" pitchFamily="18" charset="0"/>
              </a:rPr>
              <a:t>Chim non</a:t>
            </a:r>
            <a:endParaRPr kumimoji="0" lang="en-US" sz="4000" b="0" i="0" u="none" strike="noStrike" kern="1200" cap="none" spc="0" normalizeH="0" baseline="0" noProof="0" dirty="0">
              <a:ln>
                <a:noFill/>
              </a:ln>
              <a:solidFill>
                <a:sysClr val="windowText" lastClr="000000"/>
              </a:solidFill>
              <a:effectLst/>
              <a:uLnTx/>
              <a:uFillTx/>
              <a:latin typeface="UTM Cooper Black" pitchFamily="18" charset="0"/>
              <a:ea typeface="+mn-ea"/>
              <a:cs typeface="+mn-cs"/>
            </a:endParaRPr>
          </a:p>
        </p:txBody>
      </p:sp>
      <p:grpSp>
        <p:nvGrpSpPr>
          <p:cNvPr id="12" name="Group 11">
            <a:extLst>
              <a:ext uri="{FF2B5EF4-FFF2-40B4-BE49-F238E27FC236}">
                <a16:creationId xmlns:a16="http://schemas.microsoft.com/office/drawing/2014/main" xmlns="" id="{924BCAE1-9FFC-4633-AB10-AF04EF185246}"/>
              </a:ext>
            </a:extLst>
          </p:cNvPr>
          <p:cNvGrpSpPr/>
          <p:nvPr/>
        </p:nvGrpSpPr>
        <p:grpSpPr>
          <a:xfrm rot="7904754">
            <a:off x="263413" y="69825"/>
            <a:ext cx="1598569" cy="2239125"/>
            <a:chOff x="9412611" y="-101887"/>
            <a:chExt cx="2520791" cy="3530887"/>
          </a:xfrm>
        </p:grpSpPr>
        <p:pic>
          <p:nvPicPr>
            <p:cNvPr id="15" name="Picture 7">
              <a:extLst>
                <a:ext uri="{FF2B5EF4-FFF2-40B4-BE49-F238E27FC236}">
                  <a16:creationId xmlns:a16="http://schemas.microsoft.com/office/drawing/2014/main" xmlns="" id="{1E657DC7-0C71-495A-BDFC-7DA2E22506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12611" y="1303269"/>
              <a:ext cx="2125731" cy="2125731"/>
            </a:xfrm>
            <a:prstGeom prst="rect">
              <a:avLst/>
            </a:prstGeom>
          </p:spPr>
        </p:pic>
        <p:pic>
          <p:nvPicPr>
            <p:cNvPr id="19" name="Picture 8">
              <a:extLst>
                <a:ext uri="{FF2B5EF4-FFF2-40B4-BE49-F238E27FC236}">
                  <a16:creationId xmlns:a16="http://schemas.microsoft.com/office/drawing/2014/main" xmlns="" id="{83A6F8A8-9E4A-4367-9EA2-65D8473BC18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455872" y="-101887"/>
              <a:ext cx="1477530" cy="1403653"/>
            </a:xfrm>
            <a:prstGeom prst="rect">
              <a:avLst/>
            </a:prstGeom>
          </p:spPr>
        </p:pic>
      </p:grpSp>
      <p:pic>
        <p:nvPicPr>
          <p:cNvPr id="20" name="Picture 6" descr="Facebook Like Png - Facebook Like Clipart, Transparent Png - 2000x1713  (#81060) - PinPng">
            <a:extLst>
              <a:ext uri="{FF2B5EF4-FFF2-40B4-BE49-F238E27FC236}">
                <a16:creationId xmlns:a16="http://schemas.microsoft.com/office/drawing/2014/main" xmlns="" id="{CA005C34-41F6-4A7E-BCDA-A2D46BD6188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188" b="99375" l="0" r="100000">
                        <a14:foregroundMark x1="8438" y1="44375" x2="81875" y2="66250"/>
                        <a14:foregroundMark x1="55937" y1="29688" x2="35938" y2="76563"/>
                        <a14:foregroundMark x1="26563" y1="77500" x2="26563" y2="74375"/>
                        <a14:foregroundMark x1="40938" y1="61250" x2="84688" y2="77500"/>
                        <a14:foregroundMark x1="56250" y1="42188" x2="89063" y2="69688"/>
                        <a14:foregroundMark x1="63438" y1="53438" x2="88125" y2="54375"/>
                        <a14:foregroundMark x1="36250" y1="76563" x2="75938" y2="79688"/>
                      </a14:backgroundRemoval>
                    </a14:imgEffect>
                  </a14:imgLayer>
                </a14:imgProps>
              </a:ext>
              <a:ext uri="{28A0092B-C50C-407E-A947-70E740481C1C}">
                <a14:useLocalDpi xmlns:a14="http://schemas.microsoft.com/office/drawing/2010/main" val="0"/>
              </a:ext>
            </a:extLst>
          </a:blip>
          <a:srcRect/>
          <a:stretch>
            <a:fillRect/>
          </a:stretch>
        </p:blipFill>
        <p:spPr bwMode="auto">
          <a:xfrm>
            <a:off x="6348931" y="3421622"/>
            <a:ext cx="1109400" cy="1109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boy like thumb Royalty Free Vector Image">
            <a:extLst>
              <a:ext uri="{FF2B5EF4-FFF2-40B4-BE49-F238E27FC236}">
                <a16:creationId xmlns:a16="http://schemas.microsoft.com/office/drawing/2014/main" xmlns="" id="{94851936-6A25-40BB-8FAF-6555DE0BC562}"/>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87544" l="0" r="100000">
                        <a14:foregroundMark x1="80000" y1="39265" x2="62200" y2="61803"/>
                        <a14:foregroundMark x1="72600" y1="27639" x2="86300" y2="58482"/>
                        <a14:foregroundMark x1="74300" y1="16133" x2="74200" y2="63820"/>
                        <a14:foregroundMark x1="54100" y1="60617" x2="94100" y2="63345"/>
                        <a14:foregroundMark x1="51700" y1="55279" x2="96000" y2="55753"/>
                        <a14:foregroundMark x1="52600" y1="48399" x2="97100" y2="48636"/>
                        <a14:foregroundMark x1="60400" y1="41163" x2="96300" y2="40095"/>
                        <a14:foregroundMark x1="77800" y1="30249" x2="95500" y2="42705"/>
                        <a14:foregroundMark x1="73900" y1="11388" x2="67000" y2="48280"/>
                      </a14:backgroundRemoval>
                    </a14:imgEffect>
                  </a14:imgLayer>
                </a14:imgProps>
              </a:ext>
              <a:ext uri="{28A0092B-C50C-407E-A947-70E740481C1C}">
                <a14:useLocalDpi xmlns:a14="http://schemas.microsoft.com/office/drawing/2010/main" val="0"/>
              </a:ext>
            </a:extLst>
          </a:blip>
          <a:srcRect b="10293"/>
          <a:stretch/>
        </p:blipFill>
        <p:spPr bwMode="auto">
          <a:xfrm>
            <a:off x="9088358" y="4653280"/>
            <a:ext cx="2997759" cy="226680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xmlns="" id="{188E87BF-FE7A-4A46-9363-0C99ECB46743}"/>
              </a:ext>
            </a:extLst>
          </p:cNvPr>
          <p:cNvSpPr txBox="1">
            <a:spLocks/>
          </p:cNvSpPr>
          <p:nvPr/>
        </p:nvSpPr>
        <p:spPr>
          <a:xfrm>
            <a:off x="1535488" y="601670"/>
            <a:ext cx="9228435" cy="2301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smtClean="0">
                <a:ln w="76200">
                  <a:noFill/>
                </a:ln>
                <a:solidFill>
                  <a:schemeClr val="accent3">
                    <a:lumMod val="75000"/>
                  </a:schemeClr>
                </a:solidFill>
                <a:effectLst/>
                <a:uLnTx/>
                <a:uFillTx/>
                <a:latin typeface="iCiel Cadena" panose="02000503000000020004" pitchFamily="2" charset="0"/>
                <a:ea typeface="+mj-ea"/>
                <a:cs typeface="+mj-cs"/>
              </a:rPr>
              <a:t>Kiểm tra bài</a:t>
            </a:r>
            <a:r>
              <a:rPr kumimoji="0" lang="en-US" sz="6000" b="0" i="0" u="none" strike="noStrike" kern="1200" cap="none" spc="0" normalizeH="0" noProof="0" smtClean="0">
                <a:ln w="76200">
                  <a:noFill/>
                </a:ln>
                <a:solidFill>
                  <a:schemeClr val="accent3">
                    <a:lumMod val="75000"/>
                  </a:schemeClr>
                </a:solidFill>
                <a:effectLst/>
                <a:uLnTx/>
                <a:uFillTx/>
                <a:latin typeface="iCiel Cadena" panose="02000503000000020004" pitchFamily="2" charset="0"/>
                <a:ea typeface="+mj-ea"/>
                <a:cs typeface="+mj-cs"/>
              </a:rPr>
              <a:t> cũ</a:t>
            </a:r>
            <a:endParaRPr kumimoji="0" lang="en-US" sz="6000" b="0" i="0" u="none" strike="noStrike" kern="1200" cap="none" spc="0" normalizeH="0" baseline="0" noProof="0">
              <a:ln w="76200">
                <a:noFill/>
              </a:ln>
              <a:solidFill>
                <a:schemeClr val="accent3">
                  <a:lumMod val="75000"/>
                </a:schemeClr>
              </a:solidFill>
              <a:effectLst/>
              <a:uLnTx/>
              <a:uFillTx/>
              <a:latin typeface="iCiel Cadena" panose="02000503000000020004" pitchFamily="2" charset="0"/>
              <a:ea typeface="+mj-ea"/>
              <a:cs typeface="+mj-cs"/>
            </a:endParaRPr>
          </a:p>
        </p:txBody>
      </p:sp>
    </p:spTree>
    <p:extLst>
      <p:ext uri="{BB962C8B-B14F-4D97-AF65-F5344CB8AC3E}">
        <p14:creationId xmlns:p14="http://schemas.microsoft.com/office/powerpoint/2010/main" val="52869936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6CD3687-E9B3-4178-998B-2B3188120E10}"/>
              </a:ext>
            </a:extLst>
          </p:cNvPr>
          <p:cNvSpPr/>
          <p:nvPr/>
        </p:nvSpPr>
        <p:spPr>
          <a:xfrm>
            <a:off x="295275" y="428625"/>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Title 1">
            <a:extLst>
              <a:ext uri="{FF2B5EF4-FFF2-40B4-BE49-F238E27FC236}">
                <a16:creationId xmlns:a16="http://schemas.microsoft.com/office/drawing/2014/main" xmlns="" id="{188E87BF-FE7A-4A46-9363-0C99ECB46743}"/>
              </a:ext>
            </a:extLst>
          </p:cNvPr>
          <p:cNvSpPr txBox="1">
            <a:spLocks/>
          </p:cNvSpPr>
          <p:nvPr/>
        </p:nvSpPr>
        <p:spPr>
          <a:xfrm>
            <a:off x="1600200" y="428625"/>
            <a:ext cx="9228435" cy="2301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smtClean="0">
                <a:ln w="76200">
                  <a:noFill/>
                </a:ln>
                <a:solidFill>
                  <a:schemeClr val="accent3">
                    <a:lumMod val="75000"/>
                  </a:schemeClr>
                </a:solidFill>
                <a:effectLst/>
                <a:uLnTx/>
                <a:uFillTx/>
                <a:latin typeface="iCiel Cadena" panose="02000503000000020004" pitchFamily="2" charset="0"/>
                <a:ea typeface="+mj-ea"/>
                <a:cs typeface="+mj-cs"/>
              </a:rPr>
              <a:t>Hoạt</a:t>
            </a:r>
            <a:r>
              <a:rPr kumimoji="0" lang="en-US" b="0" i="0" u="none" strike="noStrike" kern="1200" cap="none" spc="0" normalizeH="0" noProof="0" smtClean="0">
                <a:ln w="76200">
                  <a:noFill/>
                </a:ln>
                <a:solidFill>
                  <a:schemeClr val="accent3">
                    <a:lumMod val="75000"/>
                  </a:schemeClr>
                </a:solidFill>
                <a:effectLst/>
                <a:uLnTx/>
                <a:uFillTx/>
                <a:latin typeface="iCiel Cadena" panose="02000503000000020004" pitchFamily="2" charset="0"/>
                <a:ea typeface="+mj-ea"/>
                <a:cs typeface="+mj-cs"/>
              </a:rPr>
              <a:t> động 3: Củng cố</a:t>
            </a:r>
            <a:endParaRPr kumimoji="0" lang="en-US" b="0" i="0" u="none" strike="noStrike" kern="1200" cap="none" spc="0" normalizeH="0" baseline="0" noProof="0">
              <a:ln w="76200">
                <a:noFill/>
              </a:ln>
              <a:solidFill>
                <a:schemeClr val="accent3">
                  <a:lumMod val="75000"/>
                </a:schemeClr>
              </a:solidFill>
              <a:effectLst/>
              <a:uLnTx/>
              <a:uFillTx/>
              <a:latin typeface="iCiel Cadena" panose="02000503000000020004" pitchFamily="2" charset="0"/>
              <a:ea typeface="+mj-ea"/>
              <a:cs typeface="+mj-cs"/>
            </a:endParaRPr>
          </a:p>
        </p:txBody>
      </p:sp>
      <p:pic>
        <p:nvPicPr>
          <p:cNvPr id="7" name="Picture 8" descr="Cute Safari Animal Vectors &amp;amp; Clipart | Creative Daddy"/>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8083" b="97539" l="45431" r="65345">
                        <a14:foregroundMark x1="55603" y1="96891" x2="55603" y2="96891"/>
                        <a14:foregroundMark x1="45603" y1="58031" x2="45603" y2="58031"/>
                        <a14:foregroundMark x1="52845" y1="38212" x2="52845" y2="38212"/>
                        <a14:foregroundMark x1="62672" y1="97539" x2="62672" y2="97539"/>
                      </a14:backgroundRemoval>
                    </a14:imgEffect>
                  </a14:imgLayer>
                </a14:imgProps>
              </a:ext>
              <a:ext uri="{28A0092B-C50C-407E-A947-70E740481C1C}">
                <a14:useLocalDpi xmlns:a14="http://schemas.microsoft.com/office/drawing/2010/main" val="0"/>
              </a:ext>
            </a:extLst>
          </a:blip>
          <a:srcRect l="43793" t="36350" r="32069" b="1473"/>
          <a:stretch/>
        </p:blipFill>
        <p:spPr bwMode="auto">
          <a:xfrm>
            <a:off x="10219677" y="3122137"/>
            <a:ext cx="2219973" cy="38056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6"/>
          <p:cNvSpPr txBox="1">
            <a:spLocks noChangeArrowheads="1"/>
          </p:cNvSpPr>
          <p:nvPr/>
        </p:nvSpPr>
        <p:spPr bwMode="auto">
          <a:xfrm>
            <a:off x="762000" y="1096055"/>
            <a:ext cx="807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b="1">
                <a:solidFill>
                  <a:schemeClr val="accent1">
                    <a:lumMod val="50000"/>
                  </a:schemeClr>
                </a:solidFill>
                <a:latin typeface="Times New Roman" panose="02020603050405020304" pitchFamily="18" charset="0"/>
              </a:rPr>
              <a:t>Chọn câu trả lời đúng</a:t>
            </a:r>
            <a:endParaRPr lang="en-US" altLang="vi-VN" sz="2800" b="1">
              <a:solidFill>
                <a:schemeClr val="accent1">
                  <a:lumMod val="50000"/>
                </a:schemeClr>
              </a:solidFill>
            </a:endParaRPr>
          </a:p>
        </p:txBody>
      </p:sp>
      <p:sp>
        <p:nvSpPr>
          <p:cNvPr id="11" name="Text Box 27"/>
          <p:cNvSpPr txBox="1">
            <a:spLocks noChangeArrowheads="1"/>
          </p:cNvSpPr>
          <p:nvPr/>
        </p:nvSpPr>
        <p:spPr bwMode="auto">
          <a:xfrm>
            <a:off x="1132114" y="1687286"/>
            <a:ext cx="82296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3600" b="1">
                <a:latin typeface="Times New Roman" panose="02020603050405020304" pitchFamily="18" charset="0"/>
              </a:rPr>
              <a:t>1. </a:t>
            </a:r>
            <a:r>
              <a:rPr lang="en-US" altLang="vi-VN" b="1">
                <a:latin typeface="Times New Roman" panose="02020603050405020304" pitchFamily="18" charset="0"/>
              </a:rPr>
              <a:t>Thú là loại độn</a:t>
            </a:r>
            <a:r>
              <a:rPr lang="en-US" altLang="vi-VN" sz="2800" b="1"/>
              <a:t>g</a:t>
            </a:r>
            <a:r>
              <a:rPr lang="en-US" altLang="vi-VN" b="1">
                <a:latin typeface="Times New Roman" panose="02020603050405020304" pitchFamily="18" charset="0"/>
              </a:rPr>
              <a:t> vật ?</a:t>
            </a:r>
          </a:p>
        </p:txBody>
      </p:sp>
      <p:sp>
        <p:nvSpPr>
          <p:cNvPr id="12" name="Text Box 28"/>
          <p:cNvSpPr txBox="1">
            <a:spLocks noChangeArrowheads="1"/>
          </p:cNvSpPr>
          <p:nvPr/>
        </p:nvSpPr>
        <p:spPr bwMode="auto">
          <a:xfrm>
            <a:off x="2209800" y="2285093"/>
            <a:ext cx="2362200" cy="64135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3600" b="1">
                <a:solidFill>
                  <a:srgbClr val="FF0066"/>
                </a:solidFill>
                <a:latin typeface="Times New Roman" panose="02020603050405020304" pitchFamily="18" charset="0"/>
              </a:rPr>
              <a:t>A. Đẻ con</a:t>
            </a:r>
          </a:p>
        </p:txBody>
      </p:sp>
      <p:sp>
        <p:nvSpPr>
          <p:cNvPr id="13" name="Text Box 29"/>
          <p:cNvSpPr txBox="1">
            <a:spLocks noChangeArrowheads="1"/>
          </p:cNvSpPr>
          <p:nvPr/>
        </p:nvSpPr>
        <p:spPr bwMode="auto">
          <a:xfrm>
            <a:off x="6486525" y="2276475"/>
            <a:ext cx="2514600" cy="64135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3600" b="1">
                <a:solidFill>
                  <a:srgbClr val="FF0066"/>
                </a:solidFill>
                <a:latin typeface="Times New Roman" panose="02020603050405020304" pitchFamily="18" charset="0"/>
              </a:rPr>
              <a:t>B. Đẻ trứn</a:t>
            </a:r>
            <a:r>
              <a:rPr lang="en-US" altLang="vi-VN" sz="2800" b="1">
                <a:solidFill>
                  <a:srgbClr val="FF0066"/>
                </a:solidFill>
              </a:rPr>
              <a:t>g</a:t>
            </a:r>
          </a:p>
        </p:txBody>
      </p:sp>
      <p:sp>
        <p:nvSpPr>
          <p:cNvPr id="14" name="Text Box 30"/>
          <p:cNvSpPr txBox="1">
            <a:spLocks noChangeArrowheads="1"/>
          </p:cNvSpPr>
          <p:nvPr/>
        </p:nvSpPr>
        <p:spPr bwMode="auto">
          <a:xfrm>
            <a:off x="1132114" y="2912616"/>
            <a:ext cx="991688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b="1">
                <a:latin typeface="Times New Roman" panose="02020603050405020304" pitchFamily="18" charset="0"/>
                <a:cs typeface="Times New Roman" panose="02020603050405020304" pitchFamily="18" charset="0"/>
              </a:rPr>
              <a:t>2. Trong các động vật dưới đây động vật nào đẻ nhiều con trong một lứa?</a:t>
            </a:r>
          </a:p>
        </p:txBody>
      </p:sp>
      <p:sp>
        <p:nvSpPr>
          <p:cNvPr id="15" name="Text Box 31"/>
          <p:cNvSpPr txBox="1">
            <a:spLocks noChangeArrowheads="1"/>
          </p:cNvSpPr>
          <p:nvPr/>
        </p:nvSpPr>
        <p:spPr bwMode="auto">
          <a:xfrm>
            <a:off x="2253343" y="4058667"/>
            <a:ext cx="1600200" cy="6413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3600" b="1">
                <a:solidFill>
                  <a:srgbClr val="CC00FF"/>
                </a:solidFill>
                <a:latin typeface="Times New Roman" panose="02020603050405020304" pitchFamily="18" charset="0"/>
              </a:rPr>
              <a:t>A. Bò</a:t>
            </a:r>
          </a:p>
        </p:txBody>
      </p:sp>
      <p:sp>
        <p:nvSpPr>
          <p:cNvPr id="16" name="Text Box 32"/>
          <p:cNvSpPr txBox="1">
            <a:spLocks noChangeArrowheads="1"/>
          </p:cNvSpPr>
          <p:nvPr/>
        </p:nvSpPr>
        <p:spPr bwMode="auto">
          <a:xfrm>
            <a:off x="4453262" y="4061498"/>
            <a:ext cx="1828800" cy="64135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3600" b="1">
                <a:solidFill>
                  <a:srgbClr val="FF0066"/>
                </a:solidFill>
                <a:latin typeface="Times New Roman" panose="02020603050405020304" pitchFamily="18" charset="0"/>
              </a:rPr>
              <a:t>B. Trâu</a:t>
            </a:r>
          </a:p>
        </p:txBody>
      </p:sp>
      <p:sp>
        <p:nvSpPr>
          <p:cNvPr id="17" name="Text Box 33"/>
          <p:cNvSpPr txBox="1">
            <a:spLocks noChangeArrowheads="1"/>
          </p:cNvSpPr>
          <p:nvPr/>
        </p:nvSpPr>
        <p:spPr bwMode="auto">
          <a:xfrm>
            <a:off x="6900539" y="4058667"/>
            <a:ext cx="1600200" cy="6413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3600" b="1">
                <a:solidFill>
                  <a:srgbClr val="0000FF"/>
                </a:solidFill>
                <a:latin typeface="Times New Roman" panose="02020603050405020304" pitchFamily="18" charset="0"/>
              </a:rPr>
              <a:t>C.Khỉ</a:t>
            </a:r>
            <a:r>
              <a:rPr lang="en-US" altLang="vi-VN" sz="1800" b="1">
                <a:latin typeface="Times New Roman" panose="02020603050405020304" pitchFamily="18" charset="0"/>
              </a:rPr>
              <a:t> </a:t>
            </a:r>
          </a:p>
        </p:txBody>
      </p:sp>
      <p:sp>
        <p:nvSpPr>
          <p:cNvPr id="18" name="Text Box 34"/>
          <p:cNvSpPr txBox="1">
            <a:spLocks noChangeArrowheads="1"/>
          </p:cNvSpPr>
          <p:nvPr/>
        </p:nvSpPr>
        <p:spPr bwMode="auto">
          <a:xfrm>
            <a:off x="8955930" y="4058667"/>
            <a:ext cx="1676400" cy="64135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3600" b="1">
                <a:solidFill>
                  <a:schemeClr val="tx2"/>
                </a:solidFill>
                <a:latin typeface="Times New Roman" panose="02020603050405020304" pitchFamily="18" charset="0"/>
              </a:rPr>
              <a:t>D. Lợn</a:t>
            </a:r>
          </a:p>
        </p:txBody>
      </p:sp>
      <p:sp>
        <p:nvSpPr>
          <p:cNvPr id="19" name="Text Box 35"/>
          <p:cNvSpPr txBox="1">
            <a:spLocks noChangeArrowheads="1"/>
          </p:cNvSpPr>
          <p:nvPr/>
        </p:nvSpPr>
        <p:spPr bwMode="auto">
          <a:xfrm>
            <a:off x="1132114" y="4742763"/>
            <a:ext cx="746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b="1">
                <a:latin typeface="Times New Roman" panose="02020603050405020304" pitchFamily="18" charset="0"/>
                <a:cs typeface="Times New Roman" panose="02020603050405020304" pitchFamily="18" charset="0"/>
              </a:rPr>
              <a:t>3. Loài thú nuôi con bằng cách nào?</a:t>
            </a:r>
          </a:p>
        </p:txBody>
      </p:sp>
      <p:sp>
        <p:nvSpPr>
          <p:cNvPr id="20" name="Text Box 36"/>
          <p:cNvSpPr txBox="1">
            <a:spLocks noChangeArrowheads="1"/>
          </p:cNvSpPr>
          <p:nvPr/>
        </p:nvSpPr>
        <p:spPr bwMode="auto">
          <a:xfrm>
            <a:off x="2253343" y="5439117"/>
            <a:ext cx="3276600" cy="64135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3600" b="1">
                <a:solidFill>
                  <a:srgbClr val="FF0066"/>
                </a:solidFill>
                <a:latin typeface="Times New Roman" panose="02020603050405020304" pitchFamily="18" charset="0"/>
              </a:rPr>
              <a:t>A. Cho con bú</a:t>
            </a:r>
          </a:p>
        </p:txBody>
      </p:sp>
      <p:sp>
        <p:nvSpPr>
          <p:cNvPr id="21" name="Text Box 37"/>
          <p:cNvSpPr txBox="1">
            <a:spLocks noChangeArrowheads="1"/>
          </p:cNvSpPr>
          <p:nvPr/>
        </p:nvSpPr>
        <p:spPr bwMode="auto">
          <a:xfrm>
            <a:off x="5780314" y="5445579"/>
            <a:ext cx="5638800" cy="646331"/>
          </a:xfrm>
          <a:prstGeom prst="rect">
            <a:avLst/>
          </a:prstGeom>
          <a:solidFill>
            <a:schemeClr val="accent1">
              <a:lumMod val="60000"/>
              <a:lumOff val="40000"/>
            </a:schemeClr>
          </a:solidFill>
          <a:ln>
            <a:noFill/>
          </a:ln>
          <a:effec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vi-VN" sz="3600" b="1">
                <a:solidFill>
                  <a:srgbClr val="0000FF"/>
                </a:solidFill>
                <a:latin typeface="Times New Roman" panose="02020603050405020304" pitchFamily="18" charset="0"/>
              </a:rPr>
              <a:t>B. Kiếm mồi mớm cho con </a:t>
            </a:r>
          </a:p>
        </p:txBody>
      </p:sp>
      <p:sp>
        <p:nvSpPr>
          <p:cNvPr id="22" name="Text Box 38"/>
          <p:cNvSpPr txBox="1">
            <a:spLocks noChangeArrowheads="1"/>
          </p:cNvSpPr>
          <p:nvPr/>
        </p:nvSpPr>
        <p:spPr bwMode="auto">
          <a:xfrm>
            <a:off x="2895600" y="2286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endParaRPr lang="vi-VN" altLang="vi-VN" sz="1800">
              <a:latin typeface="Times New Roman" panose="02020603050405020304" pitchFamily="18" charset="0"/>
            </a:endParaRPr>
          </a:p>
        </p:txBody>
      </p:sp>
      <p:sp>
        <p:nvSpPr>
          <p:cNvPr id="23" name="Oval 39"/>
          <p:cNvSpPr>
            <a:spLocks noChangeArrowheads="1"/>
          </p:cNvSpPr>
          <p:nvPr/>
        </p:nvSpPr>
        <p:spPr bwMode="auto">
          <a:xfrm>
            <a:off x="2253343" y="2384425"/>
            <a:ext cx="533400" cy="533400"/>
          </a:xfrm>
          <a:prstGeom prst="ellipse">
            <a:avLst/>
          </a:prstGeom>
          <a:noFill/>
          <a:ln w="57150">
            <a:solidFill>
              <a:srgbClr val="CC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endParaRPr lang="vi-VN" altLang="vi-VN" sz="1800">
              <a:solidFill>
                <a:srgbClr val="66FF66"/>
              </a:solidFill>
              <a:latin typeface="Times New Roman" panose="02020603050405020304" pitchFamily="18" charset="0"/>
            </a:endParaRPr>
          </a:p>
        </p:txBody>
      </p:sp>
      <p:sp>
        <p:nvSpPr>
          <p:cNvPr id="24" name="Oval 40"/>
          <p:cNvSpPr>
            <a:spLocks noChangeArrowheads="1"/>
          </p:cNvSpPr>
          <p:nvPr/>
        </p:nvSpPr>
        <p:spPr bwMode="auto">
          <a:xfrm>
            <a:off x="8955930" y="4159250"/>
            <a:ext cx="533400" cy="533400"/>
          </a:xfrm>
          <a:prstGeom prst="ellipse">
            <a:avLst/>
          </a:prstGeom>
          <a:noFill/>
          <a:ln w="57150">
            <a:solidFill>
              <a:srgbClr val="CC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endParaRPr lang="vi-VN" altLang="vi-VN" sz="1800">
              <a:solidFill>
                <a:srgbClr val="66FF66"/>
              </a:solidFill>
              <a:latin typeface="Times New Roman" panose="02020603050405020304" pitchFamily="18" charset="0"/>
            </a:endParaRPr>
          </a:p>
        </p:txBody>
      </p:sp>
      <p:sp>
        <p:nvSpPr>
          <p:cNvPr id="25" name="Oval 41"/>
          <p:cNvSpPr>
            <a:spLocks noChangeArrowheads="1"/>
          </p:cNvSpPr>
          <p:nvPr/>
        </p:nvSpPr>
        <p:spPr bwMode="auto">
          <a:xfrm>
            <a:off x="2247900" y="5541623"/>
            <a:ext cx="533400" cy="533400"/>
          </a:xfrm>
          <a:prstGeom prst="ellipse">
            <a:avLst/>
          </a:prstGeom>
          <a:noFill/>
          <a:ln w="57150">
            <a:solidFill>
              <a:srgbClr val="CC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endParaRPr lang="vi-VN" altLang="vi-VN" sz="1800">
              <a:solidFill>
                <a:srgbClr val="66FF66"/>
              </a:solidFill>
              <a:latin typeface="Times New Roman" panose="02020603050405020304" pitchFamily="18" charset="0"/>
            </a:endParaRPr>
          </a:p>
        </p:txBody>
      </p:sp>
    </p:spTree>
    <p:extLst>
      <p:ext uri="{BB962C8B-B14F-4D97-AF65-F5344CB8AC3E}">
        <p14:creationId xmlns:p14="http://schemas.microsoft.com/office/powerpoint/2010/main" val="117636732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ppt_w*0.70"/>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Effect transition="in" filter="fade">
                                      <p:cBhvr>
                                        <p:cTn id="23" dur="1000"/>
                                        <p:tgtEl>
                                          <p:spTgt spid="12"/>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strVal val="#ppt_w*0.70"/>
                                          </p:val>
                                        </p:tav>
                                        <p:tav tm="100000">
                                          <p:val>
                                            <p:strVal val="#ppt_w"/>
                                          </p:val>
                                        </p:tav>
                                      </p:tavLst>
                                    </p:anim>
                                    <p:anim calcmode="lin" valueType="num">
                                      <p:cBhvr>
                                        <p:cTn id="27" dur="1000" fill="hold"/>
                                        <p:tgtEl>
                                          <p:spTgt spid="13"/>
                                        </p:tgtEl>
                                        <p:attrNameLst>
                                          <p:attrName>ppt_h</p:attrName>
                                        </p:attrNameLst>
                                      </p:cBhvr>
                                      <p:tavLst>
                                        <p:tav tm="0">
                                          <p:val>
                                            <p:strVal val="#ppt_h"/>
                                          </p:val>
                                        </p:tav>
                                        <p:tav tm="100000">
                                          <p:val>
                                            <p:strVal val="#ppt_h"/>
                                          </p:val>
                                        </p:tav>
                                      </p:tavLst>
                                    </p:anim>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ox(i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strVal val="#ppt_w*0.70"/>
                                          </p:val>
                                        </p:tav>
                                        <p:tav tm="100000">
                                          <p:val>
                                            <p:strVal val="#ppt_w"/>
                                          </p:val>
                                        </p:tav>
                                      </p:tavLst>
                                    </p:anim>
                                    <p:anim calcmode="lin" valueType="num">
                                      <p:cBhvr>
                                        <p:cTn id="39" dur="1000" fill="hold"/>
                                        <p:tgtEl>
                                          <p:spTgt spid="14"/>
                                        </p:tgtEl>
                                        <p:attrNameLst>
                                          <p:attrName>ppt_h</p:attrName>
                                        </p:attrNameLst>
                                      </p:cBhvr>
                                      <p:tavLst>
                                        <p:tav tm="0">
                                          <p:val>
                                            <p:strVal val="#ppt_h"/>
                                          </p:val>
                                        </p:tav>
                                        <p:tav tm="100000">
                                          <p:val>
                                            <p:strVal val="#ppt_h"/>
                                          </p:val>
                                        </p:tav>
                                      </p:tavLst>
                                    </p:anim>
                                    <p:animEffect transition="in" filter="fade">
                                      <p:cBhvr>
                                        <p:cTn id="40" dur="1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strVal val="#ppt_w*0.70"/>
                                          </p:val>
                                        </p:tav>
                                        <p:tav tm="100000">
                                          <p:val>
                                            <p:strVal val="#ppt_w"/>
                                          </p:val>
                                        </p:tav>
                                      </p:tavLst>
                                    </p:anim>
                                    <p:anim calcmode="lin" valueType="num">
                                      <p:cBhvr>
                                        <p:cTn id="46" dur="1000" fill="hold"/>
                                        <p:tgtEl>
                                          <p:spTgt spid="15"/>
                                        </p:tgtEl>
                                        <p:attrNameLst>
                                          <p:attrName>ppt_h</p:attrName>
                                        </p:attrNameLst>
                                      </p:cBhvr>
                                      <p:tavLst>
                                        <p:tav tm="0">
                                          <p:val>
                                            <p:strVal val="#ppt_h"/>
                                          </p:val>
                                        </p:tav>
                                        <p:tav tm="100000">
                                          <p:val>
                                            <p:strVal val="#ppt_h"/>
                                          </p:val>
                                        </p:tav>
                                      </p:tavLst>
                                    </p:anim>
                                    <p:animEffect transition="in" filter="fade">
                                      <p:cBhvr>
                                        <p:cTn id="47" dur="1000"/>
                                        <p:tgtEl>
                                          <p:spTgt spid="15"/>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1000" fill="hold"/>
                                        <p:tgtEl>
                                          <p:spTgt spid="16"/>
                                        </p:tgtEl>
                                        <p:attrNameLst>
                                          <p:attrName>ppt_w</p:attrName>
                                        </p:attrNameLst>
                                      </p:cBhvr>
                                      <p:tavLst>
                                        <p:tav tm="0">
                                          <p:val>
                                            <p:strVal val="#ppt_w*0.70"/>
                                          </p:val>
                                        </p:tav>
                                        <p:tav tm="100000">
                                          <p:val>
                                            <p:strVal val="#ppt_w"/>
                                          </p:val>
                                        </p:tav>
                                      </p:tavLst>
                                    </p:anim>
                                    <p:anim calcmode="lin" valueType="num">
                                      <p:cBhvr>
                                        <p:cTn id="51" dur="1000" fill="hold"/>
                                        <p:tgtEl>
                                          <p:spTgt spid="16"/>
                                        </p:tgtEl>
                                        <p:attrNameLst>
                                          <p:attrName>ppt_h</p:attrName>
                                        </p:attrNameLst>
                                      </p:cBhvr>
                                      <p:tavLst>
                                        <p:tav tm="0">
                                          <p:val>
                                            <p:strVal val="#ppt_h"/>
                                          </p:val>
                                        </p:tav>
                                        <p:tav tm="100000">
                                          <p:val>
                                            <p:strVal val="#ppt_h"/>
                                          </p:val>
                                        </p:tav>
                                      </p:tavLst>
                                    </p:anim>
                                    <p:animEffect transition="in" filter="fade">
                                      <p:cBhvr>
                                        <p:cTn id="52" dur="1000"/>
                                        <p:tgtEl>
                                          <p:spTgt spid="16"/>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strVal val="#ppt_w*0.70"/>
                                          </p:val>
                                        </p:tav>
                                        <p:tav tm="100000">
                                          <p:val>
                                            <p:strVal val="#ppt_w"/>
                                          </p:val>
                                        </p:tav>
                                      </p:tavLst>
                                    </p:anim>
                                    <p:anim calcmode="lin" valueType="num">
                                      <p:cBhvr>
                                        <p:cTn id="56" dur="1000" fill="hold"/>
                                        <p:tgtEl>
                                          <p:spTgt spid="17"/>
                                        </p:tgtEl>
                                        <p:attrNameLst>
                                          <p:attrName>ppt_h</p:attrName>
                                        </p:attrNameLst>
                                      </p:cBhvr>
                                      <p:tavLst>
                                        <p:tav tm="0">
                                          <p:val>
                                            <p:strVal val="#ppt_h"/>
                                          </p:val>
                                        </p:tav>
                                        <p:tav tm="100000">
                                          <p:val>
                                            <p:strVal val="#ppt_h"/>
                                          </p:val>
                                        </p:tav>
                                      </p:tavLst>
                                    </p:anim>
                                    <p:animEffect transition="in" filter="fade">
                                      <p:cBhvr>
                                        <p:cTn id="57" dur="1000"/>
                                        <p:tgtEl>
                                          <p:spTgt spid="17"/>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1000" fill="hold"/>
                                        <p:tgtEl>
                                          <p:spTgt spid="18"/>
                                        </p:tgtEl>
                                        <p:attrNameLst>
                                          <p:attrName>ppt_w</p:attrName>
                                        </p:attrNameLst>
                                      </p:cBhvr>
                                      <p:tavLst>
                                        <p:tav tm="0">
                                          <p:val>
                                            <p:strVal val="#ppt_w*0.70"/>
                                          </p:val>
                                        </p:tav>
                                        <p:tav tm="100000">
                                          <p:val>
                                            <p:strVal val="#ppt_w"/>
                                          </p:val>
                                        </p:tav>
                                      </p:tavLst>
                                    </p:anim>
                                    <p:anim calcmode="lin" valueType="num">
                                      <p:cBhvr>
                                        <p:cTn id="61" dur="1000" fill="hold"/>
                                        <p:tgtEl>
                                          <p:spTgt spid="18"/>
                                        </p:tgtEl>
                                        <p:attrNameLst>
                                          <p:attrName>ppt_h</p:attrName>
                                        </p:attrNameLst>
                                      </p:cBhvr>
                                      <p:tavLst>
                                        <p:tav tm="0">
                                          <p:val>
                                            <p:strVal val="#ppt_h"/>
                                          </p:val>
                                        </p:tav>
                                        <p:tav tm="100000">
                                          <p:val>
                                            <p:strVal val="#ppt_h"/>
                                          </p:val>
                                        </p:tav>
                                      </p:tavLst>
                                    </p:anim>
                                    <p:animEffect transition="in" filter="fade">
                                      <p:cBhvr>
                                        <p:cTn id="62" dur="1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ox(in)">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1000" fill="hold"/>
                                        <p:tgtEl>
                                          <p:spTgt spid="19"/>
                                        </p:tgtEl>
                                        <p:attrNameLst>
                                          <p:attrName>ppt_w</p:attrName>
                                        </p:attrNameLst>
                                      </p:cBhvr>
                                      <p:tavLst>
                                        <p:tav tm="0">
                                          <p:val>
                                            <p:strVal val="#ppt_w*0.70"/>
                                          </p:val>
                                        </p:tav>
                                        <p:tav tm="100000">
                                          <p:val>
                                            <p:strVal val="#ppt_w"/>
                                          </p:val>
                                        </p:tav>
                                      </p:tavLst>
                                    </p:anim>
                                    <p:anim calcmode="lin" valueType="num">
                                      <p:cBhvr>
                                        <p:cTn id="73" dur="1000" fill="hold"/>
                                        <p:tgtEl>
                                          <p:spTgt spid="19"/>
                                        </p:tgtEl>
                                        <p:attrNameLst>
                                          <p:attrName>ppt_h</p:attrName>
                                        </p:attrNameLst>
                                      </p:cBhvr>
                                      <p:tavLst>
                                        <p:tav tm="0">
                                          <p:val>
                                            <p:strVal val="#ppt_h"/>
                                          </p:val>
                                        </p:tav>
                                        <p:tav tm="100000">
                                          <p:val>
                                            <p:strVal val="#ppt_h"/>
                                          </p:val>
                                        </p:tav>
                                      </p:tavLst>
                                    </p:anim>
                                    <p:animEffect transition="in" filter="fade">
                                      <p:cBhvr>
                                        <p:cTn id="74" dur="10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1000" fill="hold"/>
                                        <p:tgtEl>
                                          <p:spTgt spid="20"/>
                                        </p:tgtEl>
                                        <p:attrNameLst>
                                          <p:attrName>ppt_w</p:attrName>
                                        </p:attrNameLst>
                                      </p:cBhvr>
                                      <p:tavLst>
                                        <p:tav tm="0">
                                          <p:val>
                                            <p:strVal val="#ppt_w*0.70"/>
                                          </p:val>
                                        </p:tav>
                                        <p:tav tm="100000">
                                          <p:val>
                                            <p:strVal val="#ppt_w"/>
                                          </p:val>
                                        </p:tav>
                                      </p:tavLst>
                                    </p:anim>
                                    <p:anim calcmode="lin" valueType="num">
                                      <p:cBhvr>
                                        <p:cTn id="80" dur="1000" fill="hold"/>
                                        <p:tgtEl>
                                          <p:spTgt spid="20"/>
                                        </p:tgtEl>
                                        <p:attrNameLst>
                                          <p:attrName>ppt_h</p:attrName>
                                        </p:attrNameLst>
                                      </p:cBhvr>
                                      <p:tavLst>
                                        <p:tav tm="0">
                                          <p:val>
                                            <p:strVal val="#ppt_h"/>
                                          </p:val>
                                        </p:tav>
                                        <p:tav tm="100000">
                                          <p:val>
                                            <p:strVal val="#ppt_h"/>
                                          </p:val>
                                        </p:tav>
                                      </p:tavLst>
                                    </p:anim>
                                    <p:animEffect transition="in" filter="fade">
                                      <p:cBhvr>
                                        <p:cTn id="81" dur="1000"/>
                                        <p:tgtEl>
                                          <p:spTgt spid="20"/>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1000" fill="hold"/>
                                        <p:tgtEl>
                                          <p:spTgt spid="21"/>
                                        </p:tgtEl>
                                        <p:attrNameLst>
                                          <p:attrName>ppt_w</p:attrName>
                                        </p:attrNameLst>
                                      </p:cBhvr>
                                      <p:tavLst>
                                        <p:tav tm="0">
                                          <p:val>
                                            <p:strVal val="#ppt_w*0.70"/>
                                          </p:val>
                                        </p:tav>
                                        <p:tav tm="100000">
                                          <p:val>
                                            <p:strVal val="#ppt_w"/>
                                          </p:val>
                                        </p:tav>
                                      </p:tavLst>
                                    </p:anim>
                                    <p:anim calcmode="lin" valueType="num">
                                      <p:cBhvr>
                                        <p:cTn id="85" dur="1000" fill="hold"/>
                                        <p:tgtEl>
                                          <p:spTgt spid="21"/>
                                        </p:tgtEl>
                                        <p:attrNameLst>
                                          <p:attrName>ppt_h</p:attrName>
                                        </p:attrNameLst>
                                      </p:cBhvr>
                                      <p:tavLst>
                                        <p:tav tm="0">
                                          <p:val>
                                            <p:strVal val="#ppt_h"/>
                                          </p:val>
                                        </p:tav>
                                        <p:tav tm="100000">
                                          <p:val>
                                            <p:strVal val="#ppt_h"/>
                                          </p:val>
                                        </p:tav>
                                      </p:tavLst>
                                    </p:anim>
                                    <p:animEffect transition="in" filter="fade">
                                      <p:cBhvr>
                                        <p:cTn id="86" dur="10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box(in)">
                                      <p:cBhvr>
                                        <p:cTn id="9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p:bldP spid="15" grpId="0" animBg="1"/>
      <p:bldP spid="16" grpId="0" animBg="1"/>
      <p:bldP spid="17" grpId="0" animBg="1"/>
      <p:bldP spid="18" grpId="0" animBg="1"/>
      <p:bldP spid="19" grpId="0"/>
      <p:bldP spid="20" grpId="0" animBg="1"/>
      <p:bldP spid="21" grpId="0"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6CD3687-E9B3-4178-998B-2B3188120E10}"/>
              </a:ext>
            </a:extLst>
          </p:cNvPr>
          <p:cNvSpPr/>
          <p:nvPr/>
        </p:nvSpPr>
        <p:spPr>
          <a:xfrm>
            <a:off x="295275" y="428625"/>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AutoShape 6" descr="Káº¿t quáº£ hÃ¬nh áº£nh cho voi bá» sÄn báº¯n"/>
          <p:cNvSpPr>
            <a:spLocks noChangeAspect="1" noChangeArrowheads="1"/>
          </p:cNvSpPr>
          <p:nvPr/>
        </p:nvSpPr>
        <p:spPr bwMode="auto">
          <a:xfrm>
            <a:off x="1414463" y="-6492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pic>
        <p:nvPicPr>
          <p:cNvPr id="4" name="Picture 8" descr="D:\giao an nhung tiet 26\h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3609975"/>
            <a:ext cx="42037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Káº¿t quáº£ hÃ¬nh áº£nh cho sÄn ngÃ  v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300" y="3609975"/>
            <a:ext cx="469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D:\giao an nhung tiet 26\ha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744538"/>
            <a:ext cx="47752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D:\giao an nhung tiet 26\ha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300" y="769938"/>
            <a:ext cx="39624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
          <p:cNvSpPr>
            <a:spLocks noChangeArrowheads="1"/>
          </p:cNvSpPr>
          <p:nvPr/>
        </p:nvSpPr>
        <p:spPr bwMode="auto">
          <a:xfrm>
            <a:off x="1879600" y="2466975"/>
            <a:ext cx="8534400" cy="2590800"/>
          </a:xfrm>
          <a:prstGeom prst="cloudCallout">
            <a:avLst>
              <a:gd name="adj1" fmla="val -46278"/>
              <a:gd name="adj2" fmla="val -80269"/>
            </a:avLst>
          </a:prstGeom>
          <a:solidFill>
            <a:schemeClr val="accent1">
              <a:lumMod val="20000"/>
              <a:lumOff val="80000"/>
            </a:schemeClr>
          </a:solidFill>
          <a:ln w="38100">
            <a:solidFill>
              <a:schemeClr val="accent1">
                <a:lumMod val="60000"/>
                <a:lumOff val="40000"/>
              </a:schemeClr>
            </a:solidFill>
            <a:round/>
            <a:headEnd/>
            <a:tailEnd/>
          </a:ln>
          <a:effec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pPr>
            <a:r>
              <a:rPr lang="en-US" altLang="vi-VN" b="1">
                <a:latin typeface=".VnTime" panose="020B7200000000000000" pitchFamily="34" charset="0"/>
              </a:rPr>
              <a:t>   </a:t>
            </a:r>
            <a:r>
              <a:rPr lang="en-US" altLang="vi-VN" sz="2800" b="1">
                <a:latin typeface=".VnTime" panose="020B7200000000000000" pitchFamily="34" charset="0"/>
              </a:rPr>
              <a:t>HiÖn nay</a:t>
            </a:r>
            <a:r>
              <a:rPr lang="en-US" altLang="vi-VN" sz="2800">
                <a:latin typeface=".VnTime" panose="020B7200000000000000" pitchFamily="34" charset="0"/>
              </a:rPr>
              <a:t> </a:t>
            </a:r>
            <a:r>
              <a:rPr lang="en-US" altLang="vi-VN" sz="2800" b="1">
                <a:latin typeface=".VnTime" panose="020B7200000000000000" pitchFamily="34" charset="0"/>
              </a:rPr>
              <a:t>mét sè loµi thó thuéc ®éng vËt hoang d· ®ang cã nguy c¬ bÞ diÖt chñng, ®Ó tr¸nh t×nh tr¹ng ®ã chóng ta cÇn ph¶i lµm g× ? </a:t>
            </a:r>
          </a:p>
          <a:p>
            <a:pPr algn="ctr" eaLnBrk="1" hangingPunct="1">
              <a:spcBef>
                <a:spcPct val="0"/>
              </a:spcBef>
              <a:buFontTx/>
              <a:buNone/>
            </a:pPr>
            <a:endParaRPr lang="en-US" altLang="vi-VN" sz="2800" b="1">
              <a:latin typeface=".VnTime" panose="020B7200000000000000" pitchFamily="34" charset="0"/>
            </a:endParaRPr>
          </a:p>
        </p:txBody>
      </p:sp>
    </p:spTree>
    <p:extLst>
      <p:ext uri="{BB962C8B-B14F-4D97-AF65-F5344CB8AC3E}">
        <p14:creationId xmlns:p14="http://schemas.microsoft.com/office/powerpoint/2010/main" val="3500023794"/>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6CD3687-E9B3-4178-998B-2B3188120E10}"/>
              </a:ext>
            </a:extLst>
          </p:cNvPr>
          <p:cNvSpPr/>
          <p:nvPr/>
        </p:nvSpPr>
        <p:spPr>
          <a:xfrm>
            <a:off x="295275" y="428625"/>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7"/>
          <p:cNvSpPr txBox="1">
            <a:spLocks noChangeArrowheads="1"/>
          </p:cNvSpPr>
          <p:nvPr/>
        </p:nvSpPr>
        <p:spPr>
          <a:xfrm>
            <a:off x="1066800" y="505279"/>
            <a:ext cx="82296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u="sng" smtClean="0">
                <a:solidFill>
                  <a:srgbClr val="0000FF"/>
                </a:solidFill>
                <a:latin typeface="Times New Roman" pitchFamily="18" charset="0"/>
              </a:rPr>
              <a:t>Bảo vệ loài thú</a:t>
            </a:r>
          </a:p>
        </p:txBody>
      </p:sp>
      <p:sp>
        <p:nvSpPr>
          <p:cNvPr id="9" name="Text Box 3"/>
          <p:cNvSpPr txBox="1">
            <a:spLocks noChangeArrowheads="1"/>
          </p:cNvSpPr>
          <p:nvPr/>
        </p:nvSpPr>
        <p:spPr bwMode="auto">
          <a:xfrm>
            <a:off x="1143000" y="1401286"/>
            <a:ext cx="929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eaLnBrk="1" hangingPunct="1">
              <a:spcBef>
                <a:spcPct val="50000"/>
              </a:spcBef>
              <a:buFontTx/>
              <a:buNone/>
            </a:pPr>
            <a:r>
              <a:rPr lang="en-US" altLang="vi-VN" sz="2800" b="1" smtClean="0">
                <a:solidFill>
                  <a:srgbClr val="FF3399"/>
                </a:solidFill>
                <a:latin typeface="Times New Roman" panose="02020603050405020304" pitchFamily="18" charset="0"/>
                <a:cs typeface="Times New Roman" panose="02020603050405020304" pitchFamily="18" charset="0"/>
              </a:rPr>
              <a:t>- Chúng ta cần bảo vệ các loài thú thuộc động vật hoang dã, tuyệt đối không săn bắt, mua bán … các loại thú quý.</a:t>
            </a:r>
            <a:endParaRPr lang="en-US" altLang="vi-VN" sz="2800" b="1">
              <a:solidFill>
                <a:srgbClr val="FF3399"/>
              </a:solidFill>
              <a:latin typeface="Times New Roman" panose="02020603050405020304" pitchFamily="18" charset="0"/>
              <a:cs typeface="Times New Roman" panose="02020603050405020304" pitchFamily="18" charset="0"/>
            </a:endParaRPr>
          </a:p>
        </p:txBody>
      </p:sp>
      <p:sp>
        <p:nvSpPr>
          <p:cNvPr id="10" name="Text Box 3"/>
          <p:cNvSpPr txBox="1">
            <a:spLocks noChangeArrowheads="1"/>
          </p:cNvSpPr>
          <p:nvPr/>
        </p:nvSpPr>
        <p:spPr bwMode="auto">
          <a:xfrm>
            <a:off x="1143000" y="2474893"/>
            <a:ext cx="929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eaLnBrk="1" hangingPunct="1">
              <a:spcBef>
                <a:spcPct val="50000"/>
              </a:spcBef>
              <a:buFontTx/>
              <a:buNone/>
            </a:pPr>
            <a:r>
              <a:rPr lang="en-US" altLang="vi-VN" sz="2800" b="1" smtClean="0">
                <a:solidFill>
                  <a:schemeClr val="accent1">
                    <a:lumMod val="75000"/>
                  </a:schemeClr>
                </a:solidFill>
                <a:latin typeface="Times New Roman" panose="02020603050405020304" pitchFamily="18" charset="0"/>
                <a:cs typeface="Times New Roman" panose="02020603050405020304" pitchFamily="18" charset="0"/>
              </a:rPr>
              <a:t>- Không đốt phá rừng, giữ môi trường sống trong sạch cho các loài thú.</a:t>
            </a:r>
            <a:endParaRPr lang="en-US" altLang="vi-VN" sz="2800" b="1">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Text Box 3"/>
          <p:cNvSpPr txBox="1">
            <a:spLocks noChangeArrowheads="1"/>
          </p:cNvSpPr>
          <p:nvPr/>
        </p:nvSpPr>
        <p:spPr bwMode="auto">
          <a:xfrm>
            <a:off x="1143000" y="3518045"/>
            <a:ext cx="9296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eaLnBrk="1" hangingPunct="1">
              <a:spcBef>
                <a:spcPct val="50000"/>
              </a:spcBef>
              <a:buFontTx/>
              <a:buNone/>
            </a:pPr>
            <a:r>
              <a:rPr lang="en-US" altLang="vi-VN" sz="2800" b="1" smtClean="0">
                <a:solidFill>
                  <a:srgbClr val="0070C0"/>
                </a:solidFill>
                <a:latin typeface="Times New Roman" panose="02020603050405020304" pitchFamily="18" charset="0"/>
                <a:cs typeface="Times New Roman" panose="02020603050405020304" pitchFamily="18" charset="0"/>
              </a:rPr>
              <a:t>- Yêu quý các loài động vật có ích, có tinh thần và hành động vảo vệ các loài động vật, đặc biệt là các loài động vật quý hiếm.</a:t>
            </a:r>
            <a:endParaRPr lang="en-US" altLang="vi-VN" sz="2800" b="1">
              <a:solidFill>
                <a:srgbClr val="0070C0"/>
              </a:solidFill>
              <a:latin typeface="Times New Roman" panose="02020603050405020304" pitchFamily="18" charset="0"/>
              <a:cs typeface="Times New Roman" panose="02020603050405020304" pitchFamily="18" charset="0"/>
            </a:endParaRPr>
          </a:p>
        </p:txBody>
      </p:sp>
      <p:sp>
        <p:nvSpPr>
          <p:cNvPr id="12" name="Text Box 3"/>
          <p:cNvSpPr txBox="1">
            <a:spLocks noChangeArrowheads="1"/>
          </p:cNvSpPr>
          <p:nvPr/>
        </p:nvSpPr>
        <p:spPr bwMode="auto">
          <a:xfrm>
            <a:off x="1143000" y="5005222"/>
            <a:ext cx="929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eaLnBrk="1" hangingPunct="1">
              <a:spcBef>
                <a:spcPct val="50000"/>
              </a:spcBef>
              <a:buFontTx/>
              <a:buNone/>
            </a:pPr>
            <a:r>
              <a:rPr lang="en-US" altLang="vi-VN" sz="2800" b="1" smtClean="0">
                <a:solidFill>
                  <a:srgbClr val="00B050"/>
                </a:solidFill>
                <a:latin typeface="Times New Roman" panose="02020603050405020304" pitchFamily="18" charset="0"/>
                <a:cs typeface="Times New Roman" panose="02020603050405020304" pitchFamily="18" charset="0"/>
              </a:rPr>
              <a:t>- Tuyên truyền mọi người năng cao ý thức bảo vệ các loài thú.</a:t>
            </a:r>
            <a:endParaRPr lang="en-US" altLang="vi-VN" sz="2800" b="1">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342733"/>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eng-yeah-tre-con-www_nhacchuongvui_com (1)">
            <a:hlinkClick r:id="" action="ppaction://media"/>
            <a:extLst>
              <a:ext uri="{FF2B5EF4-FFF2-40B4-BE49-F238E27FC236}">
                <a16:creationId xmlns:a16="http://schemas.microsoft.com/office/drawing/2014/main" xmlns="" id="{498CE44A-17BD-4649-8009-9F4AD4714E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3610" y="6375400"/>
            <a:ext cx="406400" cy="406400"/>
          </a:xfrm>
          <a:prstGeom prst="rect">
            <a:avLst/>
          </a:prstGeom>
        </p:spPr>
      </p:pic>
      <p:pic>
        <p:nvPicPr>
          <p:cNvPr id="1026" name="Picture 2" descr="43 Overall Champion Illustrations &amp;amp; Clip Art - iStock">
            <a:extLst>
              <a:ext uri="{FF2B5EF4-FFF2-40B4-BE49-F238E27FC236}">
                <a16:creationId xmlns:a16="http://schemas.microsoft.com/office/drawing/2014/main" xmlns="" id="{32D7929C-C118-4C5F-A416-AD9BCF2F955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8221" y="2725149"/>
            <a:ext cx="6855558" cy="3853451"/>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20">
            <a:extLst>
              <a:ext uri="{FF2B5EF4-FFF2-40B4-BE49-F238E27FC236}">
                <a16:creationId xmlns:a16="http://schemas.microsoft.com/office/drawing/2014/main" xmlns="" id="{9034738B-9CD3-42A5-9A2F-F902B5334CD5}"/>
              </a:ext>
            </a:extLst>
          </p:cNvPr>
          <p:cNvPicPr>
            <a:picLocks noChangeAspect="1"/>
          </p:cNvPicPr>
          <p:nvPr/>
        </p:nvPicPr>
        <p:blipFill rotWithShape="1">
          <a:blip r:embed="rId6">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10" name="图片 16">
            <a:extLst>
              <a:ext uri="{FF2B5EF4-FFF2-40B4-BE49-F238E27FC236}">
                <a16:creationId xmlns:a16="http://schemas.microsoft.com/office/drawing/2014/main" xmlns="" id="{1596C7C6-8D89-4406-9E01-4D6FD18BFEB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7" name="Title 1">
            <a:extLst>
              <a:ext uri="{FF2B5EF4-FFF2-40B4-BE49-F238E27FC236}">
                <a16:creationId xmlns:a16="http://schemas.microsoft.com/office/drawing/2014/main" xmlns="" id="{188E87BF-FE7A-4A46-9363-0C99ECB46743}"/>
              </a:ext>
            </a:extLst>
          </p:cNvPr>
          <p:cNvSpPr txBox="1">
            <a:spLocks/>
          </p:cNvSpPr>
          <p:nvPr/>
        </p:nvSpPr>
        <p:spPr>
          <a:xfrm>
            <a:off x="1371600" y="1501651"/>
            <a:ext cx="9228435" cy="2301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9600" smtClean="0">
                <a:ln w="76200">
                  <a:noFill/>
                </a:ln>
                <a:solidFill>
                  <a:schemeClr val="accent3">
                    <a:lumMod val="75000"/>
                  </a:schemeClr>
                </a:solidFill>
                <a:latin typeface="iCiel Cadena" panose="02000503000000020004" pitchFamily="2" charset="0"/>
              </a:rPr>
              <a:t>CHÀO TẠM BIỆT</a:t>
            </a:r>
            <a:endParaRPr kumimoji="0" lang="en-US" sz="9600" b="0" i="0" u="none" strike="noStrike" kern="1200" cap="none" spc="0" normalizeH="0" baseline="0" noProof="0">
              <a:ln w="76200">
                <a:noFill/>
              </a:ln>
              <a:solidFill>
                <a:schemeClr val="accent3">
                  <a:lumMod val="75000"/>
                </a:schemeClr>
              </a:solidFill>
              <a:effectLst/>
              <a:uLnTx/>
              <a:uFillTx/>
              <a:latin typeface="iCiel Cadena" panose="02000503000000020004" pitchFamily="2" charset="0"/>
            </a:endParaRPr>
          </a:p>
        </p:txBody>
      </p:sp>
    </p:spTree>
    <p:extLst>
      <p:ext uri="{BB962C8B-B14F-4D97-AF65-F5344CB8AC3E}">
        <p14:creationId xmlns:p14="http://schemas.microsoft.com/office/powerpoint/2010/main" val="1896602572"/>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4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6CD3687-E9B3-4178-998B-2B3188120E10}"/>
              </a:ext>
            </a:extLst>
          </p:cNvPr>
          <p:cNvSpPr/>
          <p:nvPr/>
        </p:nvSpPr>
        <p:spPr>
          <a:xfrm>
            <a:off x="264935" y="496557"/>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xmlns="" id="{D0B10E94-8AD1-4749-B03F-F907FED4120D}"/>
              </a:ext>
            </a:extLst>
          </p:cNvPr>
          <p:cNvSpPr txBox="1"/>
          <p:nvPr/>
        </p:nvSpPr>
        <p:spPr>
          <a:xfrm>
            <a:off x="1999669" y="1700553"/>
            <a:ext cx="9807924" cy="1323439"/>
          </a:xfrm>
          <a:prstGeom prst="rect">
            <a:avLst/>
          </a:prstGeom>
          <a:noFill/>
        </p:spPr>
        <p:txBody>
          <a:bodyPr wrap="square" rtlCol="0">
            <a:spAutoFit/>
          </a:bodyPr>
          <a:lstStyle/>
          <a:p>
            <a:pPr lvl="0" defTabSz="685800">
              <a:defRPr/>
            </a:pPr>
            <a:r>
              <a:rPr kumimoji="0" lang="en-US" sz="4000" b="1" i="0" u="sng" strike="noStrike" kern="1200" cap="none" spc="0" normalizeH="0" baseline="0" noProof="0">
                <a:ln>
                  <a:noFill/>
                </a:ln>
                <a:solidFill>
                  <a:srgbClr val="FE622A"/>
                </a:solidFill>
                <a:effectLst/>
                <a:uLnTx/>
                <a:uFillTx/>
                <a:latin typeface="UTM Isadora" panose="02040603050506020204" pitchFamily="18" charset="0"/>
                <a:ea typeface="+mn-ea"/>
                <a:cs typeface="+mn-cs"/>
              </a:rPr>
              <a:t>Câu </a:t>
            </a:r>
            <a:r>
              <a:rPr lang="en-US" sz="4000" b="1" u="sng">
                <a:solidFill>
                  <a:srgbClr val="FE622A"/>
                </a:solidFill>
                <a:latin typeface="UTM Isadora" panose="02040603050506020204" pitchFamily="18" charset="0"/>
              </a:rPr>
              <a:t>2</a:t>
            </a:r>
            <a:r>
              <a:rPr kumimoji="0" lang="en-US" sz="4000" b="1" i="0" u="none" strike="noStrike" kern="1200" cap="none" spc="0" normalizeH="0" baseline="0" noProof="0" smtClean="0">
                <a:ln>
                  <a:noFill/>
                </a:ln>
                <a:solidFill>
                  <a:srgbClr val="FE622A"/>
                </a:solidFill>
                <a:effectLst/>
                <a:uLnTx/>
                <a:uFillTx/>
                <a:latin typeface="UTM Isadora" panose="02040603050506020204" pitchFamily="18" charset="0"/>
                <a:ea typeface="+mn-ea"/>
                <a:cs typeface="+mn-cs"/>
              </a:rPr>
              <a:t>: </a:t>
            </a:r>
            <a:r>
              <a:rPr lang="en-US" sz="4000" b="1" smtClean="0">
                <a:solidFill>
                  <a:srgbClr val="FE622A"/>
                </a:solidFill>
                <a:latin typeface="UTM Isadora" panose="02040603050506020204" pitchFamily="18" charset="0"/>
              </a:rPr>
              <a:t>Hầu hết chim non mới nở tự đi kiếm mồi được chưa?</a:t>
            </a:r>
            <a:endParaRPr kumimoji="0" lang="en-US" sz="4000" b="1" i="0" u="none" strike="noStrike" kern="1200" cap="none" spc="0" normalizeH="0" baseline="0" noProof="0" dirty="0">
              <a:ln>
                <a:noFill/>
              </a:ln>
              <a:solidFill>
                <a:srgbClr val="00B050"/>
              </a:solidFill>
              <a:effectLst/>
              <a:uLnTx/>
              <a:uFillTx/>
              <a:latin typeface="UTM Isadora" panose="02040603050506020204" pitchFamily="18" charset="0"/>
              <a:ea typeface="+mn-ea"/>
              <a:cs typeface="+mn-cs"/>
            </a:endParaRPr>
          </a:p>
        </p:txBody>
      </p:sp>
      <p:sp>
        <p:nvSpPr>
          <p:cNvPr id="5" name="TextBox 4">
            <a:extLst>
              <a:ext uri="{FF2B5EF4-FFF2-40B4-BE49-F238E27FC236}">
                <a16:creationId xmlns:a16="http://schemas.microsoft.com/office/drawing/2014/main" xmlns="" id="{D30CD5C1-92A8-4B8A-9F0D-88AE67F4973D}"/>
              </a:ext>
            </a:extLst>
          </p:cNvPr>
          <p:cNvSpPr txBox="1"/>
          <p:nvPr/>
        </p:nvSpPr>
        <p:spPr>
          <a:xfrm>
            <a:off x="2133600" y="2991335"/>
            <a:ext cx="9144000" cy="892552"/>
          </a:xfrm>
          <a:prstGeom prst="rect">
            <a:avLst/>
          </a:prstGeom>
          <a:noFill/>
        </p:spPr>
        <p:txBody>
          <a:bodyPr wrap="square" rtlCol="0">
            <a:spAutoFit/>
          </a:bodyPr>
          <a:lstStyle/>
          <a:p>
            <a:pPr marL="0" marR="0" lvl="0" indent="0" algn="just" defTabSz="914378"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UTM Isadora" panose="02040603050506020204" pitchFamily="18" charset="0"/>
                <a:ea typeface="+mn-ea"/>
                <a:cs typeface="+mn-cs"/>
              </a:rPr>
              <a:t>A</a:t>
            </a:r>
            <a:r>
              <a:rPr kumimoji="0" lang="en-US" sz="4000" b="1" i="0" u="none" strike="noStrike" kern="1200" cap="none" spc="0" normalizeH="0" baseline="0" noProof="0">
                <a:ln>
                  <a:noFill/>
                </a:ln>
                <a:solidFill>
                  <a:sysClr val="windowText" lastClr="000000"/>
                </a:solidFill>
                <a:effectLst/>
                <a:uLnTx/>
                <a:uFillTx/>
                <a:latin typeface="UTM Isadora" panose="02040603050506020204" pitchFamily="18" charset="0"/>
                <a:ea typeface="+mn-ea"/>
                <a:cs typeface="+mn-cs"/>
              </a:rPr>
              <a:t>. </a:t>
            </a:r>
            <a:r>
              <a:rPr lang="en-US" sz="4000" b="1" noProof="0" smtClean="0">
                <a:solidFill>
                  <a:sysClr val="windowText" lastClr="000000"/>
                </a:solidFill>
                <a:latin typeface="UTM Isadora" panose="02040603050506020204" pitchFamily="18" charset="0"/>
              </a:rPr>
              <a:t>Có thể tự đi kiếm mồi ngay</a:t>
            </a:r>
            <a:endParaRPr kumimoji="0" lang="en-US" sz="4000" b="0" i="0" u="none" strike="noStrike" kern="1200" cap="none" spc="0" normalizeH="0" baseline="0" noProof="0" dirty="0">
              <a:ln>
                <a:noFill/>
              </a:ln>
              <a:solidFill>
                <a:sysClr val="windowText" lastClr="000000"/>
              </a:solidFill>
              <a:effectLst/>
              <a:uLnTx/>
              <a:uFillTx/>
              <a:latin typeface="UTM Cooper Black" pitchFamily="18" charset="0"/>
              <a:ea typeface="+mn-ea"/>
              <a:cs typeface="+mn-cs"/>
            </a:endParaRPr>
          </a:p>
        </p:txBody>
      </p:sp>
      <p:sp>
        <p:nvSpPr>
          <p:cNvPr id="6" name="TextBox 5">
            <a:extLst>
              <a:ext uri="{FF2B5EF4-FFF2-40B4-BE49-F238E27FC236}">
                <a16:creationId xmlns:a16="http://schemas.microsoft.com/office/drawing/2014/main" xmlns="" id="{32696EDF-4412-49A7-9266-971CA9651F8C}"/>
              </a:ext>
            </a:extLst>
          </p:cNvPr>
          <p:cNvSpPr txBox="1"/>
          <p:nvPr/>
        </p:nvSpPr>
        <p:spPr>
          <a:xfrm>
            <a:off x="2133600" y="3999390"/>
            <a:ext cx="9372600" cy="892552"/>
          </a:xfrm>
          <a:prstGeom prst="rect">
            <a:avLst/>
          </a:prstGeom>
          <a:noFill/>
        </p:spPr>
        <p:txBody>
          <a:bodyPr wrap="square" rtlCol="0">
            <a:spAutoFit/>
          </a:bodyPr>
          <a:lstStyle/>
          <a:p>
            <a:pPr marL="0" marR="0" lvl="0" indent="0" algn="just" defTabSz="914378"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UTM Isadora" panose="02040603050506020204" pitchFamily="18" charset="0"/>
                <a:ea typeface="+mn-ea"/>
                <a:cs typeface="+mn-cs"/>
              </a:rPr>
              <a:t>B</a:t>
            </a:r>
            <a:r>
              <a:rPr kumimoji="0" lang="en-US" sz="4000" b="1" i="0" u="none" strike="noStrike" kern="1200" cap="none" spc="0" normalizeH="0" baseline="0" noProof="0">
                <a:ln>
                  <a:noFill/>
                </a:ln>
                <a:solidFill>
                  <a:sysClr val="windowText" lastClr="000000"/>
                </a:solidFill>
                <a:effectLst/>
                <a:uLnTx/>
                <a:uFillTx/>
                <a:latin typeface="UTM Isadora" panose="02040603050506020204" pitchFamily="18" charset="0"/>
                <a:ea typeface="+mn-ea"/>
                <a:cs typeface="+mn-cs"/>
              </a:rPr>
              <a:t>. </a:t>
            </a:r>
            <a:r>
              <a:rPr lang="en-US" sz="4000" b="1" smtClean="0">
                <a:solidFill>
                  <a:sysClr val="windowText" lastClr="000000"/>
                </a:solidFill>
                <a:latin typeface="UTM Isadora" panose="02040603050506020204" pitchFamily="18" charset="0"/>
              </a:rPr>
              <a:t>Chưa thể tự đi kiếm mồi ngay</a:t>
            </a:r>
            <a:endParaRPr kumimoji="0" lang="en-US" sz="4000" b="0" i="0" u="none" strike="noStrike" kern="1200" cap="none" spc="0" normalizeH="0" baseline="0" noProof="0" dirty="0">
              <a:ln>
                <a:noFill/>
              </a:ln>
              <a:solidFill>
                <a:sysClr val="windowText" lastClr="000000"/>
              </a:solidFill>
              <a:effectLst/>
              <a:uLnTx/>
              <a:uFillTx/>
              <a:latin typeface="UTM Cooper Black" pitchFamily="18" charset="0"/>
              <a:ea typeface="+mn-ea"/>
              <a:cs typeface="+mn-cs"/>
            </a:endParaRPr>
          </a:p>
        </p:txBody>
      </p:sp>
      <p:grpSp>
        <p:nvGrpSpPr>
          <p:cNvPr id="12" name="Group 11">
            <a:extLst>
              <a:ext uri="{FF2B5EF4-FFF2-40B4-BE49-F238E27FC236}">
                <a16:creationId xmlns:a16="http://schemas.microsoft.com/office/drawing/2014/main" xmlns="" id="{924BCAE1-9FFC-4633-AB10-AF04EF185246}"/>
              </a:ext>
            </a:extLst>
          </p:cNvPr>
          <p:cNvGrpSpPr/>
          <p:nvPr/>
        </p:nvGrpSpPr>
        <p:grpSpPr>
          <a:xfrm rot="7904754">
            <a:off x="263413" y="69825"/>
            <a:ext cx="1598569" cy="2239125"/>
            <a:chOff x="9412611" y="-101887"/>
            <a:chExt cx="2520791" cy="3530887"/>
          </a:xfrm>
        </p:grpSpPr>
        <p:pic>
          <p:nvPicPr>
            <p:cNvPr id="15" name="Picture 7">
              <a:extLst>
                <a:ext uri="{FF2B5EF4-FFF2-40B4-BE49-F238E27FC236}">
                  <a16:creationId xmlns:a16="http://schemas.microsoft.com/office/drawing/2014/main" xmlns="" id="{1E657DC7-0C71-495A-BDFC-7DA2E22506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12611" y="1303269"/>
              <a:ext cx="2125731" cy="2125731"/>
            </a:xfrm>
            <a:prstGeom prst="rect">
              <a:avLst/>
            </a:prstGeom>
          </p:spPr>
        </p:pic>
        <p:pic>
          <p:nvPicPr>
            <p:cNvPr id="19" name="Picture 8">
              <a:extLst>
                <a:ext uri="{FF2B5EF4-FFF2-40B4-BE49-F238E27FC236}">
                  <a16:creationId xmlns:a16="http://schemas.microsoft.com/office/drawing/2014/main" xmlns="" id="{83A6F8A8-9E4A-4367-9EA2-65D8473BC18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455872" y="-101887"/>
              <a:ext cx="1477530" cy="1403653"/>
            </a:xfrm>
            <a:prstGeom prst="rect">
              <a:avLst/>
            </a:prstGeom>
          </p:spPr>
        </p:pic>
      </p:grpSp>
      <p:pic>
        <p:nvPicPr>
          <p:cNvPr id="20" name="Picture 6" descr="Facebook Like Png - Facebook Like Clipart, Transparent Png - 2000x1713  (#81060) - PinPng">
            <a:extLst>
              <a:ext uri="{FF2B5EF4-FFF2-40B4-BE49-F238E27FC236}">
                <a16:creationId xmlns:a16="http://schemas.microsoft.com/office/drawing/2014/main" xmlns="" id="{CA005C34-41F6-4A7E-BCDA-A2D46BD6188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188" b="99375" l="0" r="100000">
                        <a14:foregroundMark x1="8438" y1="44375" x2="81875" y2="66250"/>
                        <a14:foregroundMark x1="55937" y1="29688" x2="35938" y2="76563"/>
                        <a14:foregroundMark x1="26563" y1="77500" x2="26563" y2="74375"/>
                        <a14:foregroundMark x1="40938" y1="61250" x2="84688" y2="77500"/>
                        <a14:foregroundMark x1="56250" y1="42188" x2="89063" y2="69688"/>
                        <a14:foregroundMark x1="63438" y1="53438" x2="88125" y2="54375"/>
                        <a14:foregroundMark x1="36250" y1="76563" x2="75938" y2="79688"/>
                      </a14:backgroundRemoval>
                    </a14:imgEffect>
                  </a14:imgLayer>
                </a14:imgProps>
              </a:ext>
              <a:ext uri="{28A0092B-C50C-407E-A947-70E740481C1C}">
                <a14:useLocalDpi xmlns:a14="http://schemas.microsoft.com/office/drawing/2010/main" val="0"/>
              </a:ext>
            </a:extLst>
          </a:blip>
          <a:srcRect/>
          <a:stretch>
            <a:fillRect/>
          </a:stretch>
        </p:blipFill>
        <p:spPr bwMode="auto">
          <a:xfrm>
            <a:off x="9144000" y="3784477"/>
            <a:ext cx="1109400" cy="1109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boy like thumb Royalty Free Vector Image">
            <a:extLst>
              <a:ext uri="{FF2B5EF4-FFF2-40B4-BE49-F238E27FC236}">
                <a16:creationId xmlns:a16="http://schemas.microsoft.com/office/drawing/2014/main" xmlns="" id="{94851936-6A25-40BB-8FAF-6555DE0BC562}"/>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87544" l="0" r="100000">
                        <a14:foregroundMark x1="80000" y1="39265" x2="62200" y2="61803"/>
                        <a14:foregroundMark x1="72600" y1="27639" x2="86300" y2="58482"/>
                        <a14:foregroundMark x1="74300" y1="16133" x2="74200" y2="63820"/>
                        <a14:foregroundMark x1="54100" y1="60617" x2="94100" y2="63345"/>
                        <a14:foregroundMark x1="51700" y1="55279" x2="96000" y2="55753"/>
                        <a14:foregroundMark x1="52600" y1="48399" x2="97100" y2="48636"/>
                        <a14:foregroundMark x1="60400" y1="41163" x2="96300" y2="40095"/>
                        <a14:foregroundMark x1="77800" y1="30249" x2="95500" y2="42705"/>
                        <a14:foregroundMark x1="73900" y1="11388" x2="67000" y2="48280"/>
                      </a14:backgroundRemoval>
                    </a14:imgEffect>
                  </a14:imgLayer>
                </a14:imgProps>
              </a:ext>
              <a:ext uri="{28A0092B-C50C-407E-A947-70E740481C1C}">
                <a14:useLocalDpi xmlns:a14="http://schemas.microsoft.com/office/drawing/2010/main" val="0"/>
              </a:ext>
            </a:extLst>
          </a:blip>
          <a:srcRect b="10293"/>
          <a:stretch/>
        </p:blipFill>
        <p:spPr bwMode="auto">
          <a:xfrm>
            <a:off x="9435327" y="4880322"/>
            <a:ext cx="2657191" cy="200927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xmlns="" id="{188E87BF-FE7A-4A46-9363-0C99ECB46743}"/>
              </a:ext>
            </a:extLst>
          </p:cNvPr>
          <p:cNvSpPr txBox="1">
            <a:spLocks/>
          </p:cNvSpPr>
          <p:nvPr/>
        </p:nvSpPr>
        <p:spPr>
          <a:xfrm>
            <a:off x="1535488" y="601670"/>
            <a:ext cx="9228435" cy="2301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smtClean="0">
                <a:ln w="76200">
                  <a:noFill/>
                </a:ln>
                <a:solidFill>
                  <a:schemeClr val="accent3">
                    <a:lumMod val="75000"/>
                  </a:schemeClr>
                </a:solidFill>
                <a:effectLst/>
                <a:uLnTx/>
                <a:uFillTx/>
                <a:latin typeface="iCiel Cadena" panose="02000503000000020004" pitchFamily="2" charset="0"/>
                <a:ea typeface="+mj-ea"/>
                <a:cs typeface="+mj-cs"/>
              </a:rPr>
              <a:t>Kiểm tra bài</a:t>
            </a:r>
            <a:r>
              <a:rPr kumimoji="0" lang="en-US" sz="6000" b="0" i="0" u="none" strike="noStrike" kern="1200" cap="none" spc="0" normalizeH="0" noProof="0" smtClean="0">
                <a:ln w="76200">
                  <a:noFill/>
                </a:ln>
                <a:solidFill>
                  <a:schemeClr val="accent3">
                    <a:lumMod val="75000"/>
                  </a:schemeClr>
                </a:solidFill>
                <a:effectLst/>
                <a:uLnTx/>
                <a:uFillTx/>
                <a:latin typeface="iCiel Cadena" panose="02000503000000020004" pitchFamily="2" charset="0"/>
                <a:ea typeface="+mj-ea"/>
                <a:cs typeface="+mj-cs"/>
              </a:rPr>
              <a:t> cũ</a:t>
            </a:r>
            <a:endParaRPr kumimoji="0" lang="en-US" sz="6000" b="0" i="0" u="none" strike="noStrike" kern="1200" cap="none" spc="0" normalizeH="0" baseline="0" noProof="0">
              <a:ln w="76200">
                <a:noFill/>
              </a:ln>
              <a:solidFill>
                <a:schemeClr val="accent3">
                  <a:lumMod val="75000"/>
                </a:schemeClr>
              </a:solidFill>
              <a:effectLst/>
              <a:uLnTx/>
              <a:uFillTx/>
              <a:latin typeface="iCiel Cadena" panose="02000503000000020004" pitchFamily="2" charset="0"/>
              <a:ea typeface="+mj-ea"/>
              <a:cs typeface="+mj-cs"/>
            </a:endParaRPr>
          </a:p>
        </p:txBody>
      </p:sp>
    </p:spTree>
    <p:extLst>
      <p:ext uri="{BB962C8B-B14F-4D97-AF65-F5344CB8AC3E}">
        <p14:creationId xmlns:p14="http://schemas.microsoft.com/office/powerpoint/2010/main" val="3896428813"/>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6CD3687-E9B3-4178-998B-2B3188120E10}"/>
              </a:ext>
            </a:extLst>
          </p:cNvPr>
          <p:cNvSpPr/>
          <p:nvPr/>
        </p:nvSpPr>
        <p:spPr>
          <a:xfrm>
            <a:off x="264935" y="496557"/>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xmlns="" id="{D0B10E94-8AD1-4749-B03F-F907FED4120D}"/>
              </a:ext>
            </a:extLst>
          </p:cNvPr>
          <p:cNvSpPr txBox="1"/>
          <p:nvPr/>
        </p:nvSpPr>
        <p:spPr>
          <a:xfrm>
            <a:off x="1999669" y="1700553"/>
            <a:ext cx="9807924" cy="707886"/>
          </a:xfrm>
          <a:prstGeom prst="rect">
            <a:avLst/>
          </a:prstGeom>
          <a:noFill/>
        </p:spPr>
        <p:txBody>
          <a:bodyPr wrap="square" rtlCol="0">
            <a:spAutoFit/>
          </a:bodyPr>
          <a:lstStyle/>
          <a:p>
            <a:pPr lvl="0" defTabSz="685800">
              <a:defRPr/>
            </a:pPr>
            <a:r>
              <a:rPr kumimoji="0" lang="en-US" sz="4000" b="1" i="0" u="sng" strike="noStrike" kern="1200" cap="none" spc="0" normalizeH="0" baseline="0" noProof="0">
                <a:ln>
                  <a:noFill/>
                </a:ln>
                <a:solidFill>
                  <a:srgbClr val="FE622A"/>
                </a:solidFill>
                <a:effectLst/>
                <a:uLnTx/>
                <a:uFillTx/>
                <a:latin typeface="UTM Isadora" panose="02040603050506020204" pitchFamily="18" charset="0"/>
                <a:ea typeface="+mn-ea"/>
                <a:cs typeface="+mn-cs"/>
              </a:rPr>
              <a:t>Câu </a:t>
            </a:r>
            <a:r>
              <a:rPr lang="en-US" sz="4000" b="1" u="sng" noProof="0">
                <a:solidFill>
                  <a:srgbClr val="FE622A"/>
                </a:solidFill>
                <a:latin typeface="UTM Isadora" panose="02040603050506020204" pitchFamily="18" charset="0"/>
              </a:rPr>
              <a:t>3</a:t>
            </a:r>
            <a:r>
              <a:rPr kumimoji="0" lang="en-US" sz="4000" b="1" i="0" u="none" strike="noStrike" kern="1200" cap="none" spc="0" normalizeH="0" baseline="0" noProof="0" smtClean="0">
                <a:ln>
                  <a:noFill/>
                </a:ln>
                <a:solidFill>
                  <a:srgbClr val="FE622A"/>
                </a:solidFill>
                <a:effectLst/>
                <a:uLnTx/>
                <a:uFillTx/>
                <a:latin typeface="UTM Isadora" panose="02040603050506020204" pitchFamily="18" charset="0"/>
                <a:ea typeface="+mn-ea"/>
                <a:cs typeface="+mn-cs"/>
              </a:rPr>
              <a:t>: </a:t>
            </a:r>
            <a:r>
              <a:rPr lang="en-US" sz="4000" b="1" smtClean="0">
                <a:solidFill>
                  <a:srgbClr val="FE622A"/>
                </a:solidFill>
                <a:latin typeface="UTM Isadora" panose="02040603050506020204" pitchFamily="18" charset="0"/>
              </a:rPr>
              <a:t>Loài chim nuôi con bằng cách nào?</a:t>
            </a:r>
            <a:endParaRPr kumimoji="0" lang="en-US" sz="4000" b="1" i="0" u="none" strike="noStrike" kern="1200" cap="none" spc="0" normalizeH="0" baseline="0" noProof="0" dirty="0">
              <a:ln>
                <a:noFill/>
              </a:ln>
              <a:solidFill>
                <a:srgbClr val="00B050"/>
              </a:solidFill>
              <a:effectLst/>
              <a:uLnTx/>
              <a:uFillTx/>
              <a:latin typeface="UTM Isadora" panose="02040603050506020204" pitchFamily="18" charset="0"/>
              <a:ea typeface="+mn-ea"/>
              <a:cs typeface="+mn-cs"/>
            </a:endParaRPr>
          </a:p>
        </p:txBody>
      </p:sp>
      <p:sp>
        <p:nvSpPr>
          <p:cNvPr id="5" name="TextBox 4">
            <a:extLst>
              <a:ext uri="{FF2B5EF4-FFF2-40B4-BE49-F238E27FC236}">
                <a16:creationId xmlns:a16="http://schemas.microsoft.com/office/drawing/2014/main" xmlns="" id="{D30CD5C1-92A8-4B8A-9F0D-88AE67F4973D}"/>
              </a:ext>
            </a:extLst>
          </p:cNvPr>
          <p:cNvSpPr txBox="1"/>
          <p:nvPr/>
        </p:nvSpPr>
        <p:spPr>
          <a:xfrm>
            <a:off x="2055506" y="2531175"/>
            <a:ext cx="9144000" cy="892552"/>
          </a:xfrm>
          <a:prstGeom prst="rect">
            <a:avLst/>
          </a:prstGeom>
          <a:noFill/>
        </p:spPr>
        <p:txBody>
          <a:bodyPr wrap="square" rtlCol="0">
            <a:spAutoFit/>
          </a:bodyPr>
          <a:lstStyle/>
          <a:p>
            <a:pPr marL="0" marR="0" lvl="0" indent="0" algn="just" defTabSz="914378"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UTM Isadora" panose="02040603050506020204" pitchFamily="18" charset="0"/>
                <a:ea typeface="+mn-ea"/>
                <a:cs typeface="+mn-cs"/>
              </a:rPr>
              <a:t>A</a:t>
            </a:r>
            <a:r>
              <a:rPr kumimoji="0" lang="en-US" sz="4000" b="1" i="0" u="none" strike="noStrike" kern="1200" cap="none" spc="0" normalizeH="0" baseline="0" noProof="0">
                <a:ln>
                  <a:noFill/>
                </a:ln>
                <a:solidFill>
                  <a:sysClr val="windowText" lastClr="000000"/>
                </a:solidFill>
                <a:effectLst/>
                <a:uLnTx/>
                <a:uFillTx/>
                <a:latin typeface="UTM Isadora" panose="02040603050506020204" pitchFamily="18" charset="0"/>
                <a:ea typeface="+mn-ea"/>
                <a:cs typeface="+mn-cs"/>
              </a:rPr>
              <a:t>. </a:t>
            </a:r>
            <a:r>
              <a:rPr lang="en-US" sz="4000" b="1" noProof="0" smtClean="0">
                <a:solidFill>
                  <a:sysClr val="windowText" lastClr="000000"/>
                </a:solidFill>
                <a:latin typeface="UTM Isadora" panose="02040603050506020204" pitchFamily="18" charset="0"/>
              </a:rPr>
              <a:t>Kiếm mồi mớm cho con</a:t>
            </a:r>
            <a:endParaRPr kumimoji="0" lang="en-US" sz="4000" b="0" i="0" u="none" strike="noStrike" kern="1200" cap="none" spc="0" normalizeH="0" baseline="0" noProof="0" dirty="0">
              <a:ln>
                <a:noFill/>
              </a:ln>
              <a:solidFill>
                <a:sysClr val="windowText" lastClr="000000"/>
              </a:solidFill>
              <a:effectLst/>
              <a:uLnTx/>
              <a:uFillTx/>
              <a:latin typeface="UTM Cooper Black" pitchFamily="18" charset="0"/>
              <a:ea typeface="+mn-ea"/>
              <a:cs typeface="+mn-cs"/>
            </a:endParaRPr>
          </a:p>
        </p:txBody>
      </p:sp>
      <p:sp>
        <p:nvSpPr>
          <p:cNvPr id="6" name="TextBox 5">
            <a:extLst>
              <a:ext uri="{FF2B5EF4-FFF2-40B4-BE49-F238E27FC236}">
                <a16:creationId xmlns:a16="http://schemas.microsoft.com/office/drawing/2014/main" xmlns="" id="{32696EDF-4412-49A7-9266-971CA9651F8C}"/>
              </a:ext>
            </a:extLst>
          </p:cNvPr>
          <p:cNvSpPr txBox="1"/>
          <p:nvPr/>
        </p:nvSpPr>
        <p:spPr>
          <a:xfrm>
            <a:off x="2055506" y="3392778"/>
            <a:ext cx="9372600" cy="892552"/>
          </a:xfrm>
          <a:prstGeom prst="rect">
            <a:avLst/>
          </a:prstGeom>
          <a:noFill/>
        </p:spPr>
        <p:txBody>
          <a:bodyPr wrap="square" rtlCol="0">
            <a:spAutoFit/>
          </a:bodyPr>
          <a:lstStyle/>
          <a:p>
            <a:pPr marL="0" marR="0" lvl="0" indent="0" algn="just" defTabSz="914378"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UTM Isadora" panose="02040603050506020204" pitchFamily="18" charset="0"/>
                <a:ea typeface="+mn-ea"/>
                <a:cs typeface="+mn-cs"/>
              </a:rPr>
              <a:t>B</a:t>
            </a:r>
            <a:r>
              <a:rPr kumimoji="0" lang="en-US" sz="4000" b="1" i="0" u="none" strike="noStrike" kern="1200" cap="none" spc="0" normalizeH="0" baseline="0" noProof="0">
                <a:ln>
                  <a:noFill/>
                </a:ln>
                <a:solidFill>
                  <a:sysClr val="windowText" lastClr="000000"/>
                </a:solidFill>
                <a:effectLst/>
                <a:uLnTx/>
                <a:uFillTx/>
                <a:latin typeface="UTM Isadora" panose="02040603050506020204" pitchFamily="18" charset="0"/>
                <a:ea typeface="+mn-ea"/>
                <a:cs typeface="+mn-cs"/>
              </a:rPr>
              <a:t>. </a:t>
            </a:r>
            <a:r>
              <a:rPr lang="en-US" sz="4000" b="1" smtClean="0">
                <a:solidFill>
                  <a:sysClr val="windowText" lastClr="000000"/>
                </a:solidFill>
                <a:latin typeface="UTM Isadora" panose="02040603050506020204" pitchFamily="18" charset="0"/>
              </a:rPr>
              <a:t>Cho con bú</a:t>
            </a:r>
            <a:endParaRPr kumimoji="0" lang="en-US" sz="4000" b="0" i="0" u="none" strike="noStrike" kern="1200" cap="none" spc="0" normalizeH="0" baseline="0" noProof="0" dirty="0">
              <a:ln>
                <a:noFill/>
              </a:ln>
              <a:solidFill>
                <a:sysClr val="windowText" lastClr="000000"/>
              </a:solidFill>
              <a:effectLst/>
              <a:uLnTx/>
              <a:uFillTx/>
              <a:latin typeface="UTM Cooper Black" pitchFamily="18" charset="0"/>
              <a:ea typeface="+mn-ea"/>
              <a:cs typeface="+mn-cs"/>
            </a:endParaRPr>
          </a:p>
        </p:txBody>
      </p:sp>
      <p:grpSp>
        <p:nvGrpSpPr>
          <p:cNvPr id="12" name="Group 11">
            <a:extLst>
              <a:ext uri="{FF2B5EF4-FFF2-40B4-BE49-F238E27FC236}">
                <a16:creationId xmlns:a16="http://schemas.microsoft.com/office/drawing/2014/main" xmlns="" id="{924BCAE1-9FFC-4633-AB10-AF04EF185246}"/>
              </a:ext>
            </a:extLst>
          </p:cNvPr>
          <p:cNvGrpSpPr/>
          <p:nvPr/>
        </p:nvGrpSpPr>
        <p:grpSpPr>
          <a:xfrm rot="7904754">
            <a:off x="263413" y="69825"/>
            <a:ext cx="1598569" cy="2239125"/>
            <a:chOff x="9412611" y="-101887"/>
            <a:chExt cx="2520791" cy="3530887"/>
          </a:xfrm>
        </p:grpSpPr>
        <p:pic>
          <p:nvPicPr>
            <p:cNvPr id="15" name="Picture 7">
              <a:extLst>
                <a:ext uri="{FF2B5EF4-FFF2-40B4-BE49-F238E27FC236}">
                  <a16:creationId xmlns:a16="http://schemas.microsoft.com/office/drawing/2014/main" xmlns="" id="{1E657DC7-0C71-495A-BDFC-7DA2E22506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12611" y="1303269"/>
              <a:ext cx="2125731" cy="2125731"/>
            </a:xfrm>
            <a:prstGeom prst="rect">
              <a:avLst/>
            </a:prstGeom>
          </p:spPr>
        </p:pic>
        <p:pic>
          <p:nvPicPr>
            <p:cNvPr id="19" name="Picture 8">
              <a:extLst>
                <a:ext uri="{FF2B5EF4-FFF2-40B4-BE49-F238E27FC236}">
                  <a16:creationId xmlns:a16="http://schemas.microsoft.com/office/drawing/2014/main" xmlns="" id="{83A6F8A8-9E4A-4367-9EA2-65D8473BC18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455872" y="-101887"/>
              <a:ext cx="1477530" cy="1403653"/>
            </a:xfrm>
            <a:prstGeom prst="rect">
              <a:avLst/>
            </a:prstGeom>
          </p:spPr>
        </p:pic>
      </p:grpSp>
      <p:pic>
        <p:nvPicPr>
          <p:cNvPr id="20" name="Picture 6" descr="Facebook Like Png - Facebook Like Clipart, Transparent Png - 2000x1713  (#81060) - PinPng">
            <a:extLst>
              <a:ext uri="{FF2B5EF4-FFF2-40B4-BE49-F238E27FC236}">
                <a16:creationId xmlns:a16="http://schemas.microsoft.com/office/drawing/2014/main" xmlns="" id="{CA005C34-41F6-4A7E-BCDA-A2D46BD6188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188" b="99375" l="0" r="100000">
                        <a14:foregroundMark x1="8438" y1="44375" x2="81875" y2="66250"/>
                        <a14:foregroundMark x1="55937" y1="29688" x2="35938" y2="76563"/>
                        <a14:foregroundMark x1="26563" y1="77500" x2="26563" y2="74375"/>
                        <a14:foregroundMark x1="40938" y1="61250" x2="84688" y2="77500"/>
                        <a14:foregroundMark x1="56250" y1="42188" x2="89063" y2="69688"/>
                        <a14:foregroundMark x1="63438" y1="53438" x2="88125" y2="54375"/>
                        <a14:foregroundMark x1="36250" y1="76563" x2="75938" y2="79688"/>
                      </a14:backgroundRemoval>
                    </a14:imgEffect>
                  </a14:imgLayer>
                </a14:imgProps>
              </a:ext>
              <a:ext uri="{28A0092B-C50C-407E-A947-70E740481C1C}">
                <a14:useLocalDpi xmlns:a14="http://schemas.microsoft.com/office/drawing/2010/main" val="0"/>
              </a:ext>
            </a:extLst>
          </a:blip>
          <a:srcRect/>
          <a:stretch>
            <a:fillRect/>
          </a:stretch>
        </p:blipFill>
        <p:spPr bwMode="auto">
          <a:xfrm>
            <a:off x="7924800" y="2314327"/>
            <a:ext cx="1109400" cy="1109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boy like thumb Royalty Free Vector Image">
            <a:extLst>
              <a:ext uri="{FF2B5EF4-FFF2-40B4-BE49-F238E27FC236}">
                <a16:creationId xmlns:a16="http://schemas.microsoft.com/office/drawing/2014/main" xmlns="" id="{94851936-6A25-40BB-8FAF-6555DE0BC562}"/>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87544" l="0" r="100000">
                        <a14:foregroundMark x1="80000" y1="39265" x2="62200" y2="61803"/>
                        <a14:foregroundMark x1="72600" y1="27639" x2="86300" y2="58482"/>
                        <a14:foregroundMark x1="74300" y1="16133" x2="74200" y2="63820"/>
                        <a14:foregroundMark x1="54100" y1="60617" x2="94100" y2="63345"/>
                        <a14:foregroundMark x1="51700" y1="55279" x2="96000" y2="55753"/>
                        <a14:foregroundMark x1="52600" y1="48399" x2="97100" y2="48636"/>
                        <a14:foregroundMark x1="60400" y1="41163" x2="96300" y2="40095"/>
                        <a14:foregroundMark x1="77800" y1="30249" x2="95500" y2="42705"/>
                        <a14:foregroundMark x1="73900" y1="11388" x2="67000" y2="48280"/>
                      </a14:backgroundRemoval>
                    </a14:imgEffect>
                  </a14:imgLayer>
                </a14:imgProps>
              </a:ext>
              <a:ext uri="{28A0092B-C50C-407E-A947-70E740481C1C}">
                <a14:useLocalDpi xmlns:a14="http://schemas.microsoft.com/office/drawing/2010/main" val="0"/>
              </a:ext>
            </a:extLst>
          </a:blip>
          <a:srcRect b="10293"/>
          <a:stretch/>
        </p:blipFill>
        <p:spPr bwMode="auto">
          <a:xfrm>
            <a:off x="9435327" y="4880322"/>
            <a:ext cx="2657191" cy="200927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xmlns="" id="{188E87BF-FE7A-4A46-9363-0C99ECB46743}"/>
              </a:ext>
            </a:extLst>
          </p:cNvPr>
          <p:cNvSpPr txBox="1">
            <a:spLocks/>
          </p:cNvSpPr>
          <p:nvPr/>
        </p:nvSpPr>
        <p:spPr>
          <a:xfrm>
            <a:off x="1535488" y="601670"/>
            <a:ext cx="9228435" cy="2301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smtClean="0">
                <a:ln w="76200">
                  <a:noFill/>
                </a:ln>
                <a:solidFill>
                  <a:schemeClr val="accent3">
                    <a:lumMod val="75000"/>
                  </a:schemeClr>
                </a:solidFill>
                <a:effectLst/>
                <a:uLnTx/>
                <a:uFillTx/>
                <a:latin typeface="iCiel Cadena" panose="02000503000000020004" pitchFamily="2" charset="0"/>
                <a:ea typeface="+mj-ea"/>
                <a:cs typeface="+mj-cs"/>
              </a:rPr>
              <a:t>Kiểm tra bài</a:t>
            </a:r>
            <a:r>
              <a:rPr kumimoji="0" lang="en-US" sz="6000" b="0" i="0" u="none" strike="noStrike" kern="1200" cap="none" spc="0" normalizeH="0" noProof="0" smtClean="0">
                <a:ln w="76200">
                  <a:noFill/>
                </a:ln>
                <a:solidFill>
                  <a:schemeClr val="accent3">
                    <a:lumMod val="75000"/>
                  </a:schemeClr>
                </a:solidFill>
                <a:effectLst/>
                <a:uLnTx/>
                <a:uFillTx/>
                <a:latin typeface="iCiel Cadena" panose="02000503000000020004" pitchFamily="2" charset="0"/>
                <a:ea typeface="+mj-ea"/>
                <a:cs typeface="+mj-cs"/>
              </a:rPr>
              <a:t> cũ</a:t>
            </a:r>
            <a:endParaRPr kumimoji="0" lang="en-US" sz="6000" b="0" i="0" u="none" strike="noStrike" kern="1200" cap="none" spc="0" normalizeH="0" baseline="0" noProof="0">
              <a:ln w="76200">
                <a:noFill/>
              </a:ln>
              <a:solidFill>
                <a:schemeClr val="accent3">
                  <a:lumMod val="75000"/>
                </a:schemeClr>
              </a:solidFill>
              <a:effectLst/>
              <a:uLnTx/>
              <a:uFillTx/>
              <a:latin typeface="iCiel Cadena" panose="02000503000000020004" pitchFamily="2" charset="0"/>
              <a:ea typeface="+mj-ea"/>
              <a:cs typeface="+mj-cs"/>
            </a:endParaRPr>
          </a:p>
        </p:txBody>
      </p:sp>
    </p:spTree>
    <p:extLst>
      <p:ext uri="{BB962C8B-B14F-4D97-AF65-F5344CB8AC3E}">
        <p14:creationId xmlns:p14="http://schemas.microsoft.com/office/powerpoint/2010/main" val="86593821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88E87BF-FE7A-4A46-9363-0C99ECB46743}"/>
              </a:ext>
            </a:extLst>
          </p:cNvPr>
          <p:cNvSpPr txBox="1">
            <a:spLocks/>
          </p:cNvSpPr>
          <p:nvPr/>
        </p:nvSpPr>
        <p:spPr>
          <a:xfrm>
            <a:off x="1602828" y="1272137"/>
            <a:ext cx="9228435" cy="2301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0" i="0" u="none" strike="noStrike" kern="1200" cap="none" spc="0" normalizeH="0" baseline="0" noProof="0" smtClean="0">
                <a:ln w="76200">
                  <a:noFill/>
                </a:ln>
                <a:solidFill>
                  <a:srgbClr val="002060"/>
                </a:solidFill>
                <a:effectLst/>
                <a:uLnTx/>
                <a:uFillTx/>
                <a:latin typeface="iCiel Cadena" panose="02000503000000020004" pitchFamily="2" charset="0"/>
                <a:ea typeface="+mj-ea"/>
                <a:cs typeface="+mj-cs"/>
              </a:rPr>
              <a:t>Khoa học</a:t>
            </a:r>
            <a:endParaRPr kumimoji="0" lang="en-US" sz="7200" b="0" i="0" u="none" strike="noStrike" kern="1200" cap="none" spc="0" normalizeH="0" baseline="0" noProof="0">
              <a:ln w="76200">
                <a:noFill/>
              </a:ln>
              <a:solidFill>
                <a:srgbClr val="002060"/>
              </a:solidFill>
              <a:effectLst/>
              <a:uLnTx/>
              <a:uFillTx/>
              <a:latin typeface="iCiel Cadena" panose="02000503000000020004" pitchFamily="2" charset="0"/>
              <a:ea typeface="+mj-ea"/>
              <a:cs typeface="+mj-cs"/>
            </a:endParaRPr>
          </a:p>
        </p:txBody>
      </p:sp>
      <p:pic>
        <p:nvPicPr>
          <p:cNvPr id="5" name="图片 20">
            <a:extLst>
              <a:ext uri="{FF2B5EF4-FFF2-40B4-BE49-F238E27FC236}">
                <a16:creationId xmlns:a16="http://schemas.microsoft.com/office/drawing/2014/main" xmlns="" id="{C72FFDAD-3558-49B2-B4EC-31AD230F24F0}"/>
              </a:ext>
            </a:extLst>
          </p:cNvPr>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xmlns="" id="{ABBC1EC6-4DF9-4D4C-B48F-0FD6F676AC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121" t="290" r="3721" b="39496"/>
          <a:stretch/>
        </p:blipFill>
        <p:spPr>
          <a:xfrm>
            <a:off x="8330499" y="106149"/>
            <a:ext cx="3861501" cy="2514600"/>
          </a:xfrm>
          <a:prstGeom prst="rect">
            <a:avLst/>
          </a:prstGeom>
        </p:spPr>
      </p:pic>
      <p:sp>
        <p:nvSpPr>
          <p:cNvPr id="7" name="Title 1">
            <a:extLst>
              <a:ext uri="{FF2B5EF4-FFF2-40B4-BE49-F238E27FC236}">
                <a16:creationId xmlns:a16="http://schemas.microsoft.com/office/drawing/2014/main" xmlns="" id="{188E87BF-FE7A-4A46-9363-0C99ECB46743}"/>
              </a:ext>
            </a:extLst>
          </p:cNvPr>
          <p:cNvSpPr txBox="1">
            <a:spLocks/>
          </p:cNvSpPr>
          <p:nvPr/>
        </p:nvSpPr>
        <p:spPr>
          <a:xfrm>
            <a:off x="1600200" y="2607611"/>
            <a:ext cx="9228435" cy="2301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0" i="0" u="none" strike="noStrike" kern="1200" cap="none" spc="0" normalizeH="0" baseline="0" noProof="0" smtClean="0">
                <a:ln w="76200">
                  <a:noFill/>
                </a:ln>
                <a:solidFill>
                  <a:schemeClr val="accent3">
                    <a:lumMod val="75000"/>
                  </a:schemeClr>
                </a:solidFill>
                <a:effectLst/>
                <a:uLnTx/>
                <a:uFillTx/>
                <a:latin typeface="iCiel Cadena" panose="02000503000000020004" pitchFamily="2" charset="0"/>
                <a:ea typeface="+mj-ea"/>
                <a:cs typeface="+mj-cs"/>
              </a:rPr>
              <a:t>SỰ</a:t>
            </a:r>
            <a:r>
              <a:rPr kumimoji="0" lang="en-US" sz="7200" b="0" i="0" u="none" strike="noStrike" kern="1200" cap="none" spc="0" normalizeH="0" noProof="0" smtClean="0">
                <a:ln w="76200">
                  <a:noFill/>
                </a:ln>
                <a:solidFill>
                  <a:schemeClr val="accent3">
                    <a:lumMod val="75000"/>
                  </a:schemeClr>
                </a:solidFill>
                <a:effectLst/>
                <a:uLnTx/>
                <a:uFillTx/>
                <a:latin typeface="iCiel Cadena" panose="02000503000000020004" pitchFamily="2" charset="0"/>
                <a:ea typeface="+mj-ea"/>
                <a:cs typeface="+mj-cs"/>
              </a:rPr>
              <a:t> SINH SẢN CỦA THÚ</a:t>
            </a:r>
            <a:endParaRPr kumimoji="0" lang="en-US" sz="7200" b="0" i="0" u="none" strike="noStrike" kern="1200" cap="none" spc="0" normalizeH="0" baseline="0" noProof="0">
              <a:ln w="76200">
                <a:noFill/>
              </a:ln>
              <a:solidFill>
                <a:schemeClr val="accent3">
                  <a:lumMod val="75000"/>
                </a:schemeClr>
              </a:solidFill>
              <a:effectLst/>
              <a:uLnTx/>
              <a:uFillTx/>
              <a:latin typeface="iCiel Cadena" panose="02000503000000020004" pitchFamily="2" charset="0"/>
              <a:ea typeface="+mj-ea"/>
              <a:cs typeface="+mj-cs"/>
            </a:endParaRPr>
          </a:p>
        </p:txBody>
      </p:sp>
      <p:pic>
        <p:nvPicPr>
          <p:cNvPr id="1030" name="Picture 6" descr="Cute Safari Animal Vectors &amp;amp; Clipart | Creative Daddy"/>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591" b="89896" l="10000" r="90000">
                        <a14:foregroundMark x1="40000" y1="2591" x2="40000" y2="2591"/>
                        <a14:foregroundMark x1="49569" y1="41321" x2="49569" y2="41321"/>
                        <a14:foregroundMark x1="35776" y1="39896" x2="35776" y2="39896"/>
                        <a14:foregroundMark x1="36379" y1="39119" x2="36379" y2="39119"/>
                        <a14:foregroundMark x1="37155" y1="40155" x2="37155" y2="40155"/>
                        <a14:foregroundMark x1="49483" y1="40285" x2="49483" y2="40285"/>
                        <a14:foregroundMark x1="48190" y1="40933" x2="48190" y2="40933"/>
                        <a14:foregroundMark x1="30431" y1="22927" x2="30431" y2="22927"/>
                        <a14:foregroundMark x1="30776" y1="24482" x2="30776" y2="24482"/>
                      </a14:backgroundRemoval>
                    </a14:imgEffect>
                  </a14:imgLayer>
                </a14:imgProps>
              </a:ext>
              <a:ext uri="{28A0092B-C50C-407E-A947-70E740481C1C}">
                <a14:useLocalDpi xmlns:a14="http://schemas.microsoft.com/office/drawing/2010/main" val="0"/>
              </a:ext>
            </a:extLst>
          </a:blip>
          <a:srcRect l="28918" r="36599" b="56477"/>
          <a:stretch/>
        </p:blipFill>
        <p:spPr bwMode="auto">
          <a:xfrm>
            <a:off x="2412513" y="3775640"/>
            <a:ext cx="3853970" cy="32373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te Safari Animal Vectors &amp;amp; Clipart | Creative Daddy"/>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38083" b="97539" l="45431" r="65345">
                        <a14:foregroundMark x1="55603" y1="96891" x2="55603" y2="96891"/>
                        <a14:foregroundMark x1="45603" y1="58031" x2="45603" y2="58031"/>
                        <a14:foregroundMark x1="52845" y1="38212" x2="52845" y2="38212"/>
                        <a14:foregroundMark x1="62672" y1="97539" x2="62672" y2="97539"/>
                      </a14:backgroundRemoval>
                    </a14:imgEffect>
                  </a14:imgLayer>
                </a14:imgProps>
              </a:ext>
              <a:ext uri="{28A0092B-C50C-407E-A947-70E740481C1C}">
                <a14:useLocalDpi xmlns:a14="http://schemas.microsoft.com/office/drawing/2010/main" val="0"/>
              </a:ext>
            </a:extLst>
          </a:blip>
          <a:srcRect l="43793" t="36350" r="32069" b="1473"/>
          <a:stretch/>
        </p:blipFill>
        <p:spPr bwMode="auto">
          <a:xfrm>
            <a:off x="6781800" y="3254582"/>
            <a:ext cx="2200720" cy="37726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te Safari Animal Vectors &amp;amp; Clipart | Creative Daddy"/>
          <p:cNvPicPr>
            <a:picLocks noChangeAspect="1" noChangeArrowheads="1"/>
          </p:cNvPicPr>
          <p:nvPr/>
        </p:nvPicPr>
        <p:blipFill rotWithShape="1">
          <a:blip r:embed="rId7">
            <a:extLst>
              <a:ext uri="{BEBA8EAE-BF5A-486C-A8C5-ECC9F3942E4B}">
                <a14:imgProps xmlns:a14="http://schemas.microsoft.com/office/drawing/2010/main">
                  <a14:imgLayer r:embed="rId5">
                    <a14:imgEffect>
                      <a14:backgroundRemoval t="60233" b="98187" l="29138" r="49138">
                        <a14:foregroundMark x1="43362" y1="96373" x2="43362" y2="96373"/>
                        <a14:foregroundMark x1="31810" y1="98316" x2="31810" y2="98316"/>
                        <a14:foregroundMark x1="43879" y1="94819" x2="43879" y2="94819"/>
                        <a14:foregroundMark x1="43448" y1="95984" x2="43448" y2="95984"/>
                        <a14:foregroundMark x1="38707" y1="78238" x2="38707" y2="78238"/>
                        <a14:foregroundMark x1="41810" y1="75907" x2="41810" y2="75907"/>
                        <a14:foregroundMark x1="35948" y1="76295" x2="35948" y2="76295"/>
                        <a14:foregroundMark x1="33966" y1="60233" x2="33966" y2="60233"/>
                      </a14:backgroundRemoval>
                    </a14:imgEffect>
                  </a14:imgLayer>
                </a14:imgProps>
              </a:ext>
              <a:ext uri="{28A0092B-C50C-407E-A947-70E740481C1C}">
                <a14:useLocalDpi xmlns:a14="http://schemas.microsoft.com/office/drawing/2010/main" val="0"/>
              </a:ext>
            </a:extLst>
          </a:blip>
          <a:srcRect l="26868" t="57297" r="48304"/>
          <a:stretch/>
        </p:blipFill>
        <p:spPr bwMode="auto">
          <a:xfrm>
            <a:off x="5410200" y="4452555"/>
            <a:ext cx="2369873" cy="2712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137380"/>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6CD3687-E9B3-4178-998B-2B3188120E10}"/>
              </a:ext>
            </a:extLst>
          </p:cNvPr>
          <p:cNvSpPr/>
          <p:nvPr/>
        </p:nvSpPr>
        <p:spPr>
          <a:xfrm>
            <a:off x="264935" y="496557"/>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7" name="Title 1">
            <a:extLst>
              <a:ext uri="{FF2B5EF4-FFF2-40B4-BE49-F238E27FC236}">
                <a16:creationId xmlns:a16="http://schemas.microsoft.com/office/drawing/2014/main" xmlns="" id="{188E87BF-FE7A-4A46-9363-0C99ECB46743}"/>
              </a:ext>
            </a:extLst>
          </p:cNvPr>
          <p:cNvSpPr txBox="1">
            <a:spLocks/>
          </p:cNvSpPr>
          <p:nvPr/>
        </p:nvSpPr>
        <p:spPr>
          <a:xfrm>
            <a:off x="1535488" y="601670"/>
            <a:ext cx="9228435" cy="2301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smtClean="0">
                <a:ln w="76200">
                  <a:noFill/>
                </a:ln>
                <a:solidFill>
                  <a:schemeClr val="accent3">
                    <a:lumMod val="75000"/>
                  </a:schemeClr>
                </a:solidFill>
                <a:effectLst/>
                <a:uLnTx/>
                <a:uFillTx/>
                <a:latin typeface="iCiel Cadena" panose="02000503000000020004" pitchFamily="2" charset="0"/>
                <a:ea typeface="+mj-ea"/>
                <a:cs typeface="+mj-cs"/>
              </a:rPr>
              <a:t>Mục</a:t>
            </a:r>
            <a:r>
              <a:rPr kumimoji="0" lang="en-US" sz="6000" b="0" i="0" u="none" strike="noStrike" kern="1200" cap="none" spc="0" normalizeH="0" noProof="0" smtClean="0">
                <a:ln w="76200">
                  <a:noFill/>
                </a:ln>
                <a:solidFill>
                  <a:schemeClr val="accent3">
                    <a:lumMod val="75000"/>
                  </a:schemeClr>
                </a:solidFill>
                <a:effectLst/>
                <a:uLnTx/>
                <a:uFillTx/>
                <a:latin typeface="iCiel Cadena" panose="02000503000000020004" pitchFamily="2" charset="0"/>
                <a:ea typeface="+mj-ea"/>
                <a:cs typeface="+mj-cs"/>
              </a:rPr>
              <a:t> tiêu:</a:t>
            </a:r>
            <a:endParaRPr kumimoji="0" lang="en-US" sz="6000" b="0" i="0" u="none" strike="noStrike" kern="1200" cap="none" spc="0" normalizeH="0" baseline="0" noProof="0">
              <a:ln w="76200">
                <a:noFill/>
              </a:ln>
              <a:solidFill>
                <a:schemeClr val="accent3">
                  <a:lumMod val="75000"/>
                </a:schemeClr>
              </a:solidFill>
              <a:effectLst/>
              <a:uLnTx/>
              <a:uFillTx/>
              <a:latin typeface="iCiel Cadena" panose="02000503000000020004" pitchFamily="2" charset="0"/>
              <a:ea typeface="+mj-ea"/>
              <a:cs typeface="+mj-cs"/>
            </a:endParaRPr>
          </a:p>
        </p:txBody>
      </p:sp>
      <p:sp>
        <p:nvSpPr>
          <p:cNvPr id="18" name="TextBox 17">
            <a:extLst>
              <a:ext uri="{FF2B5EF4-FFF2-40B4-BE49-F238E27FC236}">
                <a16:creationId xmlns:a16="http://schemas.microsoft.com/office/drawing/2014/main" xmlns="" id="{D0B10E94-8AD1-4749-B03F-F907FED4120D}"/>
              </a:ext>
            </a:extLst>
          </p:cNvPr>
          <p:cNvSpPr txBox="1"/>
          <p:nvPr/>
        </p:nvSpPr>
        <p:spPr>
          <a:xfrm>
            <a:off x="819431" y="1706990"/>
            <a:ext cx="8172169" cy="1077218"/>
          </a:xfrm>
          <a:prstGeom prst="rect">
            <a:avLst/>
          </a:prstGeom>
          <a:noFill/>
        </p:spPr>
        <p:txBody>
          <a:bodyPr wrap="square" rtlCol="0">
            <a:spAutoFit/>
          </a:bodyPr>
          <a:lstStyle/>
          <a:p>
            <a:pPr lvl="0" defTabSz="685800">
              <a:defRPr/>
            </a:pPr>
            <a:r>
              <a:rPr kumimoji="0" lang="en-US" sz="3200" b="1" i="0" strike="noStrike" kern="1200" cap="none" spc="0" normalizeH="0" baseline="0" noProof="0" smtClean="0">
                <a:ln>
                  <a:noFill/>
                </a:ln>
                <a:solidFill>
                  <a:srgbClr val="FE622A"/>
                </a:solidFill>
                <a:effectLst/>
                <a:uLnTx/>
                <a:uFillTx/>
                <a:latin typeface="UTM Isadora" panose="02040603050506020204" pitchFamily="18" charset="0"/>
                <a:ea typeface="+mn-ea"/>
                <a:cs typeface="+mn-cs"/>
              </a:rPr>
              <a:t>1. Biết</a:t>
            </a:r>
            <a:r>
              <a:rPr kumimoji="0" lang="en-US" sz="3200" b="1" i="0" strike="noStrike" kern="1200" cap="none" spc="0" normalizeH="0" noProof="0" smtClean="0">
                <a:ln>
                  <a:noFill/>
                </a:ln>
                <a:solidFill>
                  <a:srgbClr val="FE622A"/>
                </a:solidFill>
                <a:effectLst/>
                <a:uLnTx/>
                <a:uFillTx/>
                <a:latin typeface="UTM Isadora" panose="02040603050506020204" pitchFamily="18" charset="0"/>
                <a:ea typeface="+mn-ea"/>
                <a:cs typeface="+mn-cs"/>
              </a:rPr>
              <a:t> thú là động vật đẻ con, bào thai của thú phát triển trong bụng mẹ. </a:t>
            </a:r>
            <a:endParaRPr kumimoji="0" lang="en-US" sz="3200" b="1" i="0" strike="noStrike" kern="1200" cap="none" spc="0" normalizeH="0" baseline="0" noProof="0" dirty="0">
              <a:ln>
                <a:noFill/>
              </a:ln>
              <a:solidFill>
                <a:srgbClr val="00B050"/>
              </a:solidFill>
              <a:effectLst/>
              <a:uLnTx/>
              <a:uFillTx/>
              <a:latin typeface="UTM Isadora" panose="02040603050506020204" pitchFamily="18" charset="0"/>
              <a:ea typeface="+mn-ea"/>
              <a:cs typeface="+mn-cs"/>
            </a:endParaRPr>
          </a:p>
        </p:txBody>
      </p:sp>
      <p:sp>
        <p:nvSpPr>
          <p:cNvPr id="21" name="TextBox 20">
            <a:extLst>
              <a:ext uri="{FF2B5EF4-FFF2-40B4-BE49-F238E27FC236}">
                <a16:creationId xmlns:a16="http://schemas.microsoft.com/office/drawing/2014/main" xmlns="" id="{D0B10E94-8AD1-4749-B03F-F907FED4120D}"/>
              </a:ext>
            </a:extLst>
          </p:cNvPr>
          <p:cNvSpPr txBox="1"/>
          <p:nvPr/>
        </p:nvSpPr>
        <p:spPr>
          <a:xfrm>
            <a:off x="835761" y="3030429"/>
            <a:ext cx="8155840" cy="1077218"/>
          </a:xfrm>
          <a:prstGeom prst="rect">
            <a:avLst/>
          </a:prstGeom>
          <a:noFill/>
        </p:spPr>
        <p:txBody>
          <a:bodyPr wrap="square" rtlCol="0">
            <a:spAutoFit/>
          </a:bodyPr>
          <a:lstStyle/>
          <a:p>
            <a:pPr lvl="0" defTabSz="685800">
              <a:defRPr/>
            </a:pPr>
            <a:r>
              <a:rPr lang="en-US" sz="3200" b="1">
                <a:solidFill>
                  <a:srgbClr val="FE622A"/>
                </a:solidFill>
                <a:latin typeface="UTM Isadora" panose="02040603050506020204" pitchFamily="18" charset="0"/>
              </a:rPr>
              <a:t>2</a:t>
            </a:r>
            <a:r>
              <a:rPr kumimoji="0" lang="en-US" sz="3200" b="1" i="0" strike="noStrike" kern="1200" cap="none" spc="0" normalizeH="0" baseline="0" noProof="0" smtClean="0">
                <a:ln>
                  <a:noFill/>
                </a:ln>
                <a:solidFill>
                  <a:srgbClr val="FE622A"/>
                </a:solidFill>
                <a:effectLst/>
                <a:uLnTx/>
                <a:uFillTx/>
                <a:latin typeface="UTM Isadora" panose="02040603050506020204" pitchFamily="18" charset="0"/>
              </a:rPr>
              <a:t>. Nêu</a:t>
            </a:r>
            <a:r>
              <a:rPr kumimoji="0" lang="en-US" sz="3200" b="1" i="0" strike="noStrike" kern="1200" cap="none" spc="0" normalizeH="0" noProof="0" smtClean="0">
                <a:ln>
                  <a:noFill/>
                </a:ln>
                <a:solidFill>
                  <a:srgbClr val="FE622A"/>
                </a:solidFill>
                <a:effectLst/>
                <a:uLnTx/>
                <a:uFillTx/>
                <a:latin typeface="UTM Isadora" panose="02040603050506020204" pitchFamily="18" charset="0"/>
              </a:rPr>
              <a:t> được sự giống và khác nhau trong chu trình sinh sản của thú.</a:t>
            </a:r>
            <a:endParaRPr kumimoji="0" lang="en-US" sz="3200" b="1" i="0" strike="noStrike" kern="1200" cap="none" spc="0" normalizeH="0" baseline="0" noProof="0" dirty="0">
              <a:ln>
                <a:noFill/>
              </a:ln>
              <a:solidFill>
                <a:srgbClr val="00B050"/>
              </a:solidFill>
              <a:effectLst/>
              <a:uLnTx/>
              <a:uFillTx/>
              <a:latin typeface="UTM Isadora" panose="02040603050506020204" pitchFamily="18" charset="0"/>
            </a:endParaRPr>
          </a:p>
        </p:txBody>
      </p:sp>
      <p:sp>
        <p:nvSpPr>
          <p:cNvPr id="22" name="TextBox 21">
            <a:extLst>
              <a:ext uri="{FF2B5EF4-FFF2-40B4-BE49-F238E27FC236}">
                <a16:creationId xmlns:a16="http://schemas.microsoft.com/office/drawing/2014/main" xmlns="" id="{D0B10E94-8AD1-4749-B03F-F907FED4120D}"/>
              </a:ext>
            </a:extLst>
          </p:cNvPr>
          <p:cNvSpPr txBox="1"/>
          <p:nvPr/>
        </p:nvSpPr>
        <p:spPr>
          <a:xfrm>
            <a:off x="835761" y="4353868"/>
            <a:ext cx="8003440" cy="1077218"/>
          </a:xfrm>
          <a:prstGeom prst="rect">
            <a:avLst/>
          </a:prstGeom>
          <a:noFill/>
        </p:spPr>
        <p:txBody>
          <a:bodyPr wrap="square" rtlCol="0">
            <a:spAutoFit/>
          </a:bodyPr>
          <a:lstStyle/>
          <a:p>
            <a:pPr lvl="0" defTabSz="685800">
              <a:defRPr/>
            </a:pPr>
            <a:r>
              <a:rPr lang="en-US" sz="3200" b="1" noProof="0" smtClean="0">
                <a:solidFill>
                  <a:srgbClr val="FE622A"/>
                </a:solidFill>
                <a:latin typeface="UTM Isadora" panose="02040603050506020204" pitchFamily="18" charset="0"/>
              </a:rPr>
              <a:t>3</a:t>
            </a:r>
            <a:r>
              <a:rPr kumimoji="0" lang="en-US" sz="3200" b="1" i="0" strike="noStrike" kern="1200" cap="none" spc="0" normalizeH="0" baseline="0" noProof="0" smtClean="0">
                <a:ln>
                  <a:noFill/>
                </a:ln>
                <a:solidFill>
                  <a:srgbClr val="FE622A"/>
                </a:solidFill>
                <a:effectLst/>
                <a:uLnTx/>
                <a:uFillTx/>
                <a:latin typeface="UTM Isadora" panose="02040603050506020204" pitchFamily="18" charset="0"/>
              </a:rPr>
              <a:t>. Kể</a:t>
            </a:r>
            <a:r>
              <a:rPr kumimoji="0" lang="en-US" sz="3200" b="1" i="0" strike="noStrike" kern="1200" cap="none" spc="0" normalizeH="0" noProof="0" smtClean="0">
                <a:ln>
                  <a:noFill/>
                </a:ln>
                <a:solidFill>
                  <a:srgbClr val="FE622A"/>
                </a:solidFill>
                <a:effectLst/>
                <a:uLnTx/>
                <a:uFillTx/>
                <a:latin typeface="UTM Isadora" panose="02040603050506020204" pitchFamily="18" charset="0"/>
              </a:rPr>
              <a:t> tên một số loài thú thường đẻ mỗi lứa một con, một số loài thú đẻ mỗi lứa nhiều con.</a:t>
            </a:r>
            <a:endParaRPr kumimoji="0" lang="en-US" sz="3200" b="1" i="0" strike="noStrike" kern="1200" cap="none" spc="0" normalizeH="0" baseline="0" noProof="0" dirty="0">
              <a:ln>
                <a:noFill/>
              </a:ln>
              <a:solidFill>
                <a:srgbClr val="00B050"/>
              </a:solidFill>
              <a:effectLst/>
              <a:uLnTx/>
              <a:uFillTx/>
              <a:latin typeface="UTM Isadora" panose="02040603050506020204" pitchFamily="18" charset="0"/>
            </a:endParaRPr>
          </a:p>
        </p:txBody>
      </p:sp>
      <p:pic>
        <p:nvPicPr>
          <p:cNvPr id="23" name="Picture 8" descr="Cute Safari Animal Vectors &amp;amp; Clipart | Creative Daddy"/>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8083" b="97539" l="45431" r="65345">
                        <a14:foregroundMark x1="55603" y1="96891" x2="55603" y2="96891"/>
                        <a14:foregroundMark x1="45603" y1="58031" x2="45603" y2="58031"/>
                        <a14:foregroundMark x1="52845" y1="38212" x2="52845" y2="38212"/>
                        <a14:foregroundMark x1="62672" y1="97539" x2="62672" y2="97539"/>
                      </a14:backgroundRemoval>
                    </a14:imgEffect>
                  </a14:imgLayer>
                </a14:imgProps>
              </a:ext>
              <a:ext uri="{28A0092B-C50C-407E-A947-70E740481C1C}">
                <a14:useLocalDpi xmlns:a14="http://schemas.microsoft.com/office/drawing/2010/main" val="0"/>
              </a:ext>
            </a:extLst>
          </a:blip>
          <a:srcRect l="43793" t="36350" r="32069" b="1473"/>
          <a:stretch/>
        </p:blipFill>
        <p:spPr bwMode="auto">
          <a:xfrm>
            <a:off x="8598176" y="949250"/>
            <a:ext cx="3327954" cy="57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623622"/>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ên các con vật bằng tiếng Anh - Học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12192000" cy="7018757"/>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xmlns="" id="{188E87BF-FE7A-4A46-9363-0C99ECB46743}"/>
              </a:ext>
            </a:extLst>
          </p:cNvPr>
          <p:cNvSpPr txBox="1">
            <a:spLocks/>
          </p:cNvSpPr>
          <p:nvPr/>
        </p:nvSpPr>
        <p:spPr>
          <a:xfrm>
            <a:off x="4114800" y="1905000"/>
            <a:ext cx="5342235" cy="2301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smtClean="0">
                <a:ln w="76200">
                  <a:noFill/>
                </a:ln>
                <a:solidFill>
                  <a:schemeClr val="tx2">
                    <a:lumMod val="50000"/>
                  </a:schemeClr>
                </a:solidFill>
                <a:effectLst/>
                <a:uLnTx/>
                <a:uFillTx/>
                <a:latin typeface="iCiel Cadena" panose="02000503000000020004" pitchFamily="2" charset="0"/>
                <a:ea typeface="+mj-ea"/>
                <a:cs typeface="+mj-cs"/>
              </a:rPr>
              <a:t>Kể tên</a:t>
            </a:r>
            <a:r>
              <a:rPr kumimoji="0" lang="en-US" sz="4800" b="0" i="0" u="none" strike="noStrike" kern="1200" cap="none" spc="0" normalizeH="0" noProof="0" smtClean="0">
                <a:ln w="76200">
                  <a:noFill/>
                </a:ln>
                <a:solidFill>
                  <a:schemeClr val="tx2">
                    <a:lumMod val="50000"/>
                  </a:schemeClr>
                </a:solidFill>
                <a:effectLst/>
                <a:uLnTx/>
                <a:uFillTx/>
                <a:latin typeface="iCiel Cadena" panose="02000503000000020004" pitchFamily="2" charset="0"/>
                <a:ea typeface="+mj-ea"/>
                <a:cs typeface="+mj-cs"/>
              </a:rPr>
              <a:t> một số loài thú mà em biết</a:t>
            </a:r>
            <a:endParaRPr kumimoji="0" lang="en-US" sz="4800" b="0" i="0" u="none" strike="noStrike" kern="1200" cap="none" spc="0" normalizeH="0" baseline="0" noProof="0">
              <a:ln w="76200">
                <a:noFill/>
              </a:ln>
              <a:solidFill>
                <a:schemeClr val="tx2">
                  <a:lumMod val="50000"/>
                </a:schemeClr>
              </a:solidFill>
              <a:effectLst/>
              <a:uLnTx/>
              <a:uFillTx/>
              <a:latin typeface="iCiel Cadena" panose="02000503000000020004" pitchFamily="2" charset="0"/>
              <a:ea typeface="+mj-ea"/>
              <a:cs typeface="+mj-cs"/>
            </a:endParaRPr>
          </a:p>
        </p:txBody>
      </p:sp>
    </p:spTree>
    <p:extLst>
      <p:ext uri="{BB962C8B-B14F-4D97-AF65-F5344CB8AC3E}">
        <p14:creationId xmlns:p14="http://schemas.microsoft.com/office/powerpoint/2010/main" val="156837754"/>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nvSpPr>
        <p:spPr bwMode="auto">
          <a:xfrm>
            <a:off x="1548323" y="87087"/>
            <a:ext cx="85344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US" altLang="vi-VN" sz="4000">
                <a:latin typeface="Times New Roman" panose="02020603050405020304" pitchFamily="18" charset="0"/>
              </a:rPr>
              <a:t>Một số hình ảnh thú nuôi tron</a:t>
            </a:r>
            <a:r>
              <a:rPr lang="en-US" altLang="vi-VN"/>
              <a:t>g</a:t>
            </a:r>
            <a:r>
              <a:rPr lang="en-US" altLang="vi-VN" sz="4000">
                <a:latin typeface="Times New Roman" panose="02020603050405020304" pitchFamily="18" charset="0"/>
              </a:rPr>
              <a:t> </a:t>
            </a:r>
            <a:r>
              <a:rPr lang="en-US" altLang="vi-VN"/>
              <a:t>g</a:t>
            </a:r>
            <a:r>
              <a:rPr lang="en-US" altLang="vi-VN" sz="4000">
                <a:latin typeface="Times New Roman" panose="02020603050405020304" pitchFamily="18" charset="0"/>
              </a:rPr>
              <a:t>ia đình.</a:t>
            </a:r>
          </a:p>
        </p:txBody>
      </p:sp>
      <p:pic>
        <p:nvPicPr>
          <p:cNvPr id="8194" name="Picture 2" descr="TOP 5 Giống chó cảnh đáng yêu nhất"/>
          <p:cNvPicPr>
            <a:picLocks noChangeAspect="1" noChangeArrowheads="1"/>
          </p:cNvPicPr>
          <p:nvPr/>
        </p:nvPicPr>
        <p:blipFill rotWithShape="1">
          <a:blip r:embed="rId2">
            <a:extLst>
              <a:ext uri="{28A0092B-C50C-407E-A947-70E740481C1C}">
                <a14:useLocalDpi xmlns:a14="http://schemas.microsoft.com/office/drawing/2010/main" val="0"/>
              </a:ext>
            </a:extLst>
          </a:blip>
          <a:srcRect t="3750" b="2712"/>
          <a:stretch/>
        </p:blipFill>
        <p:spPr bwMode="auto">
          <a:xfrm>
            <a:off x="1548323" y="895469"/>
            <a:ext cx="476567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èo có tới &amp;quot;7 tính cách riêng biệt&amp;quot; | Báo Dân trí"/>
          <p:cNvPicPr>
            <a:picLocks noChangeAspect="1" noChangeArrowheads="1"/>
          </p:cNvPicPr>
          <p:nvPr/>
        </p:nvPicPr>
        <p:blipFill rotWithShape="1">
          <a:blip r:embed="rId3">
            <a:extLst>
              <a:ext uri="{28A0092B-C50C-407E-A947-70E740481C1C}">
                <a14:useLocalDpi xmlns:a14="http://schemas.microsoft.com/office/drawing/2010/main" val="0"/>
              </a:ext>
            </a:extLst>
          </a:blip>
          <a:srcRect l="7284" r="9004"/>
          <a:stretch/>
        </p:blipFill>
        <p:spPr bwMode="auto">
          <a:xfrm>
            <a:off x="6553200" y="895469"/>
            <a:ext cx="442563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Những lợi ích cho sức khỏe từ thịt trâu"/>
          <p:cNvPicPr>
            <a:picLocks noChangeAspect="1" noChangeArrowheads="1"/>
          </p:cNvPicPr>
          <p:nvPr/>
        </p:nvPicPr>
        <p:blipFill rotWithShape="1">
          <a:blip r:embed="rId4">
            <a:extLst>
              <a:ext uri="{28A0092B-C50C-407E-A947-70E740481C1C}">
                <a14:useLocalDpi xmlns:a14="http://schemas.microsoft.com/office/drawing/2010/main" val="0"/>
              </a:ext>
            </a:extLst>
          </a:blip>
          <a:srcRect l="8528" r="7473"/>
          <a:stretch/>
        </p:blipFill>
        <p:spPr bwMode="auto">
          <a:xfrm>
            <a:off x="1563517" y="3925759"/>
            <a:ext cx="4765675" cy="293743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ái Bống Là Cái Bống Bang, Con Bò | Nhạc Thiếu Nhi Cho Bé | Vietnamese  Children&amp;#39;s Music - YouTub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190"/>
          <a:stretch/>
        </p:blipFill>
        <p:spPr bwMode="auto">
          <a:xfrm>
            <a:off x="6553200" y="3936645"/>
            <a:ext cx="4419600" cy="284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21255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arn(inVertical)">
                                      <p:cBhvr>
                                        <p:cTn id="12" dur="500"/>
                                        <p:tgtEl>
                                          <p:spTgt spid="8194"/>
                                        </p:tgtEl>
                                      </p:cBhvr>
                                    </p:animEffect>
                                  </p:childTnLst>
                                </p:cTn>
                              </p:par>
                              <p:par>
                                <p:cTn id="13" presetID="16" presetClass="entr" presetSubtype="21"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barn(inVertical)">
                                      <p:cBhvr>
                                        <p:cTn id="15" dur="500"/>
                                        <p:tgtEl>
                                          <p:spTgt spid="819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198"/>
                                        </p:tgtEl>
                                        <p:attrNameLst>
                                          <p:attrName>style.visibility</p:attrName>
                                        </p:attrNameLst>
                                      </p:cBhvr>
                                      <p:to>
                                        <p:strVal val="visible"/>
                                      </p:to>
                                    </p:set>
                                    <p:animEffect transition="in" filter="barn(inVertical)">
                                      <p:cBhvr>
                                        <p:cTn id="20" dur="500"/>
                                        <p:tgtEl>
                                          <p:spTgt spid="8198"/>
                                        </p:tgtEl>
                                      </p:cBhvr>
                                    </p:animEffect>
                                  </p:childTnLst>
                                </p:cTn>
                              </p:par>
                              <p:par>
                                <p:cTn id="21" presetID="16" presetClass="entr" presetSubtype="21" fill="hold" nodeType="withEffect">
                                  <p:stCondLst>
                                    <p:cond delay="0"/>
                                  </p:stCondLst>
                                  <p:childTnLst>
                                    <p:set>
                                      <p:cBhvr>
                                        <p:cTn id="22" dur="1" fill="hold">
                                          <p:stCondLst>
                                            <p:cond delay="0"/>
                                          </p:stCondLst>
                                        </p:cTn>
                                        <p:tgtEl>
                                          <p:spTgt spid="8200"/>
                                        </p:tgtEl>
                                        <p:attrNameLst>
                                          <p:attrName>style.visibility</p:attrName>
                                        </p:attrNameLst>
                                      </p:cBhvr>
                                      <p:to>
                                        <p:strVal val="visible"/>
                                      </p:to>
                                    </p:set>
                                    <p:animEffect transition="in" filter="barn(inVertical)">
                                      <p:cBhvr>
                                        <p:cTn id="23"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6CD3687-E9B3-4178-998B-2B3188120E10}"/>
              </a:ext>
            </a:extLst>
          </p:cNvPr>
          <p:cNvSpPr/>
          <p:nvPr/>
        </p:nvSpPr>
        <p:spPr>
          <a:xfrm>
            <a:off x="304800" y="381000"/>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Rectangle 19"/>
          <p:cNvSpPr>
            <a:spLocks noChangeArrowheads="1"/>
          </p:cNvSpPr>
          <p:nvPr/>
        </p:nvSpPr>
        <p:spPr bwMode="auto">
          <a:xfrm>
            <a:off x="1548323" y="87087"/>
            <a:ext cx="85344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US" altLang="vi-VN" sz="4000" smtClean="0">
                <a:latin typeface="Times New Roman" panose="02020603050405020304" pitchFamily="18" charset="0"/>
              </a:rPr>
              <a:t>Một số loài thú hoang dã</a:t>
            </a:r>
            <a:endParaRPr lang="en-US" altLang="vi-VN" sz="4000">
              <a:latin typeface="Times New Roman" panose="02020603050405020304" pitchFamily="18" charset="0"/>
            </a:endParaRPr>
          </a:p>
        </p:txBody>
      </p:sp>
      <p:pic>
        <p:nvPicPr>
          <p:cNvPr id="9218" name="Picture 2" descr="Những điều thú vị ít biết về hổ - loài mãnh thú cô độc và khiêm tốn | VOV.VN"/>
          <p:cNvPicPr>
            <a:picLocks noChangeAspect="1" noChangeArrowheads="1"/>
          </p:cNvPicPr>
          <p:nvPr/>
        </p:nvPicPr>
        <p:blipFill rotWithShape="1">
          <a:blip r:embed="rId2">
            <a:extLst>
              <a:ext uri="{28A0092B-C50C-407E-A947-70E740481C1C}">
                <a14:useLocalDpi xmlns:a14="http://schemas.microsoft.com/office/drawing/2010/main" val="0"/>
              </a:ext>
            </a:extLst>
          </a:blip>
          <a:srcRect l="7394" r="19480"/>
          <a:stretch/>
        </p:blipFill>
        <p:spPr bwMode="auto">
          <a:xfrm>
            <a:off x="152400" y="936171"/>
            <a:ext cx="3810001" cy="293072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ả con voi lớp 4 hay nhất - 3 bài văn miêu tả con voi trong sở thú"/>
          <p:cNvPicPr>
            <a:picLocks noChangeAspect="1" noChangeArrowheads="1"/>
          </p:cNvPicPr>
          <p:nvPr/>
        </p:nvPicPr>
        <p:blipFill rotWithShape="1">
          <a:blip r:embed="rId3">
            <a:extLst>
              <a:ext uri="{28A0092B-C50C-407E-A947-70E740481C1C}">
                <a14:useLocalDpi xmlns:a14="http://schemas.microsoft.com/office/drawing/2010/main" val="0"/>
              </a:ext>
            </a:extLst>
          </a:blip>
          <a:srcRect l="12439" t="4945" r="5816" b="3576"/>
          <a:stretch/>
        </p:blipFill>
        <p:spPr bwMode="auto">
          <a:xfrm>
            <a:off x="4257386" y="936171"/>
            <a:ext cx="3643602" cy="293072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huyện tên của loài khỉ"/>
          <p:cNvPicPr>
            <a:picLocks noChangeAspect="1" noChangeArrowheads="1"/>
          </p:cNvPicPr>
          <p:nvPr/>
        </p:nvPicPr>
        <p:blipFill rotWithShape="1">
          <a:blip r:embed="rId4">
            <a:extLst>
              <a:ext uri="{28A0092B-C50C-407E-A947-70E740481C1C}">
                <a14:useLocalDpi xmlns:a14="http://schemas.microsoft.com/office/drawing/2010/main" val="0"/>
              </a:ext>
            </a:extLst>
          </a:blip>
          <a:srcRect l="10626" r="6094"/>
          <a:stretch/>
        </p:blipFill>
        <p:spPr bwMode="auto">
          <a:xfrm>
            <a:off x="8089279" y="936171"/>
            <a:ext cx="3891810" cy="2930723"/>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Khám phá gây sốc về loài sư tử ít ai ngờ đến - KhoaHoc.tv"/>
          <p:cNvPicPr>
            <a:picLocks noChangeAspect="1" noChangeArrowheads="1"/>
          </p:cNvPicPr>
          <p:nvPr/>
        </p:nvPicPr>
        <p:blipFill rotWithShape="1">
          <a:blip r:embed="rId5">
            <a:extLst>
              <a:ext uri="{28A0092B-C50C-407E-A947-70E740481C1C}">
                <a14:useLocalDpi xmlns:a14="http://schemas.microsoft.com/office/drawing/2010/main" val="0"/>
              </a:ext>
            </a:extLst>
          </a:blip>
          <a:srcRect l="7862" t="10280" r="9853" b="11182"/>
          <a:stretch/>
        </p:blipFill>
        <p:spPr bwMode="auto">
          <a:xfrm>
            <a:off x="152400" y="3956698"/>
            <a:ext cx="3810001" cy="2425052"/>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Nhung Hươu Là Gì? Công Dụng, Cách Dùng Và Lưu Ý Cụ Thể"/>
          <p:cNvPicPr>
            <a:picLocks noChangeAspect="1" noChangeArrowheads="1"/>
          </p:cNvPicPr>
          <p:nvPr/>
        </p:nvPicPr>
        <p:blipFill rotWithShape="1">
          <a:blip r:embed="rId6">
            <a:extLst>
              <a:ext uri="{28A0092B-C50C-407E-A947-70E740481C1C}">
                <a14:useLocalDpi xmlns:a14="http://schemas.microsoft.com/office/drawing/2010/main" val="0"/>
              </a:ext>
            </a:extLst>
          </a:blip>
          <a:srcRect l="23940" t="4320" r="33320" b="3972"/>
          <a:stretch/>
        </p:blipFill>
        <p:spPr bwMode="auto">
          <a:xfrm>
            <a:off x="4553848" y="3956698"/>
            <a:ext cx="2418751" cy="2914906"/>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Câu chuyện rùng rợn về báo hoa mai ăn thịt ngườ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4047" y="3926069"/>
            <a:ext cx="4427928" cy="2945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562141"/>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par>
                                <p:cTn id="13" presetID="16" presetClass="entr" presetSubtype="21" fill="hold" nodeType="with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barn(inVertical)">
                                      <p:cBhvr>
                                        <p:cTn id="15" dur="500"/>
                                        <p:tgtEl>
                                          <p:spTgt spid="9220"/>
                                        </p:tgtEl>
                                      </p:cBhvr>
                                    </p:animEffect>
                                  </p:childTnLst>
                                </p:cTn>
                              </p:par>
                              <p:par>
                                <p:cTn id="16" presetID="16" presetClass="entr" presetSubtype="21" fill="hold" nodeType="withEffect">
                                  <p:stCondLst>
                                    <p:cond delay="0"/>
                                  </p:stCondLst>
                                  <p:childTnLst>
                                    <p:set>
                                      <p:cBhvr>
                                        <p:cTn id="17" dur="1" fill="hold">
                                          <p:stCondLst>
                                            <p:cond delay="0"/>
                                          </p:stCondLst>
                                        </p:cTn>
                                        <p:tgtEl>
                                          <p:spTgt spid="9222"/>
                                        </p:tgtEl>
                                        <p:attrNameLst>
                                          <p:attrName>style.visibility</p:attrName>
                                        </p:attrNameLst>
                                      </p:cBhvr>
                                      <p:to>
                                        <p:strVal val="visible"/>
                                      </p:to>
                                    </p:set>
                                    <p:animEffect transition="in" filter="barn(inVertical)">
                                      <p:cBhvr>
                                        <p:cTn id="18" dur="500"/>
                                        <p:tgtEl>
                                          <p:spTgt spid="9222"/>
                                        </p:tgtEl>
                                      </p:cBhvr>
                                    </p:animEffect>
                                  </p:childTnLst>
                                </p:cTn>
                              </p:par>
                              <p:par>
                                <p:cTn id="19" presetID="16" presetClass="entr" presetSubtype="21" fill="hold" nodeType="withEffect">
                                  <p:stCondLst>
                                    <p:cond delay="0"/>
                                  </p:stCondLst>
                                  <p:childTnLst>
                                    <p:set>
                                      <p:cBhvr>
                                        <p:cTn id="20" dur="1" fill="hold">
                                          <p:stCondLst>
                                            <p:cond delay="0"/>
                                          </p:stCondLst>
                                        </p:cTn>
                                        <p:tgtEl>
                                          <p:spTgt spid="9224"/>
                                        </p:tgtEl>
                                        <p:attrNameLst>
                                          <p:attrName>style.visibility</p:attrName>
                                        </p:attrNameLst>
                                      </p:cBhvr>
                                      <p:to>
                                        <p:strVal val="visible"/>
                                      </p:to>
                                    </p:set>
                                    <p:animEffect transition="in" filter="barn(inVertical)">
                                      <p:cBhvr>
                                        <p:cTn id="21" dur="500"/>
                                        <p:tgtEl>
                                          <p:spTgt spid="9224"/>
                                        </p:tgtEl>
                                      </p:cBhvr>
                                    </p:animEffect>
                                  </p:childTnLst>
                                </p:cTn>
                              </p:par>
                              <p:par>
                                <p:cTn id="22" presetID="16" presetClass="entr" presetSubtype="21" fill="hold" nodeType="withEffect">
                                  <p:stCondLst>
                                    <p:cond delay="0"/>
                                  </p:stCondLst>
                                  <p:childTnLst>
                                    <p:set>
                                      <p:cBhvr>
                                        <p:cTn id="23" dur="1" fill="hold">
                                          <p:stCondLst>
                                            <p:cond delay="0"/>
                                          </p:stCondLst>
                                        </p:cTn>
                                        <p:tgtEl>
                                          <p:spTgt spid="9226"/>
                                        </p:tgtEl>
                                        <p:attrNameLst>
                                          <p:attrName>style.visibility</p:attrName>
                                        </p:attrNameLst>
                                      </p:cBhvr>
                                      <p:to>
                                        <p:strVal val="visible"/>
                                      </p:to>
                                    </p:set>
                                    <p:animEffect transition="in" filter="barn(inVertical)">
                                      <p:cBhvr>
                                        <p:cTn id="24" dur="500"/>
                                        <p:tgtEl>
                                          <p:spTgt spid="9226"/>
                                        </p:tgtEl>
                                      </p:cBhvr>
                                    </p:animEffect>
                                  </p:childTnLst>
                                </p:cTn>
                              </p:par>
                              <p:par>
                                <p:cTn id="25" presetID="16" presetClass="entr" presetSubtype="21" fill="hold" nodeType="withEffect">
                                  <p:stCondLst>
                                    <p:cond delay="0"/>
                                  </p:stCondLst>
                                  <p:childTnLst>
                                    <p:set>
                                      <p:cBhvr>
                                        <p:cTn id="26" dur="1" fill="hold">
                                          <p:stCondLst>
                                            <p:cond delay="0"/>
                                          </p:stCondLst>
                                        </p:cTn>
                                        <p:tgtEl>
                                          <p:spTgt spid="9228"/>
                                        </p:tgtEl>
                                        <p:attrNameLst>
                                          <p:attrName>style.visibility</p:attrName>
                                        </p:attrNameLst>
                                      </p:cBhvr>
                                      <p:to>
                                        <p:strVal val="visible"/>
                                      </p:to>
                                    </p:set>
                                    <p:animEffect transition="in" filter="barn(inVertical)">
                                      <p:cBhvr>
                                        <p:cTn id="27"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千图网海量PPT模板www.58pic.com ​​">
  <a:themeElements>
    <a:clrScheme name="自定义 58">
      <a:dk1>
        <a:sysClr val="windowText" lastClr="000000"/>
      </a:dk1>
      <a:lt1>
        <a:sysClr val="window" lastClr="FFFFFF"/>
      </a:lt1>
      <a:dk2>
        <a:srgbClr val="44546A"/>
      </a:dk2>
      <a:lt2>
        <a:srgbClr val="E7E6E6"/>
      </a:lt2>
      <a:accent1>
        <a:srgbClr val="D76B49"/>
      </a:accent1>
      <a:accent2>
        <a:srgbClr val="D76B49"/>
      </a:accent2>
      <a:accent3>
        <a:srgbClr val="D76B49"/>
      </a:accent3>
      <a:accent4>
        <a:srgbClr val="D76B49"/>
      </a:accent4>
      <a:accent5>
        <a:srgbClr val="D76B49"/>
      </a:accent5>
      <a:accent6>
        <a:srgbClr val="D76B49"/>
      </a:accent6>
      <a:hlink>
        <a:srgbClr val="D76B49"/>
      </a:hlink>
      <a:folHlink>
        <a:srgbClr val="D76B4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173</TotalTime>
  <Words>850</Words>
  <Application>Microsoft Office PowerPoint</Application>
  <PresentationFormat>Custom</PresentationFormat>
  <Paragraphs>100</Paragraphs>
  <Slides>23</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UTM Isadora</vt:lpstr>
      <vt:lpstr>Calibri</vt:lpstr>
      <vt:lpstr>.VnTime</vt:lpstr>
      <vt:lpstr>UTM Cooper Black</vt:lpstr>
      <vt:lpstr>等线 Light</vt:lpstr>
      <vt:lpstr>Times New Roman</vt:lpstr>
      <vt:lpstr>等线</vt:lpstr>
      <vt:lpstr>Verdana</vt:lpstr>
      <vt:lpstr>iCiel Cadena</vt:lpstr>
      <vt:lpstr>千图网海量PPT模板www.58pic.com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HP</dc:creator>
  <cp:keywords>9Slide</cp:keywords>
  <dc:description>9Slide.vn</dc:description>
  <cp:lastModifiedBy>Admin</cp:lastModifiedBy>
  <cp:revision>21</cp:revision>
  <dcterms:created xsi:type="dcterms:W3CDTF">2022-01-07T14:56:49Z</dcterms:created>
  <dcterms:modified xsi:type="dcterms:W3CDTF">2022-03-13T13:31:44Z</dcterms:modified>
  <cp:category>9Slide.vn</cp:category>
  <cp:contentStatus>9Slide</cp:contentStatus>
</cp:coreProperties>
</file>