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Lst>
  <p:notesMasterIdLst>
    <p:notesMasterId r:id="rId17"/>
  </p:notesMasterIdLst>
  <p:sldIdLst>
    <p:sldId id="257" r:id="rId4"/>
    <p:sldId id="321" r:id="rId5"/>
    <p:sldId id="322" r:id="rId6"/>
    <p:sldId id="277" r:id="rId7"/>
    <p:sldId id="300" r:id="rId8"/>
    <p:sldId id="323" r:id="rId9"/>
    <p:sldId id="294" r:id="rId10"/>
    <p:sldId id="316" r:id="rId11"/>
    <p:sldId id="324" r:id="rId12"/>
    <p:sldId id="318" r:id="rId13"/>
    <p:sldId id="270" r:id="rId14"/>
    <p:sldId id="301" r:id="rId15"/>
    <p:sldId id="32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123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3D1A-AC65-498A-A19C-780DF5E628FF}"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82D70-22AD-4E64-8721-344FA7A8BFE7}" type="slidenum">
              <a:rPr lang="en-US" smtClean="0"/>
              <a:t>‹#›</a:t>
            </a:fld>
            <a:endParaRPr lang="en-US"/>
          </a:p>
        </p:txBody>
      </p:sp>
    </p:spTree>
    <p:extLst>
      <p:ext uri="{BB962C8B-B14F-4D97-AF65-F5344CB8AC3E}">
        <p14:creationId xmlns:p14="http://schemas.microsoft.com/office/powerpoint/2010/main" val="192241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2023/4/11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21344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202373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3609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932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398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358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463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4861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1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124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28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020729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1863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616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6138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4581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3685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68641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733782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8684859"/>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324270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853251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8107062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682245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148397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6077685"/>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551196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103975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2792679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9237915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499092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2023/4/11</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7018497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8725898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id="{04B82C67-F52D-68A0-D8BA-A1AE304335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1668" y="313266"/>
            <a:ext cx="1102783" cy="1102783"/>
          </a:xfrm>
          <a:prstGeom prst="rect">
            <a:avLst/>
          </a:prstGeom>
        </p:spPr>
      </p:pic>
    </p:spTree>
    <p:extLst>
      <p:ext uri="{BB962C8B-B14F-4D97-AF65-F5344CB8AC3E}">
        <p14:creationId xmlns:p14="http://schemas.microsoft.com/office/powerpoint/2010/main" val="1029661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740261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6096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4722803" y="1754914"/>
            <a:ext cx="2474169" cy="582034"/>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Tiếng</a:t>
            </a:r>
            <a:r>
              <a:rPr kumimoji="0" lang="en-US" altLang="zh-CN"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Việt</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1828799" y="2461895"/>
            <a:ext cx="8940799" cy="2484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
        <p:nvSpPr>
          <p:cNvPr id="2" name="TextBox 1">
            <a:extLst>
              <a:ext uri="{FF2B5EF4-FFF2-40B4-BE49-F238E27FC236}">
                <a16:creationId xmlns:a16="http://schemas.microsoft.com/office/drawing/2014/main" id="{5209DCD1-1CBF-4B2D-BD52-33834E0FF375}"/>
              </a:ext>
            </a:extLst>
          </p:cNvPr>
          <p:cNvSpPr txBox="1"/>
          <p:nvPr/>
        </p:nvSpPr>
        <p:spPr>
          <a:xfrm>
            <a:off x="3344273" y="1115454"/>
            <a:ext cx="5503454" cy="523220"/>
          </a:xfrm>
          <a:prstGeom prst="rect">
            <a:avLst/>
          </a:prstGeom>
          <a:noFill/>
        </p:spPr>
        <p:txBody>
          <a:bodyPr wrap="square" rtlCol="0">
            <a:spAutoFit/>
          </a:bodyPr>
          <a:lstStyle/>
          <a:p>
            <a:pPr algn="ctr"/>
            <a:r>
              <a:rPr lang="en-US" sz="2800" dirty="0" err="1">
                <a:solidFill>
                  <a:srgbClr val="002060"/>
                </a:solidFill>
              </a:rPr>
              <a:t>Thứ</a:t>
            </a:r>
            <a:r>
              <a:rPr lang="en-US" sz="2800" dirty="0">
                <a:solidFill>
                  <a:srgbClr val="002060"/>
                </a:solidFill>
              </a:rPr>
              <a:t>…..</a:t>
            </a:r>
            <a:r>
              <a:rPr lang="en-US" sz="2800" dirty="0" err="1">
                <a:solidFill>
                  <a:srgbClr val="002060"/>
                </a:solidFill>
              </a:rPr>
              <a:t>ngày</a:t>
            </a:r>
            <a:r>
              <a:rPr lang="en-US" sz="2800" dirty="0">
                <a:solidFill>
                  <a:srgbClr val="002060"/>
                </a:solidFill>
              </a:rPr>
              <a:t>…..</a:t>
            </a:r>
            <a:r>
              <a:rPr lang="en-US" sz="2800" dirty="0" err="1">
                <a:solidFill>
                  <a:srgbClr val="002060"/>
                </a:solidFill>
              </a:rPr>
              <a:t>tháng</a:t>
            </a:r>
            <a:r>
              <a:rPr lang="en-US" sz="2800" dirty="0">
                <a:solidFill>
                  <a:srgbClr val="002060"/>
                </a:solidFill>
              </a:rPr>
              <a:t>……</a:t>
            </a:r>
            <a:r>
              <a:rPr lang="en-US" sz="2800" dirty="0" err="1">
                <a:solidFill>
                  <a:srgbClr val="002060"/>
                </a:solidFill>
              </a:rPr>
              <a:t>năm</a:t>
            </a:r>
            <a:endParaRPr lang="en-US" sz="2800" dirty="0">
              <a:solidFill>
                <a:srgbClr val="002060"/>
              </a:solidFill>
            </a:endParaRPr>
          </a:p>
        </p:txBody>
      </p:sp>
      <p:pic>
        <p:nvPicPr>
          <p:cNvPr id="3" name="Picture 2">
            <a:extLst>
              <a:ext uri="{FF2B5EF4-FFF2-40B4-BE49-F238E27FC236}">
                <a16:creationId xmlns:a16="http://schemas.microsoft.com/office/drawing/2014/main" id="{8C7953F6-D105-4064-93E0-5CA610C94F29}"/>
              </a:ext>
            </a:extLst>
          </p:cNvPr>
          <p:cNvPicPr>
            <a:picLocks noChangeAspect="1"/>
          </p:cNvPicPr>
          <p:nvPr/>
        </p:nvPicPr>
        <p:blipFill>
          <a:blip r:embed="rId6"/>
          <a:stretch>
            <a:fillRect/>
          </a:stretch>
        </p:blipFill>
        <p:spPr>
          <a:xfrm>
            <a:off x="2096341" y="2384653"/>
            <a:ext cx="8535140" cy="298120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0" grpId="0" bldLvl="0" animBg="1"/>
      <p:bldP spid="179"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767280"/>
            <a:ext cx="6881495" cy="1938992"/>
          </a:xfrm>
          <a:prstGeom prst="rect">
            <a:avLst/>
          </a:prstGeom>
          <a:noFill/>
        </p:spPr>
        <p:txBody>
          <a:bodyPr wrap="square" rtlCol="0">
            <a:spAutoFit/>
          </a:bodyPr>
          <a:lstStyle/>
          <a:p>
            <a:pPr lvl="0" algn="ctr">
              <a:buClr>
                <a:srgbClr val="000000"/>
              </a:buClr>
              <a:defRPr/>
            </a:pP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2.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Trao</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đổi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bài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làm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trong</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nhóm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endParaRPr kumimoji="0" lang="en-US" sz="6000" b="1" i="0" u="none" strike="noStrike" kern="0" cap="none" spc="0" normalizeH="0" baseline="0" noProof="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a16="http://schemas.microsoft.com/office/drawing/2014/main"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a16="http://schemas.microsoft.com/office/drawing/2014/main" id="{3448CA51-2246-43FA-8883-AFA43E097228}"/>
              </a:ext>
            </a:extLst>
          </p:cNvPr>
          <p:cNvSpPr txBox="1"/>
          <p:nvPr/>
        </p:nvSpPr>
        <p:spPr>
          <a:xfrm>
            <a:off x="6806503" y="911634"/>
            <a:ext cx="3803904" cy="1091966"/>
          </a:xfrm>
          <a:prstGeom prst="rect">
            <a:avLst/>
          </a:prstGeom>
          <a:noFill/>
        </p:spPr>
        <p:txBody>
          <a:bodyPr wrap="square">
            <a:spAutoFit/>
          </a:bodyPr>
          <a:lstStyle/>
          <a:p>
            <a:pPr marL="0" marR="0" lvl="0" indent="201930" algn="just" defTabSz="914400" rtl="0" eaLnBrk="1" fontAlgn="auto" latinLnBrk="0" hangingPunct="1">
              <a:lnSpc>
                <a:spcPct val="120000"/>
              </a:lnSpc>
              <a:spcBef>
                <a:spcPts val="0"/>
              </a:spcBef>
              <a:spcAft>
                <a:spcPts val="800"/>
              </a:spcAft>
              <a:buClrTx/>
              <a:buSzTx/>
              <a:buFontTx/>
              <a:buNone/>
              <a:tabLst/>
              <a:defRPr/>
            </a:pP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cần</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hoa</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chữ</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cái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đầu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CB5F70DA-7DE9-4F9A-9AAC-D2DBCC7B1135}"/>
              </a:ext>
            </a:extLst>
          </p:cNvPr>
          <p:cNvSpPr txBox="1"/>
          <p:nvPr/>
        </p:nvSpPr>
        <p:spPr>
          <a:xfrm>
            <a:off x="6802526" y="2931730"/>
            <a:ext cx="4255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Lùi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vào</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một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ô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bài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cs typeface="Times New Roman" panose="02020603050405020304" pitchFamily="18" charset="0"/>
            </a:endParaRPr>
          </a:p>
        </p:txBody>
      </p:sp>
      <p:sp>
        <p:nvSpPr>
          <p:cNvPr id="28" name="TextBox 27">
            <a:extLst>
              <a:ext uri="{FF2B5EF4-FFF2-40B4-BE49-F238E27FC236}">
                <a16:creationId xmlns:a16="http://schemas.microsoft.com/office/drawing/2014/main" id="{AEFC7529-54E3-46A5-91AF-1695B5E82901}"/>
              </a:ext>
            </a:extLst>
          </p:cNvPr>
          <p:cNvSpPr txBox="1"/>
          <p:nvPr/>
        </p:nvSpPr>
        <p:spPr>
          <a:xfrm>
            <a:off x="6832747" y="4976367"/>
            <a:ext cx="42908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dấu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chấm</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cuối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ndParaRPr>
          </a:p>
        </p:txBody>
      </p:sp>
    </p:spTree>
    <p:extLst>
      <p:ext uri="{BB962C8B-B14F-4D97-AF65-F5344CB8AC3E}">
        <p14:creationId xmlns:p14="http://schemas.microsoft.com/office/powerpoint/2010/main" val="3015102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52" name="Picture 51" descr="A group of children's toys&#10;&#10;Description automatically generated with low confidence">
            <a:extLst>
              <a:ext uri="{FF2B5EF4-FFF2-40B4-BE49-F238E27FC236}">
                <a16:creationId xmlns:a16="http://schemas.microsoft.com/office/drawing/2014/main" id="{A8749685-B15B-4DC0-A842-1685A7DF2080}"/>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55" name="Picture 54" descr="A group of children's toys&#10;&#10;Description automatically generated with low confidence">
            <a:extLst>
              <a:ext uri="{FF2B5EF4-FFF2-40B4-BE49-F238E27FC236}">
                <a16:creationId xmlns:a16="http://schemas.microsoft.com/office/drawing/2014/main" id="{4EA62AC6-BABB-4F93-BAD9-80BCB5A5E0AE}"/>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56" name="Picture 55" descr="A group of children's toys&#10;&#10;Description automatically generated with low confidence">
            <a:extLst>
              <a:ext uri="{FF2B5EF4-FFF2-40B4-BE49-F238E27FC236}">
                <a16:creationId xmlns:a16="http://schemas.microsoft.com/office/drawing/2014/main" id="{B97AAD69-A5B5-439E-B7A3-6B58C782A63C}"/>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BCE19E76-0A43-417B-93AB-0312F0D16D49}"/>
              </a:ext>
            </a:extLst>
          </p:cNvPr>
          <p:cNvGrpSpPr/>
          <p:nvPr/>
        </p:nvGrpSpPr>
        <p:grpSpPr>
          <a:xfrm>
            <a:off x="7927824" y="1134348"/>
            <a:ext cx="4246802" cy="2468880"/>
            <a:chOff x="9026330" y="1381655"/>
            <a:chExt cx="3704506" cy="2468880"/>
          </a:xfrm>
        </p:grpSpPr>
        <p:pic>
          <p:nvPicPr>
            <p:cNvPr id="58" name="Picture 57">
              <a:extLst>
                <a:ext uri="{FF2B5EF4-FFF2-40B4-BE49-F238E27FC236}">
                  <a16:creationId xmlns:a16="http://schemas.microsoft.com/office/drawing/2014/main" id="{AD1B30BA-18D0-4519-96D9-9B9EBA52D863}"/>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59" name="TextBox 58">
              <a:extLst>
                <a:ext uri="{FF2B5EF4-FFF2-40B4-BE49-F238E27FC236}">
                  <a16:creationId xmlns:a16="http://schemas.microsoft.com/office/drawing/2014/main" id="{0CDBF6A3-FBEE-456E-AC72-4CEE00C24BFF}"/>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0" name="Group 59">
            <a:extLst>
              <a:ext uri="{FF2B5EF4-FFF2-40B4-BE49-F238E27FC236}">
                <a16:creationId xmlns:a16="http://schemas.microsoft.com/office/drawing/2014/main" id="{2F295693-4DB6-4D83-812C-822D88776558}"/>
              </a:ext>
            </a:extLst>
          </p:cNvPr>
          <p:cNvGrpSpPr/>
          <p:nvPr/>
        </p:nvGrpSpPr>
        <p:grpSpPr>
          <a:xfrm>
            <a:off x="4254832" y="997188"/>
            <a:ext cx="3672992" cy="2743200"/>
            <a:chOff x="4672461" y="1214043"/>
            <a:chExt cx="3672992" cy="2743200"/>
          </a:xfrm>
        </p:grpSpPr>
        <p:pic>
          <p:nvPicPr>
            <p:cNvPr id="61" name="Picture 60">
              <a:extLst>
                <a:ext uri="{FF2B5EF4-FFF2-40B4-BE49-F238E27FC236}">
                  <a16:creationId xmlns:a16="http://schemas.microsoft.com/office/drawing/2014/main" id="{8B2E7656-5D14-46AB-985F-95DE3D25E758}"/>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62" name="TextBox 61">
              <a:extLst>
                <a:ext uri="{FF2B5EF4-FFF2-40B4-BE49-F238E27FC236}">
                  <a16:creationId xmlns:a16="http://schemas.microsoft.com/office/drawing/2014/main" id="{8815296B-6A22-4053-8F0C-D35EB156F79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63" name="Group 62">
            <a:extLst>
              <a:ext uri="{FF2B5EF4-FFF2-40B4-BE49-F238E27FC236}">
                <a16:creationId xmlns:a16="http://schemas.microsoft.com/office/drawing/2014/main" id="{1313BA9A-0946-4B69-A149-7D04F82A48C5}"/>
              </a:ext>
            </a:extLst>
          </p:cNvPr>
          <p:cNvGrpSpPr/>
          <p:nvPr/>
        </p:nvGrpSpPr>
        <p:grpSpPr>
          <a:xfrm rot="10374921" flipV="1">
            <a:off x="419481" y="1206020"/>
            <a:ext cx="3550560" cy="2651760"/>
            <a:chOff x="1758356" y="1446550"/>
            <a:chExt cx="3550560" cy="2651760"/>
          </a:xfrm>
        </p:grpSpPr>
        <p:pic>
          <p:nvPicPr>
            <p:cNvPr id="64" name="Picture 63">
              <a:extLst>
                <a:ext uri="{FF2B5EF4-FFF2-40B4-BE49-F238E27FC236}">
                  <a16:creationId xmlns:a16="http://schemas.microsoft.com/office/drawing/2014/main" id="{771F9E9D-E0EC-43AF-9DAF-924A23390938}"/>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65" name="TextBox 64">
              <a:extLst>
                <a:ext uri="{FF2B5EF4-FFF2-40B4-BE49-F238E27FC236}">
                  <a16:creationId xmlns:a16="http://schemas.microsoft.com/office/drawing/2014/main" id="{758D0B35-DBDB-4A50-B231-EC4D4D9508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66" name="Picture 65">
            <a:extLst>
              <a:ext uri="{FF2B5EF4-FFF2-40B4-BE49-F238E27FC236}">
                <a16:creationId xmlns:a16="http://schemas.microsoft.com/office/drawing/2014/main" id="{F3E2C173-101F-46AD-9189-B3BFADCF335E}"/>
              </a:ext>
            </a:extLst>
          </p:cNvPr>
          <p:cNvPicPr>
            <a:picLocks noChangeAspect="1"/>
          </p:cNvPicPr>
          <p:nvPr/>
        </p:nvPicPr>
        <p:blipFill>
          <a:blip r:embed="rId7"/>
          <a:stretch>
            <a:fillRect/>
          </a:stretch>
        </p:blipFill>
        <p:spPr>
          <a:xfrm>
            <a:off x="3766861" y="75402"/>
            <a:ext cx="4676037" cy="1316850"/>
          </a:xfrm>
          <a:prstGeom prst="rect">
            <a:avLst/>
          </a:prstGeom>
        </p:spPr>
      </p:pic>
    </p:spTree>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4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14:bounceEnd="40000">
                                          <p:cBhvr additive="base">
                                            <p:cTn id="11" dur="750" fill="hold"/>
                                            <p:tgtEl>
                                              <p:spTgt spid="5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40000">
                                          <p:cBhvr additive="base">
                                            <p:cTn id="15"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750" fill="hold"/>
                                            <p:tgtEl>
                                              <p:spTgt spid="55"/>
                                            </p:tgtEl>
                                            <p:attrNameLst>
                                              <p:attrName>ppt_x</p:attrName>
                                            </p:attrNameLst>
                                          </p:cBhvr>
                                          <p:tavLst>
                                            <p:tav tm="0">
                                              <p:val>
                                                <p:strVal val="#ppt_x"/>
                                              </p:val>
                                            </p:tav>
                                            <p:tav tm="100000">
                                              <p:val>
                                                <p:strVal val="#ppt_x"/>
                                              </p:val>
                                            </p:tav>
                                          </p:tavLst>
                                        </p:anim>
                                        <p:anim calcmode="lin" valueType="num">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750" fill="hold"/>
                                            <p:tgtEl>
                                              <p:spTgt spid="56"/>
                                            </p:tgtEl>
                                            <p:attrNameLst>
                                              <p:attrName>ppt_x</p:attrName>
                                            </p:attrNameLst>
                                          </p:cBhvr>
                                          <p:tavLst>
                                            <p:tav tm="0">
                                              <p:val>
                                                <p:strVal val="#ppt_x"/>
                                              </p:val>
                                            </p:tav>
                                            <p:tav tm="100000">
                                              <p:val>
                                                <p:strVal val="#ppt_x"/>
                                              </p:val>
                                            </p:tav>
                                          </p:tavLst>
                                        </p:anim>
                                        <p:anim calcmode="lin" valueType="num">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grpSp>
      <p:grpSp>
        <p:nvGrpSpPr>
          <p:cNvPr id="27" name="组合 4"/>
          <p:cNvGrpSpPr/>
          <p:nvPr/>
        </p:nvGrpSpPr>
        <p:grpSpPr>
          <a:xfrm>
            <a:off x="3912009" y="2793121"/>
            <a:ext cx="7782150" cy="3177024"/>
            <a:chOff x="1355348" y="2316475"/>
            <a:chExt cx="3748160" cy="1898996"/>
          </a:xfrm>
        </p:grpSpPr>
        <p:grpSp>
          <p:nvGrpSpPr>
            <p:cNvPr id="44" name="组合 8"/>
            <p:cNvGrpSpPr/>
            <p:nvPr/>
          </p:nvGrpSpPr>
          <p:grpSpPr>
            <a:xfrm>
              <a:off x="1355348" y="3020030"/>
              <a:ext cx="3748160" cy="1195441"/>
              <a:chOff x="1098705" y="2461056"/>
              <a:chExt cx="3748160" cy="1195439"/>
            </a:xfrm>
          </p:grpSpPr>
          <p:sp>
            <p:nvSpPr>
              <p:cNvPr id="46" name="Oval 8"/>
              <p:cNvSpPr>
                <a:spLocks noChangeArrowheads="1"/>
              </p:cNvSpPr>
              <p:nvPr/>
            </p:nvSpPr>
            <p:spPr bwMode="auto">
              <a:xfrm>
                <a:off x="1098705" y="2461056"/>
                <a:ext cx="3748160" cy="1195439"/>
              </a:xfrm>
              <a:prstGeom prst="rect">
                <a:avLst/>
              </a:prstGeom>
              <a:solidFill>
                <a:srgbClr val="CFFFF0"/>
              </a:solidFill>
              <a:ln>
                <a:solidFill>
                  <a:schemeClr val="bg1">
                    <a:lumMod val="95000"/>
                  </a:schemeClr>
                </a:solidFill>
              </a:ln>
              <a:effectLst>
                <a:outerShdw blurRad="50800" dist="38100" dir="2700000" algn="tl" rotWithShape="0">
                  <a:prstClr val="black">
                    <a:alpha val="40000"/>
                  </a:prstClr>
                </a:outerShdw>
              </a:effectLst>
            </p:spPr>
            <p:txBody>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微软雅黑" panose="020B0503020204020204" pitchFamily="34" charset="-122"/>
                  <a:cs typeface="+mn-cs"/>
                </a:endParaRPr>
              </a:p>
            </p:txBody>
          </p:sp>
          <p:sp>
            <p:nvSpPr>
              <p:cNvPr id="47" name="文本框 17"/>
              <p:cNvSpPr txBox="1"/>
              <p:nvPr/>
            </p:nvSpPr>
            <p:spPr>
              <a:xfrm>
                <a:off x="1140965" y="2530265"/>
                <a:ext cx="3705900" cy="1011815"/>
              </a:xfrm>
              <a:prstGeom prst="rect">
                <a:avLst/>
              </a:prstGeom>
              <a:noFill/>
            </p:spPr>
            <p:txBody>
              <a:bodyPr wrap="square" rtlCol="0">
                <a:spAutoFit/>
              </a:bodyPr>
              <a:lstStyle/>
              <a:p>
                <a:pPr marL="0" marR="0" algn="just">
                  <a:spcBef>
                    <a:spcPts val="0"/>
                  </a:spcBef>
                  <a:spcAft>
                    <a:spcPts val="0"/>
                  </a:spcAft>
                </a:pPr>
                <a:r>
                  <a:rPr lang="nl-NL" sz="2600" b="1" dirty="0">
                    <a:solidFill>
                      <a:srgbClr val="FF0000"/>
                    </a:solidFill>
                    <a:effectLst/>
                    <a:ea typeface="Times New Roman" panose="02020603050405020304" pitchFamily="18" charset="0"/>
                  </a:rPr>
                  <a:t>Câu chuyện “Cùng Bác qua suối” thể hiện những phẩm chất tốt đẹp của Bác: Quan tâm đến người khác, cẩn thận trong công việc, nhân ái, nhân hậu, gần gũi với mọi người, ...</a:t>
                </a:r>
                <a:endParaRPr lang="en-US" sz="2600" b="1" dirty="0">
                  <a:solidFill>
                    <a:srgbClr val="FF0000"/>
                  </a:solidFill>
                  <a:effectLst/>
                  <a:ea typeface="Times New Roman" panose="02020603050405020304" pitchFamily="18" charset="0"/>
                </a:endParaRPr>
              </a:p>
            </p:txBody>
          </p:sp>
        </p:grpSp>
        <p:pic>
          <p:nvPicPr>
            <p:cNvPr id="30" name="图片 19"/>
            <p:cNvPicPr>
              <a:picLocks noChangeAspect="1"/>
            </p:cNvPicPr>
            <p:nvPr/>
          </p:nvPicPr>
          <p:blipFill rotWithShape="1">
            <a:blip r:embed="rId7">
              <a:extLst>
                <a:ext uri="{28A0092B-C50C-407E-A947-70E740481C1C}">
                  <a14:useLocalDpi xmlns:a14="http://schemas.microsoft.com/office/drawing/2010/main" val="0"/>
                </a:ext>
              </a:extLst>
            </a:blip>
            <a:srcRect l="44379" t="52283" r="37103" b="29754"/>
            <a:stretch>
              <a:fillRect/>
            </a:stretch>
          </p:blipFill>
          <p:spPr>
            <a:xfrm>
              <a:off x="2684938" y="2316475"/>
              <a:ext cx="883524" cy="857018"/>
            </a:xfrm>
            <a:prstGeom prst="rect">
              <a:avLst/>
            </a:prstGeom>
          </p:spPr>
        </p:pic>
      </p:grpSp>
      <p:sp>
        <p:nvSpPr>
          <p:cNvPr id="3" name="TextBox 2">
            <a:extLst>
              <a:ext uri="{FF2B5EF4-FFF2-40B4-BE49-F238E27FC236}">
                <a16:creationId xmlns:a16="http://schemas.microsoft.com/office/drawing/2014/main" id="{B11FE166-76C7-4416-95D3-701B9CB4975A}"/>
              </a:ext>
            </a:extLst>
          </p:cNvPr>
          <p:cNvSpPr txBox="1"/>
          <p:nvPr/>
        </p:nvSpPr>
        <p:spPr>
          <a:xfrm>
            <a:off x="1975884" y="926976"/>
            <a:ext cx="8294781" cy="1569660"/>
          </a:xfrm>
          <a:prstGeom prst="rect">
            <a:avLst/>
          </a:prstGeom>
          <a:noFill/>
        </p:spPr>
        <p:txBody>
          <a:bodyPr wrap="square" rtlCol="0">
            <a:spAutoFit/>
          </a:bodyPr>
          <a:lstStyle/>
          <a:p>
            <a:pPr algn="ctr"/>
            <a:r>
              <a:rPr lang="en-US" sz="3200" b="1" dirty="0" err="1"/>
              <a:t>Đọc</a:t>
            </a:r>
            <a:r>
              <a:rPr lang="en-US" sz="3200" b="1" dirty="0"/>
              <a:t> </a:t>
            </a:r>
            <a:r>
              <a:rPr lang="en-US" sz="3200" b="1" dirty="0" err="1"/>
              <a:t>lại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Cùng</a:t>
            </a:r>
            <a:r>
              <a:rPr lang="en-US" sz="3200" b="1" dirty="0"/>
              <a:t> </a:t>
            </a:r>
            <a:r>
              <a:rPr lang="en-US" sz="3200" b="1" dirty="0" err="1"/>
              <a:t>Bác</a:t>
            </a:r>
            <a:r>
              <a:rPr lang="en-US" sz="3200" b="1" dirty="0"/>
              <a:t> qua </a:t>
            </a:r>
            <a:r>
              <a:rPr lang="en-US" sz="3200" b="1" dirty="0" err="1"/>
              <a:t>suối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cho</a:t>
            </a:r>
            <a:r>
              <a:rPr lang="en-US" sz="3200" b="1" dirty="0"/>
              <a:t> </a:t>
            </a:r>
            <a:r>
              <a:rPr lang="en-US" sz="3200" b="1" dirty="0" err="1"/>
              <a:t>thấy</a:t>
            </a:r>
            <a:r>
              <a:rPr lang="en-US" sz="3200" b="1" dirty="0"/>
              <a:t> </a:t>
            </a:r>
            <a:r>
              <a:rPr lang="en-US" sz="3200" b="1" dirty="0" err="1"/>
              <a:t>những</a:t>
            </a:r>
            <a:r>
              <a:rPr lang="en-US" sz="3200" b="1" dirty="0"/>
              <a:t> </a:t>
            </a:r>
            <a:r>
              <a:rPr lang="en-US" sz="3200" b="1" dirty="0" err="1"/>
              <a:t>phẩm</a:t>
            </a:r>
            <a:r>
              <a:rPr lang="en-US" sz="3200" b="1" dirty="0"/>
              <a:t> </a:t>
            </a:r>
            <a:r>
              <a:rPr lang="en-US" sz="3200" b="1" dirty="0" err="1"/>
              <a:t>chất</a:t>
            </a:r>
            <a:r>
              <a:rPr lang="en-US" sz="3200" b="1" dirty="0"/>
              <a:t> </a:t>
            </a:r>
            <a:r>
              <a:rPr lang="en-US" sz="3200" b="1" dirty="0" err="1"/>
              <a:t>nào</a:t>
            </a:r>
            <a:r>
              <a:rPr lang="en-US" sz="3200" b="1" dirty="0"/>
              <a:t> </a:t>
            </a:r>
            <a:r>
              <a:rPr lang="en-US" sz="3200" b="1" dirty="0" err="1"/>
              <a:t>của</a:t>
            </a:r>
            <a:r>
              <a:rPr lang="en-US" sz="3200" b="1" dirty="0"/>
              <a:t> </a:t>
            </a:r>
            <a:r>
              <a:rPr lang="en-US" sz="3200" b="1" dirty="0" err="1"/>
              <a:t>Bác</a:t>
            </a:r>
            <a:r>
              <a:rPr lang="en-US" sz="3200" b="1" dirty="0"/>
              <a:t>?</a:t>
            </a:r>
          </a:p>
        </p:txBody>
      </p:sp>
    </p:spTree>
    <p:extLst>
      <p:ext uri="{BB962C8B-B14F-4D97-AF65-F5344CB8AC3E}">
        <p14:creationId xmlns:p14="http://schemas.microsoft.com/office/powerpoint/2010/main" val="4469270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961005" y="2402540"/>
            <a:ext cx="6269990" cy="2585323"/>
          </a:xfrm>
          <a:prstGeom prst="rect">
            <a:avLst/>
          </a:prstGeom>
          <a:noFill/>
        </p:spPr>
        <p:txBody>
          <a:bodyPr wrap="square" rtlCol="0">
            <a:spAutoFit/>
          </a:bodyPr>
          <a:lstStyle/>
          <a:p>
            <a:pPr lvl="0" algn="ctr">
              <a:buClr>
                <a:srgbClr val="000000"/>
              </a:buClr>
              <a:defRPr/>
            </a:pP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1.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Viết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đoạn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văn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về</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nhân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vật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em</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yêu</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thích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29" name="Group 28">
            <a:extLst>
              <a:ext uri="{FF2B5EF4-FFF2-40B4-BE49-F238E27FC236}">
                <a16:creationId xmlns:a16="http://schemas.microsoft.com/office/drawing/2014/main" id="{9535A610-DE32-4785-8F6A-730F5A6942FA}"/>
              </a:ext>
            </a:extLst>
          </p:cNvPr>
          <p:cNvGrpSpPr/>
          <p:nvPr/>
        </p:nvGrpSpPr>
        <p:grpSpPr>
          <a:xfrm>
            <a:off x="597714" y="3734825"/>
            <a:ext cx="4278451" cy="2175001"/>
            <a:chOff x="892354" y="3758439"/>
            <a:chExt cx="4278451" cy="2175001"/>
          </a:xfrm>
        </p:grpSpPr>
        <p:pic>
          <p:nvPicPr>
            <p:cNvPr id="30" name="Picture 9">
              <a:extLst>
                <a:ext uri="{FF2B5EF4-FFF2-40B4-BE49-F238E27FC236}">
                  <a16:creationId xmlns:a16="http://schemas.microsoft.com/office/drawing/2014/main" id="{1703AAF9-7E5E-46A7-8465-B567DED201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Rounded Corners 30">
              <a:extLst>
                <a:ext uri="{FF2B5EF4-FFF2-40B4-BE49-F238E27FC236}">
                  <a16:creationId xmlns:a16="http://schemas.microsoft.com/office/drawing/2014/main" id="{B9CDFD6A-5829-4F7B-B6E6-3EF3B027E1F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cs typeface="Arial" panose="020B0604020202020204" pitchFamily="34" charset="0"/>
                </a:rPr>
                <a:t>Thảo</a:t>
              </a:r>
              <a:r>
                <a:rPr lang="en-US" sz="2400" b="1" dirty="0">
                  <a:cs typeface="Arial" panose="020B0604020202020204" pitchFamily="34" charset="0"/>
                </a:rPr>
                <a:t> </a:t>
              </a:r>
              <a:r>
                <a:rPr lang="en-US" sz="2400" b="1" dirty="0" err="1">
                  <a:cs typeface="Arial" panose="020B0604020202020204" pitchFamily="34" charset="0"/>
                </a:rPr>
                <a:t>luận</a:t>
              </a:r>
              <a:r>
                <a:rPr lang="en-US" sz="2400" b="1" dirty="0">
                  <a:cs typeface="Arial" panose="020B0604020202020204" pitchFamily="34" charset="0"/>
                </a:rPr>
                <a:t> </a:t>
              </a:r>
              <a:r>
                <a:rPr lang="en-US" sz="2400" b="1" dirty="0" err="1">
                  <a:cs typeface="Arial" panose="020B0604020202020204" pitchFamily="34" charset="0"/>
                </a:rPr>
                <a:t>nhóm</a:t>
              </a:r>
              <a:r>
                <a:rPr lang="en-US" sz="2400" b="1" dirty="0">
                  <a:cs typeface="Arial" panose="020B0604020202020204" pitchFamily="34" charset="0"/>
                </a:rPr>
                <a:t> 4</a:t>
              </a:r>
            </a:p>
          </p:txBody>
        </p:sp>
      </p:grpSp>
      <p:sp>
        <p:nvSpPr>
          <p:cNvPr id="34" name="Speech Bubble: Rectangle with Corners Rounded 4">
            <a:extLst>
              <a:ext uri="{FF2B5EF4-FFF2-40B4-BE49-F238E27FC236}">
                <a16:creationId xmlns:a16="http://schemas.microsoft.com/office/drawing/2014/main" id="{2F98DD57-429E-45BB-A54E-002C1E1F9FD9}"/>
              </a:ext>
            </a:extLst>
          </p:cNvPr>
          <p:cNvSpPr/>
          <p:nvPr/>
        </p:nvSpPr>
        <p:spPr>
          <a:xfrm flipH="1">
            <a:off x="3475762" y="1560135"/>
            <a:ext cx="751735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 / </a:t>
            </a: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bài</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đọc</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kể</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về</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3" name="TextBox 2">
            <a:extLst>
              <a:ext uri="{FF2B5EF4-FFF2-40B4-BE49-F238E27FC236}">
                <a16:creationId xmlns:a16="http://schemas.microsoft.com/office/drawing/2014/main" id="{F193C979-E216-4781-8AF7-79AF145F8512}"/>
              </a:ext>
            </a:extLst>
          </p:cNvPr>
          <p:cNvSpPr txBox="1"/>
          <p:nvPr/>
        </p:nvSpPr>
        <p:spPr>
          <a:xfrm>
            <a:off x="2692399" y="487680"/>
            <a:ext cx="8187997" cy="584775"/>
          </a:xfrm>
          <a:prstGeom prst="rect">
            <a:avLst/>
          </a:prstGeom>
          <a:noFill/>
        </p:spPr>
        <p:txBody>
          <a:bodyPr wrap="square" rtlCol="0">
            <a:spAutoFit/>
          </a:bodyPr>
          <a:lstStyle/>
          <a:p>
            <a:r>
              <a:rPr lang="en-US" sz="3200" dirty="0" err="1"/>
              <a:t>Nhớ</a:t>
            </a:r>
            <a:r>
              <a:rPr lang="en-US" sz="3200" dirty="0"/>
              <a:t> </a:t>
            </a:r>
            <a:r>
              <a:rPr lang="en-US" sz="3200" dirty="0" err="1"/>
              <a:t>lại</a:t>
            </a:r>
            <a:r>
              <a:rPr lang="en-US" sz="3200" dirty="0"/>
              <a:t> </a:t>
            </a:r>
            <a:r>
              <a:rPr lang="en-US" sz="3200" dirty="0" err="1"/>
              <a:t>câu</a:t>
            </a:r>
            <a:r>
              <a:rPr lang="en-US" sz="3200" dirty="0"/>
              <a:t> </a:t>
            </a:r>
            <a:r>
              <a:rPr lang="en-US" sz="3200" dirty="0" err="1"/>
              <a:t>chuyện</a:t>
            </a:r>
            <a:r>
              <a:rPr lang="en-US" sz="3200" dirty="0"/>
              <a:t> </a:t>
            </a:r>
            <a:r>
              <a:rPr lang="en-US" sz="3200" dirty="0" err="1"/>
              <a:t>đã</a:t>
            </a:r>
            <a:r>
              <a:rPr lang="en-US" sz="3200" dirty="0"/>
              <a:t> </a:t>
            </a:r>
            <a:r>
              <a:rPr lang="en-US" sz="3200" dirty="0" err="1"/>
              <a:t>học</a:t>
            </a:r>
            <a:r>
              <a:rPr lang="en-US" sz="3200" dirty="0"/>
              <a:t>, </a:t>
            </a:r>
            <a:r>
              <a:rPr lang="en-US" sz="3200" dirty="0" err="1"/>
              <a:t>đã</a:t>
            </a:r>
            <a:r>
              <a:rPr lang="en-US" sz="3200" dirty="0"/>
              <a:t> </a:t>
            </a:r>
            <a:r>
              <a:rPr lang="en-US" sz="3200" dirty="0" err="1"/>
              <a:t>nghe</a:t>
            </a:r>
            <a:r>
              <a:rPr lang="en-US" sz="3200" dirty="0"/>
              <a:t>.</a:t>
            </a:r>
          </a:p>
        </p:txBody>
      </p:sp>
      <p:sp>
        <p:nvSpPr>
          <p:cNvPr id="49" name="Speech Bubble: Rectangle with Corners Rounded 4">
            <a:extLst>
              <a:ext uri="{FF2B5EF4-FFF2-40B4-BE49-F238E27FC236}">
                <a16:creationId xmlns:a16="http://schemas.microsoft.com/office/drawing/2014/main" id="{3CBC26A3-55A5-48F6-A3E6-CE2A26D5AF2B}"/>
              </a:ext>
            </a:extLst>
          </p:cNvPr>
          <p:cNvSpPr/>
          <p:nvPr/>
        </p:nvSpPr>
        <p:spPr>
          <a:xfrm flipH="1">
            <a:off x="4573042" y="3206816"/>
            <a:ext cx="720239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cs typeface="Calibri" panose="020F0502020204030204" pitchFamily="34" charset="0"/>
              </a:rPr>
              <a:t>Những điều em yêu thích ở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50" name="Speech Bubble: Rectangle with Corners Rounded 4">
            <a:extLst>
              <a:ext uri="{FF2B5EF4-FFF2-40B4-BE49-F238E27FC236}">
                <a16:creationId xmlns:a16="http://schemas.microsoft.com/office/drawing/2014/main" id="{102649D7-AB61-4CED-8E03-A20CBB585FCA}"/>
              </a:ext>
            </a:extLst>
          </p:cNvPr>
          <p:cNvSpPr/>
          <p:nvPr/>
        </p:nvSpPr>
        <p:spPr>
          <a:xfrm flipH="1">
            <a:off x="5700802" y="4917155"/>
            <a:ext cx="607463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4400" b="1" dirty="0">
                <a:solidFill>
                  <a:srgbClr val="FF0000"/>
                </a:solidFill>
                <a:cs typeface="Calibri" panose="020F0502020204030204" pitchFamily="34" charset="0"/>
              </a:rPr>
              <a:t>Lý do em yêu thích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EA21C-ECAD-487A-BD0E-E650713ED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341071" y="1829031"/>
            <a:ext cx="4159297" cy="2678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5F112A-D447-476F-A768-5D50D0153440}"/>
              </a:ext>
            </a:extLst>
          </p:cNvPr>
          <p:cNvSpPr txBox="1"/>
          <p:nvPr/>
        </p:nvSpPr>
        <p:spPr>
          <a:xfrm>
            <a:off x="3692737" y="2596861"/>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gn="ctr" defTabSz="821531" hangingPunct="0">
              <a:defRPr/>
            </a:pP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Viết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đoạn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văn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về</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một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nhân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vật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em</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yêu</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thích</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5" name="Group 4">
            <a:extLst>
              <a:ext uri="{FF2B5EF4-FFF2-40B4-BE49-F238E27FC236}">
                <a16:creationId xmlns:a16="http://schemas.microsoft.com/office/drawing/2014/main" id="{723912BC-988D-42BE-84AD-792E4F87A423}"/>
              </a:ext>
            </a:extLst>
          </p:cNvPr>
          <p:cNvGrpSpPr/>
          <p:nvPr/>
        </p:nvGrpSpPr>
        <p:grpSpPr>
          <a:xfrm>
            <a:off x="2729543" y="312104"/>
            <a:ext cx="2798841" cy="1015663"/>
            <a:chOff x="6961239" y="589254"/>
            <a:chExt cx="2477729" cy="1015663"/>
          </a:xfrm>
        </p:grpSpPr>
        <p:sp>
          <p:nvSpPr>
            <p:cNvPr id="6" name="Rectangle: Rounded Corners 5">
              <a:extLst>
                <a:ext uri="{FF2B5EF4-FFF2-40B4-BE49-F238E27FC236}">
                  <a16:creationId xmlns:a16="http://schemas.microsoft.com/office/drawing/2014/main" id="{56E11842-92CF-4B7D-8407-C5AC8100A4CD}"/>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id="{86BC63CD-EFD4-4DAA-87AD-F67A1599284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Nhớ</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chuyện</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8" name="Straight Arrow Connector 7">
            <a:extLst>
              <a:ext uri="{FF2B5EF4-FFF2-40B4-BE49-F238E27FC236}">
                <a16:creationId xmlns:a16="http://schemas.microsoft.com/office/drawing/2014/main" id="{069102FA-CCDB-4A8A-B907-8192E1B66411}"/>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AA388B0-2AC0-48D7-8450-AC255167FF31}"/>
              </a:ext>
            </a:extLst>
          </p:cNvPr>
          <p:cNvGrpSpPr/>
          <p:nvPr/>
        </p:nvGrpSpPr>
        <p:grpSpPr>
          <a:xfrm>
            <a:off x="27222" y="1232465"/>
            <a:ext cx="2270326" cy="1230979"/>
            <a:chOff x="9751144" y="980765"/>
            <a:chExt cx="2270326" cy="553999"/>
          </a:xfrm>
        </p:grpSpPr>
        <p:sp>
          <p:nvSpPr>
            <p:cNvPr id="10" name="Rectangle: Rounded Corners 9">
              <a:extLst>
                <a:ext uri="{FF2B5EF4-FFF2-40B4-BE49-F238E27FC236}">
                  <a16:creationId xmlns:a16="http://schemas.microsoft.com/office/drawing/2014/main" id="{EB78C56F-238F-4298-936F-CE94545F2B73}"/>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1" name="TextBox 10">
              <a:extLst>
                <a:ext uri="{FF2B5EF4-FFF2-40B4-BE49-F238E27FC236}">
                  <a16:creationId xmlns:a16="http://schemas.microsoft.com/office/drawing/2014/main" id="{3F14729E-DA13-470C-8346-BEDB065F751F}"/>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Tên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nhân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trong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2" name="Straight Arrow Connector 11">
            <a:extLst>
              <a:ext uri="{FF2B5EF4-FFF2-40B4-BE49-F238E27FC236}">
                <a16:creationId xmlns:a16="http://schemas.microsoft.com/office/drawing/2014/main" id="{4044A20D-6E7E-477F-B4E7-7420FF1FB04F}"/>
              </a:ext>
            </a:extLst>
          </p:cNvPr>
          <p:cNvCxnSpPr>
            <a:cxnSpLocks/>
            <a:stCxn id="6" idx="1"/>
            <a:endCxn id="14"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ED29789-BE89-4881-B6F1-994173DBD97E}"/>
              </a:ext>
            </a:extLst>
          </p:cNvPr>
          <p:cNvGrpSpPr/>
          <p:nvPr/>
        </p:nvGrpSpPr>
        <p:grpSpPr>
          <a:xfrm>
            <a:off x="45843" y="298370"/>
            <a:ext cx="2240834" cy="560250"/>
            <a:chOff x="8521449" y="2053113"/>
            <a:chExt cx="1470341" cy="560250"/>
          </a:xfrm>
        </p:grpSpPr>
        <p:sp>
          <p:nvSpPr>
            <p:cNvPr id="14" name="Rectangle: Rounded Corners 13">
              <a:extLst>
                <a:ext uri="{FF2B5EF4-FFF2-40B4-BE49-F238E27FC236}">
                  <a16:creationId xmlns:a16="http://schemas.microsoft.com/office/drawing/2014/main" id="{CE939DC5-2CEF-4F1F-8698-EE41DE36B9E0}"/>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5" name="TextBox 14">
              <a:extLst>
                <a:ext uri="{FF2B5EF4-FFF2-40B4-BE49-F238E27FC236}">
                  <a16:creationId xmlns:a16="http://schemas.microsoft.com/office/drawing/2014/main" id="{3AD625D1-549C-48AF-85C2-3D63418E48F7}"/>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chuyện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16" name="Straight Arrow Connector 15">
            <a:extLst>
              <a:ext uri="{FF2B5EF4-FFF2-40B4-BE49-F238E27FC236}">
                <a16:creationId xmlns:a16="http://schemas.microsoft.com/office/drawing/2014/main" id="{F142C272-FCC6-4A8D-9443-15D1B002B625}"/>
              </a:ext>
            </a:extLst>
          </p:cNvPr>
          <p:cNvCxnSpPr>
            <a:cxnSpLocks/>
            <a:stCxn id="6"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69B1B17-11D9-412F-90E3-E47E083F92FE}"/>
              </a:ext>
            </a:extLst>
          </p:cNvPr>
          <p:cNvGrpSpPr/>
          <p:nvPr/>
        </p:nvGrpSpPr>
        <p:grpSpPr>
          <a:xfrm>
            <a:off x="7826026" y="2301997"/>
            <a:ext cx="2107306" cy="1725948"/>
            <a:chOff x="8001419" y="2301997"/>
            <a:chExt cx="2107306" cy="1725948"/>
          </a:xfrm>
        </p:grpSpPr>
        <p:sp>
          <p:nvSpPr>
            <p:cNvPr id="18" name="Rectangle: Rounded Corners 17">
              <a:extLst>
                <a:ext uri="{FF2B5EF4-FFF2-40B4-BE49-F238E27FC236}">
                  <a16:creationId xmlns:a16="http://schemas.microsoft.com/office/drawing/2014/main"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9" name="TextBox 18">
              <a:extLst>
                <a:ext uri="{FF2B5EF4-FFF2-40B4-BE49-F238E27FC236}">
                  <a16:creationId xmlns:a16="http://schemas.microsoft.com/office/drawing/2014/main" id="{3D398802-7B3F-4E82-AADD-F24401AC7955}"/>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Lý</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do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nhân</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vật</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20" name="Straight Arrow Connector 19">
            <a:extLst>
              <a:ext uri="{FF2B5EF4-FFF2-40B4-BE49-F238E27FC236}">
                <a16:creationId xmlns:a16="http://schemas.microsoft.com/office/drawing/2014/main" id="{300D188A-F3F3-4962-9948-D7EC965DCDBE}"/>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B13F76E-DC6C-45F4-9C80-F71D0F1B01DD}"/>
              </a:ext>
            </a:extLst>
          </p:cNvPr>
          <p:cNvGrpSpPr/>
          <p:nvPr/>
        </p:nvGrpSpPr>
        <p:grpSpPr>
          <a:xfrm>
            <a:off x="10162914" y="2529305"/>
            <a:ext cx="2107306" cy="1090032"/>
            <a:chOff x="8189429" y="3216688"/>
            <a:chExt cx="1950550" cy="1090032"/>
          </a:xfrm>
        </p:grpSpPr>
        <p:sp>
          <p:nvSpPr>
            <p:cNvPr id="25" name="Rectangle: Rounded Corners 24">
              <a:extLst>
                <a:ext uri="{FF2B5EF4-FFF2-40B4-BE49-F238E27FC236}">
                  <a16:creationId xmlns:a16="http://schemas.microsoft.com/office/drawing/2014/main" id="{C7BC5295-F5A9-4CCB-95D2-6A0FD67E5F5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6" name="TextBox 25">
              <a:extLst>
                <a:ext uri="{FF2B5EF4-FFF2-40B4-BE49-F238E27FC236}">
                  <a16:creationId xmlns:a16="http://schemas.microsoft.com/office/drawing/2014/main" id="{25A26BC6-324C-4933-89E0-53435BCF6E3E}"/>
                </a:ext>
              </a:extLst>
            </p:cNvPr>
            <p:cNvSpPr txBox="1"/>
            <p:nvPr/>
          </p:nvSpPr>
          <p:spPr>
            <a:xfrm>
              <a:off x="8216242" y="3291057"/>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Bài</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rút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8" name="Straight Arrow Connector 27">
            <a:extLst>
              <a:ext uri="{FF2B5EF4-FFF2-40B4-BE49-F238E27FC236}">
                <a16:creationId xmlns:a16="http://schemas.microsoft.com/office/drawing/2014/main" id="{18CCF0B8-FD44-468B-88AA-BEBC9FA229D7}"/>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9DF3D4-7704-4053-88B4-C0A69B415D47}"/>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9E5B3FB-5782-42CB-9E46-535B0769A9B5}"/>
              </a:ext>
            </a:extLst>
          </p:cNvPr>
          <p:cNvGrpSpPr/>
          <p:nvPr/>
        </p:nvGrpSpPr>
        <p:grpSpPr>
          <a:xfrm>
            <a:off x="3948440" y="5131801"/>
            <a:ext cx="3223074" cy="1023442"/>
            <a:chOff x="1362828" y="4771339"/>
            <a:chExt cx="3229622" cy="1023442"/>
          </a:xfrm>
        </p:grpSpPr>
        <p:sp>
          <p:nvSpPr>
            <p:cNvPr id="31" name="Rectangle: Rounded Corners 30">
              <a:extLst>
                <a:ext uri="{FF2B5EF4-FFF2-40B4-BE49-F238E27FC236}">
                  <a16:creationId xmlns:a16="http://schemas.microsoft.com/office/drawing/2014/main"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32" name="TextBox 31">
              <a:extLst>
                <a:ext uri="{FF2B5EF4-FFF2-40B4-BE49-F238E27FC236}">
                  <a16:creationId xmlns:a16="http://schemas.microsoft.com/office/drawing/2014/main" id="{E2CB1FC0-CEF7-437B-9E20-36BDE2454092}"/>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Điều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thích</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ở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câu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chuyện</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87C1659A-86CF-481B-ABAB-3F4F313C0D81}"/>
              </a:ext>
            </a:extLst>
          </p:cNvPr>
          <p:cNvGrpSpPr/>
          <p:nvPr/>
        </p:nvGrpSpPr>
        <p:grpSpPr>
          <a:xfrm>
            <a:off x="7866" y="5686037"/>
            <a:ext cx="3546012" cy="1174992"/>
            <a:chOff x="9743774" y="980765"/>
            <a:chExt cx="2266827" cy="573507"/>
          </a:xfrm>
        </p:grpSpPr>
        <p:sp>
          <p:nvSpPr>
            <p:cNvPr id="34" name="Rectangle: Rounded Corners 33">
              <a:extLst>
                <a:ext uri="{FF2B5EF4-FFF2-40B4-BE49-F238E27FC236}">
                  <a16:creationId xmlns:a16="http://schemas.microsoft.com/office/drawing/2014/main" id="{D6A41FC6-AF52-4584-9EF7-AC62F16D83F6}"/>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5" name="TextBox 34">
              <a:extLst>
                <a:ext uri="{FF2B5EF4-FFF2-40B4-BE49-F238E27FC236}">
                  <a16:creationId xmlns:a16="http://schemas.microsoft.com/office/drawing/2014/main" id="{70B4954E-144E-4A8B-9E26-E2A5F4F9448A}"/>
                </a:ext>
              </a:extLst>
            </p:cNvPr>
            <p:cNvSpPr txBox="1"/>
            <p:nvPr/>
          </p:nvSpPr>
          <p:spPr>
            <a:xfrm>
              <a:off x="9743774" y="1028488"/>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cs typeface="Calibri" panose="020F0502020204030204" pitchFamily="34" charset="0"/>
                </a:rPr>
                <a:t>Vì</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sao</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em</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thích</a:t>
              </a:r>
              <a:r>
                <a:rPr lang="en-US" sz="3200" b="0" i="0" dirty="0">
                  <a:solidFill>
                    <a:srgbClr val="000000"/>
                  </a:solidFill>
                  <a:effectLst/>
                  <a:latin typeface="OpenSans"/>
                  <a:cs typeface="Calibri" panose="020F0502020204030204" pitchFamily="34" charset="0"/>
                </a:rPr>
                <a:t> chi </a:t>
              </a:r>
              <a:r>
                <a:rPr lang="en-US" sz="3200" b="0" i="0" dirty="0" err="1">
                  <a:solidFill>
                    <a:srgbClr val="000000"/>
                  </a:solidFill>
                  <a:effectLst/>
                  <a:latin typeface="OpenSans"/>
                  <a:cs typeface="Calibri" panose="020F0502020204030204" pitchFamily="34" charset="0"/>
                </a:rPr>
                <a:t>tiết</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đó</a:t>
              </a:r>
              <a:r>
                <a:rPr lang="en-US" sz="3200" b="0" i="0" dirty="0">
                  <a:solidFill>
                    <a:srgbClr val="000000"/>
                  </a:solidFill>
                  <a:effectLst/>
                  <a:latin typeface="OpenSans"/>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36" name="Straight Arrow Connector 35">
            <a:extLst>
              <a:ext uri="{FF2B5EF4-FFF2-40B4-BE49-F238E27FC236}">
                <a16:creationId xmlns:a16="http://schemas.microsoft.com/office/drawing/2014/main" id="{044DB6E9-6258-4EF3-BBF5-0AA0489DB291}"/>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CF17E79B-AA95-44BF-9CB8-17A895F56380}"/>
              </a:ext>
            </a:extLst>
          </p:cNvPr>
          <p:cNvGrpSpPr/>
          <p:nvPr/>
        </p:nvGrpSpPr>
        <p:grpSpPr>
          <a:xfrm>
            <a:off x="-145157" y="4019787"/>
            <a:ext cx="4159298" cy="1077124"/>
            <a:chOff x="8500877" y="2059364"/>
            <a:chExt cx="1569690" cy="553999"/>
          </a:xfrm>
        </p:grpSpPr>
        <p:sp>
          <p:nvSpPr>
            <p:cNvPr id="38" name="Rectangle: Rounded Corners 37">
              <a:extLst>
                <a:ext uri="{FF2B5EF4-FFF2-40B4-BE49-F238E27FC236}">
                  <a16:creationId xmlns:a16="http://schemas.microsoft.com/office/drawing/2014/main" id="{B88C0777-65BC-4B11-B0B2-6CA1B82CFCFE}"/>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9A770D05-E51C-4752-86D8-BD3D732B374E}"/>
                </a:ext>
              </a:extLst>
            </p:cNvPr>
            <p:cNvSpPr txBox="1"/>
            <p:nvPr/>
          </p:nvSpPr>
          <p:spPr>
            <a:xfrm>
              <a:off x="8500877" y="2158116"/>
              <a:ext cx="1569690" cy="30076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OpenSans"/>
                </a:rPr>
                <a:t>Chi </a:t>
              </a:r>
              <a:r>
                <a:rPr lang="en-US" sz="3200" b="0" i="0" dirty="0" err="1">
                  <a:solidFill>
                    <a:srgbClr val="000000"/>
                  </a:solidFill>
                  <a:effectLst/>
                  <a:latin typeface="OpenSans"/>
                </a:rPr>
                <a:t>tiết</a:t>
              </a:r>
              <a:r>
                <a:rPr lang="en-US" sz="3200" b="0" i="0" dirty="0">
                  <a:solidFill>
                    <a:srgbClr val="000000"/>
                  </a:solidFill>
                  <a:effectLst/>
                  <a:latin typeface="OpenSans"/>
                </a:rPr>
                <a:t> </a:t>
              </a: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thích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EDE956C-7BDC-4291-B3F1-4B6E3DE68B2C}"/>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out)">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par>
                          <p:cTn id="52" fill="hold">
                            <p:stCondLst>
                              <p:cond delay="500"/>
                            </p:stCondLst>
                            <p:childTnLst>
                              <p:par>
                                <p:cTn id="53" presetID="6" presetClass="entr" presetSubtype="32"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out)">
                                      <p:cBhvr>
                                        <p:cTn id="55" dur="500"/>
                                        <p:tgtEl>
                                          <p:spTgt spid="30"/>
                                        </p:tgtEl>
                                      </p:cBhvr>
                                    </p:animEffect>
                                  </p:childTnLst>
                                  <p:subTnLst>
                                    <p:audio>
                                      <p:cMediaNode>
                                        <p:cTn display="0" masterRel="sameClick">
                                          <p:stCondLst>
                                            <p:cond evt="begin" delay="0">
                                              <p:tn val="53"/>
                                            </p:cond>
                                          </p:stCondLst>
                                          <p:endCondLst>
                                            <p:cond evt="onStopAudio" delay="0">
                                              <p:tgtEl>
                                                <p:sldTgt/>
                                              </p:tgtEl>
                                            </p:cond>
                                          </p:endCondLst>
                                        </p:cTn>
                                        <p:tgtEl>
                                          <p:sndTgt r:embed="rId2"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right)">
                                      <p:cBhvr>
                                        <p:cTn id="64" dur="500"/>
                                        <p:tgtEl>
                                          <p:spTgt spid="37"/>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right)">
                                      <p:cBhvr>
                                        <p:cTn id="73" dur="500"/>
                                        <p:tgtEl>
                                          <p:spTgt spid="33"/>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54400" y="2020620"/>
            <a:ext cx="5814793" cy="81946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kho tàng văn học dân gian, em đã được học và đọc rất nhiều câu chuyện hay. Nhưng có lẽ, </a:t>
            </a:r>
            <a:r>
              <a:rPr lang="en-US" sz="2400" dirty="0">
                <a:solidFill>
                  <a:srgbClr val="000000"/>
                </a:solidFill>
                <a:latin typeface="Calibri" panose="020F0502020204030204" pitchFamily="34" charset="0"/>
                <a:cs typeface="Calibri" panose="020F0502020204030204" pitchFamily="34" charset="0"/>
              </a:rPr>
              <a:t>E</a:t>
            </a:r>
            <a:r>
              <a:rPr lang="vi-VN" sz="2400" dirty="0">
                <a:solidFill>
                  <a:srgbClr val="000000"/>
                </a:solidFill>
                <a:latin typeface="Calibri" panose="020F0502020204030204" pitchFamily="34" charset="0"/>
                <a:cs typeface="Calibri" panose="020F0502020204030204" pitchFamily="34" charset="0"/>
              </a:rPr>
              <a:t>m bé thông minh trong một câu chuyện cổ tích cùng tên là nhân vật mà em yêu thích nhất. Em bé ấy có trí thông minh lỗi lạc hơn người. Em đã vượt qua rất nhiều lần thử thách gian nan. Mỗi lần sau lại khó hơn lần trước, thế nhưng em đã vượt qua những thử thách ấy rất nhẹ nhàng bằng cách đố ngược lại hay bằng kinh nghiệm của đời sống dân gian. Trí thông minh của em thật đáng khâm phục. Từ hình ảnh của cậu bé, bản thân em cũng tự hứa sẽ cố gắng học tập tốt hơn nữa.  </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9516370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4154984"/>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những câu chuyện em đã đọc em thích nhất là câu chuyện Hai Bà Trưng. Trưng Trắc và Trưng Nhị là hai chị em, quê ở Bắc Ninh. Hai bà tuy là nữ giới nhưng giàu lòng yêu nước. Lòng căm thù giặc ngoại xâm dâng cao, khi chồng của bà Trưng Trắc bị thái thú Tô Định giết hại một cách dã man. Nên Bà quyết định nổi binh cùng em gái là Trưng Nhị. Trong cuộc khởi nghĩa của hai bà, có rất nhiều nữ tướng tham gia và họ cùng nhau lập những chiến công khiến cho quân giặc khiếp sợ. Hai bà mãi là những vị tướng tài ba của dân tộc Việt Nam. Các thế hệ con cháu đời sau luôn ghi nhớ công lao to lớn của hai bà.</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0413200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556</Words>
  <Application>Microsoft Office PowerPoint</Application>
  <PresentationFormat>Widescreen</PresentationFormat>
  <Paragraphs>40</Paragraphs>
  <Slides>13</Slides>
  <Notes>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vt:i4>
      </vt:variant>
    </vt:vector>
  </HeadingPairs>
  <TitlesOfParts>
    <vt:vector size="27" baseType="lpstr">
      <vt:lpstr>微软雅黑</vt:lpstr>
      <vt:lpstr>宋体</vt:lpstr>
      <vt:lpstr>Arial</vt:lpstr>
      <vt:lpstr>Calibri</vt:lpstr>
      <vt:lpstr>Calibri Light</vt:lpstr>
      <vt:lpstr>Cambria</vt:lpstr>
      <vt:lpstr>Georgia</vt:lpstr>
      <vt:lpstr>Ikaros-Regular</vt:lpstr>
      <vt:lpstr>Nunito black</vt:lpstr>
      <vt:lpstr>OpenSans</vt:lpstr>
      <vt:lpstr>仓耳玄三M W05</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nguyenthithu nguyenthithu</cp:lastModifiedBy>
  <cp:revision>17</cp:revision>
  <dcterms:created xsi:type="dcterms:W3CDTF">2022-08-29T03:05:19Z</dcterms:created>
  <dcterms:modified xsi:type="dcterms:W3CDTF">2023-04-11T05:21:38Z</dcterms:modified>
</cp:coreProperties>
</file>