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</p:sldMasterIdLst>
  <p:notesMasterIdLst>
    <p:notesMasterId r:id="rId14"/>
  </p:notesMasterIdLst>
  <p:sldIdLst>
    <p:sldId id="257" r:id="rId3"/>
    <p:sldId id="538" r:id="rId4"/>
    <p:sldId id="277" r:id="rId5"/>
    <p:sldId id="280" r:id="rId6"/>
    <p:sldId id="258" r:id="rId7"/>
    <p:sldId id="278" r:id="rId8"/>
    <p:sldId id="262" r:id="rId9"/>
    <p:sldId id="281" r:id="rId10"/>
    <p:sldId id="292" r:id="rId11"/>
    <p:sldId id="271" r:id="rId12"/>
    <p:sldId id="7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3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7348-5872-4CBF-A4D5-AB1A5757D7CC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B3BE3-FD9C-4E04-B208-6AEA286D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0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596055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4620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92978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58186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56210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1873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52050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751566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8329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86983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15537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545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1466850" y="1743075"/>
            <a:ext cx="950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71: CHIA</a:t>
            </a:r>
            <a:r>
              <a:rPr lang="vi-VN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SỐ CÓ NĂM CHỮ SỐ CHO SỐ CÓ MỘT CHỮ SỐ  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435DBF8-BE34-C617-143C-5A561F8BD792}"/>
              </a:ext>
            </a:extLst>
          </p:cNvPr>
          <p:cNvSpPr/>
          <p:nvPr/>
        </p:nvSpPr>
        <p:spPr>
          <a:xfrm>
            <a:off x="205272" y="1337880"/>
            <a:ext cx="11781453" cy="5430668"/>
          </a:xfrm>
          <a:custGeom>
            <a:avLst/>
            <a:gdLst>
              <a:gd name="connsiteX0" fmla="*/ 0 w 11781453"/>
              <a:gd name="connsiteY0" fmla="*/ 736018 h 5430668"/>
              <a:gd name="connsiteX1" fmla="*/ 736018 w 11781453"/>
              <a:gd name="connsiteY1" fmla="*/ 0 h 5430668"/>
              <a:gd name="connsiteX2" fmla="*/ 11045435 w 11781453"/>
              <a:gd name="connsiteY2" fmla="*/ 0 h 5430668"/>
              <a:gd name="connsiteX3" fmla="*/ 11781453 w 11781453"/>
              <a:gd name="connsiteY3" fmla="*/ 736018 h 5430668"/>
              <a:gd name="connsiteX4" fmla="*/ 11781453 w 11781453"/>
              <a:gd name="connsiteY4" fmla="*/ 4694650 h 5430668"/>
              <a:gd name="connsiteX5" fmla="*/ 11045435 w 11781453"/>
              <a:gd name="connsiteY5" fmla="*/ 5430668 h 5430668"/>
              <a:gd name="connsiteX6" fmla="*/ 736018 w 11781453"/>
              <a:gd name="connsiteY6" fmla="*/ 5430668 h 5430668"/>
              <a:gd name="connsiteX7" fmla="*/ 0 w 11781453"/>
              <a:gd name="connsiteY7" fmla="*/ 4694650 h 5430668"/>
              <a:gd name="connsiteX8" fmla="*/ 0 w 11781453"/>
              <a:gd name="connsiteY8" fmla="*/ 736018 h 54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430668" fill="none" extrusionOk="0">
                <a:moveTo>
                  <a:pt x="0" y="736018"/>
                </a:moveTo>
                <a:cubicBezTo>
                  <a:pt x="1701" y="375557"/>
                  <a:pt x="366013" y="61236"/>
                  <a:pt x="736018" y="0"/>
                </a:cubicBezTo>
                <a:cubicBezTo>
                  <a:pt x="4115190" y="72427"/>
                  <a:pt x="8611225" y="61419"/>
                  <a:pt x="11045435" y="0"/>
                </a:cubicBezTo>
                <a:cubicBezTo>
                  <a:pt x="11448057" y="-26637"/>
                  <a:pt x="11710710" y="308128"/>
                  <a:pt x="11781453" y="736018"/>
                </a:cubicBezTo>
                <a:cubicBezTo>
                  <a:pt x="11882329" y="1853084"/>
                  <a:pt x="11674140" y="3433256"/>
                  <a:pt x="11781453" y="4694650"/>
                </a:cubicBezTo>
                <a:cubicBezTo>
                  <a:pt x="11783463" y="5090942"/>
                  <a:pt x="11444017" y="5421800"/>
                  <a:pt x="11045435" y="5430668"/>
                </a:cubicBezTo>
                <a:cubicBezTo>
                  <a:pt x="5893999" y="5460495"/>
                  <a:pt x="3497488" y="5351362"/>
                  <a:pt x="736018" y="5430668"/>
                </a:cubicBezTo>
                <a:cubicBezTo>
                  <a:pt x="368047" y="5426313"/>
                  <a:pt x="-37814" y="5108619"/>
                  <a:pt x="0" y="4694650"/>
                </a:cubicBezTo>
                <a:cubicBezTo>
                  <a:pt x="50037" y="2827504"/>
                  <a:pt x="770" y="1735178"/>
                  <a:pt x="0" y="736018"/>
                </a:cubicBezTo>
                <a:close/>
              </a:path>
              <a:path w="11781453" h="5430668" stroke="0" extrusionOk="0">
                <a:moveTo>
                  <a:pt x="0" y="736018"/>
                </a:moveTo>
                <a:cubicBezTo>
                  <a:pt x="48143" y="342649"/>
                  <a:pt x="340553" y="22975"/>
                  <a:pt x="736018" y="0"/>
                </a:cubicBezTo>
                <a:cubicBezTo>
                  <a:pt x="4508532" y="123000"/>
                  <a:pt x="9560056" y="-96860"/>
                  <a:pt x="11045435" y="0"/>
                </a:cubicBezTo>
                <a:cubicBezTo>
                  <a:pt x="11417496" y="-26241"/>
                  <a:pt x="11810459" y="271048"/>
                  <a:pt x="11781453" y="736018"/>
                </a:cubicBezTo>
                <a:cubicBezTo>
                  <a:pt x="11784626" y="1585429"/>
                  <a:pt x="11875720" y="3869296"/>
                  <a:pt x="11781453" y="4694650"/>
                </a:cubicBezTo>
                <a:cubicBezTo>
                  <a:pt x="11769207" y="5105578"/>
                  <a:pt x="11388545" y="5420295"/>
                  <a:pt x="11045435" y="5430668"/>
                </a:cubicBezTo>
                <a:cubicBezTo>
                  <a:pt x="6135802" y="5269961"/>
                  <a:pt x="2554492" y="5470335"/>
                  <a:pt x="736018" y="5430668"/>
                </a:cubicBezTo>
                <a:cubicBezTo>
                  <a:pt x="250233" y="5414653"/>
                  <a:pt x="-15763" y="5094001"/>
                  <a:pt x="0" y="4694650"/>
                </a:cubicBezTo>
                <a:cubicBezTo>
                  <a:pt x="32216" y="3822001"/>
                  <a:pt x="57206" y="2367599"/>
                  <a:pt x="0" y="736018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và thực hiện được phép chia số có năm chữ số cho số có một chữ số (trường hợp chia hết)</a:t>
            </a:r>
          </a:p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tính nhẩm trong trường hợp đơn giản.</a:t>
            </a:r>
          </a:p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 thực hành vào giải một số bài tập, bài toán có lời văn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(một bước tính) liên quan đến phép chia số có năm chữ số cho số có một chữ số.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AB8D-3825-18D4-D9A4-ED7A2E8B0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63" y="142673"/>
            <a:ext cx="49930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AD801-54B8-F29C-D457-9CD3C2C7D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557212"/>
            <a:ext cx="9277350" cy="568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F237DA-6CCA-C9D1-2778-D6148A74438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mỗi trang trại có bao nhiêu con vịt ta làm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06CDF-02AB-7F7A-FA97-923AD81E1A52}"/>
              </a:ext>
            </a:extLst>
          </p:cNvPr>
          <p:cNvSpPr/>
          <p:nvPr/>
        </p:nvSpPr>
        <p:spPr>
          <a:xfrm>
            <a:off x="4272644" y="178253"/>
            <a:ext cx="3147331" cy="838200"/>
          </a:xfrm>
          <a:prstGeom prst="roundRect">
            <a:avLst>
              <a:gd name="adj" fmla="val 24459"/>
            </a:avLst>
          </a:prstGeom>
          <a:solidFill>
            <a:srgbClr val="FFFF00"/>
          </a:solidFill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01006"/>
            <a:ext cx="1889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17 486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16, 17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4;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14;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14, 14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4" y="5753128"/>
            <a:ext cx="4626935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17 486 : 2 = 8 743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147331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6; 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2409826" y="1203346"/>
            <a:ext cx="3244354" cy="3217616"/>
            <a:chOff x="122801" y="1190847"/>
            <a:chExt cx="2482176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25 684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4103598" y="2084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2810225" y="1914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3081006" y="1915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4366881" y="2088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3147681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3419824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4639024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3441595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3702852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4878509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3670195" y="3383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6276974" y="1246889"/>
            <a:ext cx="3100119" cy="3217616"/>
            <a:chOff x="233151" y="1190847"/>
            <a:chExt cx="2371826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233151" y="1190847"/>
              <a:ext cx="237182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26" y="1445824"/>
              <a:ext cx="1300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37 085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7816987" y="21281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6637914" y="1929179"/>
            <a:ext cx="458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6946795" y="19400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8061220" y="21224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6870595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7142738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8329281" y="21319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7164509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7425766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8569779" y="2131925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7393109" y="34273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06B4A57-EC88-0D01-698C-48FAE252F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50" y="1252537"/>
            <a:ext cx="7876042" cy="8429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DF13C19-0642-54EB-C976-6938DCDBD2B8}"/>
              </a:ext>
            </a:extLst>
          </p:cNvPr>
          <p:cNvGrpSpPr/>
          <p:nvPr/>
        </p:nvGrpSpPr>
        <p:grpSpPr>
          <a:xfrm>
            <a:off x="1057276" y="2355871"/>
            <a:ext cx="3244354" cy="3217616"/>
            <a:chOff x="122801" y="1190847"/>
            <a:chExt cx="2482176" cy="32176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FE32408-6468-E638-0DC7-3868E4C1D20E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TextBox 43">
              <a:extLst>
                <a:ext uri="{FF2B5EF4-FFF2-40B4-BE49-F238E27FC236}">
                  <a16:creationId xmlns:a16="http://schemas.microsoft.com/office/drawing/2014/main" id="{D46A2D42-5188-58A4-5A26-8D9E87FFB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Box 49">
              <a:extLst>
                <a:ext uri="{FF2B5EF4-FFF2-40B4-BE49-F238E27FC236}">
                  <a16:creationId xmlns:a16="http://schemas.microsoft.com/office/drawing/2014/main" id="{FDA4148D-D37E-F93D-786E-199AFC953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21 684</a:t>
              </a:r>
            </a:p>
          </p:txBody>
        </p:sp>
        <p:grpSp>
          <p:nvGrpSpPr>
            <p:cNvPr id="74" name="Group 66">
              <a:extLst>
                <a:ext uri="{FF2B5EF4-FFF2-40B4-BE49-F238E27FC236}">
                  <a16:creationId xmlns:a16="http://schemas.microsoft.com/office/drawing/2014/main" id="{A17A98E1-4838-2121-1BAC-CBA02DB00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27ABA9-BF1A-62C1-00B0-5D9E07D59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66F5DD5-9ACD-A5FE-70A9-278E8FCB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B06EEF3-2DF3-08CE-DEF6-4FA62114D18C}"/>
              </a:ext>
            </a:extLst>
          </p:cNvPr>
          <p:cNvSpPr txBox="1"/>
          <p:nvPr/>
        </p:nvSpPr>
        <p:spPr>
          <a:xfrm>
            <a:off x="2789148" y="3246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F7907F-984C-4BD0-E4B6-7E0E796B3438}"/>
              </a:ext>
            </a:extLst>
          </p:cNvPr>
          <p:cNvSpPr txBox="1"/>
          <p:nvPr/>
        </p:nvSpPr>
        <p:spPr>
          <a:xfrm>
            <a:off x="1457675" y="3066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EE99DD-F5EF-3C80-E6EE-425943BD5848}"/>
              </a:ext>
            </a:extLst>
          </p:cNvPr>
          <p:cNvSpPr txBox="1"/>
          <p:nvPr/>
        </p:nvSpPr>
        <p:spPr>
          <a:xfrm>
            <a:off x="1690356" y="30680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3465CF-1012-9E1D-C652-D12FDE6CC11E}"/>
              </a:ext>
            </a:extLst>
          </p:cNvPr>
          <p:cNvSpPr txBox="1"/>
          <p:nvPr/>
        </p:nvSpPr>
        <p:spPr>
          <a:xfrm>
            <a:off x="3042906" y="3250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E8AD35-0172-F37B-9F70-610B2A0FF143}"/>
              </a:ext>
            </a:extLst>
          </p:cNvPr>
          <p:cNvSpPr txBox="1"/>
          <p:nvPr/>
        </p:nvSpPr>
        <p:spPr>
          <a:xfrm>
            <a:off x="1795131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51CC5B-A8E1-CA91-5A6E-42178698F165}"/>
              </a:ext>
            </a:extLst>
          </p:cNvPr>
          <p:cNvSpPr txBox="1"/>
          <p:nvPr/>
        </p:nvSpPr>
        <p:spPr>
          <a:xfrm>
            <a:off x="2067274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479DA5-5481-49EF-3B98-DB3272D92E5C}"/>
              </a:ext>
            </a:extLst>
          </p:cNvPr>
          <p:cNvSpPr txBox="1"/>
          <p:nvPr/>
        </p:nvSpPr>
        <p:spPr>
          <a:xfrm>
            <a:off x="3286474" y="3251793"/>
            <a:ext cx="3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AA4E9FF-A605-AFC1-B2EF-DAB0AB8040B7}"/>
              </a:ext>
            </a:extLst>
          </p:cNvPr>
          <p:cNvSpPr txBox="1"/>
          <p:nvPr/>
        </p:nvSpPr>
        <p:spPr>
          <a:xfrm>
            <a:off x="2089045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23B73B-AF5E-393F-0E2D-DB1B3CFC8D27}"/>
              </a:ext>
            </a:extLst>
          </p:cNvPr>
          <p:cNvSpPr txBox="1"/>
          <p:nvPr/>
        </p:nvSpPr>
        <p:spPr>
          <a:xfrm>
            <a:off x="2350302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B54410-3127-173B-59A6-0D0167F3A736}"/>
              </a:ext>
            </a:extLst>
          </p:cNvPr>
          <p:cNvSpPr txBox="1"/>
          <p:nvPr/>
        </p:nvSpPr>
        <p:spPr>
          <a:xfrm>
            <a:off x="3525959" y="3251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A5C7C9-5FE3-698A-DD7F-2753234A3320}"/>
              </a:ext>
            </a:extLst>
          </p:cNvPr>
          <p:cNvSpPr txBox="1"/>
          <p:nvPr/>
        </p:nvSpPr>
        <p:spPr>
          <a:xfrm>
            <a:off x="2317645" y="4536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6E1E7A-5100-2559-5E12-253AE8A3ABE8}"/>
              </a:ext>
            </a:extLst>
          </p:cNvPr>
          <p:cNvGrpSpPr/>
          <p:nvPr/>
        </p:nvGrpSpPr>
        <p:grpSpPr>
          <a:xfrm>
            <a:off x="4981576" y="2346346"/>
            <a:ext cx="3244354" cy="3217616"/>
            <a:chOff x="122801" y="1190847"/>
            <a:chExt cx="2482176" cy="321761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95A5CA-699D-A599-C179-791B200DE57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TextBox 43">
              <a:extLst>
                <a:ext uri="{FF2B5EF4-FFF2-40B4-BE49-F238E27FC236}">
                  <a16:creationId xmlns:a16="http://schemas.microsoft.com/office/drawing/2014/main" id="{917DE44C-3766-AB98-22D8-221DCEF72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1" name="TextBox 49">
              <a:extLst>
                <a:ext uri="{FF2B5EF4-FFF2-40B4-BE49-F238E27FC236}">
                  <a16:creationId xmlns:a16="http://schemas.microsoft.com/office/drawing/2014/main" id="{CCDDA41D-C547-1752-3D87-F68B2510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16 025</a:t>
              </a:r>
            </a:p>
          </p:txBody>
        </p:sp>
        <p:grpSp>
          <p:nvGrpSpPr>
            <p:cNvPr id="92" name="Group 66">
              <a:extLst>
                <a:ext uri="{FF2B5EF4-FFF2-40B4-BE49-F238E27FC236}">
                  <a16:creationId xmlns:a16="http://schemas.microsoft.com/office/drawing/2014/main" id="{A4534CF2-6F04-7B9A-8649-8D79DB59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F14ADE5-57A0-74FD-8C7E-D0D77E85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217305F-0A9C-CA0E-1D0D-42EBD2FEF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1A7D4C5-150A-FCB8-78C8-90C7DE534C6F}"/>
              </a:ext>
            </a:extLst>
          </p:cNvPr>
          <p:cNvSpPr txBox="1"/>
          <p:nvPr/>
        </p:nvSpPr>
        <p:spPr>
          <a:xfrm>
            <a:off x="6675348" y="3227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9B6F99-F6D3-CACC-28A8-A75DC91E959C}"/>
              </a:ext>
            </a:extLst>
          </p:cNvPr>
          <p:cNvSpPr txBox="1"/>
          <p:nvPr/>
        </p:nvSpPr>
        <p:spPr>
          <a:xfrm>
            <a:off x="5381975" y="3057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C3B0545-C298-EDB4-301F-2806CEA0F0AE}"/>
              </a:ext>
            </a:extLst>
          </p:cNvPr>
          <p:cNvSpPr txBox="1"/>
          <p:nvPr/>
        </p:nvSpPr>
        <p:spPr>
          <a:xfrm>
            <a:off x="5652756" y="3058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05C1066-62F3-9483-B150-7AAE302317E3}"/>
              </a:ext>
            </a:extLst>
          </p:cNvPr>
          <p:cNvSpPr txBox="1"/>
          <p:nvPr/>
        </p:nvSpPr>
        <p:spPr>
          <a:xfrm>
            <a:off x="6976731" y="3240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B6A445-3AE0-4256-C1C5-5350841DFF14}"/>
              </a:ext>
            </a:extLst>
          </p:cNvPr>
          <p:cNvSpPr txBox="1"/>
          <p:nvPr/>
        </p:nvSpPr>
        <p:spPr>
          <a:xfrm>
            <a:off x="5719431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64D6C8-F08F-9270-C179-EF0154837989}"/>
              </a:ext>
            </a:extLst>
          </p:cNvPr>
          <p:cNvSpPr txBox="1"/>
          <p:nvPr/>
        </p:nvSpPr>
        <p:spPr>
          <a:xfrm>
            <a:off x="5991574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44CA05-6B07-0E02-F47C-78883128A0B6}"/>
              </a:ext>
            </a:extLst>
          </p:cNvPr>
          <p:cNvSpPr txBox="1"/>
          <p:nvPr/>
        </p:nvSpPr>
        <p:spPr>
          <a:xfrm>
            <a:off x="7210774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80235A-9E55-8614-95F1-46F4C2207311}"/>
              </a:ext>
            </a:extLst>
          </p:cNvPr>
          <p:cNvSpPr txBox="1"/>
          <p:nvPr/>
        </p:nvSpPr>
        <p:spPr>
          <a:xfrm>
            <a:off x="6013345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8992E64-A041-3C89-A76D-BFB42E3E342C}"/>
              </a:ext>
            </a:extLst>
          </p:cNvPr>
          <p:cNvSpPr txBox="1"/>
          <p:nvPr/>
        </p:nvSpPr>
        <p:spPr>
          <a:xfrm>
            <a:off x="6274602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4B5BBCD-0FFA-083A-FA8E-3D26F5AC1383}"/>
              </a:ext>
            </a:extLst>
          </p:cNvPr>
          <p:cNvSpPr txBox="1"/>
          <p:nvPr/>
        </p:nvSpPr>
        <p:spPr>
          <a:xfrm>
            <a:off x="7450259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657530A-05B4-1FE9-0123-219524D9CB9E}"/>
              </a:ext>
            </a:extLst>
          </p:cNvPr>
          <p:cNvSpPr txBox="1"/>
          <p:nvPr/>
        </p:nvSpPr>
        <p:spPr>
          <a:xfrm>
            <a:off x="6241945" y="4526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961CDC-EB34-C736-EC83-62AE70CF79F2}"/>
              </a:ext>
            </a:extLst>
          </p:cNvPr>
          <p:cNvGrpSpPr/>
          <p:nvPr/>
        </p:nvGrpSpPr>
        <p:grpSpPr>
          <a:xfrm>
            <a:off x="8505826" y="2308246"/>
            <a:ext cx="3244354" cy="4264004"/>
            <a:chOff x="122801" y="1190847"/>
            <a:chExt cx="2482176" cy="426400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B4A7152-7683-3063-F452-3388F01254E6}"/>
                </a:ext>
              </a:extLst>
            </p:cNvPr>
            <p:cNvSpPr/>
            <p:nvPr/>
          </p:nvSpPr>
          <p:spPr>
            <a:xfrm>
              <a:off x="144662" y="1190847"/>
              <a:ext cx="2460315" cy="426400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TextBox 43">
              <a:extLst>
                <a:ext uri="{FF2B5EF4-FFF2-40B4-BE49-F238E27FC236}">
                  <a16:creationId xmlns:a16="http://schemas.microsoft.com/office/drawing/2014/main" id="{D26824B2-8699-04DC-C24D-83889A5BC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9" name="TextBox 49">
              <a:extLst>
                <a:ext uri="{FF2B5EF4-FFF2-40B4-BE49-F238E27FC236}">
                  <a16:creationId xmlns:a16="http://schemas.microsoft.com/office/drawing/2014/main" id="{3D33B8FB-EF68-1E55-701B-96A541FFC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45 789</a:t>
              </a:r>
            </a:p>
          </p:txBody>
        </p:sp>
        <p:grpSp>
          <p:nvGrpSpPr>
            <p:cNvPr id="110" name="Group 66">
              <a:extLst>
                <a:ext uri="{FF2B5EF4-FFF2-40B4-BE49-F238E27FC236}">
                  <a16:creationId xmlns:a16="http://schemas.microsoft.com/office/drawing/2014/main" id="{334E3759-3C7F-D159-F148-52FBF97E1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B66783C-9AD4-E991-9730-5B78F56E1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B228723-C8B2-BF58-2DF2-9D4ADDA83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5B72893-597E-64E8-87D3-72278FD413D2}"/>
              </a:ext>
            </a:extLst>
          </p:cNvPr>
          <p:cNvSpPr txBox="1"/>
          <p:nvPr/>
        </p:nvSpPr>
        <p:spPr>
          <a:xfrm>
            <a:off x="10199598" y="31894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894A859-FF2A-1971-EDAC-A2FF240F6C14}"/>
              </a:ext>
            </a:extLst>
          </p:cNvPr>
          <p:cNvSpPr txBox="1"/>
          <p:nvPr/>
        </p:nvSpPr>
        <p:spPr>
          <a:xfrm>
            <a:off x="8563325" y="30381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42E78E-1513-5460-A8AD-73077B5A2B77}"/>
              </a:ext>
            </a:extLst>
          </p:cNvPr>
          <p:cNvSpPr txBox="1"/>
          <p:nvPr/>
        </p:nvSpPr>
        <p:spPr>
          <a:xfrm>
            <a:off x="8834106" y="30395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8BF7C9-6D7A-A317-BD0A-16BD454445A2}"/>
              </a:ext>
            </a:extLst>
          </p:cNvPr>
          <p:cNvSpPr txBox="1"/>
          <p:nvPr/>
        </p:nvSpPr>
        <p:spPr>
          <a:xfrm>
            <a:off x="10434306" y="31932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A828AEC-57E0-365A-65F1-667C63F5A063}"/>
              </a:ext>
            </a:extLst>
          </p:cNvPr>
          <p:cNvSpPr txBox="1"/>
          <p:nvPr/>
        </p:nvSpPr>
        <p:spPr>
          <a:xfrm>
            <a:off x="8881731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582BE0-2B9B-DC5E-917B-9F2EB7AC7610}"/>
              </a:ext>
            </a:extLst>
          </p:cNvPr>
          <p:cNvSpPr txBox="1"/>
          <p:nvPr/>
        </p:nvSpPr>
        <p:spPr>
          <a:xfrm>
            <a:off x="9134824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4CE9A0C-637B-FD6C-6015-8FBCCB27711B}"/>
              </a:ext>
            </a:extLst>
          </p:cNvPr>
          <p:cNvSpPr txBox="1"/>
          <p:nvPr/>
        </p:nvSpPr>
        <p:spPr>
          <a:xfrm>
            <a:off x="10735024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86100C-9A85-F79B-1C4B-ABB8006B1256}"/>
              </a:ext>
            </a:extLst>
          </p:cNvPr>
          <p:cNvSpPr txBox="1"/>
          <p:nvPr/>
        </p:nvSpPr>
        <p:spPr>
          <a:xfrm>
            <a:off x="9156595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38B5D3-10BC-CBED-BCC8-024627B692CC}"/>
              </a:ext>
            </a:extLst>
          </p:cNvPr>
          <p:cNvSpPr txBox="1"/>
          <p:nvPr/>
        </p:nvSpPr>
        <p:spPr>
          <a:xfrm>
            <a:off x="9417852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25E02CD-A78B-A3F6-FF92-D6F216F2D381}"/>
              </a:ext>
            </a:extLst>
          </p:cNvPr>
          <p:cNvSpPr txBox="1"/>
          <p:nvPr/>
        </p:nvSpPr>
        <p:spPr>
          <a:xfrm>
            <a:off x="10974509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A00A99-D716-3512-D3D0-4AA6595AA000}"/>
              </a:ext>
            </a:extLst>
          </p:cNvPr>
          <p:cNvSpPr txBox="1"/>
          <p:nvPr/>
        </p:nvSpPr>
        <p:spPr>
          <a:xfrm>
            <a:off x="9423295" y="4460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C3F47B9-E51F-ACB5-98B5-04644711EE7F}"/>
              </a:ext>
            </a:extLst>
          </p:cNvPr>
          <p:cNvSpPr txBox="1"/>
          <p:nvPr/>
        </p:nvSpPr>
        <p:spPr>
          <a:xfrm>
            <a:off x="9699520" y="4469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8DF509-D662-0967-B0D2-C60997584E9B}"/>
              </a:ext>
            </a:extLst>
          </p:cNvPr>
          <p:cNvSpPr txBox="1"/>
          <p:nvPr/>
        </p:nvSpPr>
        <p:spPr>
          <a:xfrm>
            <a:off x="11213995" y="3202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C2B95A-42DC-CD57-949B-60BF1C17AAFC}"/>
              </a:ext>
            </a:extLst>
          </p:cNvPr>
          <p:cNvSpPr txBox="1"/>
          <p:nvPr/>
        </p:nvSpPr>
        <p:spPr>
          <a:xfrm>
            <a:off x="9737620" y="49935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BBB5DF-88F0-4CA5-BEFB-32C1E053BE34}"/>
              </a:ext>
            </a:extLst>
          </p:cNvPr>
          <p:cNvSpPr txBox="1"/>
          <p:nvPr/>
        </p:nvSpPr>
        <p:spPr>
          <a:xfrm>
            <a:off x="1164771" y="540204"/>
            <a:ext cx="10770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kho chứa 10 160 kg muối. Người ta chia đều số muối đó vào 4 ô tô để chở lên miền núi. Hỏi mỗi ô tô chở được bao nhiêu ki-lô-gam muối?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2658836" y="4235904"/>
            <a:ext cx="804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tô chở được số ki-lô-gam muối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10 160 : 4 = 2540 (kg)</a:t>
            </a:r>
          </a:p>
          <a:p>
            <a:pPr lvl="0" algn="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số: 2 540 ki-lô-gam muối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779302DC-BA56-F39D-91BD-5472F4F5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30505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u="sng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Tóm tắt:</a:t>
            </a:r>
            <a:endParaRPr lang="en-US" altLang="en-US" b="1" u="sng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52">
            <a:extLst>
              <a:ext uri="{FF2B5EF4-FFF2-40B4-BE49-F238E27FC236}">
                <a16:creationId xmlns:a16="http://schemas.microsoft.com/office/drawing/2014/main" id="{D181685F-ED2C-22E2-3FD1-C310CA963F80}"/>
              </a:ext>
            </a:extLst>
          </p:cNvPr>
          <p:cNvGrpSpPr>
            <a:grpSpLocks/>
          </p:cNvGrpSpPr>
          <p:nvPr/>
        </p:nvGrpSpPr>
        <p:grpSpPr bwMode="auto">
          <a:xfrm>
            <a:off x="3971925" y="2210254"/>
            <a:ext cx="4352926" cy="1752138"/>
            <a:chOff x="1200" y="1005"/>
            <a:chExt cx="2742" cy="1109"/>
          </a:xfrm>
        </p:grpSpPr>
        <p:sp>
          <p:nvSpPr>
            <p:cNvPr id="32" name="Text Box 28">
              <a:extLst>
                <a:ext uri="{FF2B5EF4-FFF2-40B4-BE49-F238E27FC236}">
                  <a16:creationId xmlns:a16="http://schemas.microsoft.com/office/drawing/2014/main" id="{1D233BC5-4211-88A9-12D6-450315369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1005"/>
              <a:ext cx="196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10 160 kg </a:t>
              </a:r>
              <a:r>
                <a:rPr lang="en-US" alt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muối</a:t>
              </a:r>
              <a:endPara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86CAD3CF-D0B7-8CBF-30D8-6885FE97396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2465" y="124"/>
              <a:ext cx="242" cy="2677"/>
            </a:xfrm>
            <a:prstGeom prst="rightBrace">
              <a:avLst>
                <a:gd name="adj1" fmla="val 145470"/>
                <a:gd name="adj2" fmla="val 50000"/>
              </a:avLst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925B5876-8C17-0E7D-E5D8-1543DA50E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617"/>
              <a:ext cx="2681" cy="9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C9C6A435-48AB-C244-88D1-038A7E19A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570"/>
              <a:ext cx="0" cy="8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up 33">
              <a:extLst>
                <a:ext uri="{FF2B5EF4-FFF2-40B4-BE49-F238E27FC236}">
                  <a16:creationId xmlns:a16="http://schemas.microsoft.com/office/drawing/2014/main" id="{344B662B-AF7D-0CC9-4CF3-BFD9CAFBA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1578"/>
              <a:ext cx="2725" cy="536"/>
              <a:chOff x="1440" y="3312"/>
              <a:chExt cx="2536" cy="1188"/>
            </a:xfrm>
          </p:grpSpPr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1ED43647-AF7E-F2DD-E40F-72E096E3A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3320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211E88BA-AAEB-15B4-FAAE-EACEF819C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5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Line 36">
                <a:extLst>
                  <a:ext uri="{FF2B5EF4-FFF2-40B4-BE49-F238E27FC236}">
                    <a16:creationId xmlns:a16="http://schemas.microsoft.com/office/drawing/2014/main" id="{68E65E69-582E-0763-913D-71494B5DA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4" y="3312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Line 37">
                <a:extLst>
                  <a:ext uri="{FF2B5EF4-FFF2-40B4-BE49-F238E27FC236}">
                    <a16:creationId xmlns:a16="http://schemas.microsoft.com/office/drawing/2014/main" id="{F93455EC-C3C3-794C-4DC3-D82867814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8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B7CD9499-3E8E-53D9-DDD8-B90138182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3543"/>
                <a:ext cx="1134" cy="957"/>
                <a:chOff x="1488" y="3525"/>
                <a:chExt cx="1134" cy="957"/>
              </a:xfrm>
            </p:grpSpPr>
            <p:sp>
              <p:nvSpPr>
                <p:cNvPr id="46" name="AutoShape 39">
                  <a:extLst>
                    <a:ext uri="{FF2B5EF4-FFF2-40B4-BE49-F238E27FC236}">
                      <a16:creationId xmlns:a16="http://schemas.microsoft.com/office/drawing/2014/main" id="{739E6256-0E54-DC9C-E7B1-9E4CF67EF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 flipV="1">
                  <a:off x="1717" y="3333"/>
                  <a:ext cx="240" cy="624"/>
                </a:xfrm>
                <a:prstGeom prst="rightBrace">
                  <a:avLst>
                    <a:gd name="adj1" fmla="val 21667"/>
                    <a:gd name="adj2" fmla="val 50000"/>
                  </a:avLst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 Box 47">
                  <a:extLst>
                    <a:ext uri="{FF2B5EF4-FFF2-40B4-BE49-F238E27FC236}">
                      <a16:creationId xmlns:a16="http://schemas.microsoft.com/office/drawing/2014/main" id="{00A8C33D-ADAB-EBA0-DF5A-08D1AEC6D8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8" y="3748"/>
                  <a:ext cx="1134" cy="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? kg </a:t>
                  </a:r>
                  <a:r>
                    <a:rPr lang="en-US" alt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muối</a:t>
                  </a:r>
                  <a:endParaRPr lang="en-US" altLang="en-US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561</Words>
  <Application>Microsoft Office PowerPoint</Application>
  <PresentationFormat>Widescreen</PresentationFormat>
  <Paragraphs>128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Cambria</vt:lpstr>
      <vt:lpstr>Tahoma</vt:lpstr>
      <vt:lpstr>Times New Roman</vt:lpstr>
      <vt:lpstr>Wingdings</vt:lpstr>
      <vt:lpstr>字魂131号-酷乐潮玩体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22</cp:revision>
  <dcterms:created xsi:type="dcterms:W3CDTF">2023-02-06T06:27:00Z</dcterms:created>
  <dcterms:modified xsi:type="dcterms:W3CDTF">2023-04-11T06:09:07Z</dcterms:modified>
</cp:coreProperties>
</file>