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6" r:id="rId3"/>
  </p:sldMasterIdLst>
  <p:notesMasterIdLst>
    <p:notesMasterId r:id="rId24"/>
  </p:notesMasterIdLst>
  <p:sldIdLst>
    <p:sldId id="256" r:id="rId4"/>
    <p:sldId id="2007577151" r:id="rId5"/>
    <p:sldId id="2007577148" r:id="rId6"/>
    <p:sldId id="277" r:id="rId7"/>
    <p:sldId id="316" r:id="rId8"/>
    <p:sldId id="304" r:id="rId9"/>
    <p:sldId id="352" r:id="rId10"/>
    <p:sldId id="2007577152" r:id="rId11"/>
    <p:sldId id="2007577150" r:id="rId12"/>
    <p:sldId id="2007577153" r:id="rId13"/>
    <p:sldId id="305" r:id="rId14"/>
    <p:sldId id="342" r:id="rId15"/>
    <p:sldId id="2007577120" r:id="rId16"/>
    <p:sldId id="2007577158" r:id="rId17"/>
    <p:sldId id="2007577157" r:id="rId18"/>
    <p:sldId id="381" r:id="rId19"/>
    <p:sldId id="2007577154" r:id="rId20"/>
    <p:sldId id="358" r:id="rId21"/>
    <p:sldId id="2007577159" r:id="rId22"/>
    <p:sldId id="20075771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7" d="100"/>
          <a:sy n="67" d="100"/>
        </p:scale>
        <p:origin x="69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13/3/2022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25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433434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146682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6"/>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551242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2713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689337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63882311"/>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6034249"/>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695849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194766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527622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895798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598236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7052037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996293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3257630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6"/>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22283293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5382942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6658940"/>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76273001"/>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3572051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66640793"/>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2258042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8842058"/>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0333337"/>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07329979"/>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5050187"/>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98973465"/>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5798798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08666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3767636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3800714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958183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93038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23617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81122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18"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2022/3/13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7328845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19" r:id="rId1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961659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pull/>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video" Target="https://www.youtube.com/embed/cWXew-jIFTE?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50" y="5956004"/>
            <a:ext cx="132715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066800" y="88603"/>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7"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7"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7"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2" presetClass="entr" presetSubtype="2" fill="hold" grpId="0" nodeType="withEffect">
                                  <p:stCondLst>
                                    <p:cond delay="125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7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nodeType="clickEffect">
                                  <p:stCondLst>
                                    <p:cond delay="750"/>
                                  </p:stCondLst>
                                  <p:childTnLst>
                                    <p:animRot by="120000">
                                      <p:cBhvr>
                                        <p:cTn id="71" dur="100" fill="hold">
                                          <p:stCondLst>
                                            <p:cond delay="0"/>
                                          </p:stCondLst>
                                        </p:cTn>
                                        <p:tgtEl>
                                          <p:spTgt spid="17"/>
                                        </p:tgtEl>
                                        <p:attrNameLst>
                                          <p:attrName>r</p:attrName>
                                        </p:attrNameLst>
                                      </p:cBhvr>
                                    </p:animRot>
                                    <p:animRot by="-240000">
                                      <p:cBhvr>
                                        <p:cTn id="72" dur="200" fill="hold">
                                          <p:stCondLst>
                                            <p:cond delay="200"/>
                                          </p:stCondLst>
                                        </p:cTn>
                                        <p:tgtEl>
                                          <p:spTgt spid="17"/>
                                        </p:tgtEl>
                                        <p:attrNameLst>
                                          <p:attrName>r</p:attrName>
                                        </p:attrNameLst>
                                      </p:cBhvr>
                                    </p:animRot>
                                    <p:animRot by="240000">
                                      <p:cBhvr>
                                        <p:cTn id="73" dur="200" fill="hold">
                                          <p:stCondLst>
                                            <p:cond delay="400"/>
                                          </p:stCondLst>
                                        </p:cTn>
                                        <p:tgtEl>
                                          <p:spTgt spid="17"/>
                                        </p:tgtEl>
                                        <p:attrNameLst>
                                          <p:attrName>r</p:attrName>
                                        </p:attrNameLst>
                                      </p:cBhvr>
                                    </p:animRot>
                                    <p:animRot by="-240000">
                                      <p:cBhvr>
                                        <p:cTn id="74" dur="200" fill="hold">
                                          <p:stCondLst>
                                            <p:cond delay="600"/>
                                          </p:stCondLst>
                                        </p:cTn>
                                        <p:tgtEl>
                                          <p:spTgt spid="17"/>
                                        </p:tgtEl>
                                        <p:attrNameLst>
                                          <p:attrName>r</p:attrName>
                                        </p:attrNameLst>
                                      </p:cBhvr>
                                    </p:animRot>
                                    <p:animRot by="120000">
                                      <p:cBhvr>
                                        <p:cTn id="7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7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9EBC-BF32-8442-927F-D413F9B28BFE}"/>
              </a:ext>
            </a:extLst>
          </p:cNvPr>
          <p:cNvSpPr>
            <a:spLocks noGrp="1"/>
          </p:cNvSpPr>
          <p:nvPr>
            <p:ph type="title"/>
          </p:nvPr>
        </p:nvSpPr>
        <p:spPr/>
        <p:txBody>
          <a:bodyPr>
            <a:normAutofit/>
          </a:bodyPr>
          <a:lstStyle/>
          <a:p>
            <a:pPr algn="ctr"/>
            <a:r>
              <a:rPr lang="en-VN" sz="3200" dirty="0">
                <a:solidFill>
                  <a:srgbClr val="FF0000"/>
                </a:solidFill>
                <a:latin typeface="Times New Roman" panose="02020603050405020304" pitchFamily="18" charset="0"/>
                <a:cs typeface="Times New Roman" panose="02020603050405020304" pitchFamily="18" charset="0"/>
              </a:rPr>
              <a:t>Qua đoạn video vừa rồi, các con hãy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VN" sz="3200" dirty="0">
                <a:solidFill>
                  <a:srgbClr val="FF0000"/>
                </a:solidFill>
                <a:latin typeface="Times New Roman" panose="02020603050405020304" pitchFamily="18" charset="0"/>
                <a:cs typeface="Times New Roman" panose="02020603050405020304" pitchFamily="18" charset="0"/>
              </a:rPr>
              <a:t>những hành động giúp </a:t>
            </a:r>
            <a:r>
              <a:rPr lang="en-VN" sz="3200" b="1" dirty="0">
                <a:solidFill>
                  <a:srgbClr val="FF0000"/>
                </a:solidFill>
                <a:latin typeface="Times New Roman" panose="02020603050405020304" pitchFamily="18" charset="0"/>
                <a:cs typeface="Times New Roman" panose="02020603050405020304" pitchFamily="18" charset="0"/>
              </a:rPr>
              <a:t>bảo vệ môi trường.</a:t>
            </a:r>
          </a:p>
        </p:txBody>
      </p:sp>
      <p:sp>
        <p:nvSpPr>
          <p:cNvPr id="3" name="Content Placeholder 2">
            <a:extLst>
              <a:ext uri="{FF2B5EF4-FFF2-40B4-BE49-F238E27FC236}">
                <a16:creationId xmlns:a16="http://schemas.microsoft.com/office/drawing/2014/main" id="{C2C59FC5-1CF6-6740-A392-0758F8E2945E}"/>
              </a:ext>
            </a:extLst>
          </p:cNvPr>
          <p:cNvSpPr>
            <a:spLocks noGrp="1"/>
          </p:cNvSpPr>
          <p:nvPr>
            <p:ph idx="1"/>
          </p:nvPr>
        </p:nvSpPr>
        <p:spPr>
          <a:xfrm>
            <a:off x="838200" y="1825625"/>
            <a:ext cx="10515600" cy="3154338"/>
          </a:xfrm>
        </p:spPr>
        <p:txBody>
          <a:bodyPr/>
          <a:lstStyle/>
          <a:p>
            <a:r>
              <a:rPr lang="en-VN" dirty="0">
                <a:latin typeface="Times New Roman" panose="02020603050405020304" pitchFamily="18" charset="0"/>
                <a:cs typeface="Times New Roman" panose="02020603050405020304" pitchFamily="18" charset="0"/>
              </a:rPr>
              <a:t>Hạn chế sử dụng đồ nhựa, thay vào đó là sử dụng đồ dùng tái chế.</a:t>
            </a:r>
          </a:p>
          <a:p>
            <a:r>
              <a:rPr lang="en-VN" dirty="0">
                <a:latin typeface="Times New Roman" panose="02020603050405020304" pitchFamily="18" charset="0"/>
                <a:cs typeface="Times New Roman" panose="02020603050405020304" pitchFamily="18" charset="0"/>
              </a:rPr>
              <a:t>Không sử dụng túi ni-lông</a:t>
            </a:r>
          </a:p>
          <a:p>
            <a:r>
              <a:rPr lang="en-VN" dirty="0">
                <a:latin typeface="Times New Roman" panose="02020603050405020304" pitchFamily="18" charset="0"/>
                <a:cs typeface="Times New Roman" panose="02020603050405020304" pitchFamily="18" charset="0"/>
              </a:rPr>
              <a:t>Hạn chế sử dụng phương tiện giao thông cá nhân, nên sử dụng các loại phương tiện giao thông công cộng.</a:t>
            </a:r>
          </a:p>
          <a:p>
            <a:r>
              <a:rPr lang="en-VN" dirty="0">
                <a:latin typeface="Times New Roman" panose="02020603050405020304" pitchFamily="18" charset="0"/>
                <a:cs typeface="Times New Roman" panose="02020603050405020304" pitchFamily="18" charset="0"/>
              </a:rPr>
              <a:t>Tiết kiệm điện</a:t>
            </a:r>
          </a:p>
          <a:p>
            <a:r>
              <a:rPr lang="en-VN" dirty="0">
                <a:latin typeface="Times New Roman" panose="02020603050405020304" pitchFamily="18" charset="0"/>
                <a:cs typeface="Times New Roman" panose="02020603050405020304" pitchFamily="18" charset="0"/>
              </a:rPr>
              <a:t>Trồng nhiều cây xanh.</a:t>
            </a:r>
          </a:p>
          <a:p>
            <a:pPr marL="0" indent="0">
              <a:buNone/>
            </a:pPr>
            <a:endParaRPr lang="en-VN"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3819A5B-C0E3-E045-9C04-3BC6696E15E9}"/>
              </a:ext>
            </a:extLst>
          </p:cNvPr>
          <p:cNvSpPr txBox="1">
            <a:spLocks/>
          </p:cNvSpPr>
          <p:nvPr/>
        </p:nvSpPr>
        <p:spPr>
          <a:xfrm>
            <a:off x="1089074" y="4915706"/>
            <a:ext cx="10515600" cy="3154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VN"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EFB4F2CF-A783-2041-A00F-487AB1B451A5}"/>
              </a:ext>
            </a:extLst>
          </p:cNvPr>
          <p:cNvSpPr txBox="1">
            <a:spLocks/>
          </p:cNvSpPr>
          <p:nvPr/>
        </p:nvSpPr>
        <p:spPr>
          <a:xfrm>
            <a:off x="838200" y="5114900"/>
            <a:ext cx="10515600" cy="557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VN" sz="3200" dirty="0">
                <a:solidFill>
                  <a:srgbClr val="0070C0"/>
                </a:solidFill>
                <a:latin typeface="Times New Roman" panose="02020603050405020304" pitchFamily="18" charset="0"/>
                <a:cs typeface="Times New Roman" panose="02020603050405020304" pitchFamily="18" charset="0"/>
              </a:rPr>
              <a:t>Nêu thêm một số hành động giúp bảo vệ môi trường.</a:t>
            </a:r>
          </a:p>
        </p:txBody>
      </p:sp>
    </p:spTree>
    <p:extLst>
      <p:ext uri="{BB962C8B-B14F-4D97-AF65-F5344CB8AC3E}">
        <p14:creationId xmlns:p14="http://schemas.microsoft.com/office/powerpoint/2010/main" val="10277634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6490" y="638460"/>
            <a:ext cx="1074783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Viết</a:t>
            </a:r>
            <a:r>
              <a:rPr lang="en-US" sz="3200" b="1" dirty="0">
                <a:solidFill>
                  <a:srgbClr val="0000FF"/>
                </a:solidFill>
                <a:latin typeface="Times New Roman" panose="02020603050405020304" pitchFamily="18" charset="0"/>
                <a:cs typeface="Times New Roman" panose="02020603050405020304" pitchFamily="18" charset="0"/>
              </a:rPr>
              <a:t> 4 – 5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môi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688026" y="2147074"/>
            <a:ext cx="11138360" cy="304698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587211" y="1223235"/>
            <a:ext cx="11440666" cy="5001266"/>
            <a:chOff x="1678146" y="1794125"/>
            <a:chExt cx="9446071" cy="4607432"/>
          </a:xfrm>
        </p:grpSpPr>
        <p:grpSp>
          <p:nvGrpSpPr>
            <p:cNvPr id="6" name="Group 5">
              <a:extLst>
                <a:ext uri="{FF2B5EF4-FFF2-40B4-BE49-F238E27FC236}">
                  <a16:creationId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31" name="Group 30">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33"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34"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36"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7"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8"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9"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0"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1"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2"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3"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4"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5"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5"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3905E4E2-5934-4996-969A-3A40AF93D95F}"/>
                  </a:ext>
                </a:extLst>
              </p:cNvPr>
              <p:cNvSpPr txBox="1"/>
              <p:nvPr/>
            </p:nvSpPr>
            <p:spPr>
              <a:xfrm>
                <a:off x="3150717" y="1761363"/>
                <a:ext cx="1129909" cy="34726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ý</a:t>
                </a:r>
              </a:p>
            </p:txBody>
          </p:sp>
        </p:grpSp>
        <p:grpSp>
          <p:nvGrpSpPr>
            <p:cNvPr id="7" name="Google Shape;1029;p42">
              <a:extLst>
                <a:ext uri="{FF2B5EF4-FFF2-40B4-BE49-F238E27FC236}">
                  <a16:creationId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8"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10"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3"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1"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4"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5"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6"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8"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0"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9"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cxnSp>
        <p:nvCxnSpPr>
          <p:cNvPr id="46" name="Straight Connector 45">
            <a:extLst>
              <a:ext uri="{FF2B5EF4-FFF2-40B4-BE49-F238E27FC236}">
                <a16:creationId xmlns:a16="http://schemas.microsoft.com/office/drawing/2014/main" id="{DCFD1CBB-3332-4E12-BB3D-7A14462E4551}"/>
              </a:ext>
            </a:extLst>
          </p:cNvPr>
          <p:cNvCxnSpPr/>
          <p:nvPr/>
        </p:nvCxnSpPr>
        <p:spPr>
          <a:xfrm>
            <a:off x="2177133" y="1201713"/>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1A5227-8202-4825-9654-ABF9E75E9184}"/>
              </a:ext>
            </a:extLst>
          </p:cNvPr>
          <p:cNvCxnSpPr>
            <a:cxnSpLocks/>
          </p:cNvCxnSpPr>
          <p:nvPr/>
        </p:nvCxnSpPr>
        <p:spPr>
          <a:xfrm>
            <a:off x="5650826" y="1183002"/>
            <a:ext cx="17872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C4917E-429E-463D-BD01-3502D37865AA}"/>
              </a:ext>
            </a:extLst>
          </p:cNvPr>
          <p:cNvCxnSpPr>
            <a:cxnSpLocks/>
          </p:cNvCxnSpPr>
          <p:nvPr/>
        </p:nvCxnSpPr>
        <p:spPr>
          <a:xfrm>
            <a:off x="8180676" y="1223235"/>
            <a:ext cx="30006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6752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778094" y="344193"/>
            <a:ext cx="11306054" cy="739754"/>
          </a:xfrm>
          <a:prstGeom prst="rect">
            <a:avLst/>
          </a:prstGeom>
          <a:noFill/>
        </p:spPr>
        <p:txBody>
          <a:bodyPr wrap="square" rtlCol="0">
            <a:spAutoFit/>
          </a:bodyPr>
          <a:lstStyle/>
          <a:p>
            <a:pPr>
              <a:lnSpc>
                <a:spcPct val="150000"/>
              </a:lnSpc>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latin typeface="Arial-Rounded" panose="020B0500000000000000" pitchFamily="34" charset="0"/>
                <a:ea typeface="Arial-Rounded" panose="020B0500000000000000" pitchFamily="34" charset="0"/>
                <a:cs typeface="Arial-Rounded" panose="020B0500000000000000" pitchFamily="34" charset="0"/>
              </a:rPr>
              <a:t> 4 - 5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290-1D57-4400-A278-1388CE9F3E38}"/>
              </a:ext>
            </a:extLst>
          </p:cNvPr>
          <p:cNvSpPr txBox="1"/>
          <p:nvPr/>
        </p:nvSpPr>
        <p:spPr>
          <a:xfrm>
            <a:off x="971549" y="1928813"/>
            <a:ext cx="10687051" cy="3108543"/>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TIÊU CHÍ NHẬN XÉT</a:t>
            </a:r>
          </a:p>
          <a:p>
            <a:pPr algn="ctr"/>
            <a:endParaRPr lang="en-US" sz="2800" b="1"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p>
          <a:p>
            <a:pPr marL="285750" indent="-285750">
              <a:buFontTx/>
              <a:buChar char="-"/>
            </a:pP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p:txBody>
      </p:sp>
    </p:spTree>
    <p:custDataLst>
      <p:tags r:id="rId1"/>
    </p:custDataLst>
    <p:extLst>
      <p:ext uri="{BB962C8B-B14F-4D97-AF65-F5344CB8AC3E}">
        <p14:creationId xmlns:p14="http://schemas.microsoft.com/office/powerpoint/2010/main" val="1839407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CF2D0A7-5128-254F-BE77-1452DD82C58C}"/>
              </a:ext>
            </a:extLst>
          </p:cNvPr>
          <p:cNvSpPr/>
          <p:nvPr/>
        </p:nvSpPr>
        <p:spPr>
          <a:xfrm>
            <a:off x="13618" y="1927274"/>
            <a:ext cx="2893114" cy="289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vệ</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trường</a:t>
            </a:r>
            <a:endParaRPr lang="en-VN" sz="3600" b="1"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5" y="145367"/>
            <a:ext cx="2754923"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Việc làm gì?</a:t>
            </a:r>
          </a:p>
        </p:txBody>
      </p:sp>
      <p:sp>
        <p:nvSpPr>
          <p:cNvPr id="9" name="Rectangle 8">
            <a:extLst>
              <a:ext uri="{FF2B5EF4-FFF2-40B4-BE49-F238E27FC236}">
                <a16:creationId xmlns:a16="http://schemas.microsoft.com/office/drawing/2014/main" id="{199E95C5-D7F6-B649-BCA0-1B5970208842}"/>
              </a:ext>
            </a:extLst>
          </p:cNvPr>
          <p:cNvSpPr/>
          <p:nvPr/>
        </p:nvSpPr>
        <p:spPr>
          <a:xfrm>
            <a:off x="3291242" y="1927274"/>
            <a:ext cx="2754923"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Em làm như thế nào?</a:t>
            </a:r>
          </a:p>
        </p:txBody>
      </p:sp>
      <p:sp>
        <p:nvSpPr>
          <p:cNvPr id="15" name="Rectangle 14">
            <a:extLst>
              <a:ext uri="{FF2B5EF4-FFF2-40B4-BE49-F238E27FC236}">
                <a16:creationId xmlns:a16="http://schemas.microsoft.com/office/drawing/2014/main" id="{B474DEFD-D7FF-594A-BA73-7553E2CF46F4}"/>
              </a:ext>
            </a:extLst>
          </p:cNvPr>
          <p:cNvSpPr/>
          <p:nvPr/>
        </p:nvSpPr>
        <p:spPr>
          <a:xfrm>
            <a:off x="3341077" y="3507853"/>
            <a:ext cx="2754923"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Lợi ích của việc làm đó</a:t>
            </a:r>
          </a:p>
        </p:txBody>
      </p:sp>
      <p:sp>
        <p:nvSpPr>
          <p:cNvPr id="18" name="Rectangle 17">
            <a:extLst>
              <a:ext uri="{FF2B5EF4-FFF2-40B4-BE49-F238E27FC236}">
                <a16:creationId xmlns:a16="http://schemas.microsoft.com/office/drawing/2014/main" id="{F6CB593B-421E-9843-9BB0-AA5ABB4709C6}"/>
              </a:ext>
            </a:extLst>
          </p:cNvPr>
          <p:cNvSpPr/>
          <p:nvPr/>
        </p:nvSpPr>
        <p:spPr>
          <a:xfrm>
            <a:off x="2906732" y="5030572"/>
            <a:ext cx="2754923"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Em có nhận xét/ cảm nghĩ gì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việc</a:t>
            </a:r>
            <a:r>
              <a:rPr lang="en-US" sz="2400" b="1" dirty="0">
                <a:solidFill>
                  <a:schemeClr val="tx1"/>
                </a:solidFill>
                <a:latin typeface="Times New Roman" panose="02020603050405020304" pitchFamily="18" charset="0"/>
                <a:cs typeface="Times New Roman" panose="02020603050405020304" pitchFamily="18" charset="0"/>
              </a:rPr>
              <a:t> </a:t>
            </a:r>
            <a:r>
              <a:rPr lang="en-VN" sz="2400" b="1" dirty="0">
                <a:solidFill>
                  <a:schemeClr val="tx1"/>
                </a:solidFill>
                <a:latin typeface="Times New Roman" panose="02020603050405020304" pitchFamily="18" charset="0"/>
                <a:cs typeface="Times New Roman" panose="02020603050405020304" pitchFamily="18" charset="0"/>
              </a:rPr>
              <a:t>đó?</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827474" y="276461"/>
            <a:ext cx="1513603" cy="5296889"/>
            <a:chOff x="1821604" y="810376"/>
            <a:chExt cx="1513603" cy="4104055"/>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1934308" y="810376"/>
              <a:ext cx="867507" cy="14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p:cNvCxnSpPr>
            <p:nvPr/>
          </p:nvCxnSpPr>
          <p:spPr>
            <a:xfrm flipV="1">
              <a:off x="2444262" y="2592283"/>
              <a:ext cx="846980" cy="164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a:off x="2444262" y="3494138"/>
              <a:ext cx="890945" cy="240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a:endCxn id="18" idx="1"/>
            </p:cNvCxnSpPr>
            <p:nvPr/>
          </p:nvCxnSpPr>
          <p:spPr>
            <a:xfrm>
              <a:off x="1821604" y="4155168"/>
              <a:ext cx="1079258" cy="759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38" y="8103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635262" y="145367"/>
            <a:ext cx="5310358"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Trồng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điện</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0" y="259228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83680" y="1927274"/>
            <a:ext cx="4861940"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a:t>
            </a:r>
            <a:r>
              <a:rPr lang="en-VN" sz="2400" b="1" dirty="0">
                <a:solidFill>
                  <a:schemeClr val="tx1"/>
                </a:solidFill>
                <a:latin typeface="Times New Roman" panose="02020603050405020304" pitchFamily="18" charset="0"/>
                <a:cs typeface="Times New Roman" panose="02020603050405020304" pitchFamily="18" charset="0"/>
              </a:rPr>
              <a:t>ể các bước khi làm công việc đó.</a:t>
            </a:r>
          </a:p>
        </p:txBody>
      </p:sp>
      <p:cxnSp>
        <p:nvCxnSpPr>
          <p:cNvPr id="27" name="Straight Arrow Connector 26">
            <a:extLst>
              <a:ext uri="{FF2B5EF4-FFF2-40B4-BE49-F238E27FC236}">
                <a16:creationId xmlns:a16="http://schemas.microsoft.com/office/drawing/2014/main" id="{7040645A-8D62-FE4B-85DE-CDB7A3563D96}"/>
              </a:ext>
            </a:extLst>
          </p:cNvPr>
          <p:cNvCxnSpPr>
            <a:cxnSpLocks/>
          </p:cNvCxnSpPr>
          <p:nvPr/>
        </p:nvCxnSpPr>
        <p:spPr>
          <a:xfrm>
            <a:off x="6075495" y="4292129"/>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83680" y="3507853"/>
            <a:ext cx="4986400"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Giúp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đẹp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giúp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chúng</a:t>
            </a:r>
            <a:r>
              <a:rPr lang="en-US" sz="2400" b="1" dirty="0">
                <a:solidFill>
                  <a:schemeClr val="tx1"/>
                </a:solidFill>
                <a:latin typeface="Times New Roman" panose="02020603050405020304" pitchFamily="18" charset="0"/>
                <a:cs typeface="Times New Roman" panose="02020603050405020304" pitchFamily="18" charset="0"/>
              </a:rPr>
              <a:t> ta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lành</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a:off x="5661655" y="5708787"/>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F7CB497-F270-8644-993A-016F99375A71}"/>
              </a:ext>
            </a:extLst>
          </p:cNvPr>
          <p:cNvSpPr/>
          <p:nvPr/>
        </p:nvSpPr>
        <p:spPr>
          <a:xfrm>
            <a:off x="6669840" y="5088432"/>
            <a:ext cx="5275780"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Vui/ hạnh phúc/ ...</a:t>
            </a:r>
          </a:p>
        </p:txBody>
      </p:sp>
    </p:spTree>
    <p:extLst>
      <p:ext uri="{BB962C8B-B14F-4D97-AF65-F5344CB8AC3E}">
        <p14:creationId xmlns:p14="http://schemas.microsoft.com/office/powerpoint/2010/main" val="371769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778094" y="344193"/>
            <a:ext cx="11306054"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4 - 5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290-1D57-4400-A278-1388CE9F3E38}"/>
              </a:ext>
            </a:extLst>
          </p:cNvPr>
          <p:cNvSpPr txBox="1"/>
          <p:nvPr/>
        </p:nvSpPr>
        <p:spPr>
          <a:xfrm>
            <a:off x="1087595" y="2182091"/>
            <a:ext cx="10687051"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TIÊU CHÍ</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VIẾT</a:t>
            </a:r>
          </a:p>
          <a:p>
            <a:pPr fontAlgn="t"/>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a:p>
            <a:pPr fontAlgn="t"/>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a:t>
            </a:r>
          </a:p>
          <a:p>
            <a:pPr fontAlgn="t"/>
            <a:r>
              <a:rPr lang="en-US" sz="3600" dirty="0">
                <a:latin typeface="Times New Roman" panose="02020603050405020304" pitchFamily="18"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1 ô.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149448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246530"/>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Chủ nhật tuần </a:t>
            </a:r>
            <a:r>
              <a:rPr lang="en-US" sz="2800" dirty="0" err="1">
                <a:solidFill>
                  <a:schemeClr val="bg1"/>
                </a:solidFill>
                <a:latin typeface="Times New Roman" panose="02020603050405020304" pitchFamily="18" charset="0"/>
                <a:cs typeface="Times New Roman" panose="02020603050405020304" pitchFamily="18" charset="0"/>
              </a:rPr>
              <a:t>trước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cửa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a:solidFill>
                  <a:schemeClr val="bg1"/>
                </a:solidFill>
                <a:latin typeface="Times New Roman" panose="02020603050405020304" pitchFamily="18" charset="0"/>
                <a:cs typeface="Times New Roman" panose="02020603050405020304" pitchFamily="18" charset="0"/>
              </a:rPr>
              <a:t>. Sau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môi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965912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892861"/>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Ở trường em, mỗi lớp học lại có một góc công trình măng</a:t>
            </a:r>
            <a:r>
              <a:rPr lang="en-US" sz="2800" dirty="0">
                <a:solidFill>
                  <a:schemeClr val="bg1"/>
                </a:solidFill>
                <a:latin typeface="Times New Roman" panose="02020603050405020304" pitchFamily="18" charset="0"/>
                <a:cs typeface="Times New Roman" panose="02020603050405020304" pitchFamily="18" charset="0"/>
              </a:rPr>
              <a:t> non</a:t>
            </a:r>
            <a:r>
              <a:rPr lang="vi-VN" sz="2800" dirty="0">
                <a:solidFill>
                  <a:schemeClr val="bg1"/>
                </a:solidFill>
                <a:latin typeface="Times New Roman" panose="02020603050405020304" pitchFamily="18" charset="0"/>
                <a:cs typeface="Times New Roman" panose="02020603050405020304" pitchFamily="18" charset="0"/>
              </a:rPr>
              <a:t>. Lớp em được phân công chăm sóc một bồn cây ở sân trường. Giờ ra chơi</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chúng em xuống nhặt cỏ, rác thải và vứt vào thùng. </a:t>
            </a:r>
            <a:r>
              <a:rPr lang="en-US" sz="2800" dirty="0">
                <a:solidFill>
                  <a:schemeClr val="bg1"/>
                </a:solidFill>
                <a:latin typeface="Times New Roman" panose="02020603050405020304" pitchFamily="18" charset="0"/>
                <a:cs typeface="Times New Roman" panose="02020603050405020304" pitchFamily="18" charset="0"/>
              </a:rPr>
              <a:t>C</a:t>
            </a:r>
            <a:r>
              <a:rPr lang="vi-VN" sz="2800" dirty="0">
                <a:solidFill>
                  <a:schemeClr val="bg1"/>
                </a:solidFill>
                <a:latin typeface="Times New Roman" panose="02020603050405020304" pitchFamily="18" charset="0"/>
                <a:cs typeface="Times New Roman" panose="02020603050405020304" pitchFamily="18" charset="0"/>
              </a:rPr>
              <a:t>húng em trồng thêm vào đó những </a:t>
            </a:r>
            <a:r>
              <a:rPr lang="en-US" sz="2800" dirty="0" err="1">
                <a:solidFill>
                  <a:schemeClr val="bg1"/>
                </a:solidFill>
                <a:latin typeface="Times New Roman" panose="02020603050405020304" pitchFamily="18" charset="0"/>
                <a:cs typeface="Times New Roman" panose="02020603050405020304" pitchFamily="18" charset="0"/>
              </a:rPr>
              <a:t>cây</a:t>
            </a:r>
            <a:r>
              <a:rPr lang="vi-VN" sz="2800" dirty="0">
                <a:solidFill>
                  <a:schemeClr val="bg1"/>
                </a:solidFill>
                <a:latin typeface="Times New Roman" panose="02020603050405020304" pitchFamily="18" charset="0"/>
                <a:cs typeface="Times New Roman" panose="02020603050405020304" pitchFamily="18" charset="0"/>
              </a:rPr>
              <a:t> hoa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a:t>
            </a:r>
            <a:r>
              <a:rPr lang="vi-VN" sz="2800" dirty="0">
                <a:solidFill>
                  <a:schemeClr val="bg1"/>
                </a:solidFill>
                <a:latin typeface="Times New Roman" panose="02020603050405020304" pitchFamily="18" charset="0"/>
                <a:cs typeface="Times New Roman" panose="02020603050405020304" pitchFamily="18" charset="0"/>
              </a:rPr>
              <a:t>. Sau đó, chúng em tưới nước cho cây. Em cảm thấy rất vui vì đã làm được một việc có ích cho môi trường.</a:t>
            </a:r>
            <a:endParaRPr lang="vi-VN" sz="44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hòng Giáo Dục Và Đào Tạo quận Thanh Xuân">
            <a:extLst>
              <a:ext uri="{FF2B5EF4-FFF2-40B4-BE49-F238E27FC236}">
                <a16:creationId xmlns:a16="http://schemas.microsoft.com/office/drawing/2014/main" id="{DF440D7E-8A64-7E4E-AD46-1FF51CC26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140" y="4176215"/>
            <a:ext cx="3164560" cy="189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8019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892861"/>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Chủ nhật tuần này, khu phố của em tổ chức một buổi tổng vệ sinh. Mỗi gia đình sẽ cử hai người tham gia dọn dẹp. Em và anh trai đã xung phong tham gia. Hai anh em được phân công cùng mọi người quét dọn đường phố. Tất cả những giấy rác đều được gom vào một chiếc túi bóng to. Sau đó, chúng em lại đi nhặt cỏ, tưới nước cho các cây trong bồn cây dọc theo con đường. Em cảm thấy rất vui sau khi làm xong công việc.</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1000 Ý tưởng vẽ tranh bảo vệ môi trường đơn giản và đẹp – Mỹ PhẪm Zozomoon">
            <a:extLst>
              <a:ext uri="{FF2B5EF4-FFF2-40B4-BE49-F238E27FC236}">
                <a16:creationId xmlns:a16="http://schemas.microsoft.com/office/drawing/2014/main" id="{3171D205-4F2F-444A-9CB0-2C94C078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096" y="4371975"/>
            <a:ext cx="4693919" cy="188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069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251656" y="-17145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94000" y="1725246"/>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Dặn</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dò</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
        <p:nvSpPr>
          <p:cNvPr id="6" name="Horizontal Scroll 5">
            <a:extLst>
              <a:ext uri="{FF2B5EF4-FFF2-40B4-BE49-F238E27FC236}">
                <a16:creationId xmlns:a16="http://schemas.microsoft.com/office/drawing/2014/main" id="{29739AD2-CDE0-ED46-8A08-5618E0F329DF}"/>
              </a:ext>
            </a:extLst>
          </p:cNvPr>
          <p:cNvSpPr/>
          <p:nvPr/>
        </p:nvSpPr>
        <p:spPr>
          <a:xfrm>
            <a:off x="858252" y="2581327"/>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Tx/>
              <a:buChar char="-"/>
            </a:pPr>
            <a:r>
              <a:rPr lang="en-US" sz="3200" b="1" dirty="0" err="1">
                <a:solidFill>
                  <a:srgbClr val="7030A0"/>
                </a:solidFill>
                <a:latin typeface="Times New Roman" pitchFamily="18" charset="0"/>
                <a:cs typeface="Times New Roman" pitchFamily="18" charset="0"/>
              </a:rPr>
              <a:t>Hoàn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thành</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viết</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theo</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yêu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cầu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2 </a:t>
            </a:r>
            <a:r>
              <a:rPr lang="en-US" sz="3200" b="1" dirty="0" err="1">
                <a:solidFill>
                  <a:srgbClr val="7030A0"/>
                </a:solidFill>
                <a:latin typeface="Times New Roman" pitchFamily="18" charset="0"/>
                <a:cs typeface="Times New Roman" pitchFamily="18" charset="0"/>
              </a:rPr>
              <a:t>vào</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vở</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Tiếng</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Việt</a:t>
            </a:r>
            <a:endParaRPr lang="en-US" sz="3200" b="1" dirty="0">
              <a:solidFill>
                <a:srgbClr val="7030A0"/>
              </a:solidFill>
              <a:latin typeface="Times New Roman" pitchFamily="18" charset="0"/>
              <a:cs typeface="Times New Roman" pitchFamily="18" charset="0"/>
            </a:endParaRPr>
          </a:p>
        </p:txBody>
      </p:sp>
    </p:spTree>
  </p:cSld>
  <p:clrMapOvr>
    <a:masterClrMapping/>
  </p:clrMapOvr>
  <p:transition>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916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916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916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892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3275647" y="761979"/>
            <a:ext cx="5640705" cy="625007"/>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00785"/>
            <a:r>
              <a:rPr lang="vi-VN" sz="36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Yêu cầu cần đạt:</a:t>
            </a:r>
            <a:endParaRPr lang="en-US" sz="36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901119" y="288421"/>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362" y="1500155"/>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60145" y="375143"/>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1194" y="84889"/>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109088" y="5515776"/>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010016" y="6218955"/>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1867022" y="5419907"/>
            <a:ext cx="821533" cy="1108848"/>
          </a:xfrm>
          <a:prstGeom prst="rect">
            <a:avLst/>
          </a:prstGeom>
        </p:spPr>
      </p:pic>
      <p:sp>
        <p:nvSpPr>
          <p:cNvPr id="32" name="TextBox 31">
            <a:extLst>
              <a:ext uri="{FF2B5EF4-FFF2-40B4-BE49-F238E27FC236}">
                <a16:creationId xmlns:a16="http://schemas.microsoft.com/office/drawing/2014/main" id="{E86052EF-53FE-40B4-8829-1BCFBCB29DD2}"/>
              </a:ext>
            </a:extLst>
          </p:cNvPr>
          <p:cNvSpPr txBox="1"/>
          <p:nvPr/>
        </p:nvSpPr>
        <p:spPr>
          <a:xfrm>
            <a:off x="1679581" y="3270366"/>
            <a:ext cx="8679649" cy="830997"/>
          </a:xfrm>
          <a:prstGeom prst="rect">
            <a:avLst/>
          </a:prstGeom>
          <a:noFill/>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 Phát triển kĩ năng </a:t>
            </a:r>
            <a:r>
              <a:rPr lang="en-US" sz="2400" b="1" dirty="0">
                <a:solidFill>
                  <a:srgbClr val="7030A0"/>
                </a:solidFill>
                <a:latin typeface="Times New Roman" panose="02020603050405020304" pitchFamily="18" charset="0"/>
                <a:cs typeface="Times New Roman" panose="02020603050405020304" pitchFamily="18" charset="0"/>
              </a:rPr>
              <a:t>v</a:t>
            </a:r>
            <a:r>
              <a:rPr lang="vi-VN" sz="2400" b="1" dirty="0">
                <a:solidFill>
                  <a:srgbClr val="7030A0"/>
                </a:solidFill>
                <a:latin typeface="Times New Roman" panose="02020603050405020304" pitchFamily="18" charset="0"/>
                <a:cs typeface="Times New Roman" panose="02020603050405020304" pitchFamily="18" charset="0"/>
              </a:rPr>
              <a:t>iết </a:t>
            </a:r>
            <a:r>
              <a:rPr lang="en-US" sz="2400" b="1" dirty="0" err="1">
                <a:solidFill>
                  <a:srgbClr val="7030A0"/>
                </a:solidFill>
                <a:latin typeface="Times New Roman" panose="02020603050405020304" pitchFamily="18" charset="0"/>
                <a:cs typeface="Times New Roman" panose="02020603050405020304" pitchFamily="18" charset="0"/>
              </a:rPr>
              <a:t>đoạn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văn</a:t>
            </a: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kể về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việc đã làm để bảo vệ môi trường. </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75B00D4-D21B-4ECE-8EB8-DEEDC21C9D4C}"/>
              </a:ext>
            </a:extLst>
          </p:cNvPr>
          <p:cNvSpPr txBox="1"/>
          <p:nvPr/>
        </p:nvSpPr>
        <p:spPr>
          <a:xfrm>
            <a:off x="1719685" y="2045264"/>
            <a:ext cx="8679649" cy="461665"/>
          </a:xfrm>
          <a:prstGeom prst="rect">
            <a:avLst/>
          </a:prstGeom>
          <a:noFill/>
        </p:spPr>
        <p:txBody>
          <a:bodyPr wrap="square">
            <a:spAutoFit/>
          </a:bodyPr>
          <a:lstStyle/>
          <a:p>
            <a:r>
              <a:rPr lang="vi-VN" sz="2400" b="1" dirty="0">
                <a:solidFill>
                  <a:srgbClr val="00B050"/>
                </a:solidFill>
                <a:latin typeface="Times New Roman" panose="02020603050405020304" pitchFamily="18" charset="0"/>
                <a:cs typeface="Times New Roman" panose="02020603050405020304" pitchFamily="18" charset="0"/>
              </a:rPr>
              <a:t>- Phát triển kĩ năng quan sát tranh và trả lời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câu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hỏi</a:t>
            </a:r>
            <a:r>
              <a:rPr lang="vi-VN" sz="2400" b="1" dirty="0">
                <a:solidFill>
                  <a:srgbClr val="00B050"/>
                </a:solidFill>
                <a:latin typeface="Times New Roman" panose="02020603050405020304" pitchFamily="18" charset="0"/>
                <a:cs typeface="Times New Roman" panose="02020603050405020304" pitchFamily="18" charset="0"/>
              </a:rPr>
              <a:t>. </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492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76745 0.82106 L 0.76745 0.82129 C 0.76497 0.82477 0.7625 0.82916 0.75989 0.83194 C 0.75859 0.8331 0.75716 0.83333 0.75534 0.83379 C 0.75039 0.83588 0.74583 0.8368 0.74075 0.83842 L 0.70312 0.83588 C 0.69961 0.83565 0.69609 0.83518 0.6931 0.83379 C 0.69179 0.83333 0.69114 0.83032 0.6901 0.82963 C 0.68672 0.82754 0.68346 0.82685 0.68021 0.82546 C 0.67187 0.82176 0.67995 0.82453 0.66836 0.82106 C 0.66172 0.81666 0.66862 0.82106 0.65664 0.81481 C 0.65143 0.81203 0.64557 0.80833 0.64049 0.80625 C 0.63737 0.80532 0.63463 0.80509 0.6319 0.80416 C 0.62969 0.8037 0.62773 0.80278 0.62526 0.80231 C 0.62109 0.79953 0.61666 0.79583 0.6125 0.79352 C 0.60768 0.7912 0.60169 0.78889 0.59713 0.78518 C 0.59219 0.78102 0.59153 0.77963 0.58763 0.77453 C 0.58359 0.74305 0.58581 0.76389 0.58763 0.69213 C 0.58763 0.68773 0.58841 0.68379 0.58854 0.6794 C 0.59036 0.65741 0.5901 0.64583 0.59114 0.62222 C 0.59284 0.57199 0.59114 0.62291 0.59297 0.58842 C 0.59336 0.58055 0.59362 0.57268 0.59414 0.56481 C 0.5944 0.54537 0.59531 0.52546 0.59531 0.50602 C 0.59531 0.50324 0.59674 0.44861 0.59297 0.42546 C 0.59232 0.42176 0.59166 0.41805 0.59114 0.41481 C 0.59036 0.41157 0.58854 0.40903 0.58763 0.40625 C 0.58685 0.40231 0.58672 0.39768 0.58554 0.39352 C 0.58359 0.3875 0.58086 0.38241 0.57916 0.37662 C 0.57825 0.37453 0.57799 0.37222 0.57695 0.37037 C 0.57539 0.36736 0.57448 0.36435 0.57252 0.3618 C 0.57122 0.35995 0.56966 0.35926 0.56836 0.35787 C 0.56692 0.35602 0.56588 0.35278 0.56393 0.35139 C 0.56211 0.34953 0.55976 0.34861 0.55755 0.34699 C 0.5556 0.34583 0.55403 0.34398 0.55195 0.34305 C 0.54622 0.33866 0.54622 0.33889 0.5414 0.33657 C 0.5306 0.32592 0.54427 0.33889 0.5319 0.32824 C 0.53021 0.32662 0.52916 0.32453 0.52734 0.32384 C 0.52435 0.32222 0.52096 0.32199 0.51771 0.32176 C 0.48463 0.31666 0.51159 0.32222 0.48971 0.31736 C 0.48268 0.31805 0.4539 0.31852 0.44153 0.32176 C 0.44023 0.32199 0.43893 0.32315 0.43802 0.32384 C 0.43594 0.32477 0.43398 0.32546 0.4319 0.32592 C 0.42239 0.3287 0.42461 0.32778 0.41445 0.33009 L 0.40586 0.33217 C 0.39479 0.33102 0.38346 0.33102 0.37265 0.32824 C 0.36992 0.32731 0.36732 0.32361 0.3651 0.32176 C 0.36276 0.31991 0.36067 0.31898 0.35859 0.31736 L 0.35208 0.30463 C 0.35104 0.30254 0.35 0.30046 0.3487 0.29861 C 0.34583 0.29421 0.3431 0.28958 0.33984 0.28565 C 0.33893 0.28426 0.33789 0.28287 0.33685 0.28148 C 0.33554 0.2794 0.33385 0.27685 0.33242 0.275 C 0.33138 0.27361 0.32956 0.27268 0.32825 0.27083 C 0.32721 0.26944 0.32591 0.26805 0.325 0.26666 C 0.32383 0.26551 0.32291 0.26528 0.32174 0.26435 C 0.31797 0.2618 0.31484 0.25787 0.31107 0.25602 C 0.30807 0.25463 0.30508 0.2537 0.30247 0.25185 C 0.27656 0.23333 0.29518 0.24305 0.2832 0.23703 C 0.28177 0.23472 0.27956 0.23333 0.27864 0.23055 C 0.27773 0.22916 0.27825 0.22639 0.2776 0.22453 C 0.27695 0.22176 0.27552 0.21991 0.27448 0.21805 L 0.27213 0.20509 C 0.27174 0.20324 0.27148 0.20092 0.27122 0.19884 L 0.27005 0.19028 C 0.26966 0.18333 0.26979 0.17592 0.26927 0.16921 C 0.26849 0.16574 0.26666 0.16389 0.26562 0.16065 C 0.25911 0.13842 0.27317 0.17662 0.26146 0.14583 C 0.25937 0.13379 0.26185 0.14444 0.25625 0.13333 C 0.25247 0.12592 0.25208 0.12014 0.24765 0.11435 C 0.24661 0.11296 0.24518 0.11296 0.24453 0.11203 C 0.24245 0.11018 0.24075 0.10741 0.23893 0.10602 C 0.23672 0.10416 0.23437 0.10324 0.23242 0.10139 C 0.2306 0.10046 0.22591 0.09629 0.22383 0.09514 C 0.22187 0.09421 0.22005 0.09398 0.21849 0.09305 C 0.20911 0.09398 0.19961 0.09352 0.19049 0.09514 C 0.1875 0.09583 0.18489 0.09884 0.1819 0.09953 L 0.17135 0.10139 C 0.16836 0.10231 0.16536 0.10324 0.16276 0.1037 C 0.1582 0.1044 0.15416 0.10509 0.14961 0.10602 C 0.14817 0.10648 0.14687 0.10694 0.14531 0.10787 C 0.14427 0.10833 0.14323 0.10972 0.14206 0.10995 C 0.14023 0.11088 0.13828 0.11157 0.13672 0.11203 C 0.12942 0.11921 0.12877 0.12083 0.11745 0.12477 C 0.11263 0.12639 0.10807 0.12639 0.10325 0.12685 C 0.07747 0.13125 0.11028 0.12778 0.06341 0.13102 C 0.06211 0.13194 0.06054 0.13287 0.05924 0.13333 C 0.04023 0.1375 0.04974 0.13194 0.04088 0.1375 C 0.0319 0.1368 0.02278 0.13796 0.01406 0.13518 C 0.01289 0.13495 0.01289 0.13055 0.01198 0.12916 C 0.01094 0.12754 0.00963 0.12754 0.00859 0.12685 C 0.00651 0.11528 0.00859 0.12569 0.0056 0.11435 C 0.00338 0.10694 0.00338 0.10648 0.00208 0.09953 C 0.00182 0.07916 0.00156 0.05833 0.00104 0.03796 C 0.00078 0.0287 0.00065 0.01944 2.29167E-6 0.01018 C -0.00013 0.00833 -0.00039 0.00602 -0.00104 0.00416 C -0.00169 0.00231 -0.00248 0.00139 -0.003 2.22222E-6 L 2.29167E-6 2.22222E-6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38529"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ircle(in)">
                                      <p:cBhvr>
                                        <p:cTn id="4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4C73-E3F0-8E4B-9694-CAA48985A4B0}"/>
              </a:ext>
            </a:extLst>
          </p:cNvPr>
          <p:cNvSpPr>
            <a:spLocks noGrp="1"/>
          </p:cNvSpPr>
          <p:nvPr>
            <p:ph type="title"/>
          </p:nvPr>
        </p:nvSpPr>
        <p:spPr/>
        <p:txBody>
          <a:bodyPr/>
          <a:lstStyle/>
          <a:p>
            <a:endParaRPr lang="en-VN"/>
          </a:p>
        </p:txBody>
      </p:sp>
      <p:pic>
        <p:nvPicPr>
          <p:cNvPr id="4" name="Online Media 3" descr="Điều đó tùy thuộc hành động của bạn.video karaoke.lời bài hát  [Kara + Vietsub HD].vide by conTV">
            <a:hlinkClick r:id="" action="ppaction://media"/>
            <a:extLst>
              <a:ext uri="{FF2B5EF4-FFF2-40B4-BE49-F238E27FC236}">
                <a16:creationId xmlns:a16="http://schemas.microsoft.com/office/drawing/2014/main" id="{486C8A19-96CD-ED4A-80FB-B2E0EC5EE57E}"/>
              </a:ext>
            </a:extLst>
          </p:cNvPr>
          <p:cNvPicPr>
            <a:picLocks noGrp="1" noRot="1" noChangeAspect="1"/>
          </p:cNvPicPr>
          <p:nvPr>
            <p:ph idx="1"/>
            <a:videoFile r:link="rId1"/>
          </p:nvPr>
        </p:nvPicPr>
        <p:blipFill>
          <a:blip r:embed="rId3"/>
          <a:stretch>
            <a:fillRect/>
          </a:stretch>
        </p:blipFill>
        <p:spPr>
          <a:xfrm>
            <a:off x="400755" y="211175"/>
            <a:ext cx="11390490" cy="6435650"/>
          </a:xfrm>
          <a:prstGeom prst="rect">
            <a:avLst/>
          </a:prstGeom>
        </p:spPr>
      </p:pic>
    </p:spTree>
    <p:extLst>
      <p:ext uri="{BB962C8B-B14F-4D97-AF65-F5344CB8AC3E}">
        <p14:creationId xmlns:p14="http://schemas.microsoft.com/office/powerpoint/2010/main" val="4117334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1" y="960177"/>
            <a:ext cx="7813745" cy="522259"/>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3</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770471" y="1605546"/>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1041409" y="2256089"/>
            <a:ext cx="9826677" cy="523220"/>
          </a:xfrm>
          <a:prstGeom prst="rect">
            <a:avLst/>
          </a:prstGeom>
          <a:noFill/>
        </p:spPr>
        <p:txBody>
          <a:bodyPr wrap="square" lIns="91440" tIns="45720" rIns="91440" bIns="45720" rtlCol="0" anchor="t">
            <a:spAutoFit/>
          </a:bodyPr>
          <a:lstStyle/>
          <a:p>
            <a:r>
              <a:rPr lang="en-US" sz="2800" b="1" dirty="0" err="1">
                <a:solidFill>
                  <a:schemeClr val="bg1"/>
                </a:solidFill>
                <a:latin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đoạn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về</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việc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môi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trường</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0BC286E-4C86-D24B-B01E-A64C8222C210}"/>
              </a:ext>
            </a:extLst>
          </p:cNvPr>
          <p:cNvSpPr txBox="1"/>
          <p:nvPr/>
        </p:nvSpPr>
        <p:spPr>
          <a:xfrm>
            <a:off x="3770471" y="2933916"/>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91344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2156059" y="1905506"/>
            <a:ext cx="566557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93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1" y="960177"/>
            <a:ext cx="7813745" cy="522259"/>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18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a:r>
            <a:r>
              <a:rPr lang="en-US"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á</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 </a:t>
            </a:r>
            <a:r>
              <a:rPr lang="en-US"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3</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613308" y="1607652"/>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1041409" y="2256089"/>
            <a:ext cx="9826677" cy="523220"/>
          </a:xfrm>
          <a:prstGeom prst="rect">
            <a:avLst/>
          </a:prstGeom>
          <a:noFill/>
        </p:spPr>
        <p:txBody>
          <a:bodyPr wrap="square" lIns="91440" tIns="45720" rIns="91440" bIns="45720" rtlCol="0" anchor="t">
            <a:spAutoFit/>
          </a:bodyPr>
          <a:lstStyle/>
          <a:p>
            <a:r>
              <a:rPr lang="en-US" sz="2800" b="1" dirty="0" err="1">
                <a:solidFill>
                  <a:schemeClr val="bg1"/>
                </a:solidFill>
                <a:latin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đoạn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về</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việc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môi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trường</a:t>
            </a:r>
            <a:r>
              <a:rPr lang="en-US" sz="2800" b="1" dirty="0">
                <a:solidFill>
                  <a:schemeClr val="bg1"/>
                </a:solidFill>
                <a:latin typeface="Times New Roman" panose="02020603050405020304" pitchFamily="18" charset="0"/>
                <a:cs typeface="Times New Roman" panose="02020603050405020304" pitchFamily="18" charset="0"/>
              </a:rPr>
              <a:t> ( 67)</a:t>
            </a:r>
            <a:endParaRPr lang="en-VN"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916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916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916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892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3275647" y="761979"/>
            <a:ext cx="5640705" cy="625007"/>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00785"/>
            <a:r>
              <a:rPr lang="vi-VN" sz="36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Yêu cầu cần đạt:</a:t>
            </a:r>
            <a:endParaRPr lang="en-US" sz="36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901119" y="288421"/>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362" y="1500155"/>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60145" y="375143"/>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1194" y="84889"/>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109088" y="5515776"/>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010016" y="6218955"/>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1867022" y="5419907"/>
            <a:ext cx="821533" cy="1108848"/>
          </a:xfrm>
          <a:prstGeom prst="rect">
            <a:avLst/>
          </a:prstGeom>
        </p:spPr>
      </p:pic>
      <p:sp>
        <p:nvSpPr>
          <p:cNvPr id="32" name="TextBox 31">
            <a:extLst>
              <a:ext uri="{FF2B5EF4-FFF2-40B4-BE49-F238E27FC236}">
                <a16:creationId xmlns:a16="http://schemas.microsoft.com/office/drawing/2014/main" id="{E86052EF-53FE-40B4-8829-1BCFBCB29DD2}"/>
              </a:ext>
            </a:extLst>
          </p:cNvPr>
          <p:cNvSpPr txBox="1"/>
          <p:nvPr/>
        </p:nvSpPr>
        <p:spPr>
          <a:xfrm>
            <a:off x="1679581" y="3270366"/>
            <a:ext cx="8679649" cy="830997"/>
          </a:xfrm>
          <a:prstGeom prst="rect">
            <a:avLst/>
          </a:prstGeom>
          <a:noFill/>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 Phát triển kĩ năng </a:t>
            </a:r>
            <a:r>
              <a:rPr lang="en-US" sz="2400" b="1" dirty="0">
                <a:solidFill>
                  <a:srgbClr val="7030A0"/>
                </a:solidFill>
                <a:latin typeface="Times New Roman" panose="02020603050405020304" pitchFamily="18" charset="0"/>
                <a:cs typeface="Times New Roman" panose="02020603050405020304" pitchFamily="18" charset="0"/>
              </a:rPr>
              <a:t>v</a:t>
            </a:r>
            <a:r>
              <a:rPr lang="vi-VN" sz="2400" b="1" dirty="0">
                <a:solidFill>
                  <a:srgbClr val="7030A0"/>
                </a:solidFill>
                <a:latin typeface="Times New Roman" panose="02020603050405020304" pitchFamily="18" charset="0"/>
                <a:cs typeface="Times New Roman" panose="02020603050405020304" pitchFamily="18" charset="0"/>
              </a:rPr>
              <a:t>iết </a:t>
            </a:r>
            <a:r>
              <a:rPr lang="en-US" sz="2400" b="1" dirty="0" err="1">
                <a:solidFill>
                  <a:srgbClr val="7030A0"/>
                </a:solidFill>
                <a:latin typeface="Times New Roman" panose="02020603050405020304" pitchFamily="18" charset="0"/>
                <a:cs typeface="Times New Roman" panose="02020603050405020304" pitchFamily="18" charset="0"/>
              </a:rPr>
              <a:t>đoạn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văn</a:t>
            </a: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kể về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việc đã làm để bảo vệ môi trường. </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75B00D4-D21B-4ECE-8EB8-DEEDC21C9D4C}"/>
              </a:ext>
            </a:extLst>
          </p:cNvPr>
          <p:cNvSpPr txBox="1"/>
          <p:nvPr/>
        </p:nvSpPr>
        <p:spPr>
          <a:xfrm>
            <a:off x="1719685" y="2045264"/>
            <a:ext cx="8679649" cy="461665"/>
          </a:xfrm>
          <a:prstGeom prst="rect">
            <a:avLst/>
          </a:prstGeom>
          <a:noFill/>
        </p:spPr>
        <p:txBody>
          <a:bodyPr wrap="square">
            <a:spAutoFit/>
          </a:bodyPr>
          <a:lstStyle/>
          <a:p>
            <a:r>
              <a:rPr lang="vi-VN" sz="2400" b="1" dirty="0">
                <a:solidFill>
                  <a:srgbClr val="00B050"/>
                </a:solidFill>
                <a:latin typeface="Times New Roman" panose="02020603050405020304" pitchFamily="18" charset="0"/>
                <a:cs typeface="Times New Roman" panose="02020603050405020304" pitchFamily="18" charset="0"/>
              </a:rPr>
              <a:t>- Phát triển kĩ năng quan sát tranh và trả lời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câu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hỏi</a:t>
            </a:r>
            <a:r>
              <a:rPr lang="vi-VN" sz="2400" b="1" dirty="0">
                <a:solidFill>
                  <a:srgbClr val="00B050"/>
                </a:solidFill>
                <a:latin typeface="Times New Roman" panose="02020603050405020304" pitchFamily="18" charset="0"/>
                <a:cs typeface="Times New Roman" panose="02020603050405020304" pitchFamily="18" charset="0"/>
              </a:rPr>
              <a:t>. </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99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76745 0.82106 L 0.76745 0.82129 C 0.76497 0.82477 0.7625 0.82916 0.75989 0.83194 C 0.75859 0.8331 0.75716 0.83333 0.75534 0.83379 C 0.75039 0.83588 0.74583 0.8368 0.74075 0.83842 L 0.70312 0.83588 C 0.69961 0.83565 0.69609 0.83518 0.6931 0.83379 C 0.69179 0.83333 0.69114 0.83032 0.6901 0.82963 C 0.68672 0.82754 0.68346 0.82685 0.68021 0.82546 C 0.67187 0.82176 0.67995 0.82453 0.66836 0.82106 C 0.66172 0.81666 0.66862 0.82106 0.65664 0.81481 C 0.65143 0.81203 0.64557 0.80833 0.64049 0.80625 C 0.63737 0.80532 0.63463 0.80509 0.6319 0.80416 C 0.62969 0.8037 0.62773 0.80278 0.62526 0.80231 C 0.62109 0.79953 0.61666 0.79583 0.6125 0.79352 C 0.60768 0.7912 0.60169 0.78889 0.59713 0.78518 C 0.59219 0.78102 0.59153 0.77963 0.58763 0.77453 C 0.58359 0.74305 0.58581 0.76389 0.58763 0.69213 C 0.58763 0.68773 0.58841 0.68379 0.58854 0.6794 C 0.59036 0.65741 0.5901 0.64583 0.59114 0.62222 C 0.59284 0.57199 0.59114 0.62291 0.59297 0.58842 C 0.59336 0.58055 0.59362 0.57268 0.59414 0.56481 C 0.5944 0.54537 0.59531 0.52546 0.59531 0.50602 C 0.59531 0.50324 0.59674 0.44861 0.59297 0.42546 C 0.59232 0.42176 0.59166 0.41805 0.59114 0.41481 C 0.59036 0.41157 0.58854 0.40903 0.58763 0.40625 C 0.58685 0.40231 0.58672 0.39768 0.58554 0.39352 C 0.58359 0.3875 0.58086 0.38241 0.57916 0.37662 C 0.57825 0.37453 0.57799 0.37222 0.57695 0.37037 C 0.57539 0.36736 0.57448 0.36435 0.57252 0.3618 C 0.57122 0.35995 0.56966 0.35926 0.56836 0.35787 C 0.56692 0.35602 0.56588 0.35278 0.56393 0.35139 C 0.56211 0.34953 0.55976 0.34861 0.55755 0.34699 C 0.5556 0.34583 0.55403 0.34398 0.55195 0.34305 C 0.54622 0.33866 0.54622 0.33889 0.5414 0.33657 C 0.5306 0.32592 0.54427 0.33889 0.5319 0.32824 C 0.53021 0.32662 0.52916 0.32453 0.52734 0.32384 C 0.52435 0.32222 0.52096 0.32199 0.51771 0.32176 C 0.48463 0.31666 0.51159 0.32222 0.48971 0.31736 C 0.48268 0.31805 0.4539 0.31852 0.44153 0.32176 C 0.44023 0.32199 0.43893 0.32315 0.43802 0.32384 C 0.43594 0.32477 0.43398 0.32546 0.4319 0.32592 C 0.42239 0.3287 0.42461 0.32778 0.41445 0.33009 L 0.40586 0.33217 C 0.39479 0.33102 0.38346 0.33102 0.37265 0.32824 C 0.36992 0.32731 0.36732 0.32361 0.3651 0.32176 C 0.36276 0.31991 0.36067 0.31898 0.35859 0.31736 L 0.35208 0.30463 C 0.35104 0.30254 0.35 0.30046 0.3487 0.29861 C 0.34583 0.29421 0.3431 0.28958 0.33984 0.28565 C 0.33893 0.28426 0.33789 0.28287 0.33685 0.28148 C 0.33554 0.2794 0.33385 0.27685 0.33242 0.275 C 0.33138 0.27361 0.32956 0.27268 0.32825 0.27083 C 0.32721 0.26944 0.32591 0.26805 0.325 0.26666 C 0.32383 0.26551 0.32291 0.26528 0.32174 0.26435 C 0.31797 0.2618 0.31484 0.25787 0.31107 0.25602 C 0.30807 0.25463 0.30508 0.2537 0.30247 0.25185 C 0.27656 0.23333 0.29518 0.24305 0.2832 0.23703 C 0.28177 0.23472 0.27956 0.23333 0.27864 0.23055 C 0.27773 0.22916 0.27825 0.22639 0.2776 0.22453 C 0.27695 0.22176 0.27552 0.21991 0.27448 0.21805 L 0.27213 0.20509 C 0.27174 0.20324 0.27148 0.20092 0.27122 0.19884 L 0.27005 0.19028 C 0.26966 0.18333 0.26979 0.17592 0.26927 0.16921 C 0.26849 0.16574 0.26666 0.16389 0.26562 0.16065 C 0.25911 0.13842 0.27317 0.17662 0.26146 0.14583 C 0.25937 0.13379 0.26185 0.14444 0.25625 0.13333 C 0.25247 0.12592 0.25208 0.12014 0.24765 0.11435 C 0.24661 0.11296 0.24518 0.11296 0.24453 0.11203 C 0.24245 0.11018 0.24075 0.10741 0.23893 0.10602 C 0.23672 0.10416 0.23437 0.10324 0.23242 0.10139 C 0.2306 0.10046 0.22591 0.09629 0.22383 0.09514 C 0.22187 0.09421 0.22005 0.09398 0.21849 0.09305 C 0.20911 0.09398 0.19961 0.09352 0.19049 0.09514 C 0.1875 0.09583 0.18489 0.09884 0.1819 0.09953 L 0.17135 0.10139 C 0.16836 0.10231 0.16536 0.10324 0.16276 0.1037 C 0.1582 0.1044 0.15416 0.10509 0.14961 0.10602 C 0.14817 0.10648 0.14687 0.10694 0.14531 0.10787 C 0.14427 0.10833 0.14323 0.10972 0.14206 0.10995 C 0.14023 0.11088 0.13828 0.11157 0.13672 0.11203 C 0.12942 0.11921 0.12877 0.12083 0.11745 0.12477 C 0.11263 0.12639 0.10807 0.12639 0.10325 0.12685 C 0.07747 0.13125 0.11028 0.12778 0.06341 0.13102 C 0.06211 0.13194 0.06054 0.13287 0.05924 0.13333 C 0.04023 0.1375 0.04974 0.13194 0.04088 0.1375 C 0.0319 0.1368 0.02278 0.13796 0.01406 0.13518 C 0.01289 0.13495 0.01289 0.13055 0.01198 0.12916 C 0.01094 0.12754 0.00963 0.12754 0.00859 0.12685 C 0.00651 0.11528 0.00859 0.12569 0.0056 0.11435 C 0.00338 0.10694 0.00338 0.10648 0.00208 0.09953 C 0.00182 0.07916 0.00156 0.05833 0.00104 0.03796 C 0.00078 0.0287 0.00065 0.01944 2.29167E-6 0.01018 C -0.00013 0.00833 -0.00039 0.00602 -0.00104 0.00416 C -0.00169 0.00231 -0.00248 0.00139 -0.003 2.22222E-6 L 2.29167E-6 2.22222E-6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38529"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ircle(in)">
                                      <p:cBhvr>
                                        <p:cTn id="4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405" y="479769"/>
            <a:ext cx="1141458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52955" t="13368" r="1" b="41661"/>
          <a:stretch/>
        </p:blipFill>
        <p:spPr>
          <a:xfrm>
            <a:off x="6489784" y="1159827"/>
            <a:ext cx="5111666" cy="3362326"/>
          </a:xfrm>
          <a:prstGeom prst="rect">
            <a:avLst/>
          </a:prstGeom>
        </p:spPr>
      </p:pic>
      <p:pic>
        <p:nvPicPr>
          <p:cNvPr id="5" name="Picture 4"/>
          <p:cNvPicPr>
            <a:picLocks noChangeAspect="1"/>
          </p:cNvPicPr>
          <p:nvPr/>
        </p:nvPicPr>
        <p:blipFill rotWithShape="1">
          <a:blip r:embed="rId2"/>
          <a:srcRect l="6229" t="13368" r="47220" b="41661"/>
          <a:stretch/>
        </p:blipFill>
        <p:spPr>
          <a:xfrm>
            <a:off x="496525" y="1159827"/>
            <a:ext cx="5058151" cy="3362326"/>
          </a:xfrm>
          <a:prstGeom prst="rect">
            <a:avLst/>
          </a:prstGeom>
        </p:spPr>
      </p:pic>
      <p:sp>
        <p:nvSpPr>
          <p:cNvPr id="7" name="TextBox 6"/>
          <p:cNvSpPr txBox="1"/>
          <p:nvPr/>
        </p:nvSpPr>
        <p:spPr>
          <a:xfrm>
            <a:off x="797167" y="4522153"/>
            <a:ext cx="10804283" cy="1446550"/>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THẢO LUẬN NHÓM</a:t>
            </a:r>
          </a:p>
          <a:p>
            <a:pPr marL="457200" indent="-457200">
              <a:buFont typeface="Wingdings" pitchFamily="2" charset="2"/>
              <a:buChar char="v"/>
            </a:pPr>
            <a:r>
              <a:rPr lang="vi-VN" sz="3200" dirty="0">
                <a:latin typeface="Times New Roman" panose="02020603050405020304" pitchFamily="18" charset="0"/>
                <a:cs typeface="Times New Roman" panose="02020603050405020304" pitchFamily="18" charset="0"/>
              </a:rPr>
              <a:t>Các bạn nhỏ trong tranh đang làm gì? </a:t>
            </a: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nên 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9588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866691" y="540413"/>
            <a:ext cx="10458618" cy="658835"/>
          </a:xfrm>
          <a:prstGeom prst="rect">
            <a:avLst/>
          </a:prstGeom>
          <a:noFill/>
        </p:spPr>
        <p:txBody>
          <a:bodyPr wrap="square" rtlCol="0">
            <a:spAutoFit/>
          </a:bodyPr>
          <a:lstStyle/>
          <a:p>
            <a:pP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Quan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41208" y="1941215"/>
            <a:ext cx="7800259"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2537015" y="4261815"/>
            <a:ext cx="3614701" cy="1296830"/>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426766" y="4261815"/>
            <a:ext cx="3614701" cy="1296830"/>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2893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866691" y="540413"/>
            <a:ext cx="10458618" cy="1307537"/>
          </a:xfrm>
          <a:prstGeom prst="rect">
            <a:avLst/>
          </a:prstGeom>
          <a:noFill/>
        </p:spPr>
        <p:txBody>
          <a:bodyPr wrap="square" rtlCol="0">
            <a:spAutoFit/>
          </a:bodyPr>
          <a:lstStyle/>
          <a:p>
            <a:pPr defTabSz="1219170">
              <a:lnSpc>
                <a:spcPct val="150000"/>
              </a:lnSpc>
              <a:buClr>
                <a:srgbClr val="000000"/>
              </a:buCl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Vì</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66691" y="1941215"/>
            <a:ext cx="10458617"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354842" y="4345321"/>
            <a:ext cx="5527343" cy="1951496"/>
          </a:xfrm>
          <a:prstGeom prst="rect">
            <a:avLst/>
          </a:prstGeom>
          <a:noFill/>
        </p:spPr>
        <p:txBody>
          <a:bodyPr wrap="square" rtlCol="0">
            <a:spAutoFit/>
          </a:bodyPr>
          <a:lstStyle/>
          <a:p>
            <a:pP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chưa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chăm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sóc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cối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096000" y="4261815"/>
            <a:ext cx="5527343" cy="1951496"/>
          </a:xfrm>
          <a:prstGeom prst="rect">
            <a:avLst/>
          </a:prstGeom>
          <a:noFill/>
        </p:spPr>
        <p:txBody>
          <a:bodyPr wrap="square" rtlCol="0">
            <a:spAutoFit/>
          </a:bodyPr>
          <a:lstStyle/>
          <a:p>
            <a:pP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môi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23" name="Picture 2" descr="Tick Stock Illustrations – 82,642 Tick Stock Illustrations, Vectors &amp;amp;  Clipart - Dreamstime">
            <a:extLst>
              <a:ext uri="{FF2B5EF4-FFF2-40B4-BE49-F238E27FC236}">
                <a16:creationId xmlns:a16="http://schemas.microsoft.com/office/drawing/2014/main" id="{AA8B52F2-D078-4153-99AD-BCFD64B816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p:blipFill>
        <p:spPr bwMode="auto">
          <a:xfrm>
            <a:off x="4988748" y="3425148"/>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a:extLst>
              <a:ext uri="{FF2B5EF4-FFF2-40B4-BE49-F238E27FC236}">
                <a16:creationId xmlns:a16="http://schemas.microsoft.com/office/drawing/2014/main" id="{FE567331-A9EB-4B09-9FDB-CCAB707A082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p:blipFill>
        <p:spPr bwMode="auto">
          <a:xfrm>
            <a:off x="9055213" y="3477076"/>
            <a:ext cx="986255" cy="89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267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a:extLst>
              <a:ext uri="{FF2B5EF4-FFF2-40B4-BE49-F238E27FC236}">
                <a16:creationId xmlns:a16="http://schemas.microsoft.com/office/drawing/2014/main" id="{BA190641-33D3-4972-AAF6-48E0EC3204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Tree>
    <p:extLst>
      <p:ext uri="{BB962C8B-B14F-4D97-AF65-F5344CB8AC3E}">
        <p14:creationId xmlns:p14="http://schemas.microsoft.com/office/powerpoint/2010/main" val="34235739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982</Words>
  <Application>Microsoft Office PowerPoint</Application>
  <PresentationFormat>Widescreen</PresentationFormat>
  <Paragraphs>71</Paragraphs>
  <Slides>20</Slides>
  <Notes>5</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等线</vt:lpstr>
      <vt:lpstr>等线 Light</vt:lpstr>
      <vt:lpstr>Microsoft YaHei</vt:lpstr>
      <vt:lpstr>Arial</vt:lpstr>
      <vt:lpstr>Arial-Rounded</vt:lpstr>
      <vt:lpstr>Calibri</vt:lpstr>
      <vt:lpstr>Calibri Light</vt:lpstr>
      <vt:lpstr>Segoe UI Black</vt:lpstr>
      <vt:lpstr>Times New Roman</vt:lpstr>
      <vt:lpstr>Wingdings</vt:lpstr>
      <vt:lpstr>Office 主题</vt:lpstr>
      <vt:lpstr>千图网拥有20W+精美PPT模板 更多PPT模板下载至：www.58pic.com/office/ppt​​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đoạn video vừa rồi, các con hãy nêu những hành động giúp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Kim Chi</cp:lastModifiedBy>
  <cp:revision>5</cp:revision>
  <dcterms:created xsi:type="dcterms:W3CDTF">2021-08-03T10:42:59Z</dcterms:created>
  <dcterms:modified xsi:type="dcterms:W3CDTF">2022-03-13T02:25:14Z</dcterms:modified>
</cp:coreProperties>
</file>