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  <p:sldMasterId id="2147483770" r:id="rId3"/>
    <p:sldMasterId id="2147483783" r:id="rId4"/>
  </p:sldMasterIdLst>
  <p:notesMasterIdLst>
    <p:notesMasterId r:id="rId31"/>
  </p:notesMasterIdLst>
  <p:sldIdLst>
    <p:sldId id="304" r:id="rId5"/>
    <p:sldId id="307" r:id="rId6"/>
    <p:sldId id="258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306" r:id="rId17"/>
    <p:sldId id="259" r:id="rId18"/>
    <p:sldId id="274" r:id="rId19"/>
    <p:sldId id="273" r:id="rId20"/>
    <p:sldId id="260" r:id="rId21"/>
    <p:sldId id="263" r:id="rId22"/>
    <p:sldId id="261" r:id="rId23"/>
    <p:sldId id="262" r:id="rId24"/>
    <p:sldId id="308" r:id="rId25"/>
    <p:sldId id="303" r:id="rId26"/>
    <p:sldId id="296" r:id="rId27"/>
    <p:sldId id="297" r:id="rId28"/>
    <p:sldId id="256" r:id="rId29"/>
    <p:sldId id="30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2" d="100"/>
          <a:sy n="62" d="100"/>
        </p:scale>
        <p:origin x="15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59F59-5423-4740-8E8D-D093B20DB761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76675-1210-46F1-8434-E2A3850B5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1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B76675-1210-46F1-8434-E2A3850B57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67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237B620-0D97-490E-AEF8-0B84A0F767DE}" type="slidenum">
              <a:rPr 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2087F553-4C18-485B-9953-967CD71500D9}" type="slidenum">
              <a:rPr 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81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8B54DB0-F2CC-4876-A434-A882C945ECC5}" type="slidenum">
              <a:rPr 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52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A5E40E29-D0FF-4C58-98A0-0EAF7FFBEB7C}" type="slidenum">
              <a:rPr lang="en-US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05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>
              <a:latin typeface="Arial" pitchFamily="34" charset="0"/>
            </a:endParaRPr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5E072CE-B336-4D79-A322-1A2D7B105F3F}" type="slidenum">
              <a:rPr lang="en-US" sz="1200" smtClean="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3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684213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59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A51392-59C5-44E4-8D65-A4652600963D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75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2970A7A-7BB0-4FA6-951D-75E10F8FE20B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00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7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4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99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43CEE-3871-494B-82CA-120517F2D2E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3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F6AD1-0E33-4A15-B213-9A1D96EC0E5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7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904B1-F2E9-4717-A812-27647298EF2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45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662C1-73F0-4F09-B9DD-B1419222128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43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AE24A-0399-4B49-A11E-C116061D4AD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222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87A19-CAEE-4ECA-832F-4B874A8A64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52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0107-A5A8-476C-94C8-464FAA94BC0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8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5AFA8-C96D-42B2-9579-1AD9169B1C5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9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69575-12E8-432E-AB61-F144AF0086B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4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6AB5A-EA01-43BD-B534-56712C57C49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99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CAE23-43C3-4772-8144-C9403922338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45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ED108-A332-45AF-9B0F-7751010C3A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26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43CEE-3871-494B-82CA-120517F2D2E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88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F6AD1-0E33-4A15-B213-9A1D96EC0E5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237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904B1-F2E9-4717-A812-27647298EF2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33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662C1-73F0-4F09-B9DD-B1419222128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47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AE24A-0399-4B49-A11E-C116061D4AD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73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87A19-CAEE-4ECA-832F-4B874A8A64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9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070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0107-A5A8-476C-94C8-464FAA94BC0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67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5AFA8-C96D-42B2-9579-1AD9169B1C5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422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69575-12E8-432E-AB61-F144AF0086B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976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6AB5A-EA01-43BD-B534-56712C57C49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5834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CAE23-43C3-4772-8144-C9403922338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65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ED108-A332-45AF-9B0F-7751010C3A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915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E43CEE-3871-494B-82CA-120517F2D2ED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32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F6AD1-0E33-4A15-B213-9A1D96EC0E5B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9211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904B1-F2E9-4717-A812-27647298EF2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117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662C1-73F0-4F09-B9DD-B14192221289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2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37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BAE24A-0399-4B49-A11E-C116061D4ADA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692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587A19-CAEE-4ECA-832F-4B874A8A64EF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79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0107-A5A8-476C-94C8-464FAA94BC0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074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05AFA8-C96D-42B2-9579-1AD9169B1C50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61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69575-12E8-432E-AB61-F144AF0086B4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407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6AB5A-EA01-43BD-B534-56712C57C492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263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CAE23-43C3-4772-8144-C94039223386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59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ED108-A332-45AF-9B0F-7751010C3A27}" type="slidenum">
              <a:rPr lang="en-US" altLang="vi-VN">
                <a:solidFill>
                  <a:srgbClr val="000000"/>
                </a:solidFill>
              </a:rPr>
              <a:pPr/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95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8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0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64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2422E-374F-4515-AFDE-00D9245C14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9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422E-374F-4515-AFDE-00D9245C1458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E58BD-7355-4703-AC77-846F0D6898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9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93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93"/>
            <a:ext cx="2895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93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E008A-4F46-4715-BD22-B9E70D06C6D1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9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9"/>
            <a:ext cx="2895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9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E008A-4F46-4715-BD22-B9E70D06C6D1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5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85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85"/>
            <a:ext cx="2895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85"/>
            <a:ext cx="2133600" cy="47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75" tIns="45692" rIns="91375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E008A-4F46-4715-BD22-B9E70D06C6D1}" type="slidenum">
              <a:rPr lang="en-US" altLang="vi-V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2.wav"/><Relationship Id="rId9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35.png"/><Relationship Id="rId7" Type="http://schemas.openxmlformats.org/officeDocument/2006/relationships/image" Target="../media/image28.wmf"/><Relationship Id="rId12" Type="http://schemas.openxmlformats.org/officeDocument/2006/relationships/image" Target="../media/image30.wmf"/><Relationship Id="rId17" Type="http://schemas.openxmlformats.org/officeDocument/2006/relationships/oleObject" Target="../embeddings/oleObject12.bin"/><Relationship Id="rId16" Type="http://schemas.openxmlformats.org/officeDocument/2006/relationships/image" Target="../media/image32.wmf"/><Relationship Id="rId20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27.wmf"/><Relationship Id="rId15" Type="http://schemas.openxmlformats.org/officeDocument/2006/relationships/oleObject" Target="../embeddings/oleObject11.bin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wmf"/><Relationship Id="rId1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" Type="http://schemas.openxmlformats.org/officeDocument/2006/relationships/image" Target="../media/image34.wmf"/><Relationship Id="rId21" Type="http://schemas.openxmlformats.org/officeDocument/2006/relationships/image" Target="../media/image42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2.bin"/><Relationship Id="rId25" Type="http://schemas.openxmlformats.org/officeDocument/2006/relationships/image" Target="../media/image44.wmf"/><Relationship Id="rId2" Type="http://schemas.openxmlformats.org/officeDocument/2006/relationships/oleObject" Target="../embeddings/oleObject14.bin"/><Relationship Id="rId16" Type="http://schemas.openxmlformats.org/officeDocument/2006/relationships/image" Target="../media/image40.wmf"/><Relationship Id="rId20" Type="http://schemas.openxmlformats.org/officeDocument/2006/relationships/oleObject" Target="../embeddings/oleObject24.bin"/><Relationship Id="rId29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26.bin"/><Relationship Id="rId5" Type="http://schemas.openxmlformats.org/officeDocument/2006/relationships/image" Target="../media/image35.wmf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43.wmf"/><Relationship Id="rId28" Type="http://schemas.openxmlformats.org/officeDocument/2006/relationships/image" Target="../media/image45.wmf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5.bin"/><Relationship Id="rId27" Type="http://schemas.openxmlformats.org/officeDocument/2006/relationships/oleObject" Target="../embeddings/oleObject2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39.bin"/><Relationship Id="rId26" Type="http://schemas.openxmlformats.org/officeDocument/2006/relationships/oleObject" Target="../embeddings/oleObject43.bin"/><Relationship Id="rId3" Type="http://schemas.openxmlformats.org/officeDocument/2006/relationships/image" Target="../media/image34.wmf"/><Relationship Id="rId21" Type="http://schemas.openxmlformats.org/officeDocument/2006/relationships/image" Target="../media/image42.wmf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38.bin"/><Relationship Id="rId25" Type="http://schemas.openxmlformats.org/officeDocument/2006/relationships/image" Target="../media/image44.wmf"/><Relationship Id="rId2" Type="http://schemas.openxmlformats.org/officeDocument/2006/relationships/oleObject" Target="../embeddings/oleObject30.bin"/><Relationship Id="rId16" Type="http://schemas.openxmlformats.org/officeDocument/2006/relationships/image" Target="../media/image40.wmf"/><Relationship Id="rId20" Type="http://schemas.openxmlformats.org/officeDocument/2006/relationships/oleObject" Target="../embeddings/oleObject40.bin"/><Relationship Id="rId29" Type="http://schemas.openxmlformats.org/officeDocument/2006/relationships/oleObject" Target="../embeddings/oleObject4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8.wmf"/><Relationship Id="rId24" Type="http://schemas.openxmlformats.org/officeDocument/2006/relationships/oleObject" Target="../embeddings/oleObject42.bin"/><Relationship Id="rId5" Type="http://schemas.openxmlformats.org/officeDocument/2006/relationships/image" Target="../media/image35.wmf"/><Relationship Id="rId15" Type="http://schemas.openxmlformats.org/officeDocument/2006/relationships/oleObject" Target="../embeddings/oleObject37.bin"/><Relationship Id="rId23" Type="http://schemas.openxmlformats.org/officeDocument/2006/relationships/image" Target="../media/image43.wmf"/><Relationship Id="rId28" Type="http://schemas.openxmlformats.org/officeDocument/2006/relationships/image" Target="../media/image45.wmf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1.bin"/><Relationship Id="rId27" Type="http://schemas.openxmlformats.org/officeDocument/2006/relationships/oleObject" Target="../embeddings/oleObject4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66.gif"/><Relationship Id="rId5" Type="http://schemas.openxmlformats.org/officeDocument/2006/relationships/image" Target="../media/image65.jpeg"/><Relationship Id="rId4" Type="http://schemas.openxmlformats.org/officeDocument/2006/relationships/slide" Target="slide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2.wav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9" descr="465af30fc027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4283075"/>
            <a:ext cx="1349376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25" y="1409700"/>
            <a:ext cx="96043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3792538"/>
            <a:ext cx="9604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2795588"/>
            <a:ext cx="960438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697413"/>
            <a:ext cx="9604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16" descr="3d butterfl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658813"/>
            <a:ext cx="960437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9" descr="buo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30675"/>
            <a:ext cx="6858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-285750"/>
            <a:ext cx="2590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44" descr="JAU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30675"/>
            <a:ext cx="1484313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45" descr="EC86B4260ABE4D00AED24191244CEFB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795588"/>
            <a:ext cx="1389062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5" descr="SS128x128P_9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3178175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5" descr="SS128x128P_93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38213"/>
            <a:ext cx="16764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52600" y="531605"/>
            <a:ext cx="5297488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 LỚP 4</a:t>
            </a:r>
          </a:p>
        </p:txBody>
      </p:sp>
      <p:pic>
        <p:nvPicPr>
          <p:cNvPr id="67600" name="Picture 16" descr="ctree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4060825"/>
            <a:ext cx="247491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1" name="Picture 24" descr="roses_swaying_back_an_a_hb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025900"/>
            <a:ext cx="920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2" name="Picture 24" descr="roses_swaying_back_an_a_hb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3886200"/>
            <a:ext cx="7064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3" name="Picture 24" descr="roses_swaying_back_an_a_hb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4352925"/>
            <a:ext cx="66675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4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943600"/>
            <a:ext cx="89535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5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943600"/>
            <a:ext cx="9525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6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943600"/>
            <a:ext cx="952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7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943600"/>
            <a:ext cx="9525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8" name="Picture 33" descr="655328pzbfenjsk7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5943600"/>
            <a:ext cx="952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AutoShape 23"/>
          <p:cNvSpPr>
            <a:spLocks noChangeArrowheads="1"/>
          </p:cNvSpPr>
          <p:nvPr/>
        </p:nvSpPr>
        <p:spPr bwMode="auto">
          <a:xfrm>
            <a:off x="95250" y="131763"/>
            <a:ext cx="752475" cy="898525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30"/>
          <p:cNvSpPr>
            <a:spLocks noChangeArrowheads="1"/>
          </p:cNvSpPr>
          <p:nvPr/>
        </p:nvSpPr>
        <p:spPr bwMode="auto">
          <a:xfrm rot="2415126">
            <a:off x="7840663" y="142875"/>
            <a:ext cx="701675" cy="703263"/>
          </a:xfrm>
          <a:prstGeom prst="irregularSeal1">
            <a:avLst/>
          </a:prstGeom>
          <a:gradFill rotWithShape="1">
            <a:gsLst>
              <a:gs pos="0">
                <a:srgbClr val="66FF33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AutoShape 23"/>
          <p:cNvSpPr>
            <a:spLocks noChangeArrowheads="1"/>
          </p:cNvSpPr>
          <p:nvPr/>
        </p:nvSpPr>
        <p:spPr bwMode="auto">
          <a:xfrm>
            <a:off x="4311650" y="3422650"/>
            <a:ext cx="752475" cy="898525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612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3124200"/>
            <a:ext cx="1806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3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50" y="131763"/>
            <a:ext cx="18065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4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316288"/>
            <a:ext cx="18065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5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814513"/>
            <a:ext cx="18065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6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38" y="4664075"/>
            <a:ext cx="18065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7" name="Picture 52" descr="DSTARS-P"/>
          <p:cNvPicPr>
            <a:picLocks noChangeAspect="1" noChangeArrowheads="1" noCrop="1"/>
          </p:cNvPicPr>
          <p:nvPr/>
        </p:nvPicPr>
        <p:blipFill>
          <a:blip r:embed="rId1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763" y="1579563"/>
            <a:ext cx="1806575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281" y="1948895"/>
            <a:ext cx="82141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RÚT GỌN PHÂN SỐ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8071" y="3013109"/>
            <a:ext cx="2048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Trang112</a:t>
            </a:r>
          </a:p>
        </p:txBody>
      </p:sp>
    </p:spTree>
    <p:extLst>
      <p:ext uri="{BB962C8B-B14F-4D97-AF65-F5344CB8AC3E}">
        <p14:creationId xmlns:p14="http://schemas.microsoft.com/office/powerpoint/2010/main" val="41519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31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3" grpId="0" animBg="1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ChangeArrowheads="1"/>
          </p:cNvSpPr>
          <p:nvPr/>
        </p:nvSpPr>
        <p:spPr bwMode="auto">
          <a:xfrm>
            <a:off x="1295400" y="1219200"/>
            <a:ext cx="1828800" cy="1447800"/>
          </a:xfrm>
          <a:prstGeom prst="irregularSeal2">
            <a:avLst/>
          </a:prstGeom>
          <a:solidFill>
            <a:srgbClr val="FCD5B5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lIns="91403" tIns="45704" rIns="91403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4140200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4138613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4149725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24934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PHẦN THI RUNG CHUÔNG VÀNG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6391" name="Picture 7" descr="Earth-2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7" name="Picture 9" descr="sbwatchd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15" y="1524000"/>
            <a:ext cx="900113" cy="899584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24938" name="Oval 1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24939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24940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24941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24942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24943" name="Oval 1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24944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24945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24946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24947" name="Oval 19"/>
          <p:cNvSpPr>
            <a:spLocks noChangeArrowheads="1"/>
          </p:cNvSpPr>
          <p:nvPr/>
        </p:nvSpPr>
        <p:spPr bwMode="auto">
          <a:xfrm>
            <a:off x="7966075" y="1621367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24948" name="Oval 20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24949" name="Oval 21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24950" name="Oval 2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24951" name="Oval 23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24952" name="Oval 24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24953" name="Oval 25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24954" name="Oval 2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24955" name="Oval 27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24956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24957" name="Oval 2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24958" name="Oval 3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3870340" y="6210301"/>
            <a:ext cx="268287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16" name="AutoShape 33"/>
          <p:cNvSpPr>
            <a:spLocks noChangeArrowheads="1"/>
          </p:cNvSpPr>
          <p:nvPr/>
        </p:nvSpPr>
        <p:spPr bwMode="auto">
          <a:xfrm>
            <a:off x="0" y="2582343"/>
            <a:ext cx="8909050" cy="1827143"/>
          </a:xfrm>
          <a:prstGeom prst="cloudCallout">
            <a:avLst>
              <a:gd name="adj1" fmla="val -43676"/>
              <a:gd name="adj2" fmla="val 103176"/>
            </a:avLst>
          </a:prstGeom>
          <a:solidFill>
            <a:srgbClr val="DCE6F2"/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6600CC"/>
                </a:solidFill>
                <a:latin typeface="Times New Roman" pitchFamily="18" charset="0"/>
              </a:rPr>
              <a:t>Phân số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>
                <a:solidFill>
                  <a:srgbClr val="6600CC"/>
                </a:solidFill>
                <a:latin typeface="Times New Roman" pitchFamily="18" charset="0"/>
              </a:rPr>
              <a:t>có mẫu số là …</a:t>
            </a:r>
          </a:p>
        </p:txBody>
      </p:sp>
      <p:graphicFrame>
        <p:nvGraphicFramePr>
          <p:cNvPr id="16417" name="Object 34"/>
          <p:cNvGraphicFramePr>
            <a:graphicFrameLocks noGrp="1" noChangeAspect="1"/>
          </p:cNvGraphicFramePr>
          <p:nvPr>
            <p:ph idx="4294967295"/>
          </p:nvPr>
        </p:nvGraphicFramePr>
        <p:xfrm>
          <a:off x="4967288" y="2889251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8" imgW="228501" imgH="393529" progId="Equation.3">
                  <p:embed/>
                </p:oleObj>
              </mc:Choice>
              <mc:Fallback>
                <p:oleObj name="Microsoft Equation 3.0" r:id="rId8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2889251"/>
                        <a:ext cx="838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1744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49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animBg="1"/>
      <p:bldP spid="124932" grpId="0" animBg="1"/>
      <p:bldP spid="124933" grpId="0" animBg="1"/>
      <p:bldP spid="124944" grpId="0" animBg="1"/>
      <p:bldP spid="124945" grpId="0" animBg="1"/>
      <p:bldP spid="124946" grpId="0" animBg="1"/>
      <p:bldP spid="124947" grpId="0" animBg="1"/>
      <p:bldP spid="124948" grpId="0" animBg="1"/>
      <p:bldP spid="124949" grpId="0" animBg="1"/>
      <p:bldP spid="124950" grpId="0" animBg="1"/>
      <p:bldP spid="124951" grpId="0" animBg="1"/>
      <p:bldP spid="124952" grpId="0" animBg="1"/>
      <p:bldP spid="124953" grpId="0" animBg="1"/>
      <p:bldP spid="124954" grpId="0" animBg="1"/>
      <p:bldP spid="124955" grpId="0" animBg="1"/>
      <p:bldP spid="124956" grpId="0" animBg="1"/>
      <p:bldP spid="124957" grpId="0" animBg="1"/>
      <p:bldP spid="1249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àng-Tàn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91252"/>
            <a:ext cx="1409700" cy="6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82588" y="1686984"/>
            <a:ext cx="8380412" cy="2951570"/>
          </a:xfrm>
          <a:prstGeom prst="cloudCallout">
            <a:avLst>
              <a:gd name="adj1" fmla="val -43676"/>
              <a:gd name="adj2" fmla="val 103176"/>
            </a:avLst>
          </a:prstGeom>
          <a:solidFill>
            <a:srgbClr val="D9D9D9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6600CC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C00000"/>
                </a:solidFill>
              </a:rPr>
              <a:t>27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6600CC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574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057400" y="1600208"/>
            <a:ext cx="49530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 số thích hợp vào ô trống: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943600" y="4495809"/>
            <a:ext cx="5334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 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219200" y="2895609"/>
            <a:ext cx="5334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</a:p>
        </p:txBody>
      </p:sp>
      <p:pic>
        <p:nvPicPr>
          <p:cNvPr id="19462" name="Picture 5" descr="wpe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86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wpe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2" y="5486400"/>
            <a:ext cx="13382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2895600" y="28194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3657600" y="25908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grpSp>
        <p:nvGrpSpPr>
          <p:cNvPr id="19466" name="Group 195"/>
          <p:cNvGrpSpPr>
            <a:grpSpLocks/>
          </p:cNvGrpSpPr>
          <p:nvPr/>
        </p:nvGrpSpPr>
        <p:grpSpPr bwMode="auto">
          <a:xfrm>
            <a:off x="1981200" y="2667010"/>
            <a:ext cx="685800" cy="869491"/>
            <a:chOff x="3803" y="1824"/>
            <a:chExt cx="373" cy="548"/>
          </a:xfrm>
        </p:grpSpPr>
        <p:sp>
          <p:nvSpPr>
            <p:cNvPr id="19503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223" tIns="36612" rIns="73223" bIns="36612">
              <a:spAutoFit/>
            </a:bodyPr>
            <a:lstStyle>
              <a:lvl1pPr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95313" indent="-22860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5988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82700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47825" indent="-182563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050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622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194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766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</a:p>
          </p:txBody>
        </p:sp>
        <p:sp>
          <p:nvSpPr>
            <p:cNvPr id="19504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223" tIns="36612" rIns="73223" bIns="36612">
              <a:spAutoFit/>
            </a:bodyPr>
            <a:lstStyle>
              <a:lvl1pPr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95313" indent="-22860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5988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82700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47825" indent="-182563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050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622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194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766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19505" name="Line 198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67" name="Group 200"/>
          <p:cNvGrpSpPr>
            <a:grpSpLocks/>
          </p:cNvGrpSpPr>
          <p:nvPr/>
        </p:nvGrpSpPr>
        <p:grpSpPr bwMode="auto">
          <a:xfrm>
            <a:off x="3352800" y="4191001"/>
            <a:ext cx="533400" cy="704851"/>
            <a:chOff x="4224" y="1488"/>
            <a:chExt cx="336" cy="444"/>
          </a:xfrm>
        </p:grpSpPr>
        <p:sp>
          <p:nvSpPr>
            <p:cNvPr id="19501" name="Line 201"/>
            <p:cNvSpPr>
              <a:spLocks noChangeShapeType="1"/>
            </p:cNvSpPr>
            <p:nvPr/>
          </p:nvSpPr>
          <p:spPr bwMode="auto">
            <a:xfrm>
              <a:off x="4224" y="1932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02" name="Rectangle 202"/>
            <p:cNvSpPr>
              <a:spLocks noChangeArrowheads="1"/>
            </p:cNvSpPr>
            <p:nvPr/>
          </p:nvSpPr>
          <p:spPr bwMode="auto">
            <a:xfrm>
              <a:off x="4224" y="1488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sp>
        <p:nvSpPr>
          <p:cNvPr id="19468" name="Text Box 4"/>
          <p:cNvSpPr txBox="1">
            <a:spLocks noChangeArrowheads="1"/>
          </p:cNvSpPr>
          <p:nvPr/>
        </p:nvSpPr>
        <p:spPr bwMode="auto">
          <a:xfrm>
            <a:off x="3352800" y="49530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9469" name="Text Box 4"/>
          <p:cNvSpPr txBox="1">
            <a:spLocks noChangeArrowheads="1"/>
          </p:cNvSpPr>
          <p:nvPr/>
        </p:nvSpPr>
        <p:spPr bwMode="auto">
          <a:xfrm>
            <a:off x="4114800" y="44196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19470" name="Group 207"/>
          <p:cNvGrpSpPr>
            <a:grpSpLocks/>
          </p:cNvGrpSpPr>
          <p:nvPr/>
        </p:nvGrpSpPr>
        <p:grpSpPr bwMode="auto">
          <a:xfrm>
            <a:off x="3733809" y="3100917"/>
            <a:ext cx="542925" cy="709083"/>
            <a:chOff x="4800" y="1788"/>
            <a:chExt cx="342" cy="447"/>
          </a:xfrm>
        </p:grpSpPr>
        <p:sp>
          <p:nvSpPr>
            <p:cNvPr id="19499" name="Line 208"/>
            <p:cNvSpPr>
              <a:spLocks noChangeShapeType="1"/>
            </p:cNvSpPr>
            <p:nvPr/>
          </p:nvSpPr>
          <p:spPr bwMode="auto">
            <a:xfrm>
              <a:off x="4800" y="1788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500" name="Rectangle 209"/>
            <p:cNvSpPr>
              <a:spLocks noChangeArrowheads="1"/>
            </p:cNvSpPr>
            <p:nvPr/>
          </p:nvSpPr>
          <p:spPr bwMode="auto">
            <a:xfrm>
              <a:off x="4806" y="1851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sp>
        <p:nvSpPr>
          <p:cNvPr id="19471" name="Text Box 4"/>
          <p:cNvSpPr txBox="1">
            <a:spLocks noChangeArrowheads="1"/>
          </p:cNvSpPr>
          <p:nvPr/>
        </p:nvSpPr>
        <p:spPr bwMode="auto">
          <a:xfrm>
            <a:off x="1143000" y="4419609"/>
            <a:ext cx="5334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 </a:t>
            </a:r>
          </a:p>
        </p:txBody>
      </p:sp>
      <p:sp>
        <p:nvSpPr>
          <p:cNvPr id="19472" name="Text Box 4"/>
          <p:cNvSpPr txBox="1">
            <a:spLocks noChangeArrowheads="1"/>
          </p:cNvSpPr>
          <p:nvPr/>
        </p:nvSpPr>
        <p:spPr bwMode="auto">
          <a:xfrm>
            <a:off x="2667000" y="44958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9473" name="Text Box 4"/>
          <p:cNvSpPr txBox="1">
            <a:spLocks noChangeArrowheads="1"/>
          </p:cNvSpPr>
          <p:nvPr/>
        </p:nvSpPr>
        <p:spPr bwMode="auto">
          <a:xfrm>
            <a:off x="5105400" y="41910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grpSp>
        <p:nvGrpSpPr>
          <p:cNvPr id="19474" name="Group 216"/>
          <p:cNvGrpSpPr>
            <a:grpSpLocks/>
          </p:cNvGrpSpPr>
          <p:nvPr/>
        </p:nvGrpSpPr>
        <p:grpSpPr bwMode="auto">
          <a:xfrm>
            <a:off x="1752600" y="4267210"/>
            <a:ext cx="685800" cy="869491"/>
            <a:chOff x="3803" y="1824"/>
            <a:chExt cx="373" cy="548"/>
          </a:xfrm>
        </p:grpSpPr>
        <p:sp>
          <p:nvSpPr>
            <p:cNvPr id="19496" name="Text Box 4"/>
            <p:cNvSpPr txBox="1">
              <a:spLocks noChangeArrowheads="1"/>
            </p:cNvSpPr>
            <p:nvPr/>
          </p:nvSpPr>
          <p:spPr bwMode="auto">
            <a:xfrm>
              <a:off x="3803" y="1824"/>
              <a:ext cx="320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223" tIns="36612" rIns="73223" bIns="36612">
              <a:spAutoFit/>
            </a:bodyPr>
            <a:lstStyle>
              <a:lvl1pPr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95313" indent="-22860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5988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82700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47825" indent="-182563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050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622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194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766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</a:p>
          </p:txBody>
        </p:sp>
        <p:sp>
          <p:nvSpPr>
            <p:cNvPr id="19497" name="Text Box 4"/>
            <p:cNvSpPr txBox="1">
              <a:spLocks noChangeArrowheads="1"/>
            </p:cNvSpPr>
            <p:nvPr/>
          </p:nvSpPr>
          <p:spPr bwMode="auto">
            <a:xfrm>
              <a:off x="3803" y="2112"/>
              <a:ext cx="373" cy="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3223" tIns="36612" rIns="73223" bIns="36612">
              <a:spAutoFit/>
            </a:bodyPr>
            <a:lstStyle>
              <a:lvl1pPr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595313" indent="-22860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915988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282700" indent="-184150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1647825" indent="-182563" defTabSz="731838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1050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5622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0194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476625" indent="-182563" defTabSz="731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19498" name="Line 219"/>
            <p:cNvSpPr>
              <a:spLocks noChangeShapeType="1"/>
            </p:cNvSpPr>
            <p:nvPr/>
          </p:nvSpPr>
          <p:spPr bwMode="auto">
            <a:xfrm flipH="1" flipV="1">
              <a:off x="3840" y="2112"/>
              <a:ext cx="283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475" name="Group 220"/>
          <p:cNvGrpSpPr>
            <a:grpSpLocks/>
          </p:cNvGrpSpPr>
          <p:nvPr/>
        </p:nvGrpSpPr>
        <p:grpSpPr bwMode="auto">
          <a:xfrm>
            <a:off x="5029215" y="4724403"/>
            <a:ext cx="542925" cy="709084"/>
            <a:chOff x="4800" y="1788"/>
            <a:chExt cx="342" cy="447"/>
          </a:xfrm>
        </p:grpSpPr>
        <p:sp>
          <p:nvSpPr>
            <p:cNvPr id="19494" name="Line 221"/>
            <p:cNvSpPr>
              <a:spLocks noChangeShapeType="1"/>
            </p:cNvSpPr>
            <p:nvPr/>
          </p:nvSpPr>
          <p:spPr bwMode="auto">
            <a:xfrm>
              <a:off x="4800" y="1788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95" name="Rectangle 222"/>
            <p:cNvSpPr>
              <a:spLocks noChangeArrowheads="1"/>
            </p:cNvSpPr>
            <p:nvPr/>
          </p:nvSpPr>
          <p:spPr bwMode="auto">
            <a:xfrm>
              <a:off x="4806" y="1851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grpSp>
        <p:nvGrpSpPr>
          <p:cNvPr id="19476" name="Group 223"/>
          <p:cNvGrpSpPr>
            <a:grpSpLocks/>
          </p:cNvGrpSpPr>
          <p:nvPr/>
        </p:nvGrpSpPr>
        <p:grpSpPr bwMode="auto">
          <a:xfrm>
            <a:off x="6781800" y="4114801"/>
            <a:ext cx="533400" cy="704851"/>
            <a:chOff x="4224" y="1488"/>
            <a:chExt cx="336" cy="444"/>
          </a:xfrm>
        </p:grpSpPr>
        <p:sp>
          <p:nvSpPr>
            <p:cNvPr id="19492" name="Line 224"/>
            <p:cNvSpPr>
              <a:spLocks noChangeShapeType="1"/>
            </p:cNvSpPr>
            <p:nvPr/>
          </p:nvSpPr>
          <p:spPr bwMode="auto">
            <a:xfrm>
              <a:off x="4224" y="1932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93" name="Rectangle 225"/>
            <p:cNvSpPr>
              <a:spLocks noChangeArrowheads="1"/>
            </p:cNvSpPr>
            <p:nvPr/>
          </p:nvSpPr>
          <p:spPr bwMode="auto">
            <a:xfrm>
              <a:off x="4224" y="1488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sp>
        <p:nvSpPr>
          <p:cNvPr id="19477" name="Text Box 4"/>
          <p:cNvSpPr txBox="1">
            <a:spLocks noChangeArrowheads="1"/>
          </p:cNvSpPr>
          <p:nvPr/>
        </p:nvSpPr>
        <p:spPr bwMode="auto">
          <a:xfrm>
            <a:off x="4572000" y="28194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grpSp>
        <p:nvGrpSpPr>
          <p:cNvPr id="19478" name="Group 228"/>
          <p:cNvGrpSpPr>
            <a:grpSpLocks/>
          </p:cNvGrpSpPr>
          <p:nvPr/>
        </p:nvGrpSpPr>
        <p:grpSpPr bwMode="auto">
          <a:xfrm>
            <a:off x="5410200" y="2438401"/>
            <a:ext cx="533400" cy="704851"/>
            <a:chOff x="4224" y="1488"/>
            <a:chExt cx="336" cy="444"/>
          </a:xfrm>
        </p:grpSpPr>
        <p:sp>
          <p:nvSpPr>
            <p:cNvPr id="19490" name="Line 229"/>
            <p:cNvSpPr>
              <a:spLocks noChangeShapeType="1"/>
            </p:cNvSpPr>
            <p:nvPr/>
          </p:nvSpPr>
          <p:spPr bwMode="auto">
            <a:xfrm>
              <a:off x="4224" y="1932"/>
              <a:ext cx="336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491" name="Rectangle 230"/>
            <p:cNvSpPr>
              <a:spLocks noChangeArrowheads="1"/>
            </p:cNvSpPr>
            <p:nvPr/>
          </p:nvSpPr>
          <p:spPr bwMode="auto">
            <a:xfrm>
              <a:off x="4224" y="1488"/>
              <a:ext cx="336" cy="38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FF99FF"/>
              </a:solidFill>
              <a:miter lim="800000"/>
              <a:headEnd/>
              <a:tailEnd/>
            </a:ln>
          </p:spPr>
          <p:txBody>
            <a:bodyPr wrap="none" lIns="73223" tIns="36612" rIns="73223" bIns="36612" anchor="ctr"/>
            <a:lstStyle/>
            <a:p>
              <a:pPr defTabSz="731838" fontAlgn="base">
                <a:spcBef>
                  <a:spcPct val="0"/>
                </a:spcBef>
                <a:spcAft>
                  <a:spcPct val="0"/>
                </a:spcAft>
              </a:pPr>
              <a:endParaRPr lang="vi-VN" sz="1400">
                <a:solidFill>
                  <a:srgbClr val="000000"/>
                </a:solidFill>
              </a:endParaRPr>
            </a:p>
          </p:txBody>
        </p:sp>
      </p:grpSp>
      <p:sp>
        <p:nvSpPr>
          <p:cNvPr id="19479" name="Text Box 4"/>
          <p:cNvSpPr txBox="1">
            <a:spLocks noChangeArrowheads="1"/>
          </p:cNvSpPr>
          <p:nvPr/>
        </p:nvSpPr>
        <p:spPr bwMode="auto">
          <a:xfrm>
            <a:off x="5486400" y="3200400"/>
            <a:ext cx="3810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3288" name="Text Box 4"/>
          <p:cNvSpPr txBox="1">
            <a:spLocks noChangeArrowheads="1"/>
          </p:cNvSpPr>
          <p:nvPr/>
        </p:nvSpPr>
        <p:spPr bwMode="auto">
          <a:xfrm>
            <a:off x="5486400" y="2438409"/>
            <a:ext cx="4572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3261" name="Text Box 4"/>
          <p:cNvSpPr txBox="1">
            <a:spLocks noChangeArrowheads="1"/>
          </p:cNvSpPr>
          <p:nvPr/>
        </p:nvSpPr>
        <p:spPr bwMode="auto">
          <a:xfrm>
            <a:off x="3657600" y="3200400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73289" name="Text Box 4"/>
          <p:cNvSpPr txBox="1">
            <a:spLocks noChangeArrowheads="1"/>
          </p:cNvSpPr>
          <p:nvPr/>
        </p:nvSpPr>
        <p:spPr bwMode="auto">
          <a:xfrm>
            <a:off x="3395663" y="4267209"/>
            <a:ext cx="4572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3290" name="Text Box 4"/>
          <p:cNvSpPr txBox="1">
            <a:spLocks noChangeArrowheads="1"/>
          </p:cNvSpPr>
          <p:nvPr/>
        </p:nvSpPr>
        <p:spPr bwMode="auto">
          <a:xfrm>
            <a:off x="5029200" y="48768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73294" name="Oval 238"/>
          <p:cNvSpPr>
            <a:spLocks noChangeArrowheads="1"/>
          </p:cNvSpPr>
          <p:nvPr/>
        </p:nvSpPr>
        <p:spPr bwMode="auto">
          <a:xfrm>
            <a:off x="2514600" y="2286000"/>
            <a:ext cx="1143000" cy="457200"/>
          </a:xfrm>
          <a:prstGeom prst="ellipse">
            <a:avLst/>
          </a:prstGeom>
          <a:solidFill>
            <a:srgbClr val="FFCC00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lIns="73223" tIns="36612" rIns="73223" bIns="36612" anchor="ctr"/>
          <a:lstStyle/>
          <a:p>
            <a:pPr algn="ctr" defTabSz="731838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006600"/>
                </a:solidFill>
              </a:rPr>
              <a:t>: 5</a:t>
            </a:r>
          </a:p>
        </p:txBody>
      </p:sp>
      <p:sp>
        <p:nvSpPr>
          <p:cNvPr id="173296" name="Oval 240"/>
          <p:cNvSpPr>
            <a:spLocks noChangeArrowheads="1"/>
          </p:cNvSpPr>
          <p:nvPr/>
        </p:nvSpPr>
        <p:spPr bwMode="auto">
          <a:xfrm>
            <a:off x="4343400" y="3352800"/>
            <a:ext cx="1143000" cy="457200"/>
          </a:xfrm>
          <a:prstGeom prst="ellipse">
            <a:avLst/>
          </a:prstGeom>
          <a:solidFill>
            <a:srgbClr val="FFCC00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lIns="73223" tIns="36612" rIns="73223" bIns="36612" anchor="ctr"/>
          <a:lstStyle/>
          <a:p>
            <a:pPr algn="ctr" defTabSz="731838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006600"/>
                </a:solidFill>
              </a:rPr>
              <a:t>: 5</a:t>
            </a:r>
          </a:p>
        </p:txBody>
      </p:sp>
      <p:sp>
        <p:nvSpPr>
          <p:cNvPr id="173300" name="Text Box 4"/>
          <p:cNvSpPr txBox="1">
            <a:spLocks noChangeArrowheads="1"/>
          </p:cNvSpPr>
          <p:nvPr/>
        </p:nvSpPr>
        <p:spPr bwMode="auto">
          <a:xfrm>
            <a:off x="6781800" y="41910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9487" name="Text Box 4"/>
          <p:cNvSpPr txBox="1">
            <a:spLocks noChangeArrowheads="1"/>
          </p:cNvSpPr>
          <p:nvPr/>
        </p:nvSpPr>
        <p:spPr bwMode="auto">
          <a:xfrm>
            <a:off x="6781800" y="4800609"/>
            <a:ext cx="609600" cy="412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223" tIns="36612" rIns="73223" bIns="36612">
            <a:spAutoFit/>
          </a:bodyPr>
          <a:lstStyle>
            <a:lvl1pPr defTabSz="7318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95313" indent="-228600" defTabSz="7318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915988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82700" indent="-184150" defTabSz="7318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47825" indent="-182563" defTabSz="7318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050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622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194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76625" indent="-182563" defTabSz="731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173308" name="Oval 252"/>
          <p:cNvSpPr>
            <a:spLocks noChangeArrowheads="1"/>
          </p:cNvSpPr>
          <p:nvPr/>
        </p:nvSpPr>
        <p:spPr bwMode="auto">
          <a:xfrm>
            <a:off x="2286000" y="5105400"/>
            <a:ext cx="1143000" cy="457200"/>
          </a:xfrm>
          <a:prstGeom prst="ellipse">
            <a:avLst/>
          </a:prstGeom>
          <a:solidFill>
            <a:srgbClr val="FFCC00"/>
          </a:solidFill>
          <a:ln w="9525" algn="ctr">
            <a:solidFill>
              <a:srgbClr val="FF00FF"/>
            </a:solidFill>
            <a:round/>
            <a:headEnd/>
            <a:tailEnd/>
          </a:ln>
        </p:spPr>
        <p:txBody>
          <a:bodyPr wrap="none" lIns="73223" tIns="36612" rIns="73223" bIns="36612" anchor="ctr"/>
          <a:lstStyle/>
          <a:p>
            <a:pPr algn="ctr" defTabSz="731838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006600"/>
                </a:solidFill>
              </a:rPr>
              <a:t>x 2</a:t>
            </a:r>
          </a:p>
        </p:txBody>
      </p:sp>
    </p:spTree>
    <p:extLst>
      <p:ext uri="{BB962C8B-B14F-4D97-AF65-F5344CB8AC3E}">
        <p14:creationId xmlns:p14="http://schemas.microsoft.com/office/powerpoint/2010/main" val="19490796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3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73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73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7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289" grpId="0"/>
      <p:bldP spid="173294" grpId="0" animBg="1"/>
      <p:bldP spid="173294" grpId="1" animBg="1"/>
      <p:bldP spid="173296" grpId="0" animBg="1"/>
      <p:bldP spid="173296" grpId="1" animBg="1"/>
      <p:bldP spid="173300" grpId="0"/>
      <p:bldP spid="17330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18"/>
          <p:cNvSpPr>
            <a:spLocks noChangeArrowheads="1" noChangeShapeType="1" noTextEdit="1"/>
          </p:cNvSpPr>
          <p:nvPr/>
        </p:nvSpPr>
        <p:spPr bwMode="auto">
          <a:xfrm>
            <a:off x="2889250" y="1467893"/>
            <a:ext cx="3429000" cy="5286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</p:txBody>
      </p:sp>
      <p:sp>
        <p:nvSpPr>
          <p:cNvPr id="28675" name="WordArt 19"/>
          <p:cNvSpPr>
            <a:spLocks noChangeArrowheads="1" noChangeShapeType="1" noTextEdit="1"/>
          </p:cNvSpPr>
          <p:nvPr/>
        </p:nvSpPr>
        <p:spPr bwMode="auto">
          <a:xfrm>
            <a:off x="2147700" y="2357860"/>
            <a:ext cx="4995680" cy="1109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4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RÚT  GỌN PHÂN SỐ</a:t>
            </a:r>
          </a:p>
        </p:txBody>
      </p:sp>
      <p:pic>
        <p:nvPicPr>
          <p:cNvPr id="28676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5035558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0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144018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1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73211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5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5316539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3"/>
            <a:ext cx="11763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1905000"/>
            <a:ext cx="1257300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3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29160">
            <a:off x="-185738" y="-77788"/>
            <a:ext cx="1719263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4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2142">
            <a:off x="7743825" y="-9525"/>
            <a:ext cx="1676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5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52468">
            <a:off x="-73307" y="5023936"/>
            <a:ext cx="168433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6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03096">
            <a:off x="7598575" y="4952999"/>
            <a:ext cx="16462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AutoShape 15"/>
          <p:cNvSpPr>
            <a:spLocks noChangeArrowheads="1"/>
          </p:cNvSpPr>
          <p:nvPr/>
        </p:nvSpPr>
        <p:spPr bwMode="auto">
          <a:xfrm>
            <a:off x="682625" y="4408495"/>
            <a:ext cx="574675" cy="485775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32" name="AutoShape 21"/>
          <p:cNvSpPr>
            <a:spLocks noChangeArrowheads="1"/>
          </p:cNvSpPr>
          <p:nvPr/>
        </p:nvSpPr>
        <p:spPr bwMode="auto">
          <a:xfrm>
            <a:off x="8569337" y="1447809"/>
            <a:ext cx="574675" cy="485775"/>
          </a:xfrm>
          <a:prstGeom prst="star4">
            <a:avLst>
              <a:gd name="adj" fmla="val 12431"/>
            </a:avLst>
          </a:prstGeom>
          <a:solidFill>
            <a:srgbClr val="99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33" name="AutoShape 22"/>
          <p:cNvSpPr>
            <a:spLocks noChangeArrowheads="1"/>
          </p:cNvSpPr>
          <p:nvPr/>
        </p:nvSpPr>
        <p:spPr bwMode="auto">
          <a:xfrm>
            <a:off x="304801" y="2971809"/>
            <a:ext cx="574675" cy="485775"/>
          </a:xfrm>
          <a:prstGeom prst="star4">
            <a:avLst>
              <a:gd name="adj" fmla="val 12500"/>
            </a:avLst>
          </a:prstGeom>
          <a:solidFill>
            <a:srgbClr val="66FF33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  <p:pic>
        <p:nvPicPr>
          <p:cNvPr id="28689" name="Picture 15" descr="Dove-02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53340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AutoShape 15"/>
          <p:cNvSpPr>
            <a:spLocks noChangeArrowheads="1"/>
          </p:cNvSpPr>
          <p:nvPr/>
        </p:nvSpPr>
        <p:spPr bwMode="auto">
          <a:xfrm>
            <a:off x="8032754" y="4422783"/>
            <a:ext cx="574675" cy="485775"/>
          </a:xfrm>
          <a:prstGeom prst="star4">
            <a:avLst>
              <a:gd name="adj" fmla="val 12431"/>
            </a:avLst>
          </a:prstGeom>
          <a:solidFill>
            <a:srgbClr val="FF33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vi-VN" alt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0540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6"/>
          <p:cNvSpPr>
            <a:spLocks noChangeArrowheads="1"/>
          </p:cNvSpPr>
          <p:nvPr/>
        </p:nvSpPr>
        <p:spPr bwMode="auto">
          <a:xfrm>
            <a:off x="-12221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83" name="Text Box 71"/>
              <p:cNvSpPr txBox="1">
                <a:spLocks noChangeArrowheads="1"/>
              </p:cNvSpPr>
              <p:nvPr/>
            </p:nvSpPr>
            <p:spPr bwMode="auto">
              <a:xfrm>
                <a:off x="188583" y="796066"/>
                <a:ext cx="8991600" cy="9336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a,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  <a:cs typeface="Times New Roman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nhưng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mẫu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bé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0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83" name="Text 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83" y="796066"/>
                <a:ext cx="8991600" cy="933654"/>
              </a:xfrm>
              <a:prstGeom prst="rect">
                <a:avLst/>
              </a:prstGeom>
              <a:blipFill rotWithShape="1">
                <a:blip r:embed="rId3"/>
                <a:stretch>
                  <a:fillRect l="-746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96" name="Text Box 76"/>
          <p:cNvSpPr txBox="1">
            <a:spLocks noChangeArrowheads="1"/>
          </p:cNvSpPr>
          <p:nvPr/>
        </p:nvSpPr>
        <p:spPr bwMode="auto">
          <a:xfrm>
            <a:off x="1335436" y="1682383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97" name="Text Box 77"/>
          <p:cNvSpPr txBox="1">
            <a:spLocks noChangeArrowheads="1"/>
          </p:cNvSpPr>
          <p:nvPr/>
        </p:nvSpPr>
        <p:spPr bwMode="auto">
          <a:xfrm>
            <a:off x="117517" y="2057400"/>
            <a:ext cx="8892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198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128037"/>
              </p:ext>
            </p:extLst>
          </p:nvPr>
        </p:nvGraphicFramePr>
        <p:xfrm>
          <a:off x="1549891" y="2781897"/>
          <a:ext cx="671243" cy="835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8280" imgH="393480" progId="Equation.3">
                  <p:embed/>
                </p:oleObj>
              </mc:Choice>
              <mc:Fallback>
                <p:oleObj name="Equation" r:id="rId4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891" y="2781897"/>
                        <a:ext cx="671243" cy="835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2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253381"/>
              </p:ext>
            </p:extLst>
          </p:nvPr>
        </p:nvGraphicFramePr>
        <p:xfrm>
          <a:off x="2413596" y="2764041"/>
          <a:ext cx="466886" cy="853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393480" progId="Equation.3">
                  <p:embed/>
                </p:oleObj>
              </mc:Choice>
              <mc:Fallback>
                <p:oleObj name="Equation" r:id="rId6" imgW="152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596" y="2764041"/>
                        <a:ext cx="466886" cy="8530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04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606783"/>
              </p:ext>
            </p:extLst>
          </p:nvPr>
        </p:nvGraphicFramePr>
        <p:xfrm>
          <a:off x="864091" y="2730993"/>
          <a:ext cx="492403" cy="88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040" imgH="393480" progId="Equation.3">
                  <p:embed/>
                </p:oleObj>
              </mc:Choice>
              <mc:Fallback>
                <p:oleObj name="Equation" r:id="rId8" imgW="203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091" y="2730993"/>
                        <a:ext cx="492403" cy="88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05" name="Text Box 85"/>
          <p:cNvSpPr txBox="1">
            <a:spLocks noChangeArrowheads="1"/>
          </p:cNvSpPr>
          <p:nvPr/>
        </p:nvSpPr>
        <p:spPr bwMode="auto">
          <a:xfrm>
            <a:off x="1219200" y="2971808"/>
            <a:ext cx="1377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=       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       </a:t>
            </a:r>
          </a:p>
        </p:txBody>
      </p:sp>
      <p:grpSp>
        <p:nvGrpSpPr>
          <p:cNvPr id="3" name="Group 88"/>
          <p:cNvGrpSpPr>
            <a:grpSpLocks/>
          </p:cNvGrpSpPr>
          <p:nvPr/>
        </p:nvGrpSpPr>
        <p:grpSpPr bwMode="auto">
          <a:xfrm>
            <a:off x="3658027" y="2791469"/>
            <a:ext cx="2507311" cy="806451"/>
            <a:chOff x="2028" y="1398"/>
            <a:chExt cx="1488" cy="508"/>
          </a:xfrm>
        </p:grpSpPr>
        <p:graphicFrame>
          <p:nvGraphicFramePr>
            <p:cNvPr id="2059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02755130"/>
                </p:ext>
              </p:extLst>
            </p:nvPr>
          </p:nvGraphicFramePr>
          <p:xfrm>
            <a:off x="2471" y="1398"/>
            <a:ext cx="280" cy="4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03040" imgH="393480" progId="Equation.3">
                    <p:embed/>
                  </p:oleObj>
                </mc:Choice>
                <mc:Fallback>
                  <p:oleObj name="Equation" r:id="rId10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1" y="1398"/>
                          <a:ext cx="280" cy="4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0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236517"/>
                </p:ext>
              </p:extLst>
            </p:nvPr>
          </p:nvGraphicFramePr>
          <p:xfrm>
            <a:off x="3061" y="1416"/>
            <a:ext cx="233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52280" imgH="393480" progId="Equation.3">
                    <p:embed/>
                  </p:oleObj>
                </mc:Choice>
                <mc:Fallback>
                  <p:oleObj name="Equation" r:id="rId11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1416"/>
                          <a:ext cx="233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82" name="Text Box 86"/>
            <p:cNvSpPr txBox="1">
              <a:spLocks noChangeArrowheads="1"/>
            </p:cNvSpPr>
            <p:nvPr/>
          </p:nvSpPr>
          <p:spPr bwMode="auto">
            <a:xfrm>
              <a:off x="2028" y="1512"/>
              <a:ext cx="14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:         =          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09" name="Text Box 89"/>
          <p:cNvSpPr txBox="1">
            <a:spLocks noChangeArrowheads="1"/>
          </p:cNvSpPr>
          <p:nvPr/>
        </p:nvSpPr>
        <p:spPr bwMode="auto">
          <a:xfrm>
            <a:off x="78929" y="3617075"/>
            <a:ext cx="182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208461" y="3875527"/>
            <a:ext cx="8763000" cy="611188"/>
            <a:chOff x="96" y="1974"/>
            <a:chExt cx="5520" cy="385"/>
          </a:xfrm>
        </p:grpSpPr>
        <p:sp>
          <p:nvSpPr>
            <p:cNvPr id="2081" name="Text Box 90"/>
            <p:cNvSpPr txBox="1">
              <a:spLocks noChangeArrowheads="1"/>
            </p:cNvSpPr>
            <p:nvPr/>
          </p:nvSpPr>
          <p:spPr bwMode="auto">
            <a:xfrm>
              <a:off x="96" y="2041"/>
              <a:ext cx="55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   .</a:t>
              </a:r>
            </a:p>
          </p:txBody>
        </p:sp>
        <p:graphicFrame>
          <p:nvGraphicFramePr>
            <p:cNvPr id="2057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038909"/>
                </p:ext>
              </p:extLst>
            </p:nvPr>
          </p:nvGraphicFramePr>
          <p:xfrm>
            <a:off x="4910" y="1974"/>
            <a:ext cx="159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03040" imgH="393480" progId="Equation.3">
                    <p:embed/>
                  </p:oleObj>
                </mc:Choice>
                <mc:Fallback>
                  <p:oleObj name="Equation" r:id="rId13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0" y="1974"/>
                          <a:ext cx="159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9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88313453"/>
                </p:ext>
              </p:extLst>
            </p:nvPr>
          </p:nvGraphicFramePr>
          <p:xfrm>
            <a:off x="2152" y="2002"/>
            <a:ext cx="119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52280" imgH="393480" progId="Equation.3">
                    <p:embed/>
                  </p:oleObj>
                </mc:Choice>
                <mc:Fallback>
                  <p:oleObj name="Equation" r:id="rId15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2" y="2002"/>
                          <a:ext cx="119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01"/>
          <p:cNvGrpSpPr>
            <a:grpSpLocks/>
          </p:cNvGrpSpPr>
          <p:nvPr/>
        </p:nvGrpSpPr>
        <p:grpSpPr bwMode="auto">
          <a:xfrm>
            <a:off x="212814" y="4486747"/>
            <a:ext cx="8763000" cy="576263"/>
            <a:chOff x="96" y="2885"/>
            <a:chExt cx="5520" cy="363"/>
          </a:xfrm>
        </p:grpSpPr>
        <p:sp>
          <p:nvSpPr>
            <p:cNvPr id="2080" name="Text Box 93"/>
            <p:cNvSpPr txBox="1">
              <a:spLocks noChangeArrowheads="1"/>
            </p:cNvSpPr>
            <p:nvPr/>
          </p:nvSpPr>
          <p:spPr bwMode="auto">
            <a:xfrm>
              <a:off x="96" y="2917"/>
              <a:ext cx="55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*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     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2055" name="Object 9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72528803"/>
                </p:ext>
              </p:extLst>
            </p:nvPr>
          </p:nvGraphicFramePr>
          <p:xfrm>
            <a:off x="1457" y="2885"/>
            <a:ext cx="160" cy="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203040" imgH="393480" progId="Equation.3">
                    <p:embed/>
                  </p:oleObj>
                </mc:Choice>
                <mc:Fallback>
                  <p:oleObj name="Equation" r:id="rId17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7" y="2885"/>
                          <a:ext cx="160" cy="3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6" name="Object 9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3484628"/>
                </p:ext>
              </p:extLst>
            </p:nvPr>
          </p:nvGraphicFramePr>
          <p:xfrm>
            <a:off x="1059" y="2890"/>
            <a:ext cx="119" cy="3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52280" imgH="393480" progId="Equation.3">
                    <p:embed/>
                  </p:oleObj>
                </mc:Choice>
                <mc:Fallback>
                  <p:oleObj name="Equation" r:id="rId18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9" y="2890"/>
                          <a:ext cx="119" cy="3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79" name="Text Box 97"/>
              <p:cNvSpPr txBox="1">
                <a:spLocks noChangeArrowheads="1"/>
              </p:cNvSpPr>
              <p:nvPr/>
            </p:nvSpPr>
            <p:spPr bwMode="auto">
              <a:xfrm>
                <a:off x="239174" y="4937574"/>
                <a:ext cx="8229600" cy="791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: 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đã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79" name="Text 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174" y="4937573"/>
                <a:ext cx="8229600" cy="791242"/>
              </a:xfrm>
              <a:prstGeom prst="rect">
                <a:avLst/>
              </a:prstGeom>
              <a:blipFill rotWithShape="1">
                <a:blip r:embed="rId20"/>
                <a:stretch>
                  <a:fillRect l="-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23" name="Text Box 103"/>
          <p:cNvSpPr txBox="1">
            <a:spLocks noChangeArrowheads="1"/>
          </p:cNvSpPr>
          <p:nvPr/>
        </p:nvSpPr>
        <p:spPr bwMode="auto">
          <a:xfrm>
            <a:off x="86139" y="5999825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227" name="Line 107"/>
          <p:cNvSpPr>
            <a:spLocks noChangeShapeType="1"/>
          </p:cNvSpPr>
          <p:nvPr/>
        </p:nvSpPr>
        <p:spPr bwMode="auto">
          <a:xfrm>
            <a:off x="2596258" y="1371600"/>
            <a:ext cx="2623149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8" name="Line 108"/>
          <p:cNvSpPr>
            <a:spLocks noChangeShapeType="1"/>
          </p:cNvSpPr>
          <p:nvPr/>
        </p:nvSpPr>
        <p:spPr bwMode="auto">
          <a:xfrm flipV="1">
            <a:off x="5944787" y="1371679"/>
            <a:ext cx="2807148" cy="16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9174" y="228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597" y="557914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624730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6" grpId="0"/>
      <p:bldP spid="5197" grpId="0"/>
      <p:bldP spid="5205" grpId="0"/>
      <p:bldP spid="5209" grpId="0"/>
      <p:bldP spid="2079" grpId="0"/>
      <p:bldP spid="5223" grpId="0"/>
      <p:bldP spid="5227" grpId="0" animBg="1"/>
      <p:bldP spid="522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67344" y="482453"/>
            <a:ext cx="4845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434572" y="1718225"/>
            <a:ext cx="533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35"/>
              <p:cNvSpPr txBox="1">
                <a:spLocks noChangeArrowheads="1"/>
              </p:cNvSpPr>
              <p:nvPr/>
            </p:nvSpPr>
            <p:spPr bwMode="auto">
              <a:xfrm>
                <a:off x="1447800" y="2362199"/>
                <a:ext cx="2819400" cy="80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 : 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  : 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7800" y="2362199"/>
                <a:ext cx="2819400" cy="803810"/>
              </a:xfrm>
              <a:prstGeom prst="rect">
                <a:avLst/>
              </a:prstGeom>
              <a:blipFill rotWithShape="1">
                <a:blip r:embed="rId2"/>
                <a:stretch>
                  <a:fillRect b="-984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5"/>
              <p:cNvSpPr txBox="1">
                <a:spLocks noChangeArrowheads="1"/>
              </p:cNvSpPr>
              <p:nvPr/>
            </p:nvSpPr>
            <p:spPr bwMode="auto">
              <a:xfrm>
                <a:off x="359726" y="3352810"/>
                <a:ext cx="8327085" cy="108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cùng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tự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nhiên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lớn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hơn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1,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nên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không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nữa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9714" y="3352800"/>
                <a:ext cx="8327085" cy="1081963"/>
              </a:xfrm>
              <a:prstGeom prst="rect">
                <a:avLst/>
              </a:prstGeom>
              <a:blipFill rotWithShape="1">
                <a:blip r:embed="rId3"/>
                <a:stretch>
                  <a:fillRect l="-1098" t="-4520" r="-659" b="-226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5"/>
              <p:cNvSpPr txBox="1">
                <a:spLocks noChangeArrowheads="1"/>
              </p:cNvSpPr>
              <p:nvPr/>
            </p:nvSpPr>
            <p:spPr bwMode="auto">
              <a:xfrm>
                <a:off x="323284" y="4471206"/>
                <a:ext cx="8327085" cy="624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nói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rằng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4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giản</a:t>
                </a:r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272" y="4471206"/>
                <a:ext cx="8327085" cy="624082"/>
              </a:xfrm>
              <a:prstGeom prst="rect">
                <a:avLst/>
              </a:prstGeom>
              <a:blipFill rotWithShape="1">
                <a:blip r:embed="rId4"/>
                <a:stretch>
                  <a:fillRect l="-1098" b="-77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5"/>
              <p:cNvSpPr txBox="1">
                <a:spLocks noChangeArrowheads="1"/>
              </p:cNvSpPr>
              <p:nvPr/>
            </p:nvSpPr>
            <p:spPr bwMode="auto">
              <a:xfrm>
                <a:off x="319657" y="5257807"/>
                <a:ext cx="8327085" cy="6259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và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đã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thành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tối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giản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>
                            <a:latin typeface="Cambria Math"/>
                            <a:cs typeface="Times New Roman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645" y="5257800"/>
                <a:ext cx="8327085" cy="625941"/>
              </a:xfrm>
              <a:prstGeom prst="rect">
                <a:avLst/>
              </a:prstGeom>
              <a:blipFill rotWithShape="1">
                <a:blip r:embed="rId5"/>
                <a:stretch>
                  <a:fillRect l="-1098" b="-78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35"/>
              <p:cNvSpPr txBox="1">
                <a:spLocks noChangeArrowheads="1"/>
              </p:cNvSpPr>
              <p:nvPr/>
            </p:nvSpPr>
            <p:spPr bwMode="auto">
              <a:xfrm>
                <a:off x="567344" y="944109"/>
                <a:ext cx="5334000" cy="803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1: 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Rút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sz="24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b="1" err="1">
                    <a:latin typeface="Times New Roman" pitchFamily="18" charset="0"/>
                    <a:cs typeface="Times New Roman" pitchFamily="18" charset="0"/>
                  </a:rPr>
                  <a:t>phân</a:t>
                </a:r>
                <a:r>
                  <a:rPr lang="en-US" sz="2400" b="1">
                    <a:latin typeface="Times New Roman" pitchFamily="18" charset="0"/>
                    <a:cs typeface="Times New Roman" pitchFamily="18" charset="0"/>
                  </a:rPr>
                  <a:t> số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200" b="1" i="1">
                            <a:latin typeface="Cambria Math"/>
                            <a:cs typeface="Times New Roman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7344" y="944110"/>
                <a:ext cx="5334000" cy="803810"/>
              </a:xfrm>
              <a:prstGeom prst="rect">
                <a:avLst/>
              </a:prstGeom>
              <a:blipFill rotWithShape="1">
                <a:blip r:embed="rId6"/>
                <a:stretch>
                  <a:fillRect l="-1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6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8" name="Group 8"/>
          <p:cNvGrpSpPr>
            <a:grpSpLocks/>
          </p:cNvGrpSpPr>
          <p:nvPr/>
        </p:nvGrpSpPr>
        <p:grpSpPr bwMode="auto">
          <a:xfrm>
            <a:off x="933450" y="334295"/>
            <a:ext cx="7277100" cy="566738"/>
            <a:chOff x="48" y="818"/>
            <a:chExt cx="4584" cy="357"/>
          </a:xfrm>
        </p:grpSpPr>
        <p:graphicFrame>
          <p:nvGraphicFramePr>
            <p:cNvPr id="41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0932249"/>
                </p:ext>
              </p:extLst>
            </p:nvPr>
          </p:nvGraphicFramePr>
          <p:xfrm>
            <a:off x="1859" y="818"/>
            <a:ext cx="168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393480" progId="Equation.3">
                    <p:embed/>
                  </p:oleObj>
                </mc:Choice>
                <mc:Fallback>
                  <p:oleObj name="Equation" r:id="rId2" imgW="215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" y="818"/>
                          <a:ext cx="168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9" name="Text Box 10"/>
            <p:cNvSpPr txBox="1">
              <a:spLocks noChangeArrowheads="1"/>
            </p:cNvSpPr>
            <p:nvPr/>
          </p:nvSpPr>
          <p:spPr bwMode="auto">
            <a:xfrm>
              <a:off x="48" y="865"/>
              <a:ext cx="45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2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2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 số        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752616" y="1244731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209275"/>
              </p:ext>
            </p:extLst>
          </p:nvPr>
        </p:nvGraphicFramePr>
        <p:xfrm>
          <a:off x="3581400" y="1240024"/>
          <a:ext cx="60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393480" progId="Equation.3">
                  <p:embed/>
                </p:oleObj>
              </mc:Choice>
              <mc:Fallback>
                <p:oleObj name="Equation" r:id="rId4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40024"/>
                        <a:ext cx="609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971247"/>
              </p:ext>
            </p:extLst>
          </p:nvPr>
        </p:nvGraphicFramePr>
        <p:xfrm>
          <a:off x="3048000" y="1216213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393480" progId="Equation.3">
                  <p:embed/>
                </p:oleObj>
              </mc:Choice>
              <mc:Fallback>
                <p:oleObj name="Equation" r:id="rId6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216213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41125" y="3581400"/>
            <a:ext cx="2543896" cy="685800"/>
            <a:chOff x="2976" y="1440"/>
            <a:chExt cx="1488" cy="432"/>
          </a:xfrm>
        </p:grpSpPr>
        <p:graphicFrame>
          <p:nvGraphicFramePr>
            <p:cNvPr id="4111" name="Object 28"/>
            <p:cNvGraphicFramePr>
              <a:graphicFrameLocks noChangeAspect="1"/>
            </p:cNvGraphicFramePr>
            <p:nvPr/>
          </p:nvGraphicFramePr>
          <p:xfrm>
            <a:off x="3498" y="1440"/>
            <a:ext cx="20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15640" imgH="393480" progId="Equation.3">
                    <p:embed/>
                  </p:oleObj>
                </mc:Choice>
                <mc:Fallback>
                  <p:oleObj name="Equation" r:id="rId8" imgW="215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8" y="1440"/>
                          <a:ext cx="20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2" name="Object 29"/>
            <p:cNvGraphicFramePr>
              <a:graphicFrameLocks noChangeAspect="1"/>
            </p:cNvGraphicFramePr>
            <p:nvPr/>
          </p:nvGraphicFramePr>
          <p:xfrm>
            <a:off x="3942" y="144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39680" imgH="393480" progId="Equation.3">
                    <p:embed/>
                  </p:oleObj>
                </mc:Choice>
                <mc:Fallback>
                  <p:oleObj name="Equation" r:id="rId10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2" y="144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8" name="Text Box 30"/>
            <p:cNvSpPr txBox="1">
              <a:spLocks noChangeArrowheads="1"/>
            </p:cNvSpPr>
            <p:nvPr/>
          </p:nvSpPr>
          <p:spPr bwMode="auto">
            <a:xfrm>
              <a:off x="2976" y="1536"/>
              <a:ext cx="14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          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=        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635932" y="1287561"/>
            <a:ext cx="914400" cy="685800"/>
            <a:chOff x="2688" y="1200"/>
            <a:chExt cx="576" cy="432"/>
          </a:xfrm>
        </p:grpSpPr>
        <p:graphicFrame>
          <p:nvGraphicFramePr>
            <p:cNvPr id="4110" name="Object 24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39680" imgH="393480" progId="Equation.3">
                    <p:embed/>
                  </p:oleObj>
                </mc:Choice>
                <mc:Fallback>
                  <p:oleObj name="Equation" r:id="rId12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7" name="Text Box 31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676411" y="2149040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760663"/>
              </p:ext>
            </p:extLst>
          </p:nvPr>
        </p:nvGraphicFramePr>
        <p:xfrm>
          <a:off x="3017448" y="2044085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393480" progId="Equation.3">
                  <p:embed/>
                </p:oleObj>
              </mc:Choice>
              <mc:Fallback>
                <p:oleObj name="Equation" r:id="rId14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448" y="2044085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309670" y="2045027"/>
            <a:ext cx="990600" cy="685800"/>
            <a:chOff x="1152" y="1776"/>
            <a:chExt cx="552" cy="432"/>
          </a:xfrm>
        </p:grpSpPr>
        <p:sp>
          <p:nvSpPr>
            <p:cNvPr id="4146" name="Text Box 26"/>
            <p:cNvSpPr txBox="1">
              <a:spLocks noChangeArrowheads="1"/>
            </p:cNvSpPr>
            <p:nvPr/>
          </p:nvSpPr>
          <p:spPr bwMode="auto">
            <a:xfrm>
              <a:off x="1152" y="1881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  <p:graphicFrame>
          <p:nvGraphicFramePr>
            <p:cNvPr id="4109" name="Object 36"/>
            <p:cNvGraphicFramePr>
              <a:graphicFrameLocks noChangeAspect="1"/>
            </p:cNvGraphicFramePr>
            <p:nvPr/>
          </p:nvGraphicFramePr>
          <p:xfrm>
            <a:off x="1344" y="1776"/>
            <a:ext cx="36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80880" imgH="393480" progId="Equation.3">
                    <p:embed/>
                  </p:oleObj>
                </mc:Choice>
                <mc:Fallback>
                  <p:oleObj name="Equation" r:id="rId15" imgW="380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776"/>
                          <a:ext cx="36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571248" y="2098999"/>
            <a:ext cx="914400" cy="685800"/>
            <a:chOff x="2688" y="1200"/>
            <a:chExt cx="576" cy="432"/>
          </a:xfrm>
        </p:grpSpPr>
        <p:graphicFrame>
          <p:nvGraphicFramePr>
            <p:cNvPr id="4108" name="Object 40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39680" imgH="393480" progId="Equation.3">
                    <p:embed/>
                  </p:oleObj>
                </mc:Choice>
                <mc:Fallback>
                  <p:oleObj name="Equation" r:id="rId17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5" name="Text Box 41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191000" y="2064495"/>
            <a:ext cx="590550" cy="685800"/>
            <a:chOff x="1728" y="1776"/>
            <a:chExt cx="372" cy="432"/>
          </a:xfrm>
        </p:grpSpPr>
        <p:graphicFrame>
          <p:nvGraphicFramePr>
            <p:cNvPr id="4107" name="Object 37"/>
            <p:cNvGraphicFramePr>
              <a:graphicFrameLocks noChangeAspect="1"/>
            </p:cNvGraphicFramePr>
            <p:nvPr/>
          </p:nvGraphicFramePr>
          <p:xfrm>
            <a:off x="1956" y="1776"/>
            <a:ext cx="14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52280" imgH="393480" progId="Equation.3">
                    <p:embed/>
                  </p:oleObj>
                </mc:Choice>
                <mc:Fallback>
                  <p:oleObj name="Equation" r:id="rId18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6" y="1776"/>
                          <a:ext cx="14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4" name="Text Box 42"/>
            <p:cNvSpPr txBox="1">
              <a:spLocks noChangeArrowheads="1"/>
            </p:cNvSpPr>
            <p:nvPr/>
          </p:nvSpPr>
          <p:spPr bwMode="auto">
            <a:xfrm>
              <a:off x="1728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734487" y="2064495"/>
            <a:ext cx="866775" cy="685800"/>
            <a:chOff x="2112" y="1776"/>
            <a:chExt cx="546" cy="432"/>
          </a:xfrm>
        </p:grpSpPr>
        <p:graphicFrame>
          <p:nvGraphicFramePr>
            <p:cNvPr id="4106" name="Object 23"/>
            <p:cNvGraphicFramePr>
              <a:graphicFrameLocks noChangeAspect="1"/>
            </p:cNvGraphicFramePr>
            <p:nvPr/>
          </p:nvGraphicFramePr>
          <p:xfrm>
            <a:off x="2358" y="1776"/>
            <a:ext cx="30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317160" imgH="393480" progId="Equation.3">
                    <p:embed/>
                  </p:oleObj>
                </mc:Choice>
                <mc:Fallback>
                  <p:oleObj name="Equation" r:id="rId20" imgW="317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" y="1776"/>
                          <a:ext cx="30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3" name="Text Box 43"/>
            <p:cNvSpPr txBox="1">
              <a:spLocks noChangeArrowheads="1"/>
            </p:cNvSpPr>
            <p:nvPr/>
          </p:nvSpPr>
          <p:spPr bwMode="auto">
            <a:xfrm>
              <a:off x="2112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3352800" y="139956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=</a:t>
            </a: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4148781" y="1268827"/>
            <a:ext cx="676275" cy="685800"/>
            <a:chOff x="2832" y="1104"/>
            <a:chExt cx="426" cy="432"/>
          </a:xfrm>
        </p:grpSpPr>
        <p:graphicFrame>
          <p:nvGraphicFramePr>
            <p:cNvPr id="4105" name="Object 14"/>
            <p:cNvGraphicFramePr>
              <a:graphicFrameLocks noChangeAspect="1"/>
            </p:cNvGraphicFramePr>
            <p:nvPr/>
          </p:nvGraphicFramePr>
          <p:xfrm>
            <a:off x="3042" y="1104"/>
            <a:ext cx="21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228600" imgH="393480" progId="Equation.3">
                    <p:embed/>
                  </p:oleObj>
                </mc:Choice>
                <mc:Fallback>
                  <p:oleObj name="Equation" r:id="rId22" imgW="2286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" y="1104"/>
                          <a:ext cx="21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2" name="Text Box 48"/>
            <p:cNvSpPr txBox="1">
              <a:spLocks noChangeArrowheads="1"/>
            </p:cNvSpPr>
            <p:nvPr/>
          </p:nvSpPr>
          <p:spPr bwMode="auto">
            <a:xfrm>
              <a:off x="2832" y="1200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4761066" y="1262987"/>
            <a:ext cx="914400" cy="685800"/>
            <a:chOff x="2112" y="1776"/>
            <a:chExt cx="576" cy="432"/>
          </a:xfrm>
        </p:grpSpPr>
        <p:graphicFrame>
          <p:nvGraphicFramePr>
            <p:cNvPr id="4104" name="Object 51"/>
            <p:cNvGraphicFramePr>
              <a:graphicFrameLocks noChangeAspect="1"/>
            </p:cNvGraphicFramePr>
            <p:nvPr/>
          </p:nvGraphicFramePr>
          <p:xfrm>
            <a:off x="2328" y="1776"/>
            <a:ext cx="36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380880" imgH="393480" progId="Equation.3">
                    <p:embed/>
                  </p:oleObj>
                </mc:Choice>
                <mc:Fallback>
                  <p:oleObj name="Equation" r:id="rId24" imgW="380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8" y="1776"/>
                          <a:ext cx="36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1" name="Text Box 52"/>
            <p:cNvSpPr txBox="1">
              <a:spLocks noChangeArrowheads="1"/>
            </p:cNvSpPr>
            <p:nvPr/>
          </p:nvSpPr>
          <p:spPr bwMode="auto">
            <a:xfrm>
              <a:off x="2112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1657725" y="2916983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7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883194"/>
              </p:ext>
            </p:extLst>
          </p:nvPr>
        </p:nvGraphicFramePr>
        <p:xfrm>
          <a:off x="3181350" y="2826495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5640" imgH="393480" progId="Equation.3">
                  <p:embed/>
                </p:oleObj>
              </mc:Choice>
              <mc:Fallback>
                <p:oleObj name="Equation" r:id="rId26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2826495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3581400" y="2826495"/>
            <a:ext cx="990600" cy="685800"/>
            <a:chOff x="1152" y="1776"/>
            <a:chExt cx="582" cy="432"/>
          </a:xfrm>
        </p:grpSpPr>
        <p:sp>
          <p:nvSpPr>
            <p:cNvPr id="4140" name="Text Box 56"/>
            <p:cNvSpPr txBox="1">
              <a:spLocks noChangeArrowheads="1"/>
            </p:cNvSpPr>
            <p:nvPr/>
          </p:nvSpPr>
          <p:spPr bwMode="auto">
            <a:xfrm>
              <a:off x="1152" y="1881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  <p:graphicFrame>
          <p:nvGraphicFramePr>
            <p:cNvPr id="4103" name="Object 57"/>
            <p:cNvGraphicFramePr>
              <a:graphicFrameLocks noChangeAspect="1"/>
            </p:cNvGraphicFramePr>
            <p:nvPr/>
          </p:nvGraphicFramePr>
          <p:xfrm>
            <a:off x="1314" y="1776"/>
            <a:ext cx="42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444240" imgH="393480" progId="Equation.3">
                    <p:embed/>
                  </p:oleObj>
                </mc:Choice>
                <mc:Fallback>
                  <p:oleObj name="Equation" r:id="rId27" imgW="4442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4" y="1776"/>
                          <a:ext cx="42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4572000" y="2826495"/>
            <a:ext cx="914400" cy="685800"/>
            <a:chOff x="2688" y="1200"/>
            <a:chExt cx="576" cy="432"/>
          </a:xfrm>
        </p:grpSpPr>
        <p:graphicFrame>
          <p:nvGraphicFramePr>
            <p:cNvPr id="4102" name="Object 59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39680" imgH="393480" progId="Equation.3">
                    <p:embed/>
                  </p:oleObj>
                </mc:Choice>
                <mc:Fallback>
                  <p:oleObj name="Equation" r:id="rId29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9" name="Text Box 60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352982" y="4337958"/>
            <a:ext cx="7190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151" name="Text Box 4"/>
          <p:cNvSpPr txBox="1">
            <a:spLocks noChangeArrowheads="1"/>
          </p:cNvSpPr>
          <p:nvPr/>
        </p:nvSpPr>
        <p:spPr bwMode="auto">
          <a:xfrm>
            <a:off x="3733800" y="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FF33"/>
                </a:solidFill>
                <a:latin typeface=".VnTime" pitchFamily="34" charset="0"/>
              </a:rPr>
              <a:t>   </a:t>
            </a:r>
            <a:endParaRPr lang="en-US" sz="2800" b="1" dirty="0">
              <a:latin typeface=".VnCentury Schoolboo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28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/>
      <p:bldP spid="9249" grpId="0"/>
      <p:bldP spid="9263" grpId="0"/>
      <p:bldP spid="9269" grpId="0"/>
      <p:bldP spid="92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8" name="Group 8"/>
          <p:cNvGrpSpPr>
            <a:grpSpLocks/>
          </p:cNvGrpSpPr>
          <p:nvPr/>
        </p:nvGrpSpPr>
        <p:grpSpPr bwMode="auto">
          <a:xfrm>
            <a:off x="933450" y="259682"/>
            <a:ext cx="7277100" cy="566738"/>
            <a:chOff x="48" y="818"/>
            <a:chExt cx="4584" cy="357"/>
          </a:xfrm>
        </p:grpSpPr>
        <p:graphicFrame>
          <p:nvGraphicFramePr>
            <p:cNvPr id="4113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986257"/>
                </p:ext>
              </p:extLst>
            </p:nvPr>
          </p:nvGraphicFramePr>
          <p:xfrm>
            <a:off x="1859" y="818"/>
            <a:ext cx="168" cy="3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15640" imgH="393480" progId="Equation.3">
                    <p:embed/>
                  </p:oleObj>
                </mc:Choice>
                <mc:Fallback>
                  <p:oleObj name="Equation" r:id="rId2" imgW="215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" y="818"/>
                          <a:ext cx="168" cy="3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9" name="Text Box 10"/>
            <p:cNvSpPr txBox="1">
              <a:spLocks noChangeArrowheads="1"/>
            </p:cNvSpPr>
            <p:nvPr/>
          </p:nvSpPr>
          <p:spPr bwMode="auto">
            <a:xfrm>
              <a:off x="48" y="865"/>
              <a:ext cx="458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Ví</a:t>
              </a:r>
              <a:r>
                <a:rPr lang="en-US" sz="2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u="sng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dụ</a:t>
              </a:r>
              <a:r>
                <a:rPr lang="en-US" sz="2000" b="1" i="1" u="sng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2: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gọn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phân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dirty="0">
                  <a:latin typeface="Times New Roman" pitchFamily="18" charset="0"/>
                  <a:cs typeface="Times New Roman" pitchFamily="18" charset="0"/>
                </a:rPr>
                <a:t>      </a:t>
              </a:r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1752616" y="996129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648443"/>
              </p:ext>
            </p:extLst>
          </p:nvPr>
        </p:nvGraphicFramePr>
        <p:xfrm>
          <a:off x="3581400" y="991423"/>
          <a:ext cx="609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393480" progId="Equation.3">
                  <p:embed/>
                </p:oleObj>
              </mc:Choice>
              <mc:Fallback>
                <p:oleObj name="Equation" r:id="rId4" imgW="380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991423"/>
                        <a:ext cx="609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12433"/>
              </p:ext>
            </p:extLst>
          </p:nvPr>
        </p:nvGraphicFramePr>
        <p:xfrm>
          <a:off x="3048000" y="967612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393480" progId="Equation.3">
                  <p:embed/>
                </p:oleObj>
              </mc:Choice>
              <mc:Fallback>
                <p:oleObj name="Equation" r:id="rId6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967612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2641125" y="3332799"/>
            <a:ext cx="2543896" cy="685800"/>
            <a:chOff x="2976" y="1440"/>
            <a:chExt cx="1488" cy="432"/>
          </a:xfrm>
        </p:grpSpPr>
        <p:graphicFrame>
          <p:nvGraphicFramePr>
            <p:cNvPr id="4111" name="Object 28"/>
            <p:cNvGraphicFramePr>
              <a:graphicFrameLocks noChangeAspect="1"/>
            </p:cNvGraphicFramePr>
            <p:nvPr/>
          </p:nvGraphicFramePr>
          <p:xfrm>
            <a:off x="3498" y="1440"/>
            <a:ext cx="20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15640" imgH="393480" progId="Equation.3">
                    <p:embed/>
                  </p:oleObj>
                </mc:Choice>
                <mc:Fallback>
                  <p:oleObj name="Equation" r:id="rId8" imgW="2156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8" y="1440"/>
                          <a:ext cx="20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2" name="Object 29"/>
            <p:cNvGraphicFramePr>
              <a:graphicFrameLocks noChangeAspect="1"/>
            </p:cNvGraphicFramePr>
            <p:nvPr/>
          </p:nvGraphicFramePr>
          <p:xfrm>
            <a:off x="3942" y="144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39680" imgH="393480" progId="Equation.3">
                    <p:embed/>
                  </p:oleObj>
                </mc:Choice>
                <mc:Fallback>
                  <p:oleObj name="Equation" r:id="rId10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42" y="144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8" name="Text Box 30"/>
            <p:cNvSpPr txBox="1">
              <a:spLocks noChangeArrowheads="1"/>
            </p:cNvSpPr>
            <p:nvPr/>
          </p:nvSpPr>
          <p:spPr bwMode="auto">
            <a:xfrm>
              <a:off x="2976" y="1536"/>
              <a:ext cx="148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Vậy</a:t>
              </a:r>
              <a:r>
                <a:rPr lang="en-US" sz="2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          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=        </a:t>
              </a:r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5635932" y="1038960"/>
            <a:ext cx="914400" cy="685800"/>
            <a:chOff x="2688" y="1200"/>
            <a:chExt cx="576" cy="432"/>
          </a:xfrm>
        </p:grpSpPr>
        <p:graphicFrame>
          <p:nvGraphicFramePr>
            <p:cNvPr id="4110" name="Object 24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39680" imgH="393480" progId="Equation.3">
                    <p:embed/>
                  </p:oleObj>
                </mc:Choice>
                <mc:Fallback>
                  <p:oleObj name="Equation" r:id="rId12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7" name="Text Box 31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1676411" y="1900439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2: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5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53392"/>
              </p:ext>
            </p:extLst>
          </p:nvPr>
        </p:nvGraphicFramePr>
        <p:xfrm>
          <a:off x="3017448" y="1795484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5640" imgH="393480" progId="Equation.3">
                  <p:embed/>
                </p:oleObj>
              </mc:Choice>
              <mc:Fallback>
                <p:oleObj name="Equation" r:id="rId14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448" y="1795484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3309670" y="1796425"/>
            <a:ext cx="990600" cy="685800"/>
            <a:chOff x="1152" y="1776"/>
            <a:chExt cx="552" cy="432"/>
          </a:xfrm>
        </p:grpSpPr>
        <p:sp>
          <p:nvSpPr>
            <p:cNvPr id="4146" name="Text Box 26"/>
            <p:cNvSpPr txBox="1">
              <a:spLocks noChangeArrowheads="1"/>
            </p:cNvSpPr>
            <p:nvPr/>
          </p:nvSpPr>
          <p:spPr bwMode="auto">
            <a:xfrm>
              <a:off x="1152" y="1881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  <p:graphicFrame>
          <p:nvGraphicFramePr>
            <p:cNvPr id="4109" name="Object 36"/>
            <p:cNvGraphicFramePr>
              <a:graphicFrameLocks noChangeAspect="1"/>
            </p:cNvGraphicFramePr>
            <p:nvPr/>
          </p:nvGraphicFramePr>
          <p:xfrm>
            <a:off x="1344" y="1776"/>
            <a:ext cx="36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380880" imgH="393480" progId="Equation.3">
                    <p:embed/>
                  </p:oleObj>
                </mc:Choice>
                <mc:Fallback>
                  <p:oleObj name="Equation" r:id="rId15" imgW="380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1776"/>
                          <a:ext cx="36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5571248" y="1850399"/>
            <a:ext cx="914400" cy="685800"/>
            <a:chOff x="2688" y="1200"/>
            <a:chExt cx="576" cy="432"/>
          </a:xfrm>
        </p:grpSpPr>
        <p:graphicFrame>
          <p:nvGraphicFramePr>
            <p:cNvPr id="4108" name="Object 40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139680" imgH="393480" progId="Equation.3">
                    <p:embed/>
                  </p:oleObj>
                </mc:Choice>
                <mc:Fallback>
                  <p:oleObj name="Equation" r:id="rId17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5" name="Text Box 41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4191000" y="1815895"/>
            <a:ext cx="590550" cy="685800"/>
            <a:chOff x="1728" y="1776"/>
            <a:chExt cx="372" cy="432"/>
          </a:xfrm>
        </p:grpSpPr>
        <p:graphicFrame>
          <p:nvGraphicFramePr>
            <p:cNvPr id="4107" name="Object 37"/>
            <p:cNvGraphicFramePr>
              <a:graphicFrameLocks noChangeAspect="1"/>
            </p:cNvGraphicFramePr>
            <p:nvPr/>
          </p:nvGraphicFramePr>
          <p:xfrm>
            <a:off x="1956" y="1776"/>
            <a:ext cx="144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52280" imgH="393480" progId="Equation.3">
                    <p:embed/>
                  </p:oleObj>
                </mc:Choice>
                <mc:Fallback>
                  <p:oleObj name="Equation" r:id="rId18" imgW="152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6" y="1776"/>
                          <a:ext cx="144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4" name="Text Box 42"/>
            <p:cNvSpPr txBox="1">
              <a:spLocks noChangeArrowheads="1"/>
            </p:cNvSpPr>
            <p:nvPr/>
          </p:nvSpPr>
          <p:spPr bwMode="auto">
            <a:xfrm>
              <a:off x="1728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734487" y="1815895"/>
            <a:ext cx="866775" cy="685800"/>
            <a:chOff x="2112" y="1776"/>
            <a:chExt cx="546" cy="432"/>
          </a:xfrm>
        </p:grpSpPr>
        <p:graphicFrame>
          <p:nvGraphicFramePr>
            <p:cNvPr id="4106" name="Object 23"/>
            <p:cNvGraphicFramePr>
              <a:graphicFrameLocks noChangeAspect="1"/>
            </p:cNvGraphicFramePr>
            <p:nvPr/>
          </p:nvGraphicFramePr>
          <p:xfrm>
            <a:off x="2358" y="1776"/>
            <a:ext cx="30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317160" imgH="393480" progId="Equation.3">
                    <p:embed/>
                  </p:oleObj>
                </mc:Choice>
                <mc:Fallback>
                  <p:oleObj name="Equation" r:id="rId20" imgW="317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8" y="1776"/>
                          <a:ext cx="30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3" name="Text Box 43"/>
            <p:cNvSpPr txBox="1">
              <a:spLocks noChangeArrowheads="1"/>
            </p:cNvSpPr>
            <p:nvPr/>
          </p:nvSpPr>
          <p:spPr bwMode="auto">
            <a:xfrm>
              <a:off x="2112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3352800" y="115096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=</a:t>
            </a:r>
          </a:p>
        </p:txBody>
      </p: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4148781" y="1020227"/>
            <a:ext cx="676275" cy="685800"/>
            <a:chOff x="2832" y="1104"/>
            <a:chExt cx="426" cy="432"/>
          </a:xfrm>
        </p:grpSpPr>
        <p:graphicFrame>
          <p:nvGraphicFramePr>
            <p:cNvPr id="4105" name="Object 14"/>
            <p:cNvGraphicFramePr>
              <a:graphicFrameLocks noChangeAspect="1"/>
            </p:cNvGraphicFramePr>
            <p:nvPr/>
          </p:nvGraphicFramePr>
          <p:xfrm>
            <a:off x="3042" y="1104"/>
            <a:ext cx="216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228600" imgH="393480" progId="Equation.3">
                    <p:embed/>
                  </p:oleObj>
                </mc:Choice>
                <mc:Fallback>
                  <p:oleObj name="Equation" r:id="rId22" imgW="2286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2" y="1104"/>
                          <a:ext cx="216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2" name="Text Box 48"/>
            <p:cNvSpPr txBox="1">
              <a:spLocks noChangeArrowheads="1"/>
            </p:cNvSpPr>
            <p:nvPr/>
          </p:nvSpPr>
          <p:spPr bwMode="auto">
            <a:xfrm>
              <a:off x="2832" y="1200"/>
              <a:ext cx="28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/>
                <a:t>=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4761066" y="1014387"/>
            <a:ext cx="914400" cy="685800"/>
            <a:chOff x="2112" y="1776"/>
            <a:chExt cx="576" cy="432"/>
          </a:xfrm>
        </p:grpSpPr>
        <p:graphicFrame>
          <p:nvGraphicFramePr>
            <p:cNvPr id="4104" name="Object 51"/>
            <p:cNvGraphicFramePr>
              <a:graphicFrameLocks noChangeAspect="1"/>
            </p:cNvGraphicFramePr>
            <p:nvPr/>
          </p:nvGraphicFramePr>
          <p:xfrm>
            <a:off x="2328" y="1776"/>
            <a:ext cx="36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4" imgW="380880" imgH="393480" progId="Equation.3">
                    <p:embed/>
                  </p:oleObj>
                </mc:Choice>
                <mc:Fallback>
                  <p:oleObj name="Equation" r:id="rId24" imgW="3808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8" y="1776"/>
                          <a:ext cx="36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41" name="Text Box 52"/>
            <p:cNvSpPr txBox="1">
              <a:spLocks noChangeArrowheads="1"/>
            </p:cNvSpPr>
            <p:nvPr/>
          </p:nvSpPr>
          <p:spPr bwMode="auto">
            <a:xfrm>
              <a:off x="2112" y="1880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1657725" y="2668381"/>
            <a:ext cx="10667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3: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270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403700"/>
              </p:ext>
            </p:extLst>
          </p:nvPr>
        </p:nvGraphicFramePr>
        <p:xfrm>
          <a:off x="3181350" y="2577895"/>
          <a:ext cx="3238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15640" imgH="393480" progId="Equation.3">
                  <p:embed/>
                </p:oleObj>
              </mc:Choice>
              <mc:Fallback>
                <p:oleObj name="Equation" r:id="rId26" imgW="215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1350" y="2577895"/>
                        <a:ext cx="3238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55"/>
          <p:cNvGrpSpPr>
            <a:grpSpLocks/>
          </p:cNvGrpSpPr>
          <p:nvPr/>
        </p:nvGrpSpPr>
        <p:grpSpPr bwMode="auto">
          <a:xfrm>
            <a:off x="3581400" y="2577895"/>
            <a:ext cx="990600" cy="685800"/>
            <a:chOff x="1152" y="1776"/>
            <a:chExt cx="582" cy="432"/>
          </a:xfrm>
        </p:grpSpPr>
        <p:sp>
          <p:nvSpPr>
            <p:cNvPr id="4140" name="Text Box 56"/>
            <p:cNvSpPr txBox="1">
              <a:spLocks noChangeArrowheads="1"/>
            </p:cNvSpPr>
            <p:nvPr/>
          </p:nvSpPr>
          <p:spPr bwMode="auto">
            <a:xfrm>
              <a:off x="1152" y="1881"/>
              <a:ext cx="24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  <p:graphicFrame>
          <p:nvGraphicFramePr>
            <p:cNvPr id="4103" name="Object 57"/>
            <p:cNvGraphicFramePr>
              <a:graphicFrameLocks noChangeAspect="1"/>
            </p:cNvGraphicFramePr>
            <p:nvPr/>
          </p:nvGraphicFramePr>
          <p:xfrm>
            <a:off x="1314" y="1776"/>
            <a:ext cx="42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7" imgW="444240" imgH="393480" progId="Equation.3">
                    <p:embed/>
                  </p:oleObj>
                </mc:Choice>
                <mc:Fallback>
                  <p:oleObj name="Equation" r:id="rId27" imgW="4442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14" y="1776"/>
                          <a:ext cx="420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58"/>
          <p:cNvGrpSpPr>
            <a:grpSpLocks/>
          </p:cNvGrpSpPr>
          <p:nvPr/>
        </p:nvGrpSpPr>
        <p:grpSpPr bwMode="auto">
          <a:xfrm>
            <a:off x="4572000" y="2577895"/>
            <a:ext cx="914400" cy="685800"/>
            <a:chOff x="2688" y="1200"/>
            <a:chExt cx="576" cy="432"/>
          </a:xfrm>
        </p:grpSpPr>
        <p:graphicFrame>
          <p:nvGraphicFramePr>
            <p:cNvPr id="4102" name="Object 59"/>
            <p:cNvGraphicFramePr>
              <a:graphicFrameLocks noChangeAspect="1"/>
            </p:cNvGraphicFramePr>
            <p:nvPr/>
          </p:nvGraphicFramePr>
          <p:xfrm>
            <a:off x="2888" y="1200"/>
            <a:ext cx="132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9" imgW="139680" imgH="393480" progId="Equation.3">
                    <p:embed/>
                  </p:oleObj>
                </mc:Choice>
                <mc:Fallback>
                  <p:oleObj name="Equation" r:id="rId29" imgW="1396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8" y="1200"/>
                          <a:ext cx="132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9" name="Text Box 60"/>
            <p:cNvSpPr txBox="1">
              <a:spLocks noChangeArrowheads="1"/>
            </p:cNvSpPr>
            <p:nvPr/>
          </p:nvSpPr>
          <p:spPr bwMode="auto">
            <a:xfrm>
              <a:off x="2688" y="1296"/>
              <a:ext cx="5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=</a:t>
              </a:r>
            </a:p>
          </p:txBody>
        </p:sp>
      </p:grp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352982" y="4392441"/>
            <a:ext cx="876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284" name="Text Box 68"/>
          <p:cNvSpPr txBox="1">
            <a:spLocks noChangeArrowheads="1"/>
          </p:cNvSpPr>
          <p:nvPr/>
        </p:nvSpPr>
        <p:spPr bwMode="auto">
          <a:xfrm>
            <a:off x="228600" y="4820233"/>
            <a:ext cx="8763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159026" y="5666375"/>
            <a:ext cx="63913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Chia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381000" y="6189602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51" name="Text Box 4"/>
          <p:cNvSpPr txBox="1">
            <a:spLocks noChangeArrowheads="1"/>
          </p:cNvSpPr>
          <p:nvPr/>
        </p:nvSpPr>
        <p:spPr bwMode="auto">
          <a:xfrm>
            <a:off x="3733800" y="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FF33"/>
                </a:solidFill>
                <a:latin typeface=".VnTime" pitchFamily="34" charset="0"/>
              </a:rPr>
              <a:t>   </a:t>
            </a:r>
            <a:endParaRPr lang="en-US" sz="2800" b="1" dirty="0">
              <a:latin typeface=".VnCentury SchoolbookH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733" y="3885257"/>
            <a:ext cx="3096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28689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6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1752600" y="2395994"/>
            <a:ext cx="5867400" cy="2048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Luyện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tập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-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thực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hành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1291337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87691-9CFB-4818-91D9-F8A763E45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DE69E6-5326-4CAE-86BA-8870DEEE4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F1C30C-D811-48A5-88DE-EB717D8EFC3B}"/>
              </a:ext>
            </a:extLst>
          </p:cNvPr>
          <p:cNvSpPr txBox="1"/>
          <p:nvPr/>
        </p:nvSpPr>
        <p:spPr>
          <a:xfrm>
            <a:off x="2941983" y="901269"/>
            <a:ext cx="3845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Rút gọn các phân số: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/>
              <p:nvPr/>
            </p:nvSpPr>
            <p:spPr>
              <a:xfrm>
                <a:off x="1386509" y="2308010"/>
                <a:ext cx="227626" cy="606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1BE97F-BE1A-47A5-A045-D790B7192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6509" y="2308010"/>
                <a:ext cx="227626" cy="606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/>
              <p:nvPr/>
            </p:nvSpPr>
            <p:spPr>
              <a:xfrm>
                <a:off x="1734379" y="2308009"/>
                <a:ext cx="1526700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7C494F1-6B5C-45F4-B11E-52FAC9C3B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379" y="2308009"/>
                <a:ext cx="1526700" cy="607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873E5665-E076-45A9-BBFE-1D1FB0D135B5}"/>
              </a:ext>
            </a:extLst>
          </p:cNvPr>
          <p:cNvSpPr txBox="1"/>
          <p:nvPr/>
        </p:nvSpPr>
        <p:spPr>
          <a:xfrm>
            <a:off x="952413" y="2498419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77B27F-C8D0-4E6B-98B0-5329AFD64D58}"/>
                  </a:ext>
                </a:extLst>
              </p:cNvPr>
              <p:cNvSpPr txBox="1"/>
              <p:nvPr/>
            </p:nvSpPr>
            <p:spPr>
              <a:xfrm>
                <a:off x="1344850" y="3279139"/>
                <a:ext cx="387927" cy="607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677B27F-C8D0-4E6B-98B0-5329AFD64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850" y="3279139"/>
                <a:ext cx="387927" cy="6072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AEA1FB-D962-4FE4-BFE6-BA23E4107FC8}"/>
                  </a:ext>
                </a:extLst>
              </p:cNvPr>
              <p:cNvSpPr txBox="1"/>
              <p:nvPr/>
            </p:nvSpPr>
            <p:spPr>
              <a:xfrm>
                <a:off x="1893404" y="3287329"/>
                <a:ext cx="1687000" cy="6072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5AEA1FB-D962-4FE4-BFE6-BA23E4107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404" y="3287329"/>
                <a:ext cx="1687000" cy="6072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520811-90B7-41A5-836F-FA2458332978}"/>
                  </a:ext>
                </a:extLst>
              </p:cNvPr>
              <p:cNvSpPr txBox="1"/>
              <p:nvPr/>
            </p:nvSpPr>
            <p:spPr>
              <a:xfrm>
                <a:off x="1323661" y="4272340"/>
                <a:ext cx="387927" cy="613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B520811-90B7-41A5-836F-FA2458332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661" y="4272340"/>
                <a:ext cx="387927" cy="6136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F6D5BB-0410-43F5-978B-A0155C4798F8}"/>
                  </a:ext>
                </a:extLst>
              </p:cNvPr>
              <p:cNvSpPr txBox="1"/>
              <p:nvPr/>
            </p:nvSpPr>
            <p:spPr>
              <a:xfrm>
                <a:off x="1734379" y="4349853"/>
                <a:ext cx="1687000" cy="6136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6F6D5BB-0410-43F5-978B-A0155C479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379" y="4349853"/>
                <a:ext cx="1687000" cy="6136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5B8E6F-1411-4B80-BF80-C267B2EEB972}"/>
                  </a:ext>
                </a:extLst>
              </p:cNvPr>
              <p:cNvSpPr txBox="1"/>
              <p:nvPr/>
            </p:nvSpPr>
            <p:spPr>
              <a:xfrm>
                <a:off x="4605126" y="2308010"/>
                <a:ext cx="387927" cy="605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95B8E6F-1411-4B80-BF80-C267B2EEB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26" y="2308010"/>
                <a:ext cx="387927" cy="6050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6FF4B79-2293-49BF-BC00-0E5376409B21}"/>
                  </a:ext>
                </a:extLst>
              </p:cNvPr>
              <p:cNvSpPr txBox="1"/>
              <p:nvPr/>
            </p:nvSpPr>
            <p:spPr>
              <a:xfrm>
                <a:off x="5221226" y="2300819"/>
                <a:ext cx="1847301" cy="6050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𝟐𝟐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𝟏𝟏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1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4" name="TextBox 1023">
                <a:extLst>
                  <a:ext uri="{FF2B5EF4-FFF2-40B4-BE49-F238E27FC236}">
                    <a16:creationId xmlns:a16="http://schemas.microsoft.com/office/drawing/2014/main" id="{36FF4B79-2293-49BF-BC00-0E5376409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226" y="2300819"/>
                <a:ext cx="1847301" cy="6050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7B3744D2-DAB4-4F8A-85E6-929DE6147FA4}"/>
                  </a:ext>
                </a:extLst>
              </p:cNvPr>
              <p:cNvSpPr txBox="1"/>
              <p:nvPr/>
            </p:nvSpPr>
            <p:spPr>
              <a:xfrm>
                <a:off x="4605126" y="3287329"/>
                <a:ext cx="387927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5" name="TextBox 1024">
                <a:extLst>
                  <a:ext uri="{FF2B5EF4-FFF2-40B4-BE49-F238E27FC236}">
                    <a16:creationId xmlns:a16="http://schemas.microsoft.com/office/drawing/2014/main" id="{7B3744D2-DAB4-4F8A-85E6-929DE614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26" y="3287329"/>
                <a:ext cx="387927" cy="6071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9426DF6D-E6F1-43DB-AE58-FFEF16BB2C7D}"/>
                  </a:ext>
                </a:extLst>
              </p:cNvPr>
              <p:cNvSpPr txBox="1"/>
              <p:nvPr/>
            </p:nvSpPr>
            <p:spPr>
              <a:xfrm>
                <a:off x="5221226" y="3275880"/>
                <a:ext cx="1847301" cy="607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1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num>
                        <m:den>
                          <m: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6" name="TextBox 1025">
                <a:extLst>
                  <a:ext uri="{FF2B5EF4-FFF2-40B4-BE49-F238E27FC236}">
                    <a16:creationId xmlns:a16="http://schemas.microsoft.com/office/drawing/2014/main" id="{9426DF6D-E6F1-43DB-AE58-FFEF16BB2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226" y="3275880"/>
                <a:ext cx="1847301" cy="6071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CF6E302-84B6-4D9F-A0CF-E002907041B7}"/>
                  </a:ext>
                </a:extLst>
              </p:cNvPr>
              <p:cNvSpPr txBox="1"/>
              <p:nvPr/>
            </p:nvSpPr>
            <p:spPr>
              <a:xfrm>
                <a:off x="4605126" y="4308151"/>
                <a:ext cx="387927" cy="61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8CF6E302-84B6-4D9F-A0CF-E00290704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26" y="4308151"/>
                <a:ext cx="387927" cy="61375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800CB298-8B95-457F-A8FE-4617E4B4BED3}"/>
                  </a:ext>
                </a:extLst>
              </p:cNvPr>
              <p:cNvSpPr txBox="1"/>
              <p:nvPr/>
            </p:nvSpPr>
            <p:spPr>
              <a:xfrm>
                <a:off x="5254350" y="4308151"/>
                <a:ext cx="1847301" cy="613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𝟕𝟓</m:t>
                          </m:r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𝟑𝟔</m:t>
                          </m:r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1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1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1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21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28" name="TextBox 1027">
                <a:extLst>
                  <a:ext uri="{FF2B5EF4-FFF2-40B4-BE49-F238E27FC236}">
                    <a16:creationId xmlns:a16="http://schemas.microsoft.com/office/drawing/2014/main" id="{800CB298-8B95-457F-A8FE-4617E4B4B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350" y="4308151"/>
                <a:ext cx="1847301" cy="6137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2635643" y="1294573"/>
            <a:ext cx="858441" cy="917972"/>
            <a:chOff x="3820" y="1441"/>
            <a:chExt cx="721" cy="771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2829316" y="1719765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66732" y="1503294"/>
            <a:ext cx="64504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             ;         ;         ;        ;         ;          .</a:t>
            </a:r>
          </a:p>
        </p:txBody>
      </p:sp>
      <p:grpSp>
        <p:nvGrpSpPr>
          <p:cNvPr id="35" name="Group 22"/>
          <p:cNvGrpSpPr>
            <a:grpSpLocks/>
          </p:cNvGrpSpPr>
          <p:nvPr/>
        </p:nvGrpSpPr>
        <p:grpSpPr bwMode="auto">
          <a:xfrm>
            <a:off x="3584830" y="1259786"/>
            <a:ext cx="858441" cy="917972"/>
            <a:chOff x="3820" y="1441"/>
            <a:chExt cx="721" cy="771"/>
          </a:xfrm>
        </p:grpSpPr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</p:grpSp>
      <p:grpSp>
        <p:nvGrpSpPr>
          <p:cNvPr id="38" name="Group 22"/>
          <p:cNvGrpSpPr>
            <a:grpSpLocks/>
          </p:cNvGrpSpPr>
          <p:nvPr/>
        </p:nvGrpSpPr>
        <p:grpSpPr bwMode="auto">
          <a:xfrm>
            <a:off x="4439595" y="1279664"/>
            <a:ext cx="858441" cy="917972"/>
            <a:chOff x="3820" y="1441"/>
            <a:chExt cx="721" cy="771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25</a:t>
              </a:r>
            </a:p>
          </p:txBody>
        </p: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5334117" y="1269725"/>
            <a:ext cx="858441" cy="917972"/>
            <a:chOff x="3820" y="1441"/>
            <a:chExt cx="721" cy="771"/>
          </a:xfrm>
        </p:grpSpPr>
        <p:sp>
          <p:nvSpPr>
            <p:cNvPr id="42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  <p:sp>
          <p:nvSpPr>
            <p:cNvPr id="43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22</a:t>
              </a:r>
            </a:p>
          </p:txBody>
        </p:sp>
      </p:grpSp>
      <p:grpSp>
        <p:nvGrpSpPr>
          <p:cNvPr id="44" name="Group 22"/>
          <p:cNvGrpSpPr>
            <a:grpSpLocks/>
          </p:cNvGrpSpPr>
          <p:nvPr/>
        </p:nvGrpSpPr>
        <p:grpSpPr bwMode="auto">
          <a:xfrm>
            <a:off x="6258456" y="1289603"/>
            <a:ext cx="858441" cy="917972"/>
            <a:chOff x="3820" y="1441"/>
            <a:chExt cx="721" cy="771"/>
          </a:xfrm>
        </p:grpSpPr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  <p:sp>
          <p:nvSpPr>
            <p:cNvPr id="46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</p:grpSp>
      <p:grpSp>
        <p:nvGrpSpPr>
          <p:cNvPr id="47" name="Group 22"/>
          <p:cNvGrpSpPr>
            <a:grpSpLocks/>
          </p:cNvGrpSpPr>
          <p:nvPr/>
        </p:nvGrpSpPr>
        <p:grpSpPr bwMode="auto">
          <a:xfrm>
            <a:off x="7262309" y="1299542"/>
            <a:ext cx="858441" cy="917972"/>
            <a:chOff x="3820" y="1441"/>
            <a:chExt cx="721" cy="771"/>
          </a:xfrm>
        </p:grpSpPr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3820" y="1441"/>
              <a:ext cx="691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</p:txBody>
        </p:sp>
        <p:sp>
          <p:nvSpPr>
            <p:cNvPr id="49" name="Text Box 4"/>
            <p:cNvSpPr txBox="1">
              <a:spLocks noChangeArrowheads="1"/>
            </p:cNvSpPr>
            <p:nvPr/>
          </p:nvSpPr>
          <p:spPr bwMode="auto">
            <a:xfrm>
              <a:off x="3877" y="1824"/>
              <a:ext cx="66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36</a:t>
              </a:r>
            </a:p>
          </p:txBody>
        </p:sp>
      </p:grpSp>
      <p:cxnSp>
        <p:nvCxnSpPr>
          <p:cNvPr id="50" name="Straight Connector 49"/>
          <p:cNvCxnSpPr/>
          <p:nvPr/>
        </p:nvCxnSpPr>
        <p:spPr>
          <a:xfrm>
            <a:off x="3768564" y="1694917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643208" y="1754552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527790" y="1724735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412373" y="1734674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7475860" y="1724735"/>
            <a:ext cx="460466" cy="1191"/>
          </a:xfrm>
          <a:prstGeom prst="line">
            <a:avLst/>
          </a:prstGeom>
          <a:ln w="254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097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1024" grpId="0" animBg="1"/>
      <p:bldP spid="1025" grpId="0" animBg="1"/>
      <p:bldP spid="1026" grpId="0" animBg="1"/>
      <p:bldP spid="1027" grpId="0" animBg="1"/>
      <p:bldP spid="10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mu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862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WordArt 5"/>
          <p:cNvSpPr>
            <a:spLocks noChangeArrowheads="1" noChangeShapeType="1" noTextEdit="1"/>
          </p:cNvSpPr>
          <p:nvPr/>
        </p:nvSpPr>
        <p:spPr bwMode="auto">
          <a:xfrm>
            <a:off x="2286000" y="2395994"/>
            <a:ext cx="5334000" cy="20487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Khởi</a:t>
            </a:r>
            <a:r>
              <a:rPr lang="en-US" sz="3600" b="1" kern="10" dirty="0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err="1">
                <a:ln w="127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động</a:t>
            </a:r>
            <a:endParaRPr lang="en-US" sz="3600" b="1" kern="10" dirty="0">
              <a:ln w="12700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4584744"/>
      </p:ext>
    </p:extLst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F3540-9153-4B42-A1B5-5321D39CB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99F6B-69FE-4437-92C0-E7517A8E2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C0D65-9C99-45DA-B7EF-538AA7303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63D715-5981-4EE0-864B-359138A5990A}"/>
              </a:ext>
            </a:extLst>
          </p:cNvPr>
          <p:cNvSpPr txBox="1"/>
          <p:nvPr/>
        </p:nvSpPr>
        <p:spPr>
          <a:xfrm>
            <a:off x="139148" y="1026077"/>
            <a:ext cx="400321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2. Trong các phân số: </a:t>
            </a:r>
          </a:p>
        </p:txBody>
      </p:sp>
      <p:pic>
        <p:nvPicPr>
          <p:cNvPr id="2050" name="Picture 2" descr="Giải Toán lớp 4 Rút gọn phân số">
            <a:extLst>
              <a:ext uri="{FF2B5EF4-FFF2-40B4-BE49-F238E27FC236}">
                <a16:creationId xmlns:a16="http://schemas.microsoft.com/office/drawing/2014/main" id="{B9528B5C-094F-4840-BC58-D7F91D517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498" y="986459"/>
            <a:ext cx="3749328" cy="80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A59D73-FC59-402E-8B72-CAC6C2D647B5}"/>
              </a:ext>
            </a:extLst>
          </p:cNvPr>
          <p:cNvSpPr txBox="1"/>
          <p:nvPr/>
        </p:nvSpPr>
        <p:spPr>
          <a:xfrm>
            <a:off x="336508" y="1746477"/>
            <a:ext cx="81932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AutoNum type="alphaLcParenR"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là phân số tối giản? Vì sao?</a:t>
            </a:r>
          </a:p>
          <a:p>
            <a:pPr marL="257175" indent="-257175">
              <a:buAutoNum type="alphaLcParenR"/>
            </a:pP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số nào rút gọn đ</a:t>
            </a:r>
            <a:r>
              <a:rPr lang="vi-VN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ợc? Hãy rút gọn phân số đó.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1604C-582C-4D3E-BB41-5D253F17166B}"/>
              </a:ext>
            </a:extLst>
          </p:cNvPr>
          <p:cNvSpPr txBox="1"/>
          <p:nvPr/>
        </p:nvSpPr>
        <p:spPr>
          <a:xfrm>
            <a:off x="353530" y="2772327"/>
            <a:ext cx="84909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Phân số là phân số tối giản là:       ;       ;     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3AAAB6-482D-4DC2-ABB9-21F9010AF833}"/>
              </a:ext>
            </a:extLst>
          </p:cNvPr>
          <p:cNvSpPr/>
          <p:nvPr/>
        </p:nvSpPr>
        <p:spPr>
          <a:xfrm>
            <a:off x="415050" y="4566886"/>
            <a:ext cx="599363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Phân số rút gọn đ</a:t>
            </a:r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là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;</a:t>
            </a:r>
          </a:p>
        </p:txBody>
      </p:sp>
      <p:grpSp>
        <p:nvGrpSpPr>
          <p:cNvPr id="17" name="Group 86"/>
          <p:cNvGrpSpPr>
            <a:grpSpLocks/>
          </p:cNvGrpSpPr>
          <p:nvPr/>
        </p:nvGrpSpPr>
        <p:grpSpPr bwMode="auto">
          <a:xfrm>
            <a:off x="5093757" y="2556167"/>
            <a:ext cx="689737" cy="931069"/>
            <a:chOff x="3730" y="1521"/>
            <a:chExt cx="643" cy="782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</a:t>
              </a: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5193973" y="3045074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86"/>
          <p:cNvGrpSpPr>
            <a:grpSpLocks/>
          </p:cNvGrpSpPr>
          <p:nvPr/>
        </p:nvGrpSpPr>
        <p:grpSpPr bwMode="auto">
          <a:xfrm>
            <a:off x="5905680" y="2611347"/>
            <a:ext cx="689737" cy="931069"/>
            <a:chOff x="3730" y="1521"/>
            <a:chExt cx="643" cy="782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</a:t>
              </a: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5934952" y="3052957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86"/>
          <p:cNvGrpSpPr>
            <a:grpSpLocks/>
          </p:cNvGrpSpPr>
          <p:nvPr/>
        </p:nvGrpSpPr>
        <p:grpSpPr bwMode="auto">
          <a:xfrm>
            <a:off x="6552066" y="2571933"/>
            <a:ext cx="689737" cy="931069"/>
            <a:chOff x="3730" y="1521"/>
            <a:chExt cx="643" cy="782"/>
          </a:xfrm>
        </p:grpSpPr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72</a:t>
              </a:r>
            </a:p>
          </p:txBody>
        </p: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73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>
          <a:xfrm>
            <a:off x="6664107" y="3037191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4569553" y="4408615"/>
            <a:ext cx="689737" cy="931069"/>
            <a:chOff x="3730" y="1521"/>
            <a:chExt cx="643" cy="782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57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12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4646121" y="4873874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73810" y="4862051"/>
            <a:ext cx="460466" cy="1191"/>
          </a:xfrm>
          <a:prstGeom prst="line">
            <a:avLst/>
          </a:prstGeom>
          <a:ln w="25400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86"/>
          <p:cNvGrpSpPr>
            <a:grpSpLocks/>
          </p:cNvGrpSpPr>
          <p:nvPr/>
        </p:nvGrpSpPr>
        <p:grpSpPr bwMode="auto">
          <a:xfrm>
            <a:off x="5322356" y="4440146"/>
            <a:ext cx="755171" cy="931069"/>
            <a:chOff x="3730" y="1521"/>
            <a:chExt cx="704" cy="782"/>
          </a:xfrm>
        </p:grpSpPr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3730" y="1521"/>
              <a:ext cx="70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731" y="1683"/>
              <a:ext cx="642" cy="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/>
              <a:r>
                <a:rPr lang="en-US" sz="2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36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626679" y="3576802"/>
            <a:ext cx="76975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/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số và mẫu số của 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phân số</a:t>
            </a:r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cùng chia hết cho số hơn l</a:t>
            </a:r>
            <a:r>
              <a:rPr lang="en-US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4098072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7A89-D01E-46F2-85A5-3C67FEB46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3AB5CC9-F076-4280-8F2A-71269487E9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257743-7C63-4AD1-B193-3DE47800AD3A}"/>
              </a:ext>
            </a:extLst>
          </p:cNvPr>
          <p:cNvSpPr txBox="1"/>
          <p:nvPr/>
        </p:nvSpPr>
        <p:spPr>
          <a:xfrm>
            <a:off x="1934532" y="1455024"/>
            <a:ext cx="676730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Viết số thích hợp vào ô trống: </a:t>
            </a:r>
          </a:p>
        </p:txBody>
      </p:sp>
      <p:pic>
        <p:nvPicPr>
          <p:cNvPr id="3074" name="Picture 2" descr="Giải Toán lớp 4 Rút gọn phân số">
            <a:extLst>
              <a:ext uri="{FF2B5EF4-FFF2-40B4-BE49-F238E27FC236}">
                <a16:creationId xmlns:a16="http://schemas.microsoft.com/office/drawing/2014/main" id="{B412FA75-40FF-407C-B066-FEBA61131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30" y="2221393"/>
            <a:ext cx="5496339" cy="20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31C8E8-1C37-402F-812B-413B2BD2E2F5}"/>
              </a:ext>
            </a:extLst>
          </p:cNvPr>
          <p:cNvSpPr txBox="1"/>
          <p:nvPr/>
        </p:nvSpPr>
        <p:spPr>
          <a:xfrm>
            <a:off x="3250096" y="3332094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9A90A-4A3F-4D76-B878-B05FCD7115CB}"/>
              </a:ext>
            </a:extLst>
          </p:cNvPr>
          <p:cNvSpPr txBox="1"/>
          <p:nvPr/>
        </p:nvSpPr>
        <p:spPr>
          <a:xfrm>
            <a:off x="4830417" y="2474653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701218-69A6-41A1-B9D8-D28BF68878C3}"/>
              </a:ext>
            </a:extLst>
          </p:cNvPr>
          <p:cNvSpPr txBox="1"/>
          <p:nvPr/>
        </p:nvSpPr>
        <p:spPr>
          <a:xfrm>
            <a:off x="6290333" y="3335603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01678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1403" tIns="45704" rIns="91403" bIns="45704"/>
          <a:lstStyle/>
          <a:p>
            <a:pPr eaLnBrk="1" hangingPunct="1"/>
            <a:endParaRPr lang="vi-VN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/>
        <p:txBody>
          <a:bodyPr lIns="91403" tIns="45704" rIns="91403" bIns="45704"/>
          <a:lstStyle/>
          <a:p>
            <a:pPr eaLnBrk="1" hangingPunct="1"/>
            <a:endParaRPr lang="vi-VN"/>
          </a:p>
        </p:txBody>
      </p:sp>
      <p:pic>
        <p:nvPicPr>
          <p:cNvPr id="6148" name="Picture 4" descr="00000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706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 rot="182134">
            <a:off x="2743200" y="1066803"/>
            <a:ext cx="3352800" cy="1833033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33333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Times New Roman"/>
                <a:cs typeface="Times New Roman"/>
              </a:rPr>
              <a:t>Trò chơi</a:t>
            </a:r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16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6150" name="WordArt 8"/>
          <p:cNvSpPr>
            <a:spLocks noChangeArrowheads="1" noChangeShapeType="1" noTextEdit="1"/>
          </p:cNvSpPr>
          <p:nvPr/>
        </p:nvSpPr>
        <p:spPr bwMode="auto">
          <a:xfrm>
            <a:off x="1600200" y="3276603"/>
            <a:ext cx="5486400" cy="96308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213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</a:rPr>
              <a:t>Ai nhanh – Ai đúng 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me"/>
            </a:endParaRPr>
          </a:p>
        </p:txBody>
      </p:sp>
    </p:spTree>
    <p:extLst>
      <p:ext uri="{BB962C8B-B14F-4D97-AF65-F5344CB8AC3E}">
        <p14:creationId xmlns:p14="http://schemas.microsoft.com/office/powerpoint/2010/main" val="36571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34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1"/>
          <p:cNvSpPr txBox="1">
            <a:spLocks noChangeArrowheads="1"/>
          </p:cNvSpPr>
          <p:nvPr/>
        </p:nvSpPr>
        <p:spPr bwMode="auto">
          <a:xfrm>
            <a:off x="2162184" y="2872326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987" name="Text Box 32"/>
          <p:cNvSpPr txBox="1">
            <a:spLocks noChangeArrowheads="1"/>
          </p:cNvSpPr>
          <p:nvPr/>
        </p:nvSpPr>
        <p:spPr bwMode="auto">
          <a:xfrm>
            <a:off x="3724284" y="2914658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1988" name="Text Box 33"/>
          <p:cNvSpPr txBox="1">
            <a:spLocks noChangeArrowheads="1"/>
          </p:cNvSpPr>
          <p:nvPr/>
        </p:nvSpPr>
        <p:spPr bwMode="auto">
          <a:xfrm>
            <a:off x="5253047" y="2899840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41989" name="Group 54"/>
          <p:cNvGrpSpPr>
            <a:grpSpLocks/>
          </p:cNvGrpSpPr>
          <p:nvPr/>
        </p:nvGrpSpPr>
        <p:grpSpPr bwMode="auto">
          <a:xfrm>
            <a:off x="1230313" y="2565402"/>
            <a:ext cx="673100" cy="1258888"/>
            <a:chOff x="1091" y="2683"/>
            <a:chExt cx="424" cy="793"/>
          </a:xfrm>
        </p:grpSpPr>
        <p:sp>
          <p:nvSpPr>
            <p:cNvPr id="42012" name="Text Box 35"/>
            <p:cNvSpPr txBox="1">
              <a:spLocks noChangeArrowheads="1"/>
            </p:cNvSpPr>
            <p:nvPr/>
          </p:nvSpPr>
          <p:spPr bwMode="auto">
            <a:xfrm>
              <a:off x="1091" y="2683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33CC"/>
                  </a:solidFill>
                </a:rPr>
                <a:t>54</a:t>
              </a:r>
            </a:p>
          </p:txBody>
        </p:sp>
        <p:sp>
          <p:nvSpPr>
            <p:cNvPr id="42013" name="Text Box 4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33CC"/>
                  </a:solidFill>
                </a:rPr>
                <a:t>72</a:t>
              </a:r>
            </a:p>
          </p:txBody>
        </p:sp>
        <p:sp>
          <p:nvSpPr>
            <p:cNvPr id="42014" name="Line 4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41990" name="Rectangle 53"/>
          <p:cNvSpPr>
            <a:spLocks noChangeArrowheads="1"/>
          </p:cNvSpPr>
          <p:nvPr/>
        </p:nvSpPr>
        <p:spPr bwMode="auto">
          <a:xfrm>
            <a:off x="1162050" y="2436285"/>
            <a:ext cx="941388" cy="1481667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1991" name="Text Box 56"/>
          <p:cNvSpPr txBox="1">
            <a:spLocks noChangeArrowheads="1"/>
          </p:cNvSpPr>
          <p:nvPr/>
        </p:nvSpPr>
        <p:spPr bwMode="auto">
          <a:xfrm>
            <a:off x="2800350" y="3266022"/>
            <a:ext cx="673100" cy="584719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41992" name="Text Box 58"/>
          <p:cNvSpPr txBox="1">
            <a:spLocks noChangeArrowheads="1"/>
          </p:cNvSpPr>
          <p:nvPr/>
        </p:nvSpPr>
        <p:spPr bwMode="auto">
          <a:xfrm>
            <a:off x="2784475" y="2436292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27</a:t>
            </a:r>
          </a:p>
        </p:txBody>
      </p:sp>
      <p:sp>
        <p:nvSpPr>
          <p:cNvPr id="41993" name="Line 59"/>
          <p:cNvSpPr>
            <a:spLocks noChangeShapeType="1"/>
          </p:cNvSpPr>
          <p:nvPr/>
        </p:nvSpPr>
        <p:spPr bwMode="auto">
          <a:xfrm>
            <a:off x="2784484" y="3160184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1994" name="Text Box 61"/>
          <p:cNvSpPr txBox="1">
            <a:spLocks noChangeArrowheads="1"/>
          </p:cNvSpPr>
          <p:nvPr/>
        </p:nvSpPr>
        <p:spPr bwMode="auto">
          <a:xfrm>
            <a:off x="2811472" y="3244851"/>
            <a:ext cx="644525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1995" name="Text Box 62"/>
          <p:cNvSpPr txBox="1">
            <a:spLocks noChangeArrowheads="1"/>
          </p:cNvSpPr>
          <p:nvPr/>
        </p:nvSpPr>
        <p:spPr bwMode="auto">
          <a:xfrm>
            <a:off x="2790825" y="3276606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41996" name="Rectangle 64"/>
          <p:cNvSpPr>
            <a:spLocks noChangeArrowheads="1"/>
          </p:cNvSpPr>
          <p:nvPr/>
        </p:nvSpPr>
        <p:spPr bwMode="auto">
          <a:xfrm>
            <a:off x="2708275" y="2429936"/>
            <a:ext cx="914400" cy="1490133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1997" name="Text Box 65"/>
          <p:cNvSpPr txBox="1">
            <a:spLocks noChangeArrowheads="1"/>
          </p:cNvSpPr>
          <p:nvPr/>
        </p:nvSpPr>
        <p:spPr bwMode="auto">
          <a:xfrm>
            <a:off x="4387850" y="2512492"/>
            <a:ext cx="673100" cy="584719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41998" name="Text Box 66"/>
          <p:cNvSpPr txBox="1">
            <a:spLocks noChangeArrowheads="1"/>
          </p:cNvSpPr>
          <p:nvPr/>
        </p:nvSpPr>
        <p:spPr bwMode="auto">
          <a:xfrm>
            <a:off x="4379913" y="3337992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12</a:t>
            </a:r>
          </a:p>
        </p:txBody>
      </p:sp>
      <p:sp>
        <p:nvSpPr>
          <p:cNvPr id="41999" name="Line 67"/>
          <p:cNvSpPr>
            <a:spLocks noChangeShapeType="1"/>
          </p:cNvSpPr>
          <p:nvPr/>
        </p:nvSpPr>
        <p:spPr bwMode="auto">
          <a:xfrm>
            <a:off x="4386269" y="3215217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000" name="Text Box 68"/>
          <p:cNvSpPr txBox="1">
            <a:spLocks noChangeArrowheads="1"/>
          </p:cNvSpPr>
          <p:nvPr/>
        </p:nvSpPr>
        <p:spPr bwMode="auto">
          <a:xfrm>
            <a:off x="4343400" y="2482851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001" name="Text Box 71"/>
          <p:cNvSpPr txBox="1">
            <a:spLocks noChangeArrowheads="1"/>
          </p:cNvSpPr>
          <p:nvPr/>
        </p:nvSpPr>
        <p:spPr bwMode="auto">
          <a:xfrm>
            <a:off x="4341813" y="2512492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002" name="Text Box 72"/>
          <p:cNvSpPr txBox="1">
            <a:spLocks noChangeArrowheads="1"/>
          </p:cNvSpPr>
          <p:nvPr/>
        </p:nvSpPr>
        <p:spPr bwMode="auto">
          <a:xfrm>
            <a:off x="5783263" y="2470158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42003" name="Line 73"/>
          <p:cNvSpPr>
            <a:spLocks noChangeShapeType="1"/>
          </p:cNvSpPr>
          <p:nvPr/>
        </p:nvSpPr>
        <p:spPr bwMode="auto">
          <a:xfrm>
            <a:off x="5805488" y="3200400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004" name="Text Box 75"/>
          <p:cNvSpPr txBox="1">
            <a:spLocks noChangeArrowheads="1"/>
          </p:cNvSpPr>
          <p:nvPr/>
        </p:nvSpPr>
        <p:spPr bwMode="auto">
          <a:xfrm>
            <a:off x="5848350" y="3304124"/>
            <a:ext cx="673100" cy="584719"/>
          </a:xfrm>
          <a:prstGeom prst="rect">
            <a:avLst/>
          </a:prstGeom>
          <a:solidFill>
            <a:srgbClr val="66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b="1">
              <a:solidFill>
                <a:srgbClr val="0033CC"/>
              </a:solidFill>
            </a:endParaRPr>
          </a:p>
        </p:txBody>
      </p:sp>
      <p:sp>
        <p:nvSpPr>
          <p:cNvPr id="42005" name="Rectangle 77"/>
          <p:cNvSpPr>
            <a:spLocks noChangeArrowheads="1"/>
          </p:cNvSpPr>
          <p:nvPr/>
        </p:nvSpPr>
        <p:spPr bwMode="auto">
          <a:xfrm>
            <a:off x="4292600" y="2415120"/>
            <a:ext cx="914400" cy="151553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2006" name="Text Box 78"/>
          <p:cNvSpPr txBox="1">
            <a:spLocks noChangeArrowheads="1"/>
          </p:cNvSpPr>
          <p:nvPr/>
        </p:nvSpPr>
        <p:spPr bwMode="auto">
          <a:xfrm>
            <a:off x="5767388" y="3282958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007" name="Text Box 80"/>
          <p:cNvSpPr txBox="1">
            <a:spLocks noChangeArrowheads="1"/>
          </p:cNvSpPr>
          <p:nvPr/>
        </p:nvSpPr>
        <p:spPr bwMode="auto">
          <a:xfrm>
            <a:off x="5713413" y="3276600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2008" name="Rectangle 81"/>
          <p:cNvSpPr>
            <a:spLocks noChangeArrowheads="1"/>
          </p:cNvSpPr>
          <p:nvPr/>
        </p:nvSpPr>
        <p:spPr bwMode="auto">
          <a:xfrm>
            <a:off x="5729288" y="2396073"/>
            <a:ext cx="914400" cy="153881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79954" name="Text Box 82"/>
          <p:cNvSpPr txBox="1">
            <a:spLocks noChangeArrowheads="1"/>
          </p:cNvSpPr>
          <p:nvPr/>
        </p:nvSpPr>
        <p:spPr bwMode="auto">
          <a:xfrm>
            <a:off x="384175" y="4210051"/>
            <a:ext cx="8566150" cy="267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</a:rPr>
              <a:t>Cách chơi</a:t>
            </a:r>
            <a:r>
              <a:rPr lang="en-US" altLang="en-US" sz="2400" b="1">
                <a:solidFill>
                  <a:srgbClr val="0000CC"/>
                </a:solidFill>
                <a:latin typeface=".VnArial Narrow" pitchFamily="34" charset="0"/>
              </a:rPr>
              <a:t>: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Có bốn cánh cửa đang đóng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,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4 cánh cửa được nối với nhau bởi dấu bằng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Cô  lần lượt mở từng cách cửa bắt đầu bằng số 1 ; 2 ; 3 ; 4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Sau mỗi cách cửa sẽ là nội dung yêu cầu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Em nào thực hiện nhanh nhất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,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đúng yêu cầu sẽ được một phần thưởng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Tín hiệu thông báo để được trả lời là giơ tay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Cô sẽ mời người giơ tay đầu tiên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, </a:t>
            </a:r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</a:rPr>
              <a:t>nếu trả lời sai không được phần thưởng và nhường quyền trả lời cho người khác</a:t>
            </a:r>
            <a:r>
              <a:rPr lang="en-US" altLang="en-US" sz="2400">
                <a:solidFill>
                  <a:srgbClr val="0000CC"/>
                </a:solidFill>
                <a:latin typeface=".VnArial Narrow" pitchFamily="34" charset="0"/>
              </a:rPr>
              <a:t>.</a:t>
            </a:r>
            <a:endParaRPr lang="en-US" altLang="en-US" sz="2400" u="sng">
              <a:solidFill>
                <a:srgbClr val="0000CC"/>
              </a:solidFill>
              <a:latin typeface=".VnArial Narrow" pitchFamily="34" charset="0"/>
            </a:endParaRPr>
          </a:p>
        </p:txBody>
      </p:sp>
      <p:sp>
        <p:nvSpPr>
          <p:cNvPr id="42010" name="Text Box 83"/>
          <p:cNvSpPr txBox="1">
            <a:spLocks noChangeArrowheads="1"/>
          </p:cNvSpPr>
          <p:nvPr/>
        </p:nvSpPr>
        <p:spPr bwMode="auto">
          <a:xfrm>
            <a:off x="2805117" y="175692"/>
            <a:ext cx="4179887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Ai nhanh hơn ?</a:t>
            </a:r>
            <a:endParaRPr lang="en-US" alt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2011" name="Text Box 88"/>
          <p:cNvSpPr txBox="1">
            <a:spLocks noChangeArrowheads="1"/>
          </p:cNvSpPr>
          <p:nvPr/>
        </p:nvSpPr>
        <p:spPr bwMode="auto">
          <a:xfrm>
            <a:off x="465147" y="135474"/>
            <a:ext cx="4179887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Trò chơi:</a:t>
            </a:r>
            <a:endParaRPr lang="en-US" alt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66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54" grpId="0"/>
      <p:bldP spid="7995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2009784" y="3337992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629033" y="3376092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5357822" y="3337992"/>
            <a:ext cx="504825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=</a:t>
            </a:r>
          </a:p>
        </p:txBody>
      </p:sp>
      <p:grpSp>
        <p:nvGrpSpPr>
          <p:cNvPr id="44037" name="Group 6"/>
          <p:cNvGrpSpPr>
            <a:grpSpLocks/>
          </p:cNvGrpSpPr>
          <p:nvPr/>
        </p:nvGrpSpPr>
        <p:grpSpPr bwMode="auto">
          <a:xfrm>
            <a:off x="1338263" y="2973912"/>
            <a:ext cx="673100" cy="1313986"/>
            <a:chOff x="1091" y="2648"/>
            <a:chExt cx="424" cy="828"/>
          </a:xfrm>
        </p:grpSpPr>
        <p:sp>
          <p:nvSpPr>
            <p:cNvPr id="44056" name="Text Box 7"/>
            <p:cNvSpPr txBox="1">
              <a:spLocks noChangeArrowheads="1"/>
            </p:cNvSpPr>
            <p:nvPr/>
          </p:nvSpPr>
          <p:spPr bwMode="auto">
            <a:xfrm>
              <a:off x="1091" y="2648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33CC"/>
                  </a:solidFill>
                </a:rPr>
                <a:t>36</a:t>
              </a:r>
            </a:p>
          </p:txBody>
        </p:sp>
        <p:sp>
          <p:nvSpPr>
            <p:cNvPr id="44057" name="Text Box 8"/>
            <p:cNvSpPr txBox="1">
              <a:spLocks noChangeArrowheads="1"/>
            </p:cNvSpPr>
            <p:nvPr/>
          </p:nvSpPr>
          <p:spPr bwMode="auto">
            <a:xfrm>
              <a:off x="1091" y="3108"/>
              <a:ext cx="42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375" tIns="45692" rIns="91375" bIns="45692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b="1">
                  <a:solidFill>
                    <a:srgbClr val="0033CC"/>
                  </a:solidFill>
                </a:rPr>
                <a:t>48</a:t>
              </a:r>
            </a:p>
          </p:txBody>
        </p:sp>
        <p:sp>
          <p:nvSpPr>
            <p:cNvPr id="44058" name="Line 9"/>
            <p:cNvSpPr>
              <a:spLocks noChangeShapeType="1"/>
            </p:cNvSpPr>
            <p:nvPr/>
          </p:nvSpPr>
          <p:spPr bwMode="auto">
            <a:xfrm>
              <a:off x="1091" y="3062"/>
              <a:ext cx="394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977900" y="2870206"/>
            <a:ext cx="1077913" cy="1756833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4039" name="Text Box 12"/>
          <p:cNvSpPr txBox="1">
            <a:spLocks noChangeArrowheads="1"/>
          </p:cNvSpPr>
          <p:nvPr/>
        </p:nvSpPr>
        <p:spPr bwMode="auto">
          <a:xfrm>
            <a:off x="2852738" y="2942174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18</a:t>
            </a:r>
          </a:p>
        </p:txBody>
      </p:sp>
      <p:sp>
        <p:nvSpPr>
          <p:cNvPr id="44040" name="Line 13"/>
          <p:cNvSpPr>
            <a:spLocks noChangeShapeType="1"/>
          </p:cNvSpPr>
          <p:nvPr/>
        </p:nvSpPr>
        <p:spPr bwMode="auto">
          <a:xfrm>
            <a:off x="2865445" y="3653367"/>
            <a:ext cx="62547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2874963" y="3718984"/>
            <a:ext cx="642937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2808288" y="3767674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2471738" y="2870202"/>
            <a:ext cx="1173162" cy="17907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44044" name="Text Box 18"/>
          <p:cNvSpPr txBox="1">
            <a:spLocks noChangeArrowheads="1"/>
          </p:cNvSpPr>
          <p:nvPr/>
        </p:nvSpPr>
        <p:spPr bwMode="auto">
          <a:xfrm>
            <a:off x="4532313" y="3663957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8</a:t>
            </a:r>
          </a:p>
        </p:txBody>
      </p:sp>
      <p:sp>
        <p:nvSpPr>
          <p:cNvPr id="44045" name="Line 19"/>
          <p:cNvSpPr>
            <a:spLocks noChangeShapeType="1"/>
          </p:cNvSpPr>
          <p:nvPr/>
        </p:nvSpPr>
        <p:spPr bwMode="auto">
          <a:xfrm>
            <a:off x="4506922" y="3718984"/>
            <a:ext cx="720725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46" name="Text Box 22"/>
          <p:cNvSpPr txBox="1">
            <a:spLocks noChangeArrowheads="1"/>
          </p:cNvSpPr>
          <p:nvPr/>
        </p:nvSpPr>
        <p:spPr bwMode="auto">
          <a:xfrm>
            <a:off x="6040438" y="2937940"/>
            <a:ext cx="67310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44047" name="Line 23"/>
          <p:cNvSpPr>
            <a:spLocks noChangeShapeType="1"/>
          </p:cNvSpPr>
          <p:nvPr/>
        </p:nvSpPr>
        <p:spPr bwMode="auto">
          <a:xfrm flipV="1">
            <a:off x="5981709" y="3708400"/>
            <a:ext cx="722313" cy="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1945" name="Rectangle 25"/>
          <p:cNvSpPr>
            <a:spLocks noChangeArrowheads="1"/>
          </p:cNvSpPr>
          <p:nvPr/>
        </p:nvSpPr>
        <p:spPr bwMode="auto">
          <a:xfrm>
            <a:off x="4238634" y="2823634"/>
            <a:ext cx="1090613" cy="180128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81946" name="Text Box 26"/>
          <p:cNvSpPr txBox="1">
            <a:spLocks noChangeArrowheads="1"/>
          </p:cNvSpPr>
          <p:nvPr/>
        </p:nvSpPr>
        <p:spPr bwMode="auto">
          <a:xfrm>
            <a:off x="5988050" y="3729574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1947" name="Text Box 27"/>
          <p:cNvSpPr txBox="1">
            <a:spLocks noChangeArrowheads="1"/>
          </p:cNvSpPr>
          <p:nvPr/>
        </p:nvSpPr>
        <p:spPr bwMode="auto">
          <a:xfrm>
            <a:off x="5967413" y="3799417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48" name="Rectangle 28"/>
          <p:cNvSpPr>
            <a:spLocks noChangeArrowheads="1"/>
          </p:cNvSpPr>
          <p:nvPr/>
        </p:nvSpPr>
        <p:spPr bwMode="auto">
          <a:xfrm>
            <a:off x="5913439" y="2798233"/>
            <a:ext cx="1227137" cy="183726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75" tIns="45692" rIns="91375" bIns="45692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44052" name="Text Box 35"/>
          <p:cNvSpPr txBox="1">
            <a:spLocks noChangeArrowheads="1"/>
          </p:cNvSpPr>
          <p:nvPr/>
        </p:nvSpPr>
        <p:spPr bwMode="auto">
          <a:xfrm>
            <a:off x="2465397" y="1604439"/>
            <a:ext cx="4179887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Ai nhanh hơn?</a:t>
            </a: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81962" name="Text Box 42"/>
          <p:cNvSpPr txBox="1">
            <a:spLocks noChangeArrowheads="1"/>
          </p:cNvSpPr>
          <p:nvPr/>
        </p:nvSpPr>
        <p:spPr bwMode="auto">
          <a:xfrm>
            <a:off x="4454525" y="2906184"/>
            <a:ext cx="793750" cy="6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1963" name="Text Box 43"/>
          <p:cNvSpPr txBox="1">
            <a:spLocks noChangeArrowheads="1"/>
          </p:cNvSpPr>
          <p:nvPr/>
        </p:nvSpPr>
        <p:spPr bwMode="auto">
          <a:xfrm>
            <a:off x="4478338" y="2990858"/>
            <a:ext cx="793750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4055" name="Text Box 44"/>
          <p:cNvSpPr txBox="1">
            <a:spLocks noChangeArrowheads="1"/>
          </p:cNvSpPr>
          <p:nvPr/>
        </p:nvSpPr>
        <p:spPr bwMode="auto">
          <a:xfrm>
            <a:off x="233372" y="1572690"/>
            <a:ext cx="4179887" cy="58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5" tIns="45692" rIns="91375" bIns="45692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Trò chơi:</a:t>
            </a:r>
            <a:endParaRPr lang="en-US" altLang="en-US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1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1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81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81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819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81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/>
                                        <p:tgtEl>
                                          <p:spTgt spid="81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500"/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1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0" grpId="0" animBg="1"/>
      <p:bldP spid="81934" grpId="0"/>
      <p:bldP spid="81934" grpId="1"/>
      <p:bldP spid="81935" grpId="0"/>
      <p:bldP spid="81936" grpId="0" animBg="1"/>
      <p:bldP spid="81945" grpId="0" animBg="1"/>
      <p:bldP spid="81947" grpId="0"/>
      <p:bldP spid="81948" grpId="0" animBg="1"/>
      <p:bldP spid="81962" grpId="0"/>
      <p:bldP spid="81962" grpId="1"/>
      <p:bldP spid="819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9"/>
          <p:cNvSpPr txBox="1">
            <a:spLocks noChangeArrowheads="1"/>
          </p:cNvSpPr>
          <p:nvPr/>
        </p:nvSpPr>
        <p:spPr bwMode="auto">
          <a:xfrm>
            <a:off x="533400" y="2183113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304800" y="2607453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310551" y="3009780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Chia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52"/>
          <p:cNvSpPr txBox="1">
            <a:spLocks noChangeArrowheads="1"/>
          </p:cNvSpPr>
          <p:nvPr/>
        </p:nvSpPr>
        <p:spPr bwMode="auto">
          <a:xfrm>
            <a:off x="533400" y="3409889"/>
            <a:ext cx="8763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3" descr="Hoa tim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42" y="4737547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oa tim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8492">
            <a:off x="5997975" y="4648919"/>
            <a:ext cx="3048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419100" y="1283924"/>
            <a:ext cx="55850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6220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6400271" y="4191000"/>
            <a:ext cx="2286000" cy="2209800"/>
          </a:xfrm>
          <a:prstGeom prst="irregularSeal2">
            <a:avLst/>
          </a:prstGeo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52" descr="Kết quả hình ảnh cho hoa 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729" y="3962400"/>
            <a:ext cx="289454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9" name="AutoShape 7"/>
          <p:cNvSpPr>
            <a:spLocks noChangeArrowheads="1"/>
          </p:cNvSpPr>
          <p:nvPr/>
        </p:nvSpPr>
        <p:spPr bwMode="auto">
          <a:xfrm>
            <a:off x="4267730" y="4343400"/>
            <a:ext cx="1676136" cy="1905000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685271" y="3276600"/>
            <a:ext cx="2667000" cy="2743200"/>
          </a:xfrm>
          <a:prstGeom prst="irregularSeal2">
            <a:avLst/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685271" y="304800"/>
            <a:ext cx="2058458" cy="2514600"/>
          </a:xfrm>
          <a:prstGeom prst="irregularSeal2">
            <a:avLst/>
          </a:prstGeom>
          <a:gradFill rotWithShape="1">
            <a:gsLst>
              <a:gs pos="0">
                <a:srgbClr val="0000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7315730" y="304800"/>
            <a:ext cx="1295136" cy="4191000"/>
          </a:xfrm>
          <a:prstGeom prst="irregularSeal2">
            <a:avLst/>
          </a:pr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3733271" y="457200"/>
            <a:ext cx="2514865" cy="1295400"/>
          </a:xfrm>
          <a:prstGeom prst="irregularSeal1">
            <a:avLst/>
          </a:prstGeom>
          <a:gradFill rotWithShape="1">
            <a:gsLst>
              <a:gs pos="0">
                <a:srgbClr val="CC00CC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29865" y="6172200"/>
            <a:ext cx="685271" cy="6858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4" name="Picture 4" descr="Kết quả hình ảnh cho vong nguyet q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5" y="-6349"/>
            <a:ext cx="3124729" cy="278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7" descr="kids0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1"/>
            <a:ext cx="3352271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WordArt 13"/>
          <p:cNvSpPr>
            <a:spLocks noChangeArrowheads="1" noChangeShapeType="1" noTextEdit="1"/>
          </p:cNvSpPr>
          <p:nvPr/>
        </p:nvSpPr>
        <p:spPr bwMode="auto">
          <a:xfrm>
            <a:off x="657490" y="819151"/>
            <a:ext cx="7380552" cy="39147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6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CHÀO CÁC EM </a:t>
            </a:r>
          </a:p>
        </p:txBody>
      </p:sp>
    </p:spTree>
    <p:extLst>
      <p:ext uri="{BB962C8B-B14F-4D97-AF65-F5344CB8AC3E}">
        <p14:creationId xmlns:p14="http://schemas.microsoft.com/office/powerpoint/2010/main" val="40539662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  <p:bldP spid="49159" grpId="0" animBg="1"/>
      <p:bldP spid="49158" grpId="0" animBg="1"/>
      <p:bldP spid="49155" grpId="0" animBg="1"/>
      <p:bldP spid="49156" grpId="0" animBg="1"/>
      <p:bldP spid="4915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57200" y="2623660"/>
            <a:ext cx="838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16788" y="990600"/>
            <a:ext cx="60888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1964671" y="2066257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819401" y="1541263"/>
            <a:ext cx="4572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545571" y="1771423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=                   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926571" y="2057408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 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2828746" y="1541270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347228" y="3339413"/>
            <a:ext cx="83633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số mới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247302" y="4724409"/>
            <a:ext cx="83633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ta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mới bằng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3" name="Straight Connector 2"/>
          <p:cNvCxnSpPr>
            <a:stCxn id="4113" idx="3"/>
            <a:endCxn id="20" idx="1"/>
          </p:cNvCxnSpPr>
          <p:nvPr/>
        </p:nvCxnSpPr>
        <p:spPr>
          <a:xfrm>
            <a:off x="1926571" y="2002256"/>
            <a:ext cx="562151" cy="32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81200" y="15341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488722" y="1774668"/>
            <a:ext cx="38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=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28758" y="2035225"/>
            <a:ext cx="406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776271" y="1988847"/>
            <a:ext cx="638350" cy="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53729" y="1534187"/>
                <a:ext cx="696023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/>
                            </a:rPr>
                            <m:t>𝟑𝟎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/>
                            </a:rPr>
                            <m:t>𝟒𝟓</m:t>
                          </m:r>
                        </m:den>
                      </m:f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17" y="1534180"/>
                <a:ext cx="721671" cy="9017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2683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/>
      <p:bldP spid="4105" grpId="0"/>
      <p:bldP spid="4110" grpId="0" animBg="1"/>
      <p:bldP spid="4111" grpId="0" animBg="1"/>
      <p:bldP spid="4113" grpId="0"/>
      <p:bldP spid="4114" grpId="0"/>
      <p:bldP spid="4116" grpId="0"/>
      <p:bldP spid="4132" grpId="0"/>
      <p:bldP spid="4133" grpId="0"/>
      <p:bldP spid="4" grpId="0"/>
      <p:bldP spid="20" grpId="0"/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1295400" y="1219210"/>
            <a:ext cx="1676400" cy="1325033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lIns="91403" tIns="45704" rIns="91403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657600" y="1219200"/>
            <a:ext cx="1905000" cy="523188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657600" y="1219200"/>
            <a:ext cx="1905000" cy="523188"/>
          </a:xfrm>
          <a:prstGeom prst="rect">
            <a:avLst/>
          </a:prstGeom>
          <a:solidFill>
            <a:srgbClr val="99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3657600" y="1219200"/>
            <a:ext cx="1905000" cy="523188"/>
          </a:xfrm>
          <a:prstGeom prst="rect">
            <a:avLst/>
          </a:prstGeom>
          <a:solidFill>
            <a:srgbClr val="EBF1DE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PHẦN THI RUNG CHUÔNG VÀNG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7175" name="Picture 8" descr="Earth-2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6" name="Picture 10" descr="sbwatchd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15" y="1524000"/>
            <a:ext cx="900113" cy="899584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11627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11628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11629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11630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11631" name="Oval 15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11632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11633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11634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11635" name="Oval 1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11636" name="Oval 20"/>
          <p:cNvSpPr>
            <a:spLocks noChangeArrowheads="1"/>
          </p:cNvSpPr>
          <p:nvPr/>
        </p:nvSpPr>
        <p:spPr bwMode="auto">
          <a:xfrm>
            <a:off x="7966075" y="1621367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11637" name="Oval 21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11638" name="Oval 22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11639" name="Oval 2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11640" name="Oval 24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11641" name="Oval 2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11642" name="Oval 26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11643" name="Oval 2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11644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11645" name="Oval 29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11646" name="Oval 30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11647" name="Oval 3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7199" name="Text Box 35"/>
          <p:cNvSpPr txBox="1">
            <a:spLocks noChangeArrowheads="1"/>
          </p:cNvSpPr>
          <p:nvPr/>
        </p:nvSpPr>
        <p:spPr bwMode="auto">
          <a:xfrm>
            <a:off x="3870340" y="6210301"/>
            <a:ext cx="268287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200" name="AutoShape 36"/>
          <p:cNvSpPr>
            <a:spLocks noChangeArrowheads="1"/>
          </p:cNvSpPr>
          <p:nvPr/>
        </p:nvSpPr>
        <p:spPr bwMode="auto">
          <a:xfrm>
            <a:off x="228600" y="2296584"/>
            <a:ext cx="8529638" cy="2951570"/>
          </a:xfrm>
          <a:prstGeom prst="cloudCallout">
            <a:avLst>
              <a:gd name="adj1" fmla="val -41958"/>
              <a:gd name="adj2" fmla="val 87903"/>
            </a:avLst>
          </a:prstGeom>
          <a:solidFill>
            <a:srgbClr val="66FF33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i="1">
              <a:solidFill>
                <a:srgbClr val="6600CC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6600CC"/>
                </a:solidFill>
                <a:latin typeface="Times New Roman" pitchFamily="18" charset="0"/>
              </a:rPr>
              <a:t>Viết phân số: năm mươi hai phần tám mươi tư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167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1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1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nimBg="1"/>
      <p:bldP spid="111621" grpId="0" animBg="1"/>
      <p:bldP spid="111622" grpId="0" animBg="1"/>
      <p:bldP spid="111633" grpId="0" animBg="1"/>
      <p:bldP spid="111634" grpId="0" animBg="1"/>
      <p:bldP spid="111635" grpId="0" animBg="1"/>
      <p:bldP spid="111636" grpId="0" animBg="1"/>
      <p:bldP spid="111637" grpId="0" animBg="1"/>
      <p:bldP spid="111638" grpId="0" animBg="1"/>
      <p:bldP spid="111639" grpId="0" animBg="1"/>
      <p:bldP spid="111640" grpId="0" animBg="1"/>
      <p:bldP spid="111641" grpId="0" animBg="1"/>
      <p:bldP spid="111642" grpId="0" animBg="1"/>
      <p:bldP spid="111643" grpId="0" animBg="1"/>
      <p:bldP spid="111644" grpId="0" animBg="1"/>
      <p:bldP spid="111645" grpId="0" animBg="1"/>
      <p:bldP spid="111646" grpId="0" animBg="1"/>
      <p:bldP spid="1116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962400" y="762000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graphicFrame>
        <p:nvGraphicFramePr>
          <p:cNvPr id="118789" name="Object 5"/>
          <p:cNvGraphicFramePr>
            <a:graphicFrameLocks noGrp="1" noChangeAspect="1"/>
          </p:cNvGraphicFramePr>
          <p:nvPr>
            <p:ph idx="4294967295"/>
          </p:nvPr>
        </p:nvGraphicFramePr>
        <p:xfrm>
          <a:off x="4343400" y="2133601"/>
          <a:ext cx="901700" cy="16446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Equation 3.0" r:id="rId2" imgW="215713" imgH="393359" progId="Equation.3">
                  <p:embed/>
                </p:oleObj>
              </mc:Choice>
              <mc:Fallback>
                <p:oleObj name="Microsoft Equation 3.0" r:id="rId2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133601"/>
                        <a:ext cx="901700" cy="16446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15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/>
          <p:cNvSpPr>
            <a:spLocks noChangeArrowheads="1"/>
          </p:cNvSpPr>
          <p:nvPr/>
        </p:nvSpPr>
        <p:spPr bwMode="auto">
          <a:xfrm>
            <a:off x="1295400" y="1219210"/>
            <a:ext cx="1828800" cy="1325033"/>
          </a:xfrm>
          <a:prstGeom prst="irregularSeal2">
            <a:avLst/>
          </a:prstGeom>
          <a:solidFill>
            <a:srgbClr val="DCE6F2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lIns="91403" tIns="45704" rIns="91403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4140200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149725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4121150" y="1771652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PHẦN THI RUNG CHUÔNG VÀNG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0247" name="Picture 7" descr="Earth-2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5" name="Picture 9" descr="sbwatchd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15" y="1524000"/>
            <a:ext cx="900113" cy="899584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16746" name="Oval 1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16748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16749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16750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16751" name="Oval 1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16752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16753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16754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16755" name="Oval 19"/>
          <p:cNvSpPr>
            <a:spLocks noChangeArrowheads="1"/>
          </p:cNvSpPr>
          <p:nvPr/>
        </p:nvSpPr>
        <p:spPr bwMode="auto">
          <a:xfrm>
            <a:off x="7966075" y="1621367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16756" name="Oval 20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16757" name="Oval 21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16758" name="Oval 2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16759" name="Oval 23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16760" name="Oval 24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16761" name="Oval 25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16762" name="Oval 2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16763" name="Oval 27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16764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16765" name="Oval 2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16766" name="Oval 3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3870340" y="6210301"/>
            <a:ext cx="268287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0272" name="Object 36"/>
          <p:cNvGraphicFramePr>
            <a:graphicFrameLocks noChangeAspect="1"/>
          </p:cNvGraphicFramePr>
          <p:nvPr/>
        </p:nvGraphicFramePr>
        <p:xfrm>
          <a:off x="5257800" y="2971800"/>
          <a:ext cx="5222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4" imgH="393529" progId="Equation.3">
                  <p:embed/>
                </p:oleObj>
              </mc:Choice>
              <mc:Fallback>
                <p:oleObj name="Equation"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971800"/>
                        <a:ext cx="52228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3" name="Text Box 37"/>
          <p:cNvSpPr txBox="1">
            <a:spLocks noChangeArrowheads="1"/>
          </p:cNvSpPr>
          <p:nvPr/>
        </p:nvSpPr>
        <p:spPr bwMode="auto">
          <a:xfrm>
            <a:off x="2590800" y="3048000"/>
            <a:ext cx="2590800" cy="6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i="1">
                <a:solidFill>
                  <a:srgbClr val="000000"/>
                </a:solidFill>
                <a:latin typeface="Times New Roman" pitchFamily="18" charset="0"/>
              </a:rPr>
              <a:t>Đọc phân số</a:t>
            </a:r>
            <a:endParaRPr lang="en-US" sz="36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50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16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6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nimBg="1"/>
      <p:bldP spid="116740" grpId="0" animBg="1"/>
      <p:bldP spid="116741" grpId="0" animBg="1"/>
      <p:bldP spid="116752" grpId="0" animBg="1"/>
      <p:bldP spid="116753" grpId="0" animBg="1"/>
      <p:bldP spid="116754" grpId="0" animBg="1"/>
      <p:bldP spid="116755" grpId="0" animBg="1"/>
      <p:bldP spid="116756" grpId="0" animBg="1"/>
      <p:bldP spid="116757" grpId="0" animBg="1"/>
      <p:bldP spid="116758" grpId="0" animBg="1"/>
      <p:bldP spid="116759" grpId="0" animBg="1"/>
      <p:bldP spid="116760" grpId="0" animBg="1"/>
      <p:bldP spid="116761" grpId="0" animBg="1"/>
      <p:bldP spid="116762" grpId="0" animBg="1"/>
      <p:bldP spid="116763" grpId="0" animBg="1"/>
      <p:bldP spid="116764" grpId="0" animBg="1"/>
      <p:bldP spid="116765" grpId="0" animBg="1"/>
      <p:bldP spid="1167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AutoShape 4"/>
          <p:cNvSpPr>
            <a:spLocks noChangeArrowheads="1"/>
          </p:cNvSpPr>
          <p:nvPr/>
        </p:nvSpPr>
        <p:spPr bwMode="auto">
          <a:xfrm>
            <a:off x="0" y="2546351"/>
            <a:ext cx="8909050" cy="1077526"/>
          </a:xfrm>
          <a:prstGeom prst="cloudCallout">
            <a:avLst>
              <a:gd name="adj1" fmla="val -43676"/>
              <a:gd name="adj2" fmla="val 83870"/>
            </a:avLst>
          </a:prstGeom>
          <a:solidFill>
            <a:srgbClr val="EBF1DE"/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000000"/>
                </a:solidFill>
                <a:latin typeface="Times New Roman" pitchFamily="18" charset="0"/>
              </a:rPr>
              <a:t>Hai phần năm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962400" y="762000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29779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AutoShape 2"/>
          <p:cNvSpPr>
            <a:spLocks noChangeArrowheads="1"/>
          </p:cNvSpPr>
          <p:nvPr/>
        </p:nvSpPr>
        <p:spPr bwMode="auto">
          <a:xfrm>
            <a:off x="1295400" y="1219200"/>
            <a:ext cx="1905000" cy="1371600"/>
          </a:xfrm>
          <a:prstGeom prst="irregularSeal2">
            <a:avLst/>
          </a:prstGeom>
          <a:solidFill>
            <a:schemeClr val="bg2"/>
          </a:solidFill>
          <a:ln w="38100">
            <a:solidFill>
              <a:srgbClr val="00FF00"/>
            </a:solidFill>
            <a:miter lim="800000"/>
            <a:headEnd/>
            <a:tailEnd/>
          </a:ln>
        </p:spPr>
        <p:txBody>
          <a:bodyPr wrap="none" lIns="91403" tIns="45704" rIns="91403" bIns="4570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4140200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4119563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21861" name="Text Box 5"/>
          <p:cNvSpPr txBox="1">
            <a:spLocks noChangeArrowheads="1"/>
          </p:cNvSpPr>
          <p:nvPr/>
        </p:nvSpPr>
        <p:spPr bwMode="auto">
          <a:xfrm>
            <a:off x="4114800" y="1775885"/>
            <a:ext cx="1905000" cy="523188"/>
          </a:xfrm>
          <a:prstGeom prst="rect">
            <a:avLst/>
          </a:prstGeom>
          <a:solidFill>
            <a:srgbClr val="3333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1">
            <a:gsLst>
              <a:gs pos="0">
                <a:schemeClr val="accent1">
                  <a:alpha val="81000"/>
                </a:schemeClr>
              </a:gs>
              <a:gs pos="100000">
                <a:schemeClr val="bg1">
                  <a:alpha val="82999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PHẦN THI RUNG CHUÔNG VÀNG 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pic>
        <p:nvPicPr>
          <p:cNvPr id="13319" name="Picture 7" descr="Earth-23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4102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!bell_0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5084">
            <a:off x="-968375" y="304800"/>
            <a:ext cx="1935163" cy="1845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Picture 9" descr="sbwatchdo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15" y="1524000"/>
            <a:ext cx="900113" cy="899584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121866" name="Oval 1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20</a:t>
            </a:r>
          </a:p>
        </p:txBody>
      </p:sp>
      <p:sp>
        <p:nvSpPr>
          <p:cNvPr id="121867" name="Oval 11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19</a:t>
            </a:r>
          </a:p>
        </p:txBody>
      </p:sp>
      <p:sp>
        <p:nvSpPr>
          <p:cNvPr id="121868" name="Oval 1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18</a:t>
            </a:r>
          </a:p>
        </p:txBody>
      </p:sp>
      <p:sp>
        <p:nvSpPr>
          <p:cNvPr id="121869" name="Oval 13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17</a:t>
            </a:r>
          </a:p>
        </p:txBody>
      </p:sp>
      <p:sp>
        <p:nvSpPr>
          <p:cNvPr id="121870" name="Oval 14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16</a:t>
            </a:r>
          </a:p>
        </p:txBody>
      </p:sp>
      <p:sp>
        <p:nvSpPr>
          <p:cNvPr id="121871" name="Oval 15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15</a:t>
            </a:r>
          </a:p>
        </p:txBody>
      </p:sp>
      <p:sp>
        <p:nvSpPr>
          <p:cNvPr id="121872" name="Oval 1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10</a:t>
            </a:r>
          </a:p>
        </p:txBody>
      </p:sp>
      <p:sp>
        <p:nvSpPr>
          <p:cNvPr id="121873" name="Oval 17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9</a:t>
            </a:r>
          </a:p>
        </p:txBody>
      </p:sp>
      <p:sp>
        <p:nvSpPr>
          <p:cNvPr id="121874" name="Oval 18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sp>
        <p:nvSpPr>
          <p:cNvPr id="121875" name="Oval 19"/>
          <p:cNvSpPr>
            <a:spLocks noChangeArrowheads="1"/>
          </p:cNvSpPr>
          <p:nvPr/>
        </p:nvSpPr>
        <p:spPr bwMode="auto">
          <a:xfrm>
            <a:off x="7966075" y="1621367"/>
            <a:ext cx="914400" cy="6858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121876" name="Oval 20"/>
          <p:cNvSpPr>
            <a:spLocks noChangeArrowheads="1"/>
          </p:cNvSpPr>
          <p:nvPr/>
        </p:nvSpPr>
        <p:spPr bwMode="auto">
          <a:xfrm>
            <a:off x="795972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121877" name="Oval 21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121878" name="Oval 22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sp>
        <p:nvSpPr>
          <p:cNvPr id="121879" name="Oval 23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  <p:sp>
        <p:nvSpPr>
          <p:cNvPr id="121880" name="Oval 24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121881" name="Oval 25"/>
          <p:cNvSpPr>
            <a:spLocks noChangeArrowheads="1"/>
          </p:cNvSpPr>
          <p:nvPr/>
        </p:nvSpPr>
        <p:spPr bwMode="auto">
          <a:xfrm>
            <a:off x="7980363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121882" name="Oval 26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0</a:t>
            </a:r>
          </a:p>
        </p:txBody>
      </p:sp>
      <p:sp>
        <p:nvSpPr>
          <p:cNvPr id="121883" name="Oval 27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11</a:t>
            </a:r>
          </a:p>
        </p:txBody>
      </p:sp>
      <p:sp>
        <p:nvSpPr>
          <p:cNvPr id="121884" name="Oval 28"/>
          <p:cNvSpPr>
            <a:spLocks noChangeArrowheads="1"/>
          </p:cNvSpPr>
          <p:nvPr/>
        </p:nvSpPr>
        <p:spPr bwMode="auto">
          <a:xfrm>
            <a:off x="7966075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12</a:t>
            </a:r>
          </a:p>
        </p:txBody>
      </p:sp>
      <p:sp>
        <p:nvSpPr>
          <p:cNvPr id="121885" name="Oval 29"/>
          <p:cNvSpPr>
            <a:spLocks noChangeArrowheads="1"/>
          </p:cNvSpPr>
          <p:nvPr/>
        </p:nvSpPr>
        <p:spPr bwMode="auto">
          <a:xfrm>
            <a:off x="79248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13</a:t>
            </a:r>
          </a:p>
        </p:txBody>
      </p:sp>
      <p:sp>
        <p:nvSpPr>
          <p:cNvPr id="121886" name="Oval 30"/>
          <p:cNvSpPr>
            <a:spLocks noChangeArrowheads="1"/>
          </p:cNvSpPr>
          <p:nvPr/>
        </p:nvSpPr>
        <p:spPr bwMode="auto">
          <a:xfrm>
            <a:off x="8001000" y="1600200"/>
            <a:ext cx="990600" cy="762000"/>
          </a:xfrm>
          <a:prstGeom prst="ellipse">
            <a:avLst/>
          </a:prstGeom>
          <a:gradFill rotWithShape="1">
            <a:gsLst>
              <a:gs pos="0">
                <a:srgbClr val="FF9933"/>
              </a:gs>
              <a:gs pos="50000">
                <a:schemeClr val="tx2"/>
              </a:gs>
              <a:gs pos="100000">
                <a:srgbClr val="FF99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03" tIns="45704" rIns="91403" bIns="45704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14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3870340" y="6210301"/>
            <a:ext cx="2682875" cy="36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1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44" name="AutoShape 34"/>
          <p:cNvSpPr>
            <a:spLocks noChangeArrowheads="1"/>
          </p:cNvSpPr>
          <p:nvPr/>
        </p:nvSpPr>
        <p:spPr bwMode="auto">
          <a:xfrm>
            <a:off x="0" y="3181351"/>
            <a:ext cx="8909050" cy="2014548"/>
          </a:xfrm>
          <a:prstGeom prst="cloudCallout">
            <a:avLst>
              <a:gd name="adj1" fmla="val -43676"/>
              <a:gd name="adj2" fmla="val 37532"/>
            </a:avLst>
          </a:prstGeom>
          <a:solidFill>
            <a:srgbClr val="99FF99"/>
          </a:solidFill>
          <a:ln w="9525">
            <a:solidFill>
              <a:srgbClr val="9933FF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i="1">
                <a:solidFill>
                  <a:srgbClr val="000000"/>
                </a:solidFill>
                <a:latin typeface="Times New Roman" pitchFamily="18" charset="0"/>
              </a:rPr>
              <a:t>Viết phân số có tử số là 9, mẫu số là 10</a:t>
            </a:r>
          </a:p>
        </p:txBody>
      </p:sp>
    </p:spTree>
    <p:extLst>
      <p:ext uri="{BB962C8B-B14F-4D97-AF65-F5344CB8AC3E}">
        <p14:creationId xmlns:p14="http://schemas.microsoft.com/office/powerpoint/2010/main" val="146222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25 -0.00577 L -0.91667 -0.016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83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218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  <p:bldP spid="121860" grpId="0" animBg="1"/>
      <p:bldP spid="121861" grpId="0" animBg="1"/>
      <p:bldP spid="121872" grpId="0" animBg="1"/>
      <p:bldP spid="121873" grpId="0" animBg="1"/>
      <p:bldP spid="121874" grpId="0" animBg="1"/>
      <p:bldP spid="121875" grpId="0" animBg="1"/>
      <p:bldP spid="121876" grpId="0" animBg="1"/>
      <p:bldP spid="121877" grpId="0" animBg="1"/>
      <p:bldP spid="121878" grpId="0" animBg="1"/>
      <p:bldP spid="121879" grpId="0" animBg="1"/>
      <p:bldP spid="121880" grpId="0" animBg="1"/>
      <p:bldP spid="121881" grpId="0" animBg="1"/>
      <p:bldP spid="121882" grpId="0" animBg="1"/>
      <p:bldP spid="121883" grpId="0" animBg="1"/>
      <p:bldP spid="121884" grpId="0" animBg="1"/>
      <p:bldP spid="121885" grpId="0" animBg="1"/>
      <p:bldP spid="1218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455628" y="1174751"/>
            <a:ext cx="7773987" cy="1077526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F2DCDB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lIns="91403" tIns="45704" rIns="91403" bIns="45704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000" b="1" i="1">
              <a:solidFill>
                <a:srgbClr val="6600CC"/>
              </a:solidFill>
              <a:latin typeface="Times New Roman" pitchFamily="18" charset="0"/>
            </a:endParaRPr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4343400" y="1295400"/>
          <a:ext cx="762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12" imgH="393529" progId="Equation.3">
                  <p:embed/>
                </p:oleObj>
              </mc:Choice>
              <mc:Fallback>
                <p:oleObj name="Equation" r:id="rId2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7620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438400" y="1828801"/>
            <a:ext cx="2133600" cy="52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3" tIns="45704" rIns="91403" bIns="4570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endParaRPr lang="vi-VN" sz="28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15365" name="Picture 5" descr="Tàng-Tà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191252"/>
            <a:ext cx="1409700" cy="666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78817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tile tx="0" ty="0" sx="100000" sy="100000" flip="none" algn="tl"/>
        </a:blipFill>
        <a:ln w="57150" cap="flat" cmpd="thinThick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</TotalTime>
  <Words>1138</Words>
  <Application>Microsoft Office PowerPoint</Application>
  <PresentationFormat>On-screen Show (4:3)</PresentationFormat>
  <Paragraphs>324</Paragraphs>
  <Slides>26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.VnArial Narrow</vt:lpstr>
      <vt:lpstr>.VnCentury SchoolbookH</vt:lpstr>
      <vt:lpstr>.VnTime</vt:lpstr>
      <vt:lpstr>Arial</vt:lpstr>
      <vt:lpstr>Calibri</vt:lpstr>
      <vt:lpstr>Cambria Math</vt:lpstr>
      <vt:lpstr>Impact</vt:lpstr>
      <vt:lpstr>Times New Roman</vt:lpstr>
      <vt:lpstr>Office Theme</vt:lpstr>
      <vt:lpstr>Default Design</vt:lpstr>
      <vt:lpstr>2_Default Design</vt:lpstr>
      <vt:lpstr>3_Default Design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nguyenngocbich1107@gmail.com</cp:lastModifiedBy>
  <cp:revision>99</cp:revision>
  <dcterms:created xsi:type="dcterms:W3CDTF">2020-04-10T15:12:05Z</dcterms:created>
  <dcterms:modified xsi:type="dcterms:W3CDTF">2023-02-20T05:46:10Z</dcterms:modified>
</cp:coreProperties>
</file>