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4"/>
  </p:notesMasterIdLst>
  <p:sldIdLst>
    <p:sldId id="445" r:id="rId3"/>
    <p:sldId id="280" r:id="rId4"/>
    <p:sldId id="464" r:id="rId5"/>
    <p:sldId id="283" r:id="rId6"/>
    <p:sldId id="278" r:id="rId7"/>
    <p:sldId id="416" r:id="rId8"/>
    <p:sldId id="490" r:id="rId9"/>
    <p:sldId id="525" r:id="rId10"/>
    <p:sldId id="494" r:id="rId11"/>
    <p:sldId id="523" r:id="rId12"/>
    <p:sldId id="526" r:id="rId13"/>
    <p:sldId id="497" r:id="rId14"/>
    <p:sldId id="524" r:id="rId15"/>
    <p:sldId id="518" r:id="rId16"/>
    <p:sldId id="519" r:id="rId17"/>
    <p:sldId id="527" r:id="rId18"/>
    <p:sldId id="521" r:id="rId19"/>
    <p:sldId id="528" r:id="rId20"/>
    <p:sldId id="292" r:id="rId21"/>
    <p:sldId id="293"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0326" autoAdjust="0"/>
  </p:normalViewPr>
  <p:slideViewPr>
    <p:cSldViewPr snapToGrid="0">
      <p:cViewPr varScale="1">
        <p:scale>
          <a:sx n="59" d="100"/>
          <a:sy n="59" d="100"/>
        </p:scale>
        <p:origin x="109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20</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971" y="3455601"/>
            <a:ext cx="6102486" cy="33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972" y="0"/>
            <a:ext cx="6102486" cy="35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 descr="IMG_4573"/>
          <p:cNvPicPr>
            <a:picLocks noChangeAspect="1" noChangeArrowheads="1"/>
          </p:cNvPicPr>
          <p:nvPr/>
        </p:nvPicPr>
        <p:blipFill>
          <a:blip r:embed="rId4">
            <a:extLst>
              <a:ext uri="{28A0092B-C50C-407E-A947-70E740481C1C}">
                <a14:useLocalDpi xmlns:a14="http://schemas.microsoft.com/office/drawing/2010/main" val="0"/>
              </a:ext>
            </a:extLst>
          </a:blip>
          <a:srcRect l="26218" t="35925" r="12230" b="4855"/>
          <a:stretch>
            <a:fillRect/>
          </a:stretch>
        </p:blipFill>
        <p:spPr bwMode="auto">
          <a:xfrm>
            <a:off x="0" y="3406303"/>
            <a:ext cx="6102486" cy="34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descr="IMG_4623"/>
          <p:cNvPicPr>
            <a:picLocks noChangeAspect="1" noChangeArrowheads="1"/>
          </p:cNvPicPr>
          <p:nvPr/>
        </p:nvPicPr>
        <p:blipFill>
          <a:blip r:embed="rId5">
            <a:extLst>
              <a:ext uri="{28A0092B-C50C-407E-A947-70E740481C1C}">
                <a14:useLocalDpi xmlns:a14="http://schemas.microsoft.com/office/drawing/2010/main" val="0"/>
              </a:ext>
            </a:extLst>
          </a:blip>
          <a:srcRect l="12906" t="22504" r="8665" b="9984"/>
          <a:stretch>
            <a:fillRect/>
          </a:stretch>
        </p:blipFill>
        <p:spPr bwMode="auto">
          <a:xfrm>
            <a:off x="-1" y="0"/>
            <a:ext cx="6089515" cy="350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2" descr="10987717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300" y="3520469"/>
            <a:ext cx="6118700" cy="336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8" descr="9-2010sp08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541" y="-26810"/>
            <a:ext cx="6112217" cy="352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 descr="phong_nhay_x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6" y="-18512"/>
            <a:ext cx="6089515" cy="353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 descr="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14" y="3501956"/>
            <a:ext cx="6089514" cy="335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8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8"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out)">
                                      <p:cBhvr>
                                        <p:cTn id="10" dur="2000"/>
                                        <p:tgtEl>
                                          <p:spTgt spid="3"/>
                                        </p:tgtEl>
                                      </p:cBhvr>
                                    </p:animEffect>
                                  </p:childTnLst>
                                </p:cTn>
                              </p:par>
                              <p:par>
                                <p:cTn id="11" presetID="8" presetClass="entr" presetSubtype="3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out)">
                                      <p:cBhvr>
                                        <p:cTn id="13" dur="2000"/>
                                        <p:tgtEl>
                                          <p:spTgt spid="5"/>
                                        </p:tgtEl>
                                      </p:cBhvr>
                                    </p:animEffect>
                                  </p:childTnLst>
                                </p:cTn>
                              </p:par>
                              <p:par>
                                <p:cTn id="14" presetID="8"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out)">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par>
                                <p:cTn id="22" presetID="2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par>
                                <p:cTn id="25" presetID="2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par>
                                <p:cTn id="28" presetID="2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edg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49849" y="2672183"/>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649849" y="1356702"/>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764521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097281" y="1043704"/>
            <a:ext cx="9997439" cy="275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3. </a:t>
            </a:r>
            <a:r>
              <a:rPr lang="vi-VN" altLang="vi-VN" sz="3200" b="1"/>
              <a:t>Tìm những từ ngữ thích hợp với mỗi chỗ trống để hoàn chỉnh các thành ngữ sau:</a:t>
            </a:r>
          </a:p>
          <a:p>
            <a:pPr algn="just">
              <a:lnSpc>
                <a:spcPct val="150000"/>
              </a:lnSpc>
            </a:pPr>
            <a:r>
              <a:rPr lang="vi-VN" altLang="vi-VN" sz="3200"/>
              <a:t>a. Khoẻ như</a:t>
            </a:r>
            <a:r>
              <a:rPr lang="en-US" altLang="vi-VN" sz="3200"/>
              <a:t>………..</a:t>
            </a:r>
            <a:endParaRPr lang="vi-VN" altLang="vi-VN" sz="3200"/>
          </a:p>
          <a:p>
            <a:pPr algn="just">
              <a:lnSpc>
                <a:spcPct val="150000"/>
              </a:lnSpc>
            </a:pPr>
            <a:r>
              <a:rPr lang="vi-VN" altLang="vi-VN" sz="3200"/>
              <a:t>b. Nhanh như</a:t>
            </a:r>
            <a:r>
              <a:rPr lang="en-US" altLang="vi-VN" sz="3200"/>
              <a:t>……....</a:t>
            </a:r>
          </a:p>
        </p:txBody>
      </p:sp>
      <p:sp>
        <p:nvSpPr>
          <p:cNvPr id="3" name="Text Box 53"/>
          <p:cNvSpPr txBox="1">
            <a:spLocks noChangeArrowheads="1"/>
          </p:cNvSpPr>
          <p:nvPr/>
        </p:nvSpPr>
        <p:spPr bwMode="auto">
          <a:xfrm>
            <a:off x="5340755" y="2382973"/>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a:solidFill>
                  <a:srgbClr val="6767FF"/>
                </a:solidFill>
                <a:latin typeface="Times New Roman" panose="02020603050405020304" pitchFamily="18" charset="0"/>
              </a:rPr>
              <a:t>M : </a:t>
            </a:r>
            <a:r>
              <a:rPr lang="en-US" altLang="en-US" sz="3200">
                <a:solidFill>
                  <a:srgbClr val="FF0000"/>
                </a:solidFill>
                <a:latin typeface="Times New Roman" panose="02020603050405020304" pitchFamily="18" charset="0"/>
              </a:rPr>
              <a:t>Khoẻ như voi</a:t>
            </a:r>
            <a:r>
              <a:rPr lang="en-US" altLang="en-US" sz="3200">
                <a:solidFill>
                  <a:srgbClr val="6767FF"/>
                </a:solidFill>
                <a:latin typeface="Times New Roman" panose="02020603050405020304" pitchFamily="18" charset="0"/>
              </a:rPr>
              <a:t> </a:t>
            </a:r>
            <a:r>
              <a:rPr lang="en-US" altLang="en-US" sz="3200">
                <a:solidFill>
                  <a:schemeClr val="bg1"/>
                </a:solidFill>
                <a:latin typeface="Times New Roman" panose="02020603050405020304" pitchFamily="18" charset="0"/>
              </a:rPr>
              <a:t>voi</a:t>
            </a:r>
          </a:p>
        </p:txBody>
      </p:sp>
      <p:sp>
        <p:nvSpPr>
          <p:cNvPr id="4" name="Text Box 54"/>
          <p:cNvSpPr txBox="1">
            <a:spLocks noChangeArrowheads="1"/>
          </p:cNvSpPr>
          <p:nvPr/>
        </p:nvSpPr>
        <p:spPr bwMode="auto">
          <a:xfrm>
            <a:off x="5340755" y="3176740"/>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a:solidFill>
                  <a:srgbClr val="6767FF"/>
                </a:solidFill>
                <a:latin typeface="Times New Roman" panose="02020603050405020304" pitchFamily="18" charset="0"/>
              </a:rPr>
              <a:t>M : </a:t>
            </a:r>
            <a:r>
              <a:rPr lang="en-US" altLang="en-US" sz="3200">
                <a:solidFill>
                  <a:srgbClr val="FF0000"/>
                </a:solidFill>
                <a:latin typeface="Times New Roman" panose="02020603050405020304" pitchFamily="18" charset="0"/>
              </a:rPr>
              <a:t>Nhanh như cắt</a:t>
            </a:r>
            <a:r>
              <a:rPr lang="en-US" altLang="en-US" sz="3200">
                <a:solidFill>
                  <a:schemeClr val="bg1"/>
                </a:solidFill>
                <a:latin typeface="Times New Roman" panose="02020603050405020304" pitchFamily="18" charset="0"/>
              </a:rPr>
              <a:t>cắt</a:t>
            </a:r>
            <a:endParaRPr lang="en-US" altLang="en-US" sz="32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430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097281" y="1043704"/>
            <a:ext cx="9997439" cy="436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3. </a:t>
            </a:r>
            <a:r>
              <a:rPr lang="vi-VN" altLang="vi-VN" sz="3200" b="1"/>
              <a:t>Tìm những từ ngữ thích hợp với mỗi chỗ trống để hoàn chỉnh các thành ngữ sau:</a:t>
            </a:r>
          </a:p>
          <a:p>
            <a:pPr marL="514350" indent="-514350" algn="just">
              <a:lnSpc>
                <a:spcPct val="150000"/>
              </a:lnSpc>
              <a:buAutoNum type="alphaLcPeriod"/>
            </a:pPr>
            <a:r>
              <a:rPr lang="vi-VN" altLang="vi-VN" sz="3200"/>
              <a:t>Khoẻ như</a:t>
            </a:r>
            <a:r>
              <a:rPr lang="en-US" altLang="vi-VN" sz="3200"/>
              <a:t> </a:t>
            </a:r>
            <a:r>
              <a:rPr lang="en-US" altLang="vi-VN" sz="3200" b="1">
                <a:solidFill>
                  <a:srgbClr val="FF0000"/>
                </a:solidFill>
              </a:rPr>
              <a:t>trâu			</a:t>
            </a:r>
            <a:r>
              <a:rPr lang="vi-VN" altLang="vi-VN" sz="3200"/>
              <a:t>b. Nhanh như</a:t>
            </a:r>
            <a:r>
              <a:rPr lang="en-US" altLang="vi-VN" sz="3200"/>
              <a:t> </a:t>
            </a:r>
            <a:r>
              <a:rPr lang="en-US" altLang="vi-VN" sz="3200" b="1">
                <a:solidFill>
                  <a:srgbClr val="FF0000"/>
                </a:solidFill>
              </a:rPr>
              <a:t>gió</a:t>
            </a:r>
          </a:p>
          <a:p>
            <a:pPr algn="just">
              <a:lnSpc>
                <a:spcPct val="150000"/>
              </a:lnSpc>
            </a:pPr>
            <a:r>
              <a:rPr lang="en-US" altLang="vi-VN" sz="3200"/>
              <a:t>     </a:t>
            </a:r>
            <a:r>
              <a:rPr lang="vi-VN" altLang="vi-VN" sz="3200"/>
              <a:t>Khoẻ như</a:t>
            </a:r>
            <a:r>
              <a:rPr lang="en-US" altLang="vi-VN" sz="3200"/>
              <a:t> </a:t>
            </a:r>
            <a:r>
              <a:rPr lang="en-US" altLang="vi-VN" sz="3200" b="1">
                <a:solidFill>
                  <a:srgbClr val="FF0000"/>
                </a:solidFill>
              </a:rPr>
              <a:t>hùm			    </a:t>
            </a:r>
            <a:r>
              <a:rPr lang="vi-VN" altLang="vi-VN" sz="3200"/>
              <a:t>Nhanh như</a:t>
            </a:r>
            <a:r>
              <a:rPr lang="en-US" altLang="vi-VN" sz="3200"/>
              <a:t> </a:t>
            </a:r>
            <a:r>
              <a:rPr lang="en-US" altLang="vi-VN" sz="3200" b="1">
                <a:solidFill>
                  <a:srgbClr val="FF0000"/>
                </a:solidFill>
              </a:rPr>
              <a:t>chớp</a:t>
            </a:r>
          </a:p>
          <a:p>
            <a:pPr algn="just">
              <a:lnSpc>
                <a:spcPct val="150000"/>
              </a:lnSpc>
            </a:pPr>
            <a:r>
              <a:rPr lang="en-US" altLang="vi-VN" sz="3200" b="1">
                <a:solidFill>
                  <a:srgbClr val="FF0000"/>
                </a:solidFill>
              </a:rPr>
              <a:t>                            		             </a:t>
            </a:r>
            <a:r>
              <a:rPr lang="vi-VN" altLang="vi-VN" sz="3200"/>
              <a:t>Nhanh như</a:t>
            </a:r>
            <a:r>
              <a:rPr lang="en-US" altLang="vi-VN" sz="3200"/>
              <a:t> </a:t>
            </a:r>
            <a:r>
              <a:rPr lang="en-US" altLang="vi-VN" sz="3200" b="1">
                <a:solidFill>
                  <a:srgbClr val="FF0000"/>
                </a:solidFill>
              </a:rPr>
              <a:t>sóc</a:t>
            </a:r>
          </a:p>
          <a:p>
            <a:pPr algn="just">
              <a:lnSpc>
                <a:spcPct val="150000"/>
              </a:lnSpc>
            </a:pPr>
            <a:r>
              <a:rPr lang="en-US" altLang="vi-VN" sz="3200"/>
              <a:t>                                                          </a:t>
            </a:r>
            <a:r>
              <a:rPr lang="vi-VN" altLang="vi-VN" sz="3200"/>
              <a:t>Nhanh như</a:t>
            </a:r>
            <a:r>
              <a:rPr lang="en-US" altLang="vi-VN" sz="3200"/>
              <a:t> </a:t>
            </a:r>
            <a:r>
              <a:rPr lang="en-US" altLang="vi-VN" sz="3200" b="1">
                <a:solidFill>
                  <a:srgbClr val="FF0000"/>
                </a:solidFill>
              </a:rPr>
              <a:t>điện</a:t>
            </a:r>
            <a:endParaRPr lang="en-US" altLang="vi-VN" sz="3200"/>
          </a:p>
        </p:txBody>
      </p:sp>
    </p:spTree>
    <p:extLst>
      <p:ext uri="{BB962C8B-B14F-4D97-AF65-F5344CB8AC3E}">
        <p14:creationId xmlns:p14="http://schemas.microsoft.com/office/powerpoint/2010/main" val="650434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7843628"/>
              </p:ext>
            </p:extLst>
          </p:nvPr>
        </p:nvGraphicFramePr>
        <p:xfrm>
          <a:off x="1494168" y="1298219"/>
          <a:ext cx="9556453" cy="3726553"/>
        </p:xfrm>
        <a:graphic>
          <a:graphicData uri="http://schemas.openxmlformats.org/drawingml/2006/table">
            <a:tbl>
              <a:tblPr firstRow="1" bandRow="1">
                <a:tableStyleId>{5C22544A-7EE6-4342-B048-85BDC9FD1C3A}</a:tableStyleId>
              </a:tblPr>
              <a:tblGrid>
                <a:gridCol w="3383636">
                  <a:extLst>
                    <a:ext uri="{9D8B030D-6E8A-4147-A177-3AD203B41FA5}">
                      <a16:colId xmlns:a16="http://schemas.microsoft.com/office/drawing/2014/main" val="1211370363"/>
                    </a:ext>
                  </a:extLst>
                </a:gridCol>
                <a:gridCol w="6172817">
                  <a:extLst>
                    <a:ext uri="{9D8B030D-6E8A-4147-A177-3AD203B41FA5}">
                      <a16:colId xmlns:a16="http://schemas.microsoft.com/office/drawing/2014/main" val="2974573381"/>
                    </a:ext>
                  </a:extLst>
                </a:gridCol>
              </a:tblGrid>
              <a:tr h="585161">
                <a:tc>
                  <a:txBody>
                    <a:bodyPr/>
                    <a:lstStyle/>
                    <a:p>
                      <a:pPr algn="ctr"/>
                      <a:r>
                        <a:rPr lang="en-US" sz="3200">
                          <a:solidFill>
                            <a:schemeClr val="tx1"/>
                          </a:solidFill>
                          <a:latin typeface="Times New Roman" panose="02020603050405020304" pitchFamily="18" charset="0"/>
                          <a:cs typeface="Times New Roman" panose="02020603050405020304" pitchFamily="18" charset="0"/>
                        </a:rPr>
                        <a:t>Câu</a:t>
                      </a:r>
                      <a:r>
                        <a:rPr lang="en-US" sz="3200" baseline="0">
                          <a:solidFill>
                            <a:schemeClr val="tx1"/>
                          </a:solidFill>
                          <a:latin typeface="Times New Roman" panose="02020603050405020304" pitchFamily="18" charset="0"/>
                          <a:cs typeface="Times New Roman" panose="02020603050405020304" pitchFamily="18" charset="0"/>
                        </a:rPr>
                        <a:t> tục ngữ</a:t>
                      </a:r>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Ý</a:t>
                      </a:r>
                      <a:r>
                        <a:rPr lang="en-US" sz="3200" baseline="0">
                          <a:solidFill>
                            <a:schemeClr val="tx1"/>
                          </a:solidFill>
                          <a:latin typeface="Times New Roman" panose="02020603050405020304" pitchFamily="18" charset="0"/>
                          <a:cs typeface="Times New Roman" panose="02020603050405020304" pitchFamily="18" charset="0"/>
                        </a:rPr>
                        <a:t> nghĩa</a:t>
                      </a:r>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30711737"/>
                  </a:ext>
                </a:extLst>
              </a:tr>
              <a:tr h="1570696">
                <a:tc>
                  <a:txBody>
                    <a:bodyPr/>
                    <a:lstStyle/>
                    <a:p>
                      <a:pPr algn="l"/>
                      <a:r>
                        <a:rPr lang="en-US" sz="3200">
                          <a:solidFill>
                            <a:schemeClr val="tx1"/>
                          </a:solidFill>
                          <a:latin typeface="Times New Roman" panose="02020603050405020304" pitchFamily="18" charset="0"/>
                          <a:cs typeface="Times New Roman" panose="02020603050405020304" pitchFamily="18" charset="0"/>
                        </a:rPr>
                        <a:t>Khỏe</a:t>
                      </a:r>
                      <a:r>
                        <a:rPr lang="en-US" sz="3200" baseline="0">
                          <a:solidFill>
                            <a:schemeClr val="tx1"/>
                          </a:solidFill>
                          <a:latin typeface="Times New Roman" panose="02020603050405020304" pitchFamily="18" charset="0"/>
                          <a:cs typeface="Times New Roman" panose="02020603050405020304" pitchFamily="18" charset="0"/>
                        </a:rPr>
                        <a:t> như voi</a:t>
                      </a: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vi-VN" sz="3200">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87419987"/>
                  </a:ext>
                </a:extLst>
              </a:tr>
              <a:tr h="1570696">
                <a:tc>
                  <a:txBody>
                    <a:bodyPr/>
                    <a:lstStyle/>
                    <a:p>
                      <a:pPr algn="just"/>
                      <a:r>
                        <a:rPr lang="en-US" sz="3200">
                          <a:solidFill>
                            <a:schemeClr val="tx1"/>
                          </a:solidFill>
                          <a:latin typeface="Times New Roman" panose="02020603050405020304" pitchFamily="18" charset="0"/>
                          <a:cs typeface="Times New Roman" panose="02020603050405020304" pitchFamily="18" charset="0"/>
                        </a:rPr>
                        <a:t>Nhanh như</a:t>
                      </a:r>
                      <a:r>
                        <a:rPr lang="en-US" sz="3200" baseline="0">
                          <a:solidFill>
                            <a:schemeClr val="tx1"/>
                          </a:solidFill>
                          <a:latin typeface="Times New Roman" panose="02020603050405020304" pitchFamily="18" charset="0"/>
                          <a:cs typeface="Times New Roman" panose="02020603050405020304" pitchFamily="18" charset="0"/>
                        </a:rPr>
                        <a:t> cắt</a:t>
                      </a: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320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57977293"/>
                  </a:ext>
                </a:extLst>
              </a:tr>
            </a:tbl>
          </a:graphicData>
        </a:graphic>
      </p:graphicFrame>
      <p:sp>
        <p:nvSpPr>
          <p:cNvPr id="3" name="TextBox 2"/>
          <p:cNvSpPr txBox="1"/>
          <p:nvPr/>
        </p:nvSpPr>
        <p:spPr>
          <a:xfrm>
            <a:off x="5333440" y="2084277"/>
            <a:ext cx="5022249" cy="1077218"/>
          </a:xfrm>
          <a:prstGeom prst="rect">
            <a:avLst/>
          </a:prstGeom>
          <a:noFill/>
          <a:ln>
            <a:noFill/>
          </a:ln>
        </p:spPr>
        <p:txBody>
          <a:bodyPr wrap="square" rtlCol="0">
            <a:spAutoFit/>
          </a:bodyPr>
          <a:lstStyle/>
          <a:p>
            <a:pPr algn="just"/>
            <a:r>
              <a:rPr lang="en-US" sz="3200">
                <a:solidFill>
                  <a:srgbClr val="FF0000"/>
                </a:solidFill>
                <a:latin typeface="Times New Roman" panose="02020603050405020304" pitchFamily="18" charset="0"/>
                <a:cs typeface="Times New Roman" panose="02020603050405020304" pitchFamily="18" charset="0"/>
              </a:rPr>
              <a:t>Rất khỏe mạnh, sung sức, ví như sức voi.</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3440" y="3455112"/>
            <a:ext cx="5022249" cy="1569660"/>
          </a:xfrm>
          <a:prstGeom prst="rect">
            <a:avLst/>
          </a:prstGeom>
          <a:noFill/>
          <a:ln>
            <a:noFill/>
          </a:ln>
        </p:spPr>
        <p:txBody>
          <a:bodyPr wrap="square" rtlCol="0">
            <a:spAutoFit/>
          </a:bodyPr>
          <a:lstStyle/>
          <a:p>
            <a:pPr algn="just"/>
            <a:r>
              <a:rPr lang="en-US" sz="3200">
                <a:solidFill>
                  <a:srgbClr val="FF0000"/>
                </a:solidFill>
                <a:latin typeface="Times New Roman" panose="02020603050405020304" pitchFamily="18" charset="0"/>
                <a:cs typeface="Times New Roman" panose="02020603050405020304" pitchFamily="18" charset="0"/>
              </a:rPr>
              <a:t>Rất nhanh, chỉ một thoáng, một khoảnh khắc, ví như con chim cắt.</a:t>
            </a:r>
          </a:p>
        </p:txBody>
      </p:sp>
    </p:spTree>
    <p:extLst>
      <p:ext uri="{BB962C8B-B14F-4D97-AF65-F5344CB8AC3E}">
        <p14:creationId xmlns:p14="http://schemas.microsoft.com/office/powerpoint/2010/main" val="16539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45664" y="1030809"/>
            <a:ext cx="8381998" cy="1887490"/>
            <a:chOff x="1220123" y="944650"/>
            <a:chExt cx="5359643" cy="2642148"/>
          </a:xfrm>
        </p:grpSpPr>
        <p:sp>
          <p:nvSpPr>
            <p:cNvPr id="6" name="Cloud 5"/>
            <p:cNvSpPr/>
            <p:nvPr/>
          </p:nvSpPr>
          <p:spPr>
            <a:xfrm>
              <a:off x="1220123" y="944650"/>
              <a:ext cx="5359643" cy="264214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92430" y="1682506"/>
              <a:ext cx="4423473" cy="15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defRPr/>
              </a:pPr>
              <a:r>
                <a:rPr lang="pt-BR" sz="3200" b="1">
                  <a:solidFill>
                    <a:prstClr val="black"/>
                  </a:solidFill>
                  <a:latin typeface="Times New Roman" panose="02020603050405020304" pitchFamily="18" charset="0"/>
                </a:rPr>
                <a:t>Em hãy đặt 1 câu với thành ngữ mà em thích.</a:t>
              </a:r>
            </a:p>
          </p:txBody>
        </p:sp>
      </p:grpSp>
      <p:sp>
        <p:nvSpPr>
          <p:cNvPr id="8" name="Rectangle 7"/>
          <p:cNvSpPr/>
          <p:nvPr/>
        </p:nvSpPr>
        <p:spPr>
          <a:xfrm>
            <a:off x="1845664" y="3445406"/>
            <a:ext cx="8776511" cy="2022670"/>
          </a:xfrm>
          <a:prstGeom prst="rect">
            <a:avLst/>
          </a:prstGeom>
        </p:spPr>
        <p:txBody>
          <a:bodyPr wrap="square">
            <a:spAutoFit/>
          </a:bodyPr>
          <a:lstStyle/>
          <a:p>
            <a:pPr marL="457200" indent="-457200" algn="just">
              <a:lnSpc>
                <a:spcPct val="114000"/>
              </a:lnSpc>
              <a:spcBef>
                <a:spcPct val="50000"/>
              </a:spcBef>
              <a:buFontTx/>
              <a:buChar char="-"/>
            </a:pPr>
            <a:r>
              <a:rPr lang="en-US" altLang="en-US" sz="3200" b="1">
                <a:solidFill>
                  <a:srgbClr val="004DE6"/>
                </a:solidFill>
                <a:latin typeface="Times New Roman" panose="02020603050405020304" pitchFamily="18" charset="0"/>
                <a:cs typeface="Times New Roman" panose="02020603050405020304" pitchFamily="18" charset="0"/>
              </a:rPr>
              <a:t>Anh ấy </a:t>
            </a:r>
            <a:r>
              <a:rPr lang="en-US" altLang="en-US" sz="3200" b="1">
                <a:solidFill>
                  <a:srgbClr val="FF0000"/>
                </a:solidFill>
                <a:latin typeface="Times New Roman" panose="02020603050405020304" pitchFamily="18" charset="0"/>
                <a:cs typeface="Times New Roman" panose="02020603050405020304" pitchFamily="18" charset="0"/>
              </a:rPr>
              <a:t>khỏe như voi</a:t>
            </a:r>
            <a:r>
              <a:rPr lang="en-US" altLang="en-US" sz="3200" b="1">
                <a:solidFill>
                  <a:srgbClr val="004DE6"/>
                </a:solidFill>
                <a:latin typeface="Times New Roman" panose="02020603050405020304" pitchFamily="18" charset="0"/>
                <a:cs typeface="Times New Roman" panose="02020603050405020304" pitchFamily="18" charset="0"/>
              </a:rPr>
              <a:t>, vác bao cát chạy ầm ầm.</a:t>
            </a:r>
          </a:p>
          <a:p>
            <a:pPr marL="457200" indent="-457200" algn="just">
              <a:lnSpc>
                <a:spcPct val="114000"/>
              </a:lnSpc>
              <a:spcBef>
                <a:spcPct val="50000"/>
              </a:spcBef>
              <a:buFontTx/>
              <a:buChar char="-"/>
            </a:pPr>
            <a:r>
              <a:rPr lang="en-US" altLang="en-US" sz="3200" b="1">
                <a:solidFill>
                  <a:srgbClr val="004DE6"/>
                </a:solidFill>
                <a:latin typeface="Times New Roman" panose="02020603050405020304" pitchFamily="18" charset="0"/>
                <a:cs typeface="Times New Roman" panose="02020603050405020304" pitchFamily="18" charset="0"/>
              </a:rPr>
              <a:t>Đúng là </a:t>
            </a:r>
            <a:r>
              <a:rPr lang="en-US" altLang="en-US" sz="3200" b="1">
                <a:solidFill>
                  <a:srgbClr val="FF0000"/>
                </a:solidFill>
                <a:latin typeface="Times New Roman" panose="02020603050405020304" pitchFamily="18" charset="0"/>
                <a:cs typeface="Times New Roman" panose="02020603050405020304" pitchFamily="18" charset="0"/>
              </a:rPr>
              <a:t>nhanh như cắt</a:t>
            </a:r>
            <a:r>
              <a:rPr lang="en-US" altLang="en-US" sz="3200" b="1">
                <a:solidFill>
                  <a:srgbClr val="004DE6"/>
                </a:solidFill>
                <a:latin typeface="Times New Roman" panose="02020603050405020304" pitchFamily="18" charset="0"/>
                <a:cs typeface="Times New Roman" panose="02020603050405020304" pitchFamily="18" charset="0"/>
              </a:rPr>
              <a:t>, loáng một cái nó đã biến đâu mất rồi.</a:t>
            </a:r>
            <a:endParaRPr lang="vi-VN" altLang="en-US" sz="3200" b="1">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1341" y="4058440"/>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67537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273744" y="1058779"/>
            <a:ext cx="9997439" cy="164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a:cs typeface="Times New Roman" panose="02020603050405020304" pitchFamily="18" charset="0"/>
              </a:rPr>
              <a:t>Bài 4. </a:t>
            </a:r>
            <a:r>
              <a:rPr lang="vi-VN" altLang="vi-VN" sz="3200" b="1"/>
              <a:t>Câu tục ngữ sau đây nói lên điều gì?</a:t>
            </a:r>
          </a:p>
          <a:p>
            <a:pPr algn="ctr">
              <a:lnSpc>
                <a:spcPct val="150000"/>
              </a:lnSpc>
            </a:pPr>
            <a:r>
              <a:rPr lang="vi-VN" altLang="vi-VN" sz="3200" b="1">
                <a:solidFill>
                  <a:srgbClr val="FF0000"/>
                </a:solidFill>
              </a:rPr>
              <a:t>Ăn được ngủ được là tiên</a:t>
            </a:r>
          </a:p>
          <a:p>
            <a:pPr algn="ctr">
              <a:lnSpc>
                <a:spcPct val="150000"/>
              </a:lnSpc>
            </a:pPr>
            <a:r>
              <a:rPr lang="vi-VN" altLang="vi-VN" sz="3200" b="1">
                <a:solidFill>
                  <a:srgbClr val="FF0000"/>
                </a:solidFill>
              </a:rPr>
              <a:t>Không ăn không ngủ mất tiền thêm lo.</a:t>
            </a:r>
          </a:p>
        </p:txBody>
      </p:sp>
      <p:sp>
        <p:nvSpPr>
          <p:cNvPr id="4" name="Rectangle 5"/>
          <p:cNvSpPr>
            <a:spLocks noChangeArrowheads="1"/>
          </p:cNvSpPr>
          <p:nvPr/>
        </p:nvSpPr>
        <p:spPr bwMode="auto">
          <a:xfrm>
            <a:off x="1086000" y="3279843"/>
            <a:ext cx="10185184" cy="197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Ăn được ngủ được là chúng ta có một sức khoẻ tốt. </a:t>
            </a:r>
          </a:p>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Khi có sức khoẻ tốt thì sống sung sướng chẳng kém gì tiên. </a:t>
            </a:r>
          </a:p>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Không có sức khoẻ thì phải lo lắng về nhiều thứ.</a:t>
            </a:r>
          </a:p>
        </p:txBody>
      </p:sp>
    </p:spTree>
    <p:extLst>
      <p:ext uri="{BB962C8B-B14F-4D97-AF65-F5344CB8AC3E}">
        <p14:creationId xmlns:p14="http://schemas.microsoft.com/office/powerpoint/2010/main" val="890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1341" y="4058440"/>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479279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Câu kể Ai thế nào?</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7842" y="1478280"/>
            <a:ext cx="8381998" cy="3596640"/>
            <a:chOff x="1220123" y="944650"/>
            <a:chExt cx="5359643" cy="5034652"/>
          </a:xfrm>
        </p:grpSpPr>
        <p:sp>
          <p:nvSpPr>
            <p:cNvPr id="5" name="Cloud 4"/>
            <p:cNvSpPr/>
            <p:nvPr/>
          </p:nvSpPr>
          <p:spPr>
            <a:xfrm>
              <a:off x="1220123" y="944650"/>
              <a:ext cx="5359643" cy="503465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775910" y="2447438"/>
              <a:ext cx="4423473" cy="245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rtl="0">
                <a:spcBef>
                  <a:spcPts val="0"/>
                </a:spcBef>
                <a:spcAft>
                  <a:spcPts val="0"/>
                </a:spcAft>
              </a:pPr>
              <a:r>
                <a:rPr lang="en-US" sz="3600" b="1" i="0" u="none" strike="noStrike">
                  <a:solidFill>
                    <a:srgbClr val="000000"/>
                  </a:solidFill>
                  <a:effectLst/>
                  <a:latin typeface="Times New Roman" panose="02020603050405020304" pitchFamily="18" charset="0"/>
                </a:rPr>
                <a:t>Đọc đoạn văn có sử dụng câu kể </a:t>
              </a:r>
              <a:r>
                <a:rPr lang="en-US" sz="3600" b="1" i="1" u="none" strike="noStrike">
                  <a:solidFill>
                    <a:srgbClr val="FF0000"/>
                  </a:solidFill>
                  <a:effectLst/>
                  <a:latin typeface="Times New Roman" panose="02020603050405020304" pitchFamily="18" charset="0"/>
                </a:rPr>
                <a:t>Ai làm gì? </a:t>
              </a:r>
              <a:r>
                <a:rPr lang="en-US" sz="3600" b="1" i="0" u="none" strike="noStrike">
                  <a:solidFill>
                    <a:srgbClr val="000000"/>
                  </a:solidFill>
                  <a:effectLst/>
                  <a:latin typeface="Times New Roman" panose="02020603050405020304" pitchFamily="18" charset="0"/>
                </a:rPr>
                <a:t>Xác định chủ ngữ, vị ngữ trong câu?</a:t>
              </a:r>
              <a:endParaRPr lang="en-US" sz="5400" b="1">
                <a:effectLst/>
              </a:endParaRPr>
            </a:p>
          </p:txBody>
        </p:sp>
      </p:gr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Sức khỏe</a:t>
            </a:r>
            <a:endPar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593558" y="762893"/>
            <a:ext cx="1113322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1. </a:t>
            </a:r>
            <a:r>
              <a:rPr lang="en-US" altLang="vi-VN" sz="2800" b="1"/>
              <a:t>Tìm các từ ngữ: </a:t>
            </a:r>
          </a:p>
          <a:p>
            <a:pPr algn="just">
              <a:spcBef>
                <a:spcPct val="50000"/>
              </a:spcBef>
            </a:pPr>
            <a:r>
              <a:rPr lang="en-US" altLang="vi-VN" sz="2800" b="1"/>
              <a:t>a. Chỉ những hoạt động có lợi cho sức khỏe</a:t>
            </a:r>
            <a:r>
              <a:rPr lang="vi-VN" altLang="vi-VN" sz="2800" b="1"/>
              <a:t>:</a:t>
            </a:r>
            <a:r>
              <a:rPr lang="en-US" altLang="vi-VN" sz="2800" b="1"/>
              <a:t>               </a:t>
            </a:r>
            <a:r>
              <a:rPr lang="en-US" altLang="vi-VN" sz="2800" b="1">
                <a:solidFill>
                  <a:srgbClr val="0070C0"/>
                </a:solidFill>
              </a:rPr>
              <a:t>M: </a:t>
            </a:r>
            <a:r>
              <a:rPr lang="en-US" altLang="vi-VN" sz="2800"/>
              <a:t>tập luyện</a:t>
            </a:r>
          </a:p>
          <a:p>
            <a:pPr algn="just">
              <a:spcBef>
                <a:spcPct val="50000"/>
              </a:spcBef>
            </a:pPr>
            <a:r>
              <a:rPr lang="en-US" altLang="vi-VN" sz="2800" b="1"/>
              <a:t>b. Chỉ những đặc điểm của một cơ thể khỏe mạnh</a:t>
            </a:r>
            <a:r>
              <a:rPr lang="vi-VN" altLang="vi-VN" sz="2800" b="1"/>
              <a:t>:</a:t>
            </a:r>
            <a:r>
              <a:rPr lang="en-US" altLang="vi-VN" sz="2800" b="1"/>
              <a:t>    </a:t>
            </a:r>
            <a:r>
              <a:rPr lang="en-US" altLang="vi-VN" sz="2800" b="1">
                <a:solidFill>
                  <a:srgbClr val="0070C0"/>
                </a:solidFill>
              </a:rPr>
              <a:t>M: </a:t>
            </a:r>
            <a:r>
              <a:rPr lang="en-US" altLang="vi-VN" sz="2800"/>
              <a:t>vạm vỡ</a:t>
            </a:r>
          </a:p>
          <a:p>
            <a:pPr algn="just">
              <a:spcBef>
                <a:spcPct val="50000"/>
              </a:spcBef>
            </a:pPr>
            <a:endParaRPr lang="vi-VN" altLang="vi-VN" sz="2800" b="1"/>
          </a:p>
        </p:txBody>
      </p:sp>
      <p:graphicFrame>
        <p:nvGraphicFramePr>
          <p:cNvPr id="3" name="Table 2"/>
          <p:cNvGraphicFramePr>
            <a:graphicFrameLocks noGrp="1"/>
          </p:cNvGraphicFramePr>
          <p:nvPr>
            <p:extLst>
              <p:ext uri="{D42A27DB-BD31-4B8C-83A1-F6EECF244321}">
                <p14:modId xmlns:p14="http://schemas.microsoft.com/office/powerpoint/2010/main" val="1495734191"/>
              </p:ext>
            </p:extLst>
          </p:nvPr>
        </p:nvGraphicFramePr>
        <p:xfrm>
          <a:off x="1351815" y="2950786"/>
          <a:ext cx="9261642" cy="231648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370840">
                <a:tc>
                  <a:txBody>
                    <a:bodyPr/>
                    <a:lstStyle/>
                    <a:p>
                      <a:pPr algn="ctr"/>
                      <a:r>
                        <a:rPr lang="vi-VN" altLang="vi-VN" sz="2800" b="1" i="0">
                          <a:solidFill>
                            <a:schemeClr val="tx1"/>
                          </a:solidFill>
                        </a:rPr>
                        <a:t>Chỉ những hoạt động có lợi cho sức khỏe: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Chỉ những đặc điểm của một cơ thể khỏe mạnh</a:t>
                      </a:r>
                      <a:endParaRPr lang="en-US" sz="280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ctr"/>
                      <a:r>
                        <a:rPr lang="vi-VN" sz="2800" b="1" i="1">
                          <a:solidFill>
                            <a:srgbClr val="FF0000"/>
                          </a:solidFill>
                          <a:latin typeface="+mn-lt"/>
                          <a:cs typeface="Times New Roman" panose="02020603050405020304" pitchFamily="18" charset="0"/>
                        </a:rPr>
                        <a:t>đi bộ, chạy, chơi thể thao, an dưỡng, ăn uống điều độ, nhảy dây, đá cầu, giải trí,...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079657205"/>
              </p:ext>
            </p:extLst>
          </p:nvPr>
        </p:nvGraphicFramePr>
        <p:xfrm>
          <a:off x="1351815" y="2947915"/>
          <a:ext cx="9261642" cy="231648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370840">
                <a:tc>
                  <a:txBody>
                    <a:bodyPr/>
                    <a:lstStyle/>
                    <a:p>
                      <a:pPr algn="ctr"/>
                      <a:r>
                        <a:rPr lang="vi-VN" altLang="vi-VN" sz="2800" b="1" i="0">
                          <a:solidFill>
                            <a:schemeClr val="tx1"/>
                          </a:solidFill>
                        </a:rPr>
                        <a:t>Chỉ những hoạt động có lợi cho sức khỏe: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vi-VN" altLang="vi-VN" sz="2800" b="1" i="0">
                          <a:solidFill>
                            <a:schemeClr val="tx1"/>
                          </a:solidFill>
                        </a:rPr>
                        <a:t>Chỉ những đặc điểm của một cơ thể khỏe mạnh</a:t>
                      </a:r>
                      <a:endParaRPr lang="en-US" sz="280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ctr"/>
                      <a:r>
                        <a:rPr lang="vi-VN" sz="2800" b="1" i="1" dirty="0">
                          <a:solidFill>
                            <a:srgbClr val="FF0000"/>
                          </a:solidFill>
                          <a:latin typeface="+mn-lt"/>
                          <a:cs typeface="Times New Roman" panose="02020603050405020304" pitchFamily="18" charset="0"/>
                        </a:rPr>
                        <a:t>đi bộ, chạy, chơi thể thao, ăn dưỡng, ăn uống điều độ, nhảy dây, đá cầu, giải trí,...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vi-VN" sz="2800" b="1" i="1" dirty="0">
                          <a:solidFill>
                            <a:srgbClr val="FF0000"/>
                          </a:solidFill>
                          <a:latin typeface="+mn-lt"/>
                          <a:cs typeface="Times New Roman" panose="02020603050405020304" pitchFamily="18" charset="0"/>
                        </a:rPr>
                        <a:t>lực lưỡng, chắc nịch, cường tráng, nhanh nhẹn, cân đối, rắn rỏi, săn chắc,...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sp>
        <p:nvSpPr>
          <p:cNvPr id="2" name="Down Arrow 1"/>
          <p:cNvSpPr/>
          <p:nvPr/>
        </p:nvSpPr>
        <p:spPr>
          <a:xfrm>
            <a:off x="3368040" y="5311917"/>
            <a:ext cx="411480" cy="34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628900" y="5704289"/>
            <a:ext cx="1889760" cy="59156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Động từ</a:t>
            </a:r>
          </a:p>
        </p:txBody>
      </p:sp>
      <p:sp>
        <p:nvSpPr>
          <p:cNvPr id="20" name="Down Arrow 19"/>
          <p:cNvSpPr/>
          <p:nvPr/>
        </p:nvSpPr>
        <p:spPr>
          <a:xfrm>
            <a:off x="8173504" y="5289592"/>
            <a:ext cx="411480" cy="34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434364" y="5681964"/>
            <a:ext cx="1889760" cy="59156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Tính từ</a:t>
            </a:r>
          </a:p>
        </p:txBody>
      </p:sp>
    </p:spTree>
    <p:extLst>
      <p:ext uri="{BB962C8B-B14F-4D97-AF65-F5344CB8AC3E}">
        <p14:creationId xmlns:p14="http://schemas.microsoft.com/office/powerpoint/2010/main" val="206079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của 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86409" y="1225604"/>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9937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2184400" y="1134384"/>
            <a:ext cx="81134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vi-VN" sz="3200" b="1"/>
              <a:t>Bài 2. </a:t>
            </a:r>
            <a:r>
              <a:rPr lang="vi-VN" altLang="vi-VN" sz="3200" b="1"/>
              <a:t>Kể tên các môn thể thao mà em biết.</a:t>
            </a:r>
          </a:p>
        </p:txBody>
      </p:sp>
      <p:sp>
        <p:nvSpPr>
          <p:cNvPr id="2" name="Rectangle 1"/>
          <p:cNvSpPr/>
          <p:nvPr/>
        </p:nvSpPr>
        <p:spPr>
          <a:xfrm>
            <a:off x="1852887" y="2067278"/>
            <a:ext cx="8776511" cy="2855077"/>
          </a:xfrm>
          <a:prstGeom prst="rect">
            <a:avLst/>
          </a:prstGeom>
        </p:spPr>
        <p:txBody>
          <a:bodyPr wrap="square">
            <a:spAutoFit/>
          </a:bodyPr>
          <a:lstStyle/>
          <a:p>
            <a:pPr algn="just">
              <a:lnSpc>
                <a:spcPct val="114000"/>
              </a:lnSpc>
              <a:spcBef>
                <a:spcPct val="50000"/>
              </a:spcBef>
            </a:pPr>
            <a:r>
              <a:rPr lang="vi-VN" altLang="en-US" sz="3200" b="1" dirty="0">
                <a:solidFill>
                  <a:srgbClr val="004DE6"/>
                </a:solidFill>
              </a:rPr>
              <a:t>bóng đá, bóng chuyền, cầu lông, chạy, nhảy cao, nhảy xa, đẩy tạ, cử tạ, bắn súng, bơi, vật, trượt băng nghệ thuật, nhảy ngựa, trượt tuyết, thể dục nhịp điệu, cờ vua, cờ tướng, lướt ván, võ Wushu, võ karate, khúc côn cầu …</a:t>
            </a:r>
          </a:p>
        </p:txBody>
      </p:sp>
    </p:spTree>
    <p:extLst>
      <p:ext uri="{BB962C8B-B14F-4D97-AF65-F5344CB8AC3E}">
        <p14:creationId xmlns:p14="http://schemas.microsoft.com/office/powerpoint/2010/main" val="993251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2135</TotalTime>
  <Words>819</Words>
  <Application>Microsoft Office PowerPoint</Application>
  <PresentationFormat>Widescreen</PresentationFormat>
  <Paragraphs>94</Paragraphs>
  <Slides>21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Garamond</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nguyenngocbich1107@gmail.com</cp:lastModifiedBy>
  <cp:revision>290</cp:revision>
  <dcterms:created xsi:type="dcterms:W3CDTF">2021-08-04T18:52:07Z</dcterms:created>
  <dcterms:modified xsi:type="dcterms:W3CDTF">2023-02-02T01:56:18Z</dcterms:modified>
</cp:coreProperties>
</file>