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8"/>
  </p:handoutMasterIdLst>
  <p:sldIdLst>
    <p:sldId id="294" r:id="rId2"/>
    <p:sldId id="278" r:id="rId3"/>
    <p:sldId id="256" r:id="rId4"/>
    <p:sldId id="351" r:id="rId5"/>
    <p:sldId id="261" r:id="rId6"/>
    <p:sldId id="262" r:id="rId7"/>
  </p:sldIdLst>
  <p:sldSz cx="12192000" cy="6858000"/>
  <p:notesSz cx="6858000" cy="9144000"/>
  <p:embeddedFontLst>
    <p:embeddedFont>
      <p:font typeface="Century Gothic" panose="020B0502020202020204" pitchFamily="34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0100"/>
    <a:srgbClr val="F8C8D0"/>
    <a:srgbClr val="EE7085"/>
    <a:srgbClr val="FFFFFF"/>
    <a:srgbClr val="EF5981"/>
    <a:srgbClr val="F9EAB6"/>
    <a:srgbClr val="FEDCAF"/>
    <a:srgbClr val="FEE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16" autoAdjust="0"/>
    <p:restoredTop sz="94660"/>
  </p:normalViewPr>
  <p:slideViewPr>
    <p:cSldViewPr snapToGrid="0">
      <p:cViewPr varScale="1">
        <p:scale>
          <a:sx n="66" d="100"/>
          <a:sy n="66" d="100"/>
        </p:scale>
        <p:origin x="70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BF64C-1914-40F3-B060-A99A525B8D1E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022DD-6423-4034-BF81-3490964B2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32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4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95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092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microsoft.com/office/2007/relationships/hdphoto" Target="../media/hdphoto2.wdp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6305550"/>
            <a:ext cx="12192000" cy="5739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-33537"/>
            <a:ext cx="12193057" cy="624087"/>
          </a:xfrm>
          <a:prstGeom prst="rect">
            <a:avLst/>
          </a:prstGeom>
        </p:spPr>
      </p:pic>
      <p:pic>
        <p:nvPicPr>
          <p:cNvPr id="13" name="Picture 4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40" b="90419" l="4633" r="29712">
                        <a14:foregroundMark x1="13099" y1="57784" x2="14217" y2="76946"/>
                        <a14:foregroundMark x1="21725" y1="55689" x2="17252" y2="78443"/>
                        <a14:foregroundMark x1="20767" y1="83832" x2="20767" y2="83832"/>
                        <a14:foregroundMark x1="7188" y1="83832" x2="20607" y2="80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9" t="29844" r="70236" b="6284"/>
          <a:stretch/>
        </p:blipFill>
        <p:spPr bwMode="auto">
          <a:xfrm>
            <a:off x="-104503" y="6008629"/>
            <a:ext cx="718457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120" b="93713" l="36422" r="68051">
                        <a14:foregroundMark x1="41534" y1="74251" x2="43770" y2="87126"/>
                        <a14:foregroundMark x1="50639" y1="55389" x2="56230" y2="59581"/>
                        <a14:foregroundMark x1="56869" y1="47904" x2="65495" y2="59880"/>
                        <a14:foregroundMark x1="49840" y1="58982" x2="53674" y2="65569"/>
                        <a14:foregroundMark x1="51757" y1="52994" x2="54473" y2="56287"/>
                        <a14:foregroundMark x1="60703" y1="46707" x2="61981" y2="65569"/>
                        <a14:foregroundMark x1="45367" y1="51198" x2="4536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39521" r="31683"/>
          <a:stretch/>
        </p:blipFill>
        <p:spPr bwMode="auto">
          <a:xfrm>
            <a:off x="11343407" y="14685"/>
            <a:ext cx="848594" cy="7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9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8.png"/><Relationship Id="rId3" Type="http://schemas.microsoft.com/office/2007/relationships/media" Target="../media/media2.wav"/><Relationship Id="rId21" Type="http://schemas.openxmlformats.org/officeDocument/2006/relationships/slideLayout" Target="../slideLayouts/slideLayout3.xml"/><Relationship Id="rId34" Type="http://schemas.openxmlformats.org/officeDocument/2006/relationships/image" Target="../media/image16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hdphoto" Target="../media/hdphoto3.wdp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13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5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8" Type="http://schemas.openxmlformats.org/officeDocument/2006/relationships/audio" Target="../media/media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audio" Target="../media/audio6.wav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5.png"/><Relationship Id="rId2" Type="http://schemas.openxmlformats.org/officeDocument/2006/relationships/audio" Target="../media/audio5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image" Target="../media/image31.jpeg"/><Relationship Id="rId5" Type="http://schemas.openxmlformats.org/officeDocument/2006/relationships/audio" Target="../media/audio8.wav"/><Relationship Id="rId15" Type="http://schemas.openxmlformats.org/officeDocument/2006/relationships/image" Target="../media/image23.png"/><Relationship Id="rId10" Type="http://schemas.openxmlformats.org/officeDocument/2006/relationships/image" Target="../media/image30.jpeg"/><Relationship Id="rId4" Type="http://schemas.openxmlformats.org/officeDocument/2006/relationships/audio" Target="../media/audio7.wav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4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2547" y="1875109"/>
            <a:ext cx="8441356" cy="1649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13: Would you like some milk?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Lesson 1 (page 18+19)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117029"/>
            <a:ext cx="662655" cy="66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Alternate Process 3"/>
          <p:cNvSpPr/>
          <p:nvPr/>
        </p:nvSpPr>
        <p:spPr>
          <a:xfrm>
            <a:off x="525285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3200" b="1" smtClean="0">
              <a:solidFill>
                <a:srgbClr val="00206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81402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Flowchart: Alternate Process 3"/>
          <p:cNvSpPr/>
          <p:nvPr/>
        </p:nvSpPr>
        <p:spPr>
          <a:xfrm>
            <a:off x="2774574" y="964356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3200" b="1" dirty="0">
              <a:solidFill>
                <a:srgbClr val="00206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5479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Flowchart: Alternate Process 3"/>
          <p:cNvSpPr/>
          <p:nvPr/>
        </p:nvSpPr>
        <p:spPr>
          <a:xfrm>
            <a:off x="5053439" y="1016975"/>
            <a:ext cx="2150678" cy="2616132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400" b="1" dirty="0">
              <a:solidFill>
                <a:srgbClr val="C0000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009556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Flowchart: Alternate Process 3"/>
          <p:cNvSpPr/>
          <p:nvPr/>
        </p:nvSpPr>
        <p:spPr>
          <a:xfrm>
            <a:off x="7317516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3200" b="1" dirty="0">
              <a:solidFill>
                <a:srgbClr val="00206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273633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5" name="Flowchart: Alternate Process 3"/>
          <p:cNvSpPr/>
          <p:nvPr/>
        </p:nvSpPr>
        <p:spPr>
          <a:xfrm>
            <a:off x="9581595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smtClean="0">
                <a:solidFill>
                  <a:srgbClr val="00206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9537712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Flowchart: Alternate Process 3"/>
          <p:cNvSpPr/>
          <p:nvPr/>
        </p:nvSpPr>
        <p:spPr>
          <a:xfrm>
            <a:off x="525285" y="38744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smtClean="0">
                <a:solidFill>
                  <a:srgbClr val="00206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1402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0" name="Flowchart: Alternate Process 3"/>
          <p:cNvSpPr/>
          <p:nvPr/>
        </p:nvSpPr>
        <p:spPr>
          <a:xfrm>
            <a:off x="2789362" y="38744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smtClean="0">
                <a:solidFill>
                  <a:srgbClr val="00206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5479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Flowchart: Alternate Process 3"/>
          <p:cNvSpPr/>
          <p:nvPr/>
        </p:nvSpPr>
        <p:spPr>
          <a:xfrm>
            <a:off x="5029999" y="3868621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2400" b="1" dirty="0">
              <a:solidFill>
                <a:srgbClr val="00206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5009556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4" name="Flowchart: Alternate Process 3"/>
          <p:cNvSpPr/>
          <p:nvPr/>
        </p:nvSpPr>
        <p:spPr>
          <a:xfrm>
            <a:off x="7314989" y="3881584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3200" b="1" dirty="0">
              <a:solidFill>
                <a:srgbClr val="00206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273633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6" name="Flowchart: Alternate Process 3"/>
          <p:cNvSpPr/>
          <p:nvPr/>
        </p:nvSpPr>
        <p:spPr>
          <a:xfrm>
            <a:off x="9581595" y="3848931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smtClean="0">
                <a:solidFill>
                  <a:srgbClr val="002060"/>
                </a:solidFill>
                <a:latin typeface="Century Gothic" pitchFamily="34" charset="0"/>
                <a:cs typeface="Arial" panose="020B0604020202020204" pitchFamily="34" charset="0"/>
              </a:rPr>
              <a:t>  </a:t>
            </a:r>
            <a:endParaRPr lang="en-US" sz="2400" b="1" dirty="0">
              <a:solidFill>
                <a:srgbClr val="00206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9537712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435547" y="3906087"/>
            <a:ext cx="652130" cy="367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88994" y="4185932"/>
            <a:ext cx="1351414" cy="132698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25"/>
          <a:srcRect l="25710" r="27209" b="13550"/>
          <a:stretch/>
        </p:blipFill>
        <p:spPr>
          <a:xfrm>
            <a:off x="10200875" y="3951168"/>
            <a:ext cx="952843" cy="1561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88621" y="4120978"/>
            <a:ext cx="737948" cy="13288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35832" y="4068550"/>
            <a:ext cx="1139013" cy="1355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1434" y="1160674"/>
            <a:ext cx="1744245" cy="1302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429791" y="1336409"/>
            <a:ext cx="1767617" cy="984077"/>
          </a:xfrm>
          <a:prstGeom prst="rect">
            <a:avLst/>
          </a:prstGeom>
        </p:spPr>
      </p:pic>
      <p:grpSp>
        <p:nvGrpSpPr>
          <p:cNvPr id="103" name="Group 102"/>
          <p:cNvGrpSpPr/>
          <p:nvPr/>
        </p:nvGrpSpPr>
        <p:grpSpPr>
          <a:xfrm>
            <a:off x="5347355" y="1103435"/>
            <a:ext cx="1616359" cy="1289188"/>
            <a:chOff x="1238250" y="1676146"/>
            <a:chExt cx="2348580" cy="1873199"/>
          </a:xfrm>
        </p:grpSpPr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30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  <p:pic>
        <p:nvPicPr>
          <p:cNvPr id="106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3090230" y="1103435"/>
            <a:ext cx="1709295" cy="12301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9739957" y="1327296"/>
            <a:ext cx="1874678" cy="1043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52031" y="4090954"/>
            <a:ext cx="1561482" cy="13108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0650" y="374703"/>
            <a:ext cx="202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2" name="Rectangle 1"/>
          <p:cNvSpPr/>
          <p:nvPr/>
        </p:nvSpPr>
        <p:spPr>
          <a:xfrm>
            <a:off x="761434" y="2510716"/>
            <a:ext cx="17458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itchFamily="34" charset="0"/>
                <a:cs typeface="Arial" panose="020B0604020202020204" pitchFamily="34" charset="0"/>
              </a:rPr>
              <a:t>food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thức ăn</a:t>
            </a:r>
            <a:endParaRPr lang="en-US" sz="2400" b="1" dirty="0">
              <a:solidFill>
                <a:srgbClr val="C0000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966954" y="2489874"/>
            <a:ext cx="19558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Century Gothic" pitchFamily="34" charset="0"/>
                <a:cs typeface="Arial" panose="020B0604020202020204" pitchFamily="34" charset="0"/>
              </a:rPr>
              <a:t>pork</a:t>
            </a:r>
          </a:p>
          <a:p>
            <a:r>
              <a:rPr lang="en-US" sz="2400" b="1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thịt lợn/heo</a:t>
            </a:r>
            <a:endParaRPr lang="en-US" sz="2400" b="1">
              <a:solidFill>
                <a:srgbClr val="C0000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40040" y="2500523"/>
            <a:ext cx="2506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Century Gothic" pitchFamily="34" charset="0"/>
                <a:cs typeface="Arial" panose="020B0604020202020204" pitchFamily="34" charset="0"/>
              </a:rPr>
              <a:t>chicken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thịt gà</a:t>
            </a:r>
            <a:endParaRPr lang="en-US" sz="2400" b="1">
              <a:solidFill>
                <a:srgbClr val="C0000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204117" y="2482860"/>
            <a:ext cx="2506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fish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cá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443468" y="2519336"/>
            <a:ext cx="2506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beef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thịt bò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47145" y="5401828"/>
            <a:ext cx="2506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favourite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thích</a:t>
            </a:r>
            <a:endParaRPr lang="en-US" sz="2400" b="1" dirty="0" smtClean="0">
              <a:solidFill>
                <a:srgbClr val="C0000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96434" y="5401827"/>
            <a:ext cx="2506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drink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đồ uống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902055" y="5523403"/>
            <a:ext cx="2506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orange juice</a:t>
            </a:r>
          </a:p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 cam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259355" y="5408734"/>
            <a:ext cx="2506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water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nước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537712" y="5398430"/>
            <a:ext cx="2506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milk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Century Gothic" pitchFamily="34" charset="0"/>
                <a:cs typeface="Arial" panose="020B0604020202020204" pitchFamily="34" charset="0"/>
              </a:rPr>
              <a:t>sữa</a:t>
            </a:r>
          </a:p>
        </p:txBody>
      </p:sp>
      <p:pic>
        <p:nvPicPr>
          <p:cNvPr id="54" name="favouri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1" y="5029189"/>
            <a:ext cx="360000" cy="360000"/>
          </a:xfrm>
          <a:prstGeom prst="rect">
            <a:avLst/>
          </a:prstGeom>
        </p:spPr>
      </p:pic>
      <p:pic>
        <p:nvPicPr>
          <p:cNvPr id="55" name="mil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76" y="5238620"/>
            <a:ext cx="360000" cy="360000"/>
          </a:xfrm>
          <a:prstGeom prst="rect">
            <a:avLst/>
          </a:prstGeom>
        </p:spPr>
      </p:pic>
      <p:pic>
        <p:nvPicPr>
          <p:cNvPr id="56" name="wate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02" y="5166085"/>
            <a:ext cx="360000" cy="360000"/>
          </a:xfrm>
          <a:prstGeom prst="rect">
            <a:avLst/>
          </a:prstGeom>
        </p:spPr>
      </p:pic>
      <p:pic>
        <p:nvPicPr>
          <p:cNvPr id="57" name="orange juice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75" y="5142499"/>
            <a:ext cx="360000" cy="360000"/>
          </a:xfrm>
          <a:prstGeom prst="rect">
            <a:avLst/>
          </a:prstGeom>
        </p:spPr>
      </p:pic>
      <p:pic>
        <p:nvPicPr>
          <p:cNvPr id="58" name="drink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21" y="5152912"/>
            <a:ext cx="360000" cy="360000"/>
          </a:xfrm>
          <a:prstGeom prst="rect">
            <a:avLst/>
          </a:prstGeom>
        </p:spPr>
      </p:pic>
      <p:pic>
        <p:nvPicPr>
          <p:cNvPr id="59" name="fish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750" y="2120910"/>
            <a:ext cx="360000" cy="360000"/>
          </a:xfrm>
          <a:prstGeom prst="rect">
            <a:avLst/>
          </a:prstGeom>
        </p:spPr>
      </p:pic>
      <p:pic>
        <p:nvPicPr>
          <p:cNvPr id="60" name="chicken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50" y="2079770"/>
            <a:ext cx="360000" cy="360000"/>
          </a:xfrm>
          <a:prstGeom prst="rect">
            <a:avLst/>
          </a:prstGeom>
        </p:spPr>
      </p:pic>
      <p:pic>
        <p:nvPicPr>
          <p:cNvPr id="61" name="food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3" y="2043776"/>
            <a:ext cx="360000" cy="360000"/>
          </a:xfrm>
          <a:prstGeom prst="rect">
            <a:avLst/>
          </a:prstGeom>
        </p:spPr>
      </p:pic>
      <p:pic>
        <p:nvPicPr>
          <p:cNvPr id="62" name="pork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79" y="2014879"/>
            <a:ext cx="360000" cy="360000"/>
          </a:xfrm>
          <a:prstGeom prst="rect">
            <a:avLst/>
          </a:prstGeom>
        </p:spPr>
      </p:pic>
      <p:pic>
        <p:nvPicPr>
          <p:cNvPr id="63" name="beef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074" y="214876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5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2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2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0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67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50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50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9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10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10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10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10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10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10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10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4" grpId="0" animBg="1"/>
      <p:bldP spid="33" grpId="0" animBg="1"/>
      <p:bldP spid="36" grpId="0" animBg="1"/>
      <p:bldP spid="41" grpId="0" animBg="1"/>
      <p:bldP spid="45" grpId="0" animBg="1"/>
      <p:bldP spid="78" grpId="0" animBg="1"/>
      <p:bldP spid="80" grpId="0" animBg="1"/>
      <p:bldP spid="82" grpId="0" animBg="1"/>
      <p:bldP spid="84" grpId="0" animBg="1"/>
      <p:bldP spid="86" grpId="0" animBg="1"/>
      <p:bldP spid="2" grpId="0"/>
      <p:bldP spid="40" grpId="0"/>
      <p:bldP spid="44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76830" y="488856"/>
            <a:ext cx="11747437" cy="6196229"/>
            <a:chOff x="-378566" y="303064"/>
            <a:chExt cx="18460146" cy="12338199"/>
          </a:xfrm>
        </p:grpSpPr>
        <p:pic>
          <p:nvPicPr>
            <p:cNvPr id="1030" name="Picture 6" descr="https://s.sachmem.vn/public/images/v2/TA4T2SHS/U13-L1-1-a_5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8566" y="303064"/>
              <a:ext cx="8620125" cy="669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3-L1-1-b_4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9486" y="312680"/>
              <a:ext cx="8212094" cy="669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.sachmem.vn/public/images/v2/TA4T2SHS/U13-L1-1-c_50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6"/>
            <a:stretch/>
          </p:blipFill>
          <p:spPr bwMode="auto">
            <a:xfrm>
              <a:off x="-378566" y="6999139"/>
              <a:ext cx="8620125" cy="527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4T2SHS/U13-L1-1-d_50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1174" y="6926262"/>
              <a:ext cx="8100404" cy="571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47922" y="4876800"/>
            <a:ext cx="1408054" cy="14080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0609" y="37331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1. Look, listen </a:t>
            </a:r>
            <a:r>
              <a:rPr lang="en-US" altLang="en-US" sz="2000" b="1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and </a:t>
            </a:r>
            <a:r>
              <a:rPr lang="en-US" altLang="en-US" sz="2000" b="1" smtClean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repeat.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35501" y="773424"/>
            <a:ext cx="39292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0" dirty="0">
                <a:solidFill>
                  <a:schemeClr val="accent5">
                    <a:lumMod val="50000"/>
                  </a:schemeClr>
                </a:solidFill>
                <a:effectLst/>
                <a:latin typeface="Helvetica Neue"/>
              </a:rPr>
              <a:t>What's your favourite food?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41987" y="3373079"/>
            <a:ext cx="12426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fish.</a:t>
            </a:r>
            <a:endParaRPr lang="en-US" sz="2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29370" y="488856"/>
            <a:ext cx="31180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0" dirty="0">
                <a:solidFill>
                  <a:schemeClr val="accent5">
                    <a:lumMod val="50000"/>
                  </a:schemeClr>
                </a:solidFill>
                <a:effectLst/>
                <a:latin typeface="Helvetica Neue"/>
              </a:rPr>
              <a:t>How about you, Tom?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73029" y="3798060"/>
            <a:ext cx="36102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0" dirty="0">
                <a:solidFill>
                  <a:schemeClr val="accent5">
                    <a:lumMod val="50000"/>
                  </a:schemeClr>
                </a:solidFill>
                <a:effectLst/>
                <a:latin typeface="Helvetica Neue"/>
              </a:rPr>
              <a:t>Do you like orange juice?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57886" y="3848201"/>
            <a:ext cx="42438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chemeClr val="accent5">
                    <a:lumMod val="50000"/>
                  </a:schemeClr>
                </a:solidFill>
                <a:effectLst/>
                <a:latin typeface="Helvetica Neue"/>
              </a:rPr>
              <a:t>What's your favourite drink, Mai?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9809" y="4220544"/>
            <a:ext cx="2404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0" dirty="0">
                <a:solidFill>
                  <a:schemeClr val="accent5">
                    <a:lumMod val="50000"/>
                  </a:schemeClr>
                </a:solidFill>
                <a:effectLst/>
                <a:latin typeface="Helvetica Neue"/>
              </a:rPr>
              <a:t>It's orange juice.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90275" y="6290652"/>
            <a:ext cx="30636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0" dirty="0">
                <a:solidFill>
                  <a:schemeClr val="accent5">
                    <a:lumMod val="50000"/>
                  </a:schemeClr>
                </a:solidFill>
                <a:effectLst/>
                <a:latin typeface="Helvetica Neue"/>
              </a:rPr>
              <a:t>No, I don't. I like milk.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73209" y="1001426"/>
            <a:ext cx="20233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0" dirty="0">
                <a:solidFill>
                  <a:schemeClr val="accent5">
                    <a:lumMod val="50000"/>
                  </a:schemeClr>
                </a:solidFill>
                <a:effectLst/>
                <a:latin typeface="Helvetica Neue"/>
              </a:rPr>
              <a:t>I like chicken.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4" y="766619"/>
            <a:ext cx="369917" cy="3657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8" y="4409167"/>
            <a:ext cx="369917" cy="3657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90" y="903643"/>
            <a:ext cx="369917" cy="3657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99" y="4226287"/>
            <a:ext cx="3699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0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710" r="27209" b="13550"/>
          <a:stretch/>
        </p:blipFill>
        <p:spPr>
          <a:xfrm>
            <a:off x="7738123" y="4294325"/>
            <a:ext cx="952843" cy="1561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544" y="4019071"/>
            <a:ext cx="737948" cy="1328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191" y="2161981"/>
            <a:ext cx="1139013" cy="1355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874" y="5013689"/>
            <a:ext cx="1767617" cy="98407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0094" y="2566839"/>
            <a:ext cx="1616359" cy="1289188"/>
            <a:chOff x="1238250" y="1676146"/>
            <a:chExt cx="2348580" cy="18731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  <p:pic>
        <p:nvPicPr>
          <p:cNvPr id="14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891131" y="4375511"/>
            <a:ext cx="1804261" cy="10723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3137325" y="4882155"/>
            <a:ext cx="1874678" cy="1043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endCxn id="14" idx="7"/>
          </p:cNvCxnSpPr>
          <p:nvPr/>
        </p:nvCxnSpPr>
        <p:spPr>
          <a:xfrm flipH="1">
            <a:off x="2431164" y="2302099"/>
            <a:ext cx="1486041" cy="223045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490478" y="2302099"/>
            <a:ext cx="690611" cy="245156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405759" y="2354970"/>
            <a:ext cx="89305" cy="265871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671078" y="2155718"/>
            <a:ext cx="404491" cy="221979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381388" y="1996225"/>
            <a:ext cx="1116131" cy="226532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28880" y="3738326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66141" y="5402591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ork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070179" y="5832561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422133" y="5832561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283740" y="5784759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809090" y="5266415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292075" y="3390442"/>
            <a:ext cx="2643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6" name="Freeform 5"/>
          <p:cNvSpPr/>
          <p:nvPr/>
        </p:nvSpPr>
        <p:spPr>
          <a:xfrm>
            <a:off x="2154725" y="570845"/>
            <a:ext cx="7373193" cy="1836996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F8C8D0">
              <a:alpha val="73333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58396" y="883023"/>
            <a:ext cx="616585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your favourite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food/drink</a:t>
            </a: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898798" y="2095663"/>
            <a:ext cx="859598" cy="67784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220823" y="1711857"/>
            <a:ext cx="1015723" cy="88772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117029"/>
            <a:ext cx="662655" cy="66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28110" y="335254"/>
            <a:ext cx="2884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5728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31098" y="1214930"/>
            <a:ext cx="9013782" cy="5188081"/>
            <a:chOff x="1731098" y="1214930"/>
            <a:chExt cx="9013782" cy="5188081"/>
          </a:xfrm>
        </p:grpSpPr>
        <p:grpSp>
          <p:nvGrpSpPr>
            <p:cNvPr id="9" name="Group 8"/>
            <p:cNvGrpSpPr/>
            <p:nvPr/>
          </p:nvGrpSpPr>
          <p:grpSpPr>
            <a:xfrm>
              <a:off x="1876980" y="1214930"/>
              <a:ext cx="8651203" cy="5188081"/>
              <a:chOff x="-375063" y="3603636"/>
              <a:chExt cx="11764659" cy="7769556"/>
            </a:xfrm>
          </p:grpSpPr>
          <p:pic>
            <p:nvPicPr>
              <p:cNvPr id="3075" name="Picture 3" descr="https://s.sachmem.vn/public/images/TA4T2SHS/U13-L1-3-2-dxxfzwkzhbbxuuqh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990" b="11214"/>
              <a:stretch/>
            </p:blipFill>
            <p:spPr bwMode="auto">
              <a:xfrm>
                <a:off x="3947709" y="3736372"/>
                <a:ext cx="3324224" cy="168131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https://s.sachmem.vn/public/images/TA4T2SHS/U13-L1-3-3-scddvognmyamizau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0" t="7319" r="4384" b="6077"/>
              <a:stretch/>
            </p:blipFill>
            <p:spPr bwMode="auto">
              <a:xfrm>
                <a:off x="7952608" y="3603636"/>
                <a:ext cx="3038169" cy="194679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-375063" y="3656455"/>
                <a:ext cx="11764659" cy="7716737"/>
                <a:chOff x="-375063" y="3656455"/>
                <a:chExt cx="11764659" cy="7716737"/>
              </a:xfrm>
            </p:grpSpPr>
            <p:pic>
              <p:nvPicPr>
                <p:cNvPr id="3077" name="Picture 5" descr="https://s.sachmem.vn/public/images/TA4T2SHS/U13-L1-3-4-flobtjyntvfeszbp.jpg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69" t="2542" r="17021" b="-2542"/>
                <a:stretch/>
              </p:blipFill>
              <p:spPr bwMode="auto">
                <a:xfrm>
                  <a:off x="-17879" y="6159182"/>
                  <a:ext cx="2609850" cy="224790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78" name="Picture 6" descr="https://s.sachmem.vn/public/images/TA4T2SHS/U13-L1-3-5-klamsunnbsoskxwc.jpg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191" r="28963"/>
                <a:stretch/>
              </p:blipFill>
              <p:spPr bwMode="auto">
                <a:xfrm>
                  <a:off x="4798150" y="6117132"/>
                  <a:ext cx="1524001" cy="2247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79" name="Picture 7" descr="https://s.sachmem.vn/public/images/TA4T2SHS/U13-L1-3-6-tsgcpksyalypimbk.jpg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3" r="26886"/>
                <a:stretch/>
              </p:blipFill>
              <p:spPr bwMode="auto">
                <a:xfrm>
                  <a:off x="8798450" y="6034741"/>
                  <a:ext cx="1562101" cy="2247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" name="Group 5"/>
                <p:cNvGrpSpPr/>
                <p:nvPr/>
              </p:nvGrpSpPr>
              <p:grpSpPr>
                <a:xfrm>
                  <a:off x="-375063" y="3656455"/>
                  <a:ext cx="11764659" cy="7716737"/>
                  <a:chOff x="336137" y="-1071680"/>
                  <a:chExt cx="11764659" cy="7716737"/>
                </a:xfrm>
              </p:grpSpPr>
              <p:pic>
                <p:nvPicPr>
                  <p:cNvPr id="3080" name="Picture 8" descr="https://s.sachmem.vn/public/images/TA4T2SHS/U13-L1-3-7-qrhccmzzvetritba.jpg"/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6137" y="4360925"/>
                    <a:ext cx="3324224" cy="22479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81" name="Picture 9" descr="https://s.sachmem.vn/public/images/TA4T2SHS/U13-L1-3-8-gkahbzbzgiqrsohj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2193" b="9841"/>
                  <a:stretch/>
                </p:blipFill>
                <p:spPr bwMode="auto">
                  <a:xfrm>
                    <a:off x="4658909" y="4608574"/>
                    <a:ext cx="3324223" cy="17525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82" name="Picture 10" descr="https://s.sachmem.vn/public/images/TA4T2SHS/U13-L1-3-9-vskdylhwjceopka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-1" r="-5421" b="-3223"/>
                  <a:stretch/>
                </p:blipFill>
                <p:spPr bwMode="auto">
                  <a:xfrm>
                    <a:off x="8596389" y="4324692"/>
                    <a:ext cx="3504407" cy="2320365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" name="Picture 9" descr="https://s.sachmem.vn/public/images/TA4T2SHS/U13-L1-3-8-gkahbzbzgiqrsohj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4376" t="51598" b="10672"/>
                  <a:stretch/>
                </p:blipFill>
                <p:spPr bwMode="auto">
                  <a:xfrm>
                    <a:off x="367608" y="-1071680"/>
                    <a:ext cx="3261278" cy="1841151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grpSp>
          <p:nvGrpSpPr>
            <p:cNvPr id="23" name="Group 22"/>
            <p:cNvGrpSpPr/>
            <p:nvPr/>
          </p:nvGrpSpPr>
          <p:grpSpPr>
            <a:xfrm>
              <a:off x="1731098" y="3057180"/>
              <a:ext cx="6446113" cy="457200"/>
              <a:chOff x="1733686" y="1212303"/>
              <a:chExt cx="6446113" cy="45720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733686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728142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722599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733685" y="4814560"/>
              <a:ext cx="6446113" cy="457200"/>
              <a:chOff x="1733686" y="1212303"/>
              <a:chExt cx="6446113" cy="4572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1733686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728142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722599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863103" y="202231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84122" y="202231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905140" y="202231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776763" y="386556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797782" y="386556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00543" y="386556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21466" y="5738540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289585" y="5738540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254509" y="5738540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Listen and tick.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60289" y="436190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3. What is her favourite food and drink?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0289" y="2557586"/>
            <a:ext cx="4461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2. What's his favourite drink?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0289" y="753265"/>
            <a:ext cx="4374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1. What's his favourite food?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33686" y="1212303"/>
            <a:ext cx="6446113" cy="457200"/>
            <a:chOff x="1733686" y="1212303"/>
            <a:chExt cx="6446113" cy="457200"/>
          </a:xfrm>
        </p:grpSpPr>
        <p:sp>
          <p:nvSpPr>
            <p:cNvPr id="20" name="Oval 19"/>
            <p:cNvSpPr/>
            <p:nvPr/>
          </p:nvSpPr>
          <p:spPr>
            <a:xfrm>
              <a:off x="1733686" y="1212303"/>
              <a:ext cx="457200" cy="457200"/>
            </a:xfrm>
            <a:prstGeom prst="ellipse">
              <a:avLst/>
            </a:prstGeom>
            <a:solidFill>
              <a:srgbClr val="EE708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728142" y="1212303"/>
              <a:ext cx="457200" cy="457200"/>
            </a:xfrm>
            <a:prstGeom prst="ellipse">
              <a:avLst/>
            </a:prstGeom>
            <a:solidFill>
              <a:srgbClr val="EE708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7722599" y="1212303"/>
              <a:ext cx="457200" cy="457200"/>
            </a:xfrm>
            <a:prstGeom prst="ellipse">
              <a:avLst/>
            </a:prstGeom>
            <a:solidFill>
              <a:srgbClr val="EE708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817093" y="1795839"/>
            <a:ext cx="678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elvetica Neue"/>
              </a:rPr>
              <a:t>✔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96340" y="3630449"/>
            <a:ext cx="678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elvetica Neue"/>
              </a:rPr>
              <a:t>✔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94035" y="5541663"/>
            <a:ext cx="678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elvetica Neue"/>
              </a:rPr>
              <a:t>✔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90" y="434207"/>
            <a:ext cx="277438" cy="2743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9" y="3191366"/>
            <a:ext cx="277438" cy="27432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1" y="1262764"/>
            <a:ext cx="277438" cy="27432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1" y="5043160"/>
            <a:ext cx="27743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(cũ) - Unit 13 Would you like some milk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31569" y="752402"/>
            <a:ext cx="3504701" cy="5434730"/>
            <a:chOff x="936369" y="766917"/>
            <a:chExt cx="3504701" cy="5434730"/>
          </a:xfrm>
        </p:grpSpPr>
        <p:grpSp>
          <p:nvGrpSpPr>
            <p:cNvPr id="3" name="Group 2"/>
            <p:cNvGrpSpPr/>
            <p:nvPr/>
          </p:nvGrpSpPr>
          <p:grpSpPr>
            <a:xfrm>
              <a:off x="936369" y="766917"/>
              <a:ext cx="3504701" cy="5434730"/>
              <a:chOff x="877375" y="-755649"/>
              <a:chExt cx="4676776" cy="7252263"/>
            </a:xfrm>
          </p:grpSpPr>
          <p:pic>
            <p:nvPicPr>
              <p:cNvPr id="1026" name="Picture 2" descr="https://s.sachmem.vn/public/images/TA4T2SHS/U13-L1-4-1-ewvdroslxzjqoyph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75" y="-755649"/>
                <a:ext cx="4676775" cy="2400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https://s.sachmem.vn/public/images/TA4T2SHS/U13-L1-4-2-qwbdakowvcxmbkig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75" y="1670332"/>
                <a:ext cx="4676775" cy="2400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.sachmem.vn/public/images/TA4T2SHS/U13-L1-4-3-evjxntndhtxpolri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76" y="4096314"/>
                <a:ext cx="4676775" cy="2400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ounded Rectangle 3"/>
            <p:cNvSpPr/>
            <p:nvPr/>
          </p:nvSpPr>
          <p:spPr>
            <a:xfrm>
              <a:off x="3384783" y="2305724"/>
              <a:ext cx="940157" cy="182880"/>
            </a:xfrm>
            <a:prstGeom prst="roundRect">
              <a:avLst>
                <a:gd name="adj" fmla="val 50000"/>
              </a:avLst>
            </a:prstGeom>
            <a:solidFill>
              <a:srgbClr val="FEEE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400023" y="4162237"/>
              <a:ext cx="940157" cy="182880"/>
            </a:xfrm>
            <a:prstGeom prst="roundRect">
              <a:avLst>
                <a:gd name="adj" fmla="val 50000"/>
              </a:avLst>
            </a:prstGeom>
            <a:solidFill>
              <a:srgbClr val="FED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00023" y="5960984"/>
              <a:ext cx="940157" cy="182880"/>
            </a:xfrm>
            <a:prstGeom prst="roundRect">
              <a:avLst>
                <a:gd name="adj" fmla="val 50000"/>
              </a:avLst>
            </a:prstGeom>
            <a:solidFill>
              <a:srgbClr val="F9E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4602435" y="1074597"/>
            <a:ext cx="6096000" cy="115435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A: What's his favourite food?</a:t>
            </a:r>
            <a:b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_______________________.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2435" y="2892588"/>
            <a:ext cx="6096000" cy="115435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A: What's her favourite drink?</a:t>
            </a:r>
            <a:b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_______________________.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02435" y="4681439"/>
            <a:ext cx="7251055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A: What's his favourite food and drink?</a:t>
            </a:r>
            <a:b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_______________________.</a:t>
            </a:r>
            <a:endParaRPr lang="en-US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63692" y="1703225"/>
            <a:ext cx="212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chicken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3692" y="3513307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orange juice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3692" y="5302273"/>
            <a:ext cx="3206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fish and water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5843" y="409758"/>
            <a:ext cx="4131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4. Look and write</a:t>
            </a:r>
            <a:r>
              <a:rPr lang="en-US" sz="2400" b="1" smtClean="0">
                <a:latin typeface="Helvetica Neue"/>
              </a:rPr>
              <a:t>.(page 19)</a:t>
            </a:r>
            <a:endParaRPr lang="en-US" sz="2400" dirty="0"/>
          </a:p>
        </p:txBody>
      </p:sp>
      <p:pic>
        <p:nvPicPr>
          <p:cNvPr id="18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33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160</Words>
  <Application>Microsoft Office PowerPoint</Application>
  <PresentationFormat>Widescreen</PresentationFormat>
  <Paragraphs>79</Paragraphs>
  <Slides>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Times New Roman</vt:lpstr>
      <vt:lpstr>Arial</vt:lpstr>
      <vt:lpstr>Century Gothic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168</cp:revision>
  <dcterms:created xsi:type="dcterms:W3CDTF">2021-01-11T12:00:12Z</dcterms:created>
  <dcterms:modified xsi:type="dcterms:W3CDTF">2023-02-18T14:31:51Z</dcterms:modified>
</cp:coreProperties>
</file>