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4" r:id="rId2"/>
    <p:sldMasterId id="2147483696" r:id="rId3"/>
    <p:sldMasterId id="2147483709" r:id="rId4"/>
    <p:sldMasterId id="2147483721" r:id="rId5"/>
    <p:sldMasterId id="2147483727" r:id="rId6"/>
    <p:sldMasterId id="2147483739" r:id="rId7"/>
  </p:sldMasterIdLst>
  <p:notesMasterIdLst>
    <p:notesMasterId r:id="rId24"/>
  </p:notesMasterIdLst>
  <p:sldIdLst>
    <p:sldId id="257" r:id="rId8"/>
    <p:sldId id="299" r:id="rId9"/>
    <p:sldId id="260" r:id="rId10"/>
    <p:sldId id="302" r:id="rId11"/>
    <p:sldId id="261" r:id="rId12"/>
    <p:sldId id="262" r:id="rId13"/>
    <p:sldId id="259" r:id="rId14"/>
    <p:sldId id="265" r:id="rId15"/>
    <p:sldId id="266" r:id="rId16"/>
    <p:sldId id="293" r:id="rId17"/>
    <p:sldId id="294" r:id="rId18"/>
    <p:sldId id="295" r:id="rId19"/>
    <p:sldId id="296" r:id="rId20"/>
    <p:sldId id="263" r:id="rId21"/>
    <p:sldId id="304" r:id="rId22"/>
    <p:sldId id="29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ndows User" initials="WU" lastIdx="1" clrIdx="0"/>
  <p:cmAuthor id="1" name="Administrat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A80A"/>
    <a:srgbClr val="FF1171"/>
    <a:srgbClr val="050AE7"/>
    <a:srgbClr val="C6EFF6"/>
    <a:srgbClr val="BAEBF9"/>
    <a:srgbClr val="FFFFC8"/>
    <a:srgbClr val="FDC6FB"/>
    <a:srgbClr val="1D41D5"/>
    <a:srgbClr val="50F335"/>
    <a:srgbClr val="97FA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4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3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82180-2B4B-4968-87BF-C20F07DAC1B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693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3000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占位符 1"/>
          <p:cNvSpPr>
            <a:spLocks noGrp="1"/>
          </p:cNvSpPr>
          <p:nvPr>
            <p:ph type="title"/>
          </p:nvPr>
        </p:nvSpPr>
        <p:spPr>
          <a:xfrm>
            <a:off x="190575" y="260648"/>
            <a:ext cx="10972800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900"/>
            </a:lvl3pPr>
            <a:lvl4pPr marL="1371600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900" b="1"/>
            </a:lvl3pPr>
            <a:lvl4pPr marL="1371600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165" indent="0">
              <a:buNone/>
              <a:defRPr sz="2000"/>
            </a:lvl5pPr>
            <a:lvl6pPr marL="2285365" indent="0">
              <a:buNone/>
              <a:defRPr sz="2000"/>
            </a:lvl6pPr>
            <a:lvl7pPr marL="2742565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500"/>
            </a:lvl2pPr>
            <a:lvl3pPr marL="914400" indent="0">
              <a:buNone/>
              <a:defRPr sz="1200"/>
            </a:lvl3pPr>
            <a:lvl4pPr marL="1371600" indent="0">
              <a:buNone/>
              <a:defRPr sz="1100"/>
            </a:lvl4pPr>
            <a:lvl5pPr marL="1828165" indent="0">
              <a:buNone/>
              <a:defRPr sz="1100"/>
            </a:lvl5pPr>
            <a:lvl6pPr marL="2285365" indent="0">
              <a:buNone/>
              <a:defRPr sz="1100"/>
            </a:lvl6pPr>
            <a:lvl7pPr marL="2742565" indent="0">
              <a:buNone/>
              <a:defRPr sz="1100"/>
            </a:lvl7pPr>
            <a:lvl8pPr marL="3199765" indent="0">
              <a:buNone/>
              <a:defRPr sz="1100"/>
            </a:lvl8pPr>
            <a:lvl9pPr marL="365696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34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134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8" rIns="9142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8444" y="385003"/>
            <a:ext cx="10515600" cy="410127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FA5B7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118" y="116841"/>
            <a:ext cx="550510" cy="1075854"/>
          </a:xfrm>
          <a:prstGeom prst="rect">
            <a:avLst/>
          </a:prstGeom>
        </p:spPr>
      </p:pic>
    </p:spTree>
  </p:cSld>
  <p:clrMapOvr>
    <a:masterClrMapping/>
  </p:clrMapOvr>
  <p:transition spd="slow" advTm="3000">
    <p:randomBar dir="vert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007541"/>
      </p:ext>
    </p:extLst>
  </p:cSld>
  <p:clrMapOvr>
    <a:masterClrMapping/>
  </p:clrMapOvr>
  <p:transition spd="med" advTm="4000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917168"/>
      </p:ext>
    </p:extLst>
  </p:cSld>
  <p:clrMapOvr>
    <a:masterClrMapping/>
  </p:clrMapOvr>
  <p:transition spd="med" advTm="4000">
    <p:pull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5356"/>
      </p:ext>
    </p:extLst>
  </p:cSld>
  <p:clrMapOvr>
    <a:masterClrMapping/>
  </p:clrMapOvr>
  <p:transition spd="med" advTm="4000">
    <p:pull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274824"/>
      </p:ext>
    </p:extLst>
  </p:cSld>
  <p:clrMapOvr>
    <a:masterClrMapping/>
  </p:clrMapOvr>
  <p:transition spd="med" advTm="4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3000">
    <p:randomBar dir="vert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452284"/>
      </p:ext>
    </p:extLst>
  </p:cSld>
  <p:clrMapOvr>
    <a:masterClrMapping/>
  </p:clrMapOvr>
  <p:transition spd="med" advTm="4000">
    <p:pull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43114"/>
      </p:ext>
    </p:extLst>
  </p:cSld>
  <p:clrMapOvr>
    <a:masterClrMapping/>
  </p:clrMapOvr>
  <p:transition spd="med" advTm="4000">
    <p:pull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5419384"/>
      </p:ext>
    </p:extLst>
  </p:cSld>
  <p:clrMapOvr>
    <a:masterClrMapping/>
  </p:clrMapOvr>
  <p:transition spd="med" advTm="4000">
    <p:pull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19924"/>
      </p:ext>
    </p:extLst>
  </p:cSld>
  <p:clrMapOvr>
    <a:masterClrMapping/>
  </p:clrMapOvr>
  <p:transition spd="med" advTm="4000">
    <p:pull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6990750"/>
      </p:ext>
    </p:extLst>
  </p:cSld>
  <p:clrMapOvr>
    <a:masterClrMapping/>
  </p:clrMapOvr>
  <p:transition spd="med" advTm="4000">
    <p:pull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757436"/>
      </p:ext>
    </p:extLst>
  </p:cSld>
  <p:clrMapOvr>
    <a:masterClrMapping/>
  </p:clrMapOvr>
  <p:transition spd="med" advTm="4000">
    <p:pull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833182-0A27-4A82-AD86-EAD6460C438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B89268-6037-4630-93B9-87DCE428E2C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081591"/>
      </p:ext>
    </p:extLst>
  </p:cSld>
  <p:clrMapOvr>
    <a:masterClrMapping/>
  </p:clrMapOvr>
  <p:transition spd="med" advTm="4000">
    <p:pull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6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</p:sldLayoutIdLst>
  <p:transition spd="slow" advTm="3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12/17/2022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9391B06-E3A9-4ACF-8FE7-86027D4A315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2022/12/17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AB6F98-49F9-4E5E-8F54-63E0E7C4DDF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895825-7B37-42F5-9075-3BE9DC30402E}" type="datetimeFigureOut">
              <a:rPr lang="zh-CN" altLang="en-US" smtClean="0"/>
              <a:t>2022/12/17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39B97-B459-4F22-A909-950795163C5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conveyor dir="l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3704" r="40139" b="10617"/>
          <a:stretch/>
        </p:blipFill>
        <p:spPr>
          <a:xfrm>
            <a:off x="9498682" y="3715796"/>
            <a:ext cx="2693318" cy="314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8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ransition spd="med" advTm="4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5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6.wdp"/><Relationship Id="rId5" Type="http://schemas.openxmlformats.org/officeDocument/2006/relationships/image" Target="../media/image45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8.wdp"/><Relationship Id="rId5" Type="http://schemas.openxmlformats.org/officeDocument/2006/relationships/image" Target="../media/image47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6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microsoft.com/office/2007/relationships/hdphoto" Target="../media/hdphoto12.wdp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7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microsoft.com/office/2007/relationships/hdphoto" Target="../media/hdphoto4.wdp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37" y="-12057"/>
            <a:ext cx="12192000" cy="6858000"/>
          </a:xfrm>
          <a:prstGeom prst="rect">
            <a:avLst/>
          </a:prstGeom>
        </p:spPr>
      </p:pic>
      <p:pic>
        <p:nvPicPr>
          <p:cNvPr id="6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257" y="1411931"/>
            <a:ext cx="660400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3666" y="1289693"/>
            <a:ext cx="12350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2"/>
          <p:cNvSpPr txBox="1"/>
          <p:nvPr/>
        </p:nvSpPr>
        <p:spPr>
          <a:xfrm>
            <a:off x="1242348" y="284965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20A80A"/>
                </a:solidFill>
                <a:effectLst>
                  <a:glow rad="228600">
                    <a:srgbClr val="3CEEF0">
                      <a:alpha val="40000"/>
                    </a:srgbClr>
                  </a:glow>
                </a:effectLst>
                <a:cs typeface="+mn-ea"/>
                <a:sym typeface="+mn-lt"/>
              </a:rPr>
              <a:t>Bài 8: Bảo quản đồ dùng gia đình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675" y="2510155"/>
            <a:ext cx="9001760" cy="2915285"/>
          </a:xfrm>
          <a:prstGeom prst="rect">
            <a:avLst/>
          </a:prstGeom>
        </p:spPr>
      </p:pic>
    </p:spTree>
  </p:cSld>
  <p:clrMapOvr>
    <a:masterClrMapping/>
  </p:clrMapOvr>
  <p:transition spd="slow" advClick="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50000"/>
          <a:stretch>
            <a:fillRect/>
          </a:stretch>
        </p:blipFill>
        <p:spPr>
          <a:xfrm>
            <a:off x="1015837" y="1286539"/>
            <a:ext cx="4385502" cy="4245264"/>
          </a:xfrm>
          <a:prstGeom prst="rect">
            <a:avLst/>
          </a:prstGeom>
        </p:spPr>
      </p:pic>
      <p:pic>
        <p:nvPicPr>
          <p:cNvPr id="8" name="Content Placeholder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0408" r="203"/>
          <a:stretch>
            <a:fillRect/>
          </a:stretch>
        </p:blipFill>
        <p:spPr>
          <a:xfrm>
            <a:off x="6996917" y="1312615"/>
            <a:ext cx="4157980" cy="4245264"/>
          </a:xfrm>
          <a:prstGeom prst="rect">
            <a:avLst/>
          </a:prstGeom>
        </p:spPr>
      </p:pic>
      <p:sp>
        <p:nvSpPr>
          <p:cNvPr id="9" name="TextBox 20"/>
          <p:cNvSpPr txBox="1"/>
          <p:nvPr/>
        </p:nvSpPr>
        <p:spPr>
          <a:xfrm>
            <a:off x="1081183" y="5647641"/>
            <a:ext cx="4320156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sp>
        <p:nvSpPr>
          <p:cNvPr id="10" name="TextBox 22"/>
          <p:cNvSpPr txBox="1"/>
          <p:nvPr/>
        </p:nvSpPr>
        <p:spPr>
          <a:xfrm>
            <a:off x="6921359" y="5792441"/>
            <a:ext cx="4515936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</p:spTree>
    <p:extLst>
      <p:ext uri="{BB962C8B-B14F-4D97-AF65-F5344CB8AC3E}">
        <p14:creationId xmlns:p14="http://schemas.microsoft.com/office/powerpoint/2010/main" val="151813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991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1553" y="1256665"/>
            <a:ext cx="4436409" cy="462314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67416" y="1286539"/>
            <a:ext cx="4439300" cy="45781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19264" y="6027003"/>
            <a:ext cx="4003237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12679" y="6029583"/>
            <a:ext cx="369632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387679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88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0641" y="365124"/>
            <a:ext cx="8490652" cy="9214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239" y="1327785"/>
            <a:ext cx="4352141" cy="4269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12649" y="1286539"/>
            <a:ext cx="4313314" cy="43912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42674" y="5657671"/>
            <a:ext cx="4200391" cy="120032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39559" y="5793379"/>
            <a:ext cx="3829815" cy="83099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DC6FB"/>
              </a:gs>
              <a:gs pos="20000">
                <a:schemeClr val="bg1"/>
              </a:gs>
              <a:gs pos="90000">
                <a:srgbClr val="FFFFC8"/>
              </a:gs>
            </a:gsLst>
            <a:lin ang="5400000" scaled="0"/>
          </a:gradFill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4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</p:spTree>
    <p:extLst>
      <p:ext uri="{BB962C8B-B14F-4D97-AF65-F5344CB8AC3E}">
        <p14:creationId xmlns:p14="http://schemas.microsoft.com/office/powerpoint/2010/main" val="215224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17488"/>
          </a:xfrm>
        </p:spPr>
      </p:pic>
      <p:pic>
        <p:nvPicPr>
          <p:cNvPr id="5" name="Picture 4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-106328"/>
            <a:ext cx="1864480" cy="8430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3807" y="479075"/>
            <a:ext cx="9141403" cy="99203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114099" y="1292699"/>
            <a:ext cx="1636281" cy="13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1321472" y="1667734"/>
            <a:ext cx="63438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vi-VN" sz="2800" dirty="0">
                <a:solidFill>
                  <a:srgbClr val="000000"/>
                </a:solidFill>
              </a:rPr>
              <a:t> Theo em, việc bảo quản đồ dùng gia đình có lợi ích gì?</a:t>
            </a:r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1" b="96676" l="10000" r="9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7" r="23202"/>
          <a:stretch/>
        </p:blipFill>
        <p:spPr>
          <a:xfrm>
            <a:off x="3466213" y="2240187"/>
            <a:ext cx="8623005" cy="501681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64899" y="3171339"/>
            <a:ext cx="626831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Bảo quản đồ dùng gia đình giúp đồ dùng luôn sách sẽ, bền đẹp, sử dụng được lâu dài… </a:t>
            </a:r>
            <a:endParaRPr lang="en-US" sz="3000" dirty="0">
              <a:solidFill>
                <a:srgbClr val="050AE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defRPr/>
            </a:pP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G</a:t>
            </a:r>
            <a:r>
              <a:rPr lang="vi-VN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iúp em rèn luyện tính ngăn nắp, gọn gàng và ý thức trách nhiệm trong cuộc sống</a:t>
            </a:r>
            <a:r>
              <a:rPr lang="en-US" sz="3000" dirty="0">
                <a:solidFill>
                  <a:srgbClr val="050AE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i="0" u="none" strike="noStrike" kern="1200" cap="none" spc="0" normalizeH="0" baseline="0" noProof="0" dirty="0" err="1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srgbClr val="050AE7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00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8990"/>
          <a:stretch>
            <a:fillRect/>
          </a:stretch>
        </p:blipFill>
        <p:spPr>
          <a:xfrm>
            <a:off x="-635" y="0"/>
            <a:ext cx="5411470" cy="6857365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5926455" y="1719580"/>
            <a:ext cx="5844540" cy="2736850"/>
          </a:xfrm>
          <a:prstGeom prst="cloud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rgbClr val="C6EFF6"/>
              </a:gs>
              <a:gs pos="83000">
                <a:srgbClr val="BAEBF9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rgbClr val="000000"/>
                </a:solidFill>
                <a:sym typeface="+mn-ea"/>
              </a:rPr>
              <a:t> Kể thêm những việc cần làm để bảo quản đồ dùng gia đình.</a:t>
            </a:r>
            <a:endParaRPr lang="vi-VN" altLang="en-US" sz="2800" b="1" dirty="0">
              <a:solidFill>
                <a:srgbClr val="000000"/>
              </a:solidFill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6894456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88662" y="1964564"/>
            <a:ext cx="8810283" cy="1906259"/>
            <a:chOff x="2268647" y="1759314"/>
            <a:chExt cx="8010337" cy="161944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8647" y="1759314"/>
              <a:ext cx="763476" cy="694703"/>
              <a:chOff x="1122" y="3193"/>
              <a:chExt cx="1552" cy="141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2" y="3193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38" y="327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15" y="33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330630" y="2697838"/>
              <a:ext cx="755605" cy="680917"/>
              <a:chOff x="3312" y="3242"/>
              <a:chExt cx="1536" cy="138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312" y="3297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312" y="324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406" y="3349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305565" y="316367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460750" y="1866847"/>
            <a:ext cx="9020988" cy="1189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537579" y="3187582"/>
            <a:ext cx="8809742" cy="6227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69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" y="0"/>
            <a:ext cx="12189620" cy="6859340"/>
          </a:xfrm>
          <a:prstGeom prst="rect">
            <a:avLst/>
          </a:prstGeom>
        </p:spPr>
      </p:pic>
      <p:pic>
        <p:nvPicPr>
          <p:cNvPr id="4" name="bir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49" y="-156422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/>
          <p:cNvSpPr/>
          <p:nvPr/>
        </p:nvSpPr>
        <p:spPr>
          <a:xfrm>
            <a:off x="1915584" y="1869018"/>
            <a:ext cx="8337549" cy="4591049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2662349" y="3430922"/>
            <a:ext cx="6826124" cy="173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Chúc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các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con </a:t>
            </a:r>
          </a:p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chăm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ngoan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,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học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 </a:t>
            </a:r>
            <a:r>
              <a:rPr lang="en-GB" altLang="zh-CN" sz="5333" b="1" dirty="0" err="1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tốt</a:t>
            </a:r>
            <a:r>
              <a:rPr lang="en-GB" altLang="zh-CN" sz="5333" b="1" dirty="0">
                <a:solidFill>
                  <a:srgbClr val="FF1171"/>
                </a:solidFill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!</a:t>
            </a: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845551" y="2117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/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/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/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3088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0">
        <p14:pan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0652" y="845413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9" name="文本框 2"/>
          <p:cNvSpPr txBox="1"/>
          <p:nvPr/>
        </p:nvSpPr>
        <p:spPr>
          <a:xfrm>
            <a:off x="1103377" y="2096268"/>
            <a:ext cx="102381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cs typeface="+mn-ea"/>
                <a:sym typeface="+mn-lt"/>
              </a:rPr>
              <a:t>Bài 8: Bảo quản đồ dùng gia đình</a:t>
            </a:r>
          </a:p>
        </p:txBody>
      </p:sp>
      <p:sp>
        <p:nvSpPr>
          <p:cNvPr id="10" name="TextBox 31"/>
          <p:cNvSpPr txBox="1">
            <a:spLocks noChangeArrowheads="1"/>
          </p:cNvSpPr>
          <p:nvPr/>
        </p:nvSpPr>
        <p:spPr bwMode="auto">
          <a:xfrm>
            <a:off x="2253455" y="370840"/>
            <a:ext cx="74271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Thứ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ngày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tháng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  </a:t>
            </a:r>
            <a:r>
              <a:rPr lang="en-US" altLang="en-US" sz="3200" b="1" dirty="0" err="1">
                <a:solidFill>
                  <a:srgbClr val="000000"/>
                </a:solidFill>
                <a:latin typeface="HP001 4 hàng" panose="020B0603050302020204" pitchFamily="34" charset="-93"/>
              </a:rPr>
              <a:t>năm</a:t>
            </a:r>
            <a:r>
              <a:rPr lang="en-US" altLang="en-US" sz="3200" b="1" dirty="0">
                <a:solidFill>
                  <a:srgbClr val="000000"/>
                </a:solidFill>
                <a:latin typeface="HP001 4 hàng" panose="020B0603050302020204" pitchFamily="34" charset="-93"/>
              </a:rPr>
              <a:t> 2021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50604" y="930777"/>
            <a:ext cx="42107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Đạo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 </a:t>
            </a:r>
            <a:r>
              <a:rPr lang="en-US" sz="3200" b="1" u="sng" kern="10" dirty="0" err="1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đức</a:t>
            </a:r>
            <a:r>
              <a:rPr lang="en-US" sz="3200" b="1" u="sng" kern="1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P001 4 hàng" panose="020B0603050302020204" pitchFamily="34" charset="-93"/>
                <a:cs typeface="Times New Roman"/>
              </a:rPr>
              <a:t>:</a:t>
            </a:r>
            <a:endParaRPr lang="vi-VN" sz="3200" b="1" u="sng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P001 4 hàng" panose="020B0603050302020204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57479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48100" y="1619250"/>
            <a:ext cx="3829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Tiết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2539" y="659616"/>
            <a:ext cx="6894456" cy="855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66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iCiel Crocante" panose="02000000000000000000" pitchFamily="2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688662" y="1964564"/>
            <a:ext cx="8810283" cy="1906259"/>
            <a:chOff x="2268647" y="1759314"/>
            <a:chExt cx="8010337" cy="1619441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8647" y="1759314"/>
              <a:ext cx="763476" cy="694703"/>
              <a:chOff x="1122" y="3193"/>
              <a:chExt cx="1552" cy="141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2" y="3193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38" y="327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15" y="3325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330630" y="2697838"/>
              <a:ext cx="755605" cy="680917"/>
              <a:chOff x="3312" y="3242"/>
              <a:chExt cx="1536" cy="1383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312" y="3297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312" y="3242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406" y="3349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133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305565" y="3163677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2460750" y="1866847"/>
            <a:ext cx="9020988" cy="118910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2537579" y="3187582"/>
            <a:ext cx="8809742" cy="62279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kumimoji="0" lang="en-GB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18889"/>
            <a:ext cx="12191999" cy="68491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73713" y="1996907"/>
            <a:ext cx="5298217" cy="1446546"/>
          </a:xfrm>
          <a:prstGeom prst="rect">
            <a:avLst/>
          </a:prstGeom>
          <a:noFill/>
        </p:spPr>
        <p:txBody>
          <a:bodyPr wrap="none" lIns="91426" tIns="45718" rIns="91426" bIns="45718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Khởi</a:t>
            </a:r>
            <a:r>
              <a:rPr kumimoji="0" lang="en-US" sz="8800" b="1" i="0" u="none" strike="noStrike" kern="1200" cap="none" spc="0" normalizeH="0" noProof="0" dirty="0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động</a:t>
            </a:r>
            <a:endParaRPr kumimoji="0" lang="en-US" sz="8800" b="1" i="0" u="none" strike="noStrike" kern="1200" cap="none" spc="0" normalizeH="0" baseline="0" noProof="0" dirty="0"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45270" y="583423"/>
            <a:ext cx="85350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8858" y="1304712"/>
            <a:ext cx="10154285" cy="5139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05904"/>
            <a:ext cx="2961934" cy="855958"/>
            <a:chOff x="500062" y="381715"/>
            <a:chExt cx="3128876" cy="97527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>
            <a:fillRect/>
          </a:stretch>
        </p:blipFill>
        <p:spPr bwMode="auto">
          <a:xfrm>
            <a:off x="278389" y="1848802"/>
            <a:ext cx="2317750" cy="419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>
            <a:fillRect/>
          </a:stretch>
        </p:blipFill>
        <p:spPr bwMode="auto">
          <a:xfrm>
            <a:off x="2529840" y="2726690"/>
            <a:ext cx="2274570" cy="421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>
            <a:fillRect/>
          </a:stretch>
        </p:blipFill>
        <p:spPr bwMode="auto">
          <a:xfrm>
            <a:off x="6075045" y="3534410"/>
            <a:ext cx="3242310" cy="332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>
            <a:fillRect/>
          </a:stretch>
        </p:blipFill>
        <p:spPr bwMode="auto">
          <a:xfrm>
            <a:off x="9541610" y="1080335"/>
            <a:ext cx="2762250" cy="356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 flipH="1">
            <a:off x="2327375" y="1138544"/>
            <a:ext cx="7324725" cy="1076325"/>
          </a:xfrm>
          <a:prstGeom prst="rect">
            <a:avLst/>
          </a:prstGeom>
          <a:noFill/>
          <a:effectLst>
            <a:glow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-Kể tên những đồ dùng gia đình</a:t>
            </a:r>
          </a:p>
          <a:p>
            <a:pPr algn="ctr"/>
            <a:r>
              <a:rPr lang="vi-VN" sz="3200" dirty="0">
                <a:solidFill>
                  <a:srgbClr val="000000"/>
                </a:solidFill>
                <a:effectLst>
                  <a:glow rad="368300">
                    <a:srgbClr val="97FA16">
                      <a:alpha val="62000"/>
                    </a:srgbClr>
                  </a:glow>
                </a:effectLst>
              </a:rPr>
              <a:t> mà em biết.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278389" y="224377"/>
            <a:ext cx="2961934" cy="855958"/>
            <a:chOff x="500062" y="381715"/>
            <a:chExt cx="3128876" cy="97527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2" y="639505"/>
              <a:ext cx="2135656" cy="526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b="1" dirty="0">
                  <a:solidFill>
                    <a:srgbClr val="F7860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KHỞI ĐỘNG</a:t>
              </a:r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>
            <a:fillRect/>
          </a:stretch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/>
          <p:cNvSpPr txBox="1"/>
          <p:nvPr/>
        </p:nvSpPr>
        <p:spPr>
          <a:xfrm>
            <a:off x="3641642" y="2491193"/>
            <a:ext cx="490871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Khám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phá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iCiel Cucho" pitchFamily="50" charset="0"/>
            </a:endParaRPr>
          </a:p>
        </p:txBody>
      </p:sp>
      <p:pic>
        <p:nvPicPr>
          <p:cNvPr id="16" name="Picture 15"/>
          <p:cNvPicPr/>
          <p:nvPr/>
        </p:nvPicPr>
        <p:blipFill>
          <a:blip r:embed="rId16"/>
          <a:stretch>
            <a:fillRect/>
          </a:stretch>
        </p:blipFill>
        <p:spPr>
          <a:xfrm>
            <a:off x="116720" y="109483"/>
            <a:ext cx="1666875" cy="77152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pattFill prst="lgGrid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65395"/>
            <a:ext cx="7165974" cy="318785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86150"/>
            <a:ext cx="12192000" cy="337185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511" y="1065976"/>
            <a:ext cx="1103377" cy="1795325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101517"/>
            <a:ext cx="1103377" cy="1795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149794" y="1065976"/>
            <a:ext cx="338426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Hoạt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động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: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1112" y="2286295"/>
            <a:ext cx="1213806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Tìm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hiểu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cách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bảo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quản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đồ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dùng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gia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đình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</a:p>
          <a:p>
            <a:pPr lvl="0" algn="ctr"/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và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ý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nghĩa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của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việc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làm</a:t>
            </a:r>
            <a:r>
              <a:rPr lang="en-US" altLang="zh-CN" sz="5400" b="1" dirty="0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 </a:t>
            </a:r>
            <a:r>
              <a:rPr lang="en-US" altLang="zh-CN" sz="5400" b="1" dirty="0" err="1">
                <a:solidFill>
                  <a:srgbClr val="002060"/>
                </a:solidFill>
                <a:latin typeface="Calibri" panose="020F0502020204030204"/>
                <a:ea typeface="方正粗圆_GBK" pitchFamily="65" charset="-122"/>
                <a:cs typeface="Times New Roman" panose="02020603050405020304" charset="0"/>
              </a:rPr>
              <a:t>đó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6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7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8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1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theme/theme1.xml><?xml version="1.0" encoding="utf-8"?>
<a:theme xmlns:a="http://schemas.openxmlformats.org/drawingml/2006/main" name="4_Office 主题">
  <a:themeElements>
    <a:clrScheme name="自定义 1774">
      <a:dk1>
        <a:sysClr val="windowText" lastClr="000000"/>
      </a:dk1>
      <a:lt1>
        <a:sysClr val="window" lastClr="FFFFFF"/>
      </a:lt1>
      <a:dk2>
        <a:srgbClr val="FA5B7F"/>
      </a:dk2>
      <a:lt2>
        <a:srgbClr val="5FA9EB"/>
      </a:lt2>
      <a:accent1>
        <a:srgbClr val="5FA9EB"/>
      </a:accent1>
      <a:accent2>
        <a:srgbClr val="FA5B7F"/>
      </a:accent2>
      <a:accent3>
        <a:srgbClr val="5FA9EB"/>
      </a:accent3>
      <a:accent4>
        <a:srgbClr val="FA5B7F"/>
      </a:accent4>
      <a:accent5>
        <a:srgbClr val="5FA9EB"/>
      </a:accent5>
      <a:accent6>
        <a:srgbClr val="FA5B7F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332</Words>
  <Application>Microsoft Office PowerPoint</Application>
  <PresentationFormat>Widescreen</PresentationFormat>
  <Paragraphs>39</Paragraphs>
  <Slides>16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等线</vt:lpstr>
      <vt:lpstr>等线 Light</vt:lpstr>
      <vt:lpstr>Arial</vt:lpstr>
      <vt:lpstr>Arial Black</vt:lpstr>
      <vt:lpstr>Averta Std CY Bold</vt:lpstr>
      <vt:lpstr>Calibri</vt:lpstr>
      <vt:lpstr>Calibri Light</vt:lpstr>
      <vt:lpstr>HP001 4 hàng</vt:lpstr>
      <vt:lpstr>iCiel Crocante</vt:lpstr>
      <vt:lpstr>Quicksand Medium</vt:lpstr>
      <vt:lpstr>Times New Roman</vt:lpstr>
      <vt:lpstr>4_Office 主题</vt:lpstr>
      <vt:lpstr>1_Office Theme</vt:lpstr>
      <vt:lpstr>1_Office 主题</vt:lpstr>
      <vt:lpstr>2_Office Theme</vt:lpstr>
      <vt:lpstr>Hoạt động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</dc:creator>
  <cp:lastModifiedBy>Nguyen Dang Quyet</cp:lastModifiedBy>
  <cp:revision>14</cp:revision>
  <dcterms:created xsi:type="dcterms:W3CDTF">2021-07-18T04:20:44Z</dcterms:created>
  <dcterms:modified xsi:type="dcterms:W3CDTF">2022-12-17T13:37:57Z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2057-11.2.0.10200</vt:lpwstr>
  </property>
</Properties>
</file>