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86F4A-63AC-4E45-B260-4E6D7CB31904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8FB77-303C-4D7B-817C-8C1685675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24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9F2EC-B82E-4098-A5DE-BE0FA217B89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404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9F2EC-B82E-4098-A5DE-BE0FA217B89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443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9F2EC-B82E-4098-A5DE-BE0FA217B89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0478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9F2EC-B82E-4098-A5DE-BE0FA217B89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695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9F2EC-B82E-4098-A5DE-BE0FA217B89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81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9F2EC-B82E-4098-A5DE-BE0FA217B89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5339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9F2EC-B82E-4098-A5DE-BE0FA217B89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47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9F2EC-B82E-4098-A5DE-BE0FA217B89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577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9F2EC-B82E-4098-A5DE-BE0FA217B89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561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9F2EC-B82E-4098-A5DE-BE0FA217B89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313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9F2EC-B82E-4098-A5DE-BE0FA217B89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638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9F2EC-B82E-4098-A5DE-BE0FA217B89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2393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9F2EC-B82E-4098-A5DE-BE0FA217B89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885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9F2EC-B82E-4098-A5DE-BE0FA217B89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570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9F2EC-B82E-4098-A5DE-BE0FA217B89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742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9F2EC-B82E-4098-A5DE-BE0FA217B89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252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9F2EC-B82E-4098-A5DE-BE0FA217B89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513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9F2EC-B82E-4098-A5DE-BE0FA217B89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906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9F2EC-B82E-4098-A5DE-BE0FA217B89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951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9F2EC-B82E-4098-A5DE-BE0FA217B89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626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30BB-8B70-4CF9-9E95-935776581E28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D226B-6A3D-41B1-A6AD-EB3F37829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1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30BB-8B70-4CF9-9E95-935776581E28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D226B-6A3D-41B1-A6AD-EB3F37829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51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30BB-8B70-4CF9-9E95-935776581E28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D226B-6A3D-41B1-A6AD-EB3F37829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59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30BB-8B70-4CF9-9E95-935776581E28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D226B-6A3D-41B1-A6AD-EB3F37829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18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30BB-8B70-4CF9-9E95-935776581E28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D226B-6A3D-41B1-A6AD-EB3F37829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64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30BB-8B70-4CF9-9E95-935776581E28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D226B-6A3D-41B1-A6AD-EB3F37829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3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30BB-8B70-4CF9-9E95-935776581E28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D226B-6A3D-41B1-A6AD-EB3F37829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61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30BB-8B70-4CF9-9E95-935776581E28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D226B-6A3D-41B1-A6AD-EB3F37829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04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30BB-8B70-4CF9-9E95-935776581E28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D226B-6A3D-41B1-A6AD-EB3F37829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9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30BB-8B70-4CF9-9E95-935776581E28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D226B-6A3D-41B1-A6AD-EB3F37829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61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30BB-8B70-4CF9-9E95-935776581E28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D226B-6A3D-41B1-A6AD-EB3F37829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90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830BB-8B70-4CF9-9E95-935776581E28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D226B-6A3D-41B1-A6AD-EB3F37829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3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7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7.png"/><Relationship Id="rId9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bàn gốm xoay&#10;&#10;Mô tả được tạo tự động">
            <a:extLst>
              <a:ext uri="{FF2B5EF4-FFF2-40B4-BE49-F238E27FC236}">
                <a16:creationId xmlns:a16="http://schemas.microsoft.com/office/drawing/2014/main" xmlns="" id="{1A492F05-45F3-4256-A5CE-BE76EA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40" r="10433" b="-2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5" name="Hình ảnh 4" descr="Ảnh có chứa trong nhà, được trang trí&#10;&#10;Mô tả được tạo tự động">
            <a:extLst>
              <a:ext uri="{FF2B5EF4-FFF2-40B4-BE49-F238E27FC236}">
                <a16:creationId xmlns:a16="http://schemas.microsoft.com/office/drawing/2014/main" xmlns="" id="{BCCE4213-1AA2-45A5-B5EC-D56A5310BF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4" r="8858" b="2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AD334DB5-F2BE-4F49-A86F-3459C01DCD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" r="13709" b="-2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3485B01B-45DC-4840-A67B-D55EF481AA16}"/>
              </a:ext>
            </a:extLst>
          </p:cNvPr>
          <p:cNvSpPr/>
          <p:nvPr/>
        </p:nvSpPr>
        <p:spPr>
          <a:xfrm>
            <a:off x="1892491" y="1338391"/>
            <a:ext cx="8407017" cy="3843665"/>
          </a:xfrm>
          <a:prstGeom prst="roundRect">
            <a:avLst/>
          </a:prstGeom>
          <a:solidFill>
            <a:schemeClr val="lt1">
              <a:alpha val="56000"/>
            </a:schemeClr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xmlns="" id="{F5BF6A1F-CC36-46DE-8397-C08F6AB87B0F}"/>
              </a:ext>
            </a:extLst>
          </p:cNvPr>
          <p:cNvSpPr/>
          <p:nvPr/>
        </p:nvSpPr>
        <p:spPr>
          <a:xfrm>
            <a:off x="2472089" y="1567740"/>
            <a:ext cx="70346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Queulat Uni" panose="00000A00000000000000" pitchFamily="50" charset="-93"/>
                <a:ea typeface="+mn-ea"/>
                <a:cs typeface="+mn-cs"/>
              </a:rPr>
              <a:t>Khoa </a:t>
            </a:r>
            <a:r>
              <a:rPr kumimoji="0" lang="vi-VN" sz="5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Queulat Uni" panose="00000A00000000000000" pitchFamily="50" charset="-93"/>
                <a:ea typeface="+mn-ea"/>
                <a:cs typeface="+mn-cs"/>
              </a:rPr>
              <a:t>học</a:t>
            </a:r>
            <a:endParaRPr kumimoji="0" lang="vi-VN" sz="54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Queulat Uni" panose="00000A00000000000000" pitchFamily="50" charset="-93"/>
              <a:ea typeface="+mn-ea"/>
              <a:cs typeface="+mn-cs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0F497B38-3DC5-4DE3-BBB1-DEAA8D49CA66}"/>
              </a:ext>
            </a:extLst>
          </p:cNvPr>
          <p:cNvSpPr/>
          <p:nvPr/>
        </p:nvSpPr>
        <p:spPr>
          <a:xfrm>
            <a:off x="2068506" y="2763156"/>
            <a:ext cx="841448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4472C4"/>
                </a:solidFill>
                <a:effectLst>
                  <a:reflection blurRad="6350" stA="50000" endA="300" endPos="50000" dist="60007" dir="5400000" sy="-100000" algn="bl" rotWithShape="0"/>
                </a:effectLst>
                <a:uLnTx/>
                <a:uFillTx/>
                <a:latin typeface="Queulat Uni" panose="00000A00000000000000" pitchFamily="50" charset="-93"/>
                <a:ea typeface="+mn-ea"/>
                <a:cs typeface="+mn-cs"/>
              </a:rPr>
              <a:t>Gốm</a:t>
            </a:r>
            <a:r>
              <a:rPr kumimoji="0" lang="vi-VN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4472C4"/>
                </a:solidFill>
                <a:effectLst>
                  <a:reflection blurRad="6350" stA="50000" endA="300" endPos="50000" dist="60007" dir="5400000" sy="-100000" algn="bl" rotWithShape="0"/>
                </a:effectLst>
                <a:uLnTx/>
                <a:uFillTx/>
                <a:latin typeface="Queulat Uni" panose="00000A00000000000000" pitchFamily="50" charset="-93"/>
                <a:ea typeface="+mn-ea"/>
                <a:cs typeface="+mn-cs"/>
              </a:rPr>
              <a:t> xây </a:t>
            </a:r>
            <a:r>
              <a:rPr kumimoji="0" lang="vi-VN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4472C4"/>
                </a:solidFill>
                <a:effectLst>
                  <a:reflection blurRad="6350" stA="50000" endA="300" endPos="50000" dist="60007" dir="5400000" sy="-100000" algn="bl" rotWithShape="0"/>
                </a:effectLst>
                <a:uLnTx/>
                <a:uFillTx/>
                <a:latin typeface="Queulat Uni" panose="00000A00000000000000" pitchFamily="50" charset="-93"/>
                <a:ea typeface="+mn-ea"/>
                <a:cs typeface="+mn-cs"/>
              </a:rPr>
              <a:t>dựng</a:t>
            </a:r>
            <a:r>
              <a:rPr kumimoji="0" lang="vi-VN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4472C4"/>
                </a:solidFill>
                <a:effectLst>
                  <a:reflection blurRad="6350" stA="50000" endA="300" endPos="50000" dist="60007" dir="5400000" sy="-100000" algn="bl" rotWithShape="0"/>
                </a:effectLst>
                <a:uLnTx/>
                <a:uFillTx/>
                <a:latin typeface="Queulat Uni" panose="00000A00000000000000" pitchFamily="50" charset="-93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4472C4"/>
                </a:solidFill>
                <a:effectLst>
                  <a:reflection blurRad="6350" stA="50000" endA="300" endPos="50000" dist="60007" dir="5400000" sy="-100000" algn="bl" rotWithShape="0"/>
                </a:effectLst>
                <a:uLnTx/>
                <a:uFillTx/>
                <a:latin typeface="Queulat Uni" panose="00000A00000000000000" pitchFamily="50" charset="-93"/>
                <a:ea typeface="+mn-ea"/>
                <a:cs typeface="+mn-cs"/>
              </a:rPr>
              <a:t>gạch</a:t>
            </a:r>
            <a:r>
              <a:rPr kumimoji="0" lang="vi-VN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4472C4"/>
                </a:solidFill>
                <a:effectLst>
                  <a:reflection blurRad="6350" stA="50000" endA="300" endPos="50000" dist="60007" dir="5400000" sy="-100000" algn="bl" rotWithShape="0"/>
                </a:effectLst>
                <a:uLnTx/>
                <a:uFillTx/>
                <a:latin typeface="Queulat Uni" panose="00000A00000000000000" pitchFamily="50" charset="-93"/>
                <a:ea typeface="+mn-ea"/>
                <a:cs typeface="+mn-cs"/>
              </a:rPr>
              <a:t> </a:t>
            </a:r>
            <a:r>
              <a:rPr kumimoji="0" lang="vi-VN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4472C4"/>
                </a:solidFill>
                <a:effectLst>
                  <a:reflection blurRad="6350" stA="50000" endA="300" endPos="50000" dist="60007" dir="5400000" sy="-100000" algn="bl" rotWithShape="0"/>
                </a:effectLst>
                <a:uLnTx/>
                <a:uFillTx/>
                <a:latin typeface="Queulat Uni" panose="00000A00000000000000" pitchFamily="50" charset="-93"/>
                <a:ea typeface="+mn-ea"/>
                <a:cs typeface="+mn-cs"/>
              </a:rPr>
              <a:t>ngói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4472C4"/>
              </a:solidFill>
              <a:effectLst>
                <a:reflection blurRad="6350" stA="50000" endA="300" endPos="50000" dist="60007" dir="5400000" sy="-10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3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956" y="-12116"/>
            <a:ext cx="12201955" cy="6870119"/>
            <a:chOff x="-9956" y="-12116"/>
            <a:chExt cx="12201955" cy="6870119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37"/>
            <a:stretch>
              <a:fillRect/>
            </a:stretch>
          </p:blipFill>
          <p:spPr>
            <a:xfrm rot="5400000">
              <a:off x="6802742" y="1468745"/>
              <a:ext cx="6858002" cy="392051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44026" y="773697"/>
              <a:ext cx="6858002" cy="52863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95769" y="785813"/>
              <a:ext cx="6858002" cy="5286375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947" y="4669052"/>
            <a:ext cx="1077015" cy="1633881"/>
          </a:xfrm>
          <a:prstGeom prst="rect">
            <a:avLst/>
          </a:prstGeom>
        </p:spPr>
      </p:pic>
      <p:pic>
        <p:nvPicPr>
          <p:cNvPr id="1026" name="Picture 2" descr="SỬ DỤNG GẠCH TRANG TRÍ CAO CẤP NHƯ THẾ NÀO HỢP LÝ?">
            <a:extLst>
              <a:ext uri="{FF2B5EF4-FFF2-40B4-BE49-F238E27FC236}">
                <a16:creationId xmlns:a16="http://schemas.microsoft.com/office/drawing/2014/main" xmlns="" id="{B6002320-83A2-4B09-8365-DBD0D352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25" y="630081"/>
            <a:ext cx="3039218" cy="291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4B4DAD20-E15E-444D-A437-FD3E238088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107" y="630081"/>
            <a:ext cx="3123151" cy="2918462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6A4EF2B8-14C4-4953-AB9B-37C5C6C1DA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8822" y="630081"/>
            <a:ext cx="3088621" cy="291846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507EA2F4-4064-4EB0-93C0-5CD9BD50B1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1885" y="3858936"/>
            <a:ext cx="3268970" cy="2999063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6CE96509-770B-41BB-A0BA-D301283C45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2550" y="4050120"/>
            <a:ext cx="3048177" cy="2535238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42984ED1-022C-438D-8CD1-DBB91F934D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082" y="3903853"/>
            <a:ext cx="3072461" cy="2832507"/>
          </a:xfrm>
          <a:prstGeom prst="rect">
            <a:avLst/>
          </a:prstGeom>
        </p:spPr>
      </p:pic>
      <p:sp>
        <p:nvSpPr>
          <p:cNvPr id="19" name="Text Box 11">
            <a:extLst>
              <a:ext uri="{FF2B5EF4-FFF2-40B4-BE49-F238E27FC236}">
                <a16:creationId xmlns:a16="http://schemas.microsoft.com/office/drawing/2014/main" xmlns="" id="{FFDD97A0-87D5-41E0-A6D7-D09D717FB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209" y="-44227"/>
            <a:ext cx="6985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31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201955" cy="6870119"/>
            <a:chOff x="-9956" y="-12116"/>
            <a:chExt cx="12201955" cy="6870119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37"/>
            <a:stretch>
              <a:fillRect/>
            </a:stretch>
          </p:blipFill>
          <p:spPr>
            <a:xfrm rot="5400000">
              <a:off x="6802742" y="1468745"/>
              <a:ext cx="6858002" cy="392051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44026" y="773697"/>
              <a:ext cx="6858002" cy="52863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95769" y="785813"/>
              <a:ext cx="6858002" cy="5286375"/>
            </a:xfrm>
            <a:prstGeom prst="rect">
              <a:avLst/>
            </a:prstGeom>
          </p:spPr>
        </p:pic>
      </p:grpSp>
      <p:sp>
        <p:nvSpPr>
          <p:cNvPr id="15" name="Text Box 8">
            <a:extLst>
              <a:ext uri="{FF2B5EF4-FFF2-40B4-BE49-F238E27FC236}">
                <a16:creationId xmlns:a16="http://schemas.microsoft.com/office/drawing/2014/main" xmlns="" id="{6C37D451-6923-4BF0-A357-3F8AD9497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186" y="767614"/>
            <a:ext cx="114178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alt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alt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alt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alt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alt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alt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alt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ốp</a:t>
            </a:r>
            <a:r>
              <a:rPr lang="en-US" alt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altLang="en-US" sz="3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xmlns="" id="{DD5A1DF8-017C-4A2E-899A-ABCAD33B2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21" y="96707"/>
            <a:ext cx="70929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20;p3">
            <a:extLst>
              <a:ext uri="{FF2B5EF4-FFF2-40B4-BE49-F238E27FC236}">
                <a16:creationId xmlns:a16="http://schemas.microsoft.com/office/drawing/2014/main" xmlns="" id="{C85B3015-3723-4D1B-AEFD-48FBFFFF0770}"/>
              </a:ext>
            </a:extLst>
          </p:cNvPr>
          <p:cNvSpPr/>
          <p:nvPr/>
        </p:nvSpPr>
        <p:spPr>
          <a:xfrm>
            <a:off x="230521" y="1166964"/>
            <a:ext cx="818201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20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- Các loại đồ gốm </a:t>
            </a:r>
            <a:r>
              <a:rPr lang="vi-VN" sz="3200" b="1" kern="0" dirty="0" smtClean="0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đều </a:t>
            </a:r>
            <a:r>
              <a:rPr lang="vi-VN" sz="3200" b="1" kern="0" dirty="0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được làm bằng gì?</a:t>
            </a:r>
            <a:endParaRPr lang="vi-VN" sz="4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9" name="Google Shape;120;p3">
            <a:extLst>
              <a:ext uri="{FF2B5EF4-FFF2-40B4-BE49-F238E27FC236}">
                <a16:creationId xmlns:a16="http://schemas.microsoft.com/office/drawing/2014/main" xmlns="" id="{BB27C4FF-1855-449B-9CCC-5CC1CEBD803E}"/>
              </a:ext>
            </a:extLst>
          </p:cNvPr>
          <p:cNvSpPr/>
          <p:nvPr/>
        </p:nvSpPr>
        <p:spPr>
          <a:xfrm>
            <a:off x="230521" y="2871793"/>
            <a:ext cx="857263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200000"/>
              </a:lnSpc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-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Gạch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ngói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khác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đồ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sành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sứ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ở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điểm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nào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?</a:t>
            </a:r>
            <a:endParaRPr lang="en-US" sz="4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EBF32AB3-E49C-4F1C-AA27-25C99BE0489A}"/>
              </a:ext>
            </a:extLst>
          </p:cNvPr>
          <p:cNvSpPr txBox="1"/>
          <p:nvPr/>
        </p:nvSpPr>
        <p:spPr>
          <a:xfrm>
            <a:off x="463894" y="2355098"/>
            <a:ext cx="111332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000" b="1" i="1" kern="0" dirty="0" smtClean="0">
                <a:latin typeface="Times New Roman" pitchFamily="18" charset="0"/>
                <a:cs typeface="Times New Roman" pitchFamily="18" charset="0"/>
                <a:sym typeface="Arial"/>
              </a:rPr>
              <a:t>*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T</a:t>
            </a:r>
            <a:r>
              <a:rPr lang="en-US" sz="3000" b="1" i="1" kern="0" dirty="0" err="1" smtClean="0">
                <a:latin typeface="Times New Roman" pitchFamily="18" charset="0"/>
                <a:cs typeface="Times New Roman" pitchFamily="18" charset="0"/>
                <a:sym typeface="Arial"/>
              </a:rPr>
              <a:t>ất</a:t>
            </a:r>
            <a:r>
              <a:rPr lang="en-US" sz="3000" b="1" i="1" kern="0" dirty="0" smtClean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cả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loại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đồ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gốm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đều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bằng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đất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sét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xmlns="" id="{6D3AEF9B-4281-47D1-8AE1-8EF0521C6883}"/>
              </a:ext>
            </a:extLst>
          </p:cNvPr>
          <p:cNvSpPr txBox="1"/>
          <p:nvPr/>
        </p:nvSpPr>
        <p:spPr>
          <a:xfrm>
            <a:off x="234334" y="3956956"/>
            <a:ext cx="11967622" cy="2779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000" b="1" i="1" kern="0" dirty="0" smtClean="0">
                <a:latin typeface="Times New Roman" pitchFamily="18" charset="0"/>
                <a:cs typeface="Times New Roman" pitchFamily="18" charset="0"/>
                <a:sym typeface="Arial"/>
              </a:rPr>
              <a:t> * </a:t>
            </a:r>
            <a:r>
              <a:rPr lang="en-US" sz="3000" b="1" i="1" kern="0" dirty="0" err="1" smtClean="0">
                <a:latin typeface="Times New Roman" pitchFamily="18" charset="0"/>
                <a:cs typeface="Times New Roman" pitchFamily="18" charset="0"/>
                <a:sym typeface="Arial"/>
              </a:rPr>
              <a:t>Gạch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ngói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bằng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đất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sét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nung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ở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nhiệt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độ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cao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và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tráng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men.</a:t>
            </a:r>
          </a:p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3000" b="1" i="1" kern="0" dirty="0" smtClean="0">
                <a:latin typeface="Times New Roman" pitchFamily="18" charset="0"/>
                <a:cs typeface="Times New Roman" pitchFamily="18" charset="0"/>
                <a:sym typeface="Arial"/>
              </a:rPr>
              <a:t>* </a:t>
            </a:r>
            <a:r>
              <a:rPr lang="en-US" sz="3000" b="1" i="1" kern="0" dirty="0" err="1" smtClean="0">
                <a:latin typeface="Times New Roman" pitchFamily="18" charset="0"/>
                <a:cs typeface="Times New Roman" pitchFamily="18" charset="0"/>
                <a:sym typeface="Arial"/>
              </a:rPr>
              <a:t>Đồ</a:t>
            </a:r>
            <a:r>
              <a:rPr lang="en-US" sz="3000" b="1" i="1" kern="0" dirty="0" smtClean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sành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sứ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đều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đồ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gốm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tráng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men.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Đặc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biệt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đồ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sứ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bằng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đất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sét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trắng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000" b="1" i="1" kern="0" dirty="0" err="1" smtClean="0">
                <a:latin typeface="Times New Roman" pitchFamily="18" charset="0"/>
                <a:cs typeface="Times New Roman" pitchFamily="18" charset="0"/>
                <a:sym typeface="Arial"/>
              </a:rPr>
              <a:t>cách</a:t>
            </a:r>
            <a:r>
              <a:rPr lang="en-US" sz="3000" b="1" i="1" kern="0" dirty="0" smtClean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tinh</a:t>
            </a:r>
            <a:r>
              <a:rPr lang="en-US" sz="3000" b="1" i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000" b="1" i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xảo</a:t>
            </a:r>
            <a:r>
              <a:rPr lang="en-US" sz="3000" b="1" i="1" kern="0" dirty="0" smtClean="0"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lang="en-US" sz="3000" b="1" i="1" kern="0" dirty="0"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762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9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956" y="-12116"/>
            <a:ext cx="12201955" cy="6870119"/>
            <a:chOff x="-9956" y="-12116"/>
            <a:chExt cx="12201955" cy="6870119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37"/>
            <a:stretch>
              <a:fillRect/>
            </a:stretch>
          </p:blipFill>
          <p:spPr>
            <a:xfrm rot="5400000">
              <a:off x="6802742" y="1468745"/>
              <a:ext cx="6858002" cy="392051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44026" y="773697"/>
              <a:ext cx="6858002" cy="52863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95769" y="785813"/>
              <a:ext cx="6858002" cy="5286375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947" y="4669052"/>
            <a:ext cx="1077015" cy="163388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C37C84FA-8F5A-4DD6-BCA7-B64377FB51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2" t="23400" r="29526" b="20601"/>
          <a:stretch/>
        </p:blipFill>
        <p:spPr>
          <a:xfrm>
            <a:off x="850392" y="1270291"/>
            <a:ext cx="10387584" cy="4800533"/>
          </a:xfrm>
          <a:prstGeom prst="rect">
            <a:avLst/>
          </a:prstGeom>
        </p:spPr>
      </p:pic>
      <p:sp>
        <p:nvSpPr>
          <p:cNvPr id="15" name="Text Box 13">
            <a:extLst>
              <a:ext uri="{FF2B5EF4-FFF2-40B4-BE49-F238E27FC236}">
                <a16:creationId xmlns:a16="http://schemas.microsoft.com/office/drawing/2014/main" xmlns="" id="{8989C6CC-0F40-484E-A2C5-528C34C79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28" y="3299411"/>
            <a:ext cx="375000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Ngói</a:t>
            </a:r>
            <a:r>
              <a:rPr lang="en-US" altLang="en-US" sz="2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dương</a:t>
            </a:r>
            <a:endParaRPr lang="en-US" altLang="en-US" sz="2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xmlns="" id="{688B1304-EEB1-40B1-A2FD-4BFC7D0E4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8760" y="3182778"/>
            <a:ext cx="173191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Ngói</a:t>
            </a:r>
            <a:r>
              <a:rPr lang="en-US" altLang="en-US" sz="2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tây</a:t>
            </a:r>
            <a:endParaRPr lang="en-US" altLang="en-US" sz="2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xmlns="" id="{F456DF78-BC85-48AD-B9D0-F893AF529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3710" y="3194829"/>
            <a:ext cx="211560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Ngói</a:t>
            </a:r>
            <a:r>
              <a:rPr lang="en-US" altLang="en-US" sz="2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mũi</a:t>
            </a:r>
            <a:r>
              <a:rPr lang="en-US" altLang="en-US" sz="2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hài</a:t>
            </a:r>
            <a:endParaRPr lang="en-US" altLang="en-US" sz="2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xmlns="" id="{E79FB49A-0E5A-46E7-A245-DC2D25CA66A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9839" y="3078241"/>
            <a:ext cx="3023824" cy="1648164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3333CC"/>
              </a:solidFill>
              <a:latin typeface=".VnTime" pitchFamily="34" charset="0"/>
            </a:endParaRPr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xmlns="" id="{F9335670-9E1C-4034-B2E1-8069431FEC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93422" y="2935225"/>
            <a:ext cx="3354337" cy="1718950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3333CC"/>
              </a:solidFill>
              <a:latin typeface=".VnTime" pitchFamily="34" charset="0"/>
            </a:endParaRPr>
          </a:p>
        </p:txBody>
      </p:sp>
      <p:sp>
        <p:nvSpPr>
          <p:cNvPr id="20" name="Text Box 15">
            <a:extLst>
              <a:ext uri="{FF2B5EF4-FFF2-40B4-BE49-F238E27FC236}">
                <a16:creationId xmlns:a16="http://schemas.microsoft.com/office/drawing/2014/main" xmlns="" id="{6E0D5359-623D-4F4D-88BC-6D1153C7B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1752" y="108558"/>
            <a:ext cx="1272844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4, 5, 6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6?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21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956" y="-12116"/>
            <a:ext cx="12201955" cy="6870119"/>
            <a:chOff x="-9956" y="-12116"/>
            <a:chExt cx="12201955" cy="6870119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37"/>
            <a:stretch>
              <a:fillRect/>
            </a:stretch>
          </p:blipFill>
          <p:spPr>
            <a:xfrm rot="5400000">
              <a:off x="6802742" y="1468745"/>
              <a:ext cx="6858002" cy="392051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44026" y="773697"/>
              <a:ext cx="6858002" cy="52863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95769" y="785813"/>
              <a:ext cx="6858002" cy="5286375"/>
            </a:xfrm>
            <a:prstGeom prst="rect">
              <a:avLst/>
            </a:prstGeom>
          </p:spPr>
        </p:pic>
      </p:grpSp>
      <p:grpSp>
        <p:nvGrpSpPr>
          <p:cNvPr id="15" name="Group 4">
            <a:extLst>
              <a:ext uri="{FF2B5EF4-FFF2-40B4-BE49-F238E27FC236}">
                <a16:creationId xmlns:a16="http://schemas.microsoft.com/office/drawing/2014/main" xmlns="" id="{6BA4ED1A-7E1C-4627-A3F9-E2F6C6CAFC8C}"/>
              </a:ext>
            </a:extLst>
          </p:cNvPr>
          <p:cNvGrpSpPr>
            <a:grpSpLocks/>
          </p:cNvGrpSpPr>
          <p:nvPr/>
        </p:nvGrpSpPr>
        <p:grpSpPr bwMode="auto">
          <a:xfrm>
            <a:off x="1644242" y="459924"/>
            <a:ext cx="2884444" cy="2362200"/>
            <a:chOff x="384" y="144"/>
            <a:chExt cx="1440" cy="1249"/>
          </a:xfrm>
        </p:grpSpPr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xmlns="" id="{F8864F27-7CEF-46E5-80B5-F20407E28F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44"/>
              <a:ext cx="1296" cy="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6">
              <a:extLst>
                <a:ext uri="{FF2B5EF4-FFF2-40B4-BE49-F238E27FC236}">
                  <a16:creationId xmlns:a16="http://schemas.microsoft.com/office/drawing/2014/main" xmlns="" id="{A1F57C5A-6BC5-464B-A76E-3A467A8A6C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1152"/>
              <a:ext cx="1440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3333CC"/>
                  </a:solidFill>
                  <a:latin typeface=".VnTime" pitchFamily="34" charset="0"/>
                </a:defRPr>
              </a:lvl1pPr>
              <a:lvl2pPr marL="742950" indent="-285750">
                <a:defRPr sz="2000">
                  <a:solidFill>
                    <a:srgbClr val="3333CC"/>
                  </a:solidFill>
                  <a:latin typeface=".VnTime" pitchFamily="34" charset="0"/>
                </a:defRPr>
              </a:lvl2pPr>
              <a:lvl3pPr marL="11430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3pPr>
              <a:lvl4pPr marL="16002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4pPr>
              <a:lvl5pPr marL="20574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prstClr val="black"/>
                  </a:solidFill>
                  <a:latin typeface="Times New Roman" panose="02020603050405020304" pitchFamily="18" charset="0"/>
                </a:rPr>
                <a:t>Ngói ngòi bút</a:t>
              </a:r>
            </a:p>
          </p:txBody>
        </p:sp>
      </p:grpSp>
      <p:grpSp>
        <p:nvGrpSpPr>
          <p:cNvPr id="18" name="Group 7">
            <a:extLst>
              <a:ext uri="{FF2B5EF4-FFF2-40B4-BE49-F238E27FC236}">
                <a16:creationId xmlns:a16="http://schemas.microsoft.com/office/drawing/2014/main" xmlns="" id="{7BF65600-DB44-4706-A7ED-ED39F9429434}"/>
              </a:ext>
            </a:extLst>
          </p:cNvPr>
          <p:cNvGrpSpPr>
            <a:grpSpLocks/>
          </p:cNvGrpSpPr>
          <p:nvPr/>
        </p:nvGrpSpPr>
        <p:grpSpPr bwMode="auto">
          <a:xfrm>
            <a:off x="4944611" y="334511"/>
            <a:ext cx="2819400" cy="2689225"/>
            <a:chOff x="2016" y="1446"/>
            <a:chExt cx="2005" cy="1554"/>
          </a:xfrm>
        </p:grpSpPr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xmlns="" id="{EB6956CC-944E-4DA0-B7DE-FF16910533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446"/>
              <a:ext cx="1857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9">
              <a:extLst>
                <a:ext uri="{FF2B5EF4-FFF2-40B4-BE49-F238E27FC236}">
                  <a16:creationId xmlns:a16="http://schemas.microsoft.com/office/drawing/2014/main" xmlns="" id="{EA95A0DE-6816-4166-BF7C-E6199E2423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2736"/>
              <a:ext cx="1717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3333CC"/>
                  </a:solidFill>
                  <a:latin typeface=".VnTime" pitchFamily="34" charset="0"/>
                </a:defRPr>
              </a:lvl1pPr>
              <a:lvl2pPr marL="742950" indent="-285750">
                <a:defRPr sz="2000">
                  <a:solidFill>
                    <a:srgbClr val="3333CC"/>
                  </a:solidFill>
                  <a:latin typeface=".VnTime" pitchFamily="34" charset="0"/>
                </a:defRPr>
              </a:lvl2pPr>
              <a:lvl3pPr marL="11430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3pPr>
              <a:lvl4pPr marL="16002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4pPr>
              <a:lvl5pPr marL="20574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prstClr val="black"/>
                  </a:solidFill>
                  <a:latin typeface="Times New Roman" panose="02020603050405020304" pitchFamily="18" charset="0"/>
                </a:rPr>
                <a:t>Ngói viền</a:t>
              </a:r>
            </a:p>
          </p:txBody>
        </p:sp>
      </p:grpSp>
      <p:grpSp>
        <p:nvGrpSpPr>
          <p:cNvPr id="21" name="Group 10">
            <a:extLst>
              <a:ext uri="{FF2B5EF4-FFF2-40B4-BE49-F238E27FC236}">
                <a16:creationId xmlns:a16="http://schemas.microsoft.com/office/drawing/2014/main" xmlns="" id="{49233672-D92E-4A20-84D5-FB66C9C114B0}"/>
              </a:ext>
            </a:extLst>
          </p:cNvPr>
          <p:cNvGrpSpPr>
            <a:grpSpLocks/>
          </p:cNvGrpSpPr>
          <p:nvPr/>
        </p:nvGrpSpPr>
        <p:grpSpPr bwMode="auto">
          <a:xfrm>
            <a:off x="8096485" y="334235"/>
            <a:ext cx="2938943" cy="2565400"/>
            <a:chOff x="3840" y="144"/>
            <a:chExt cx="1824" cy="1110"/>
          </a:xfrm>
        </p:grpSpPr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xmlns="" id="{D53C6845-24D3-4BCD-A399-77024C0903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144"/>
              <a:ext cx="1728" cy="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12">
              <a:extLst>
                <a:ext uri="{FF2B5EF4-FFF2-40B4-BE49-F238E27FC236}">
                  <a16:creationId xmlns:a16="http://schemas.microsoft.com/office/drawing/2014/main" xmlns="" id="{747C431C-61E8-4ACE-A5AB-7AF979EE54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" y="1056"/>
              <a:ext cx="1441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3333CC"/>
                  </a:solidFill>
                  <a:latin typeface=".VnTime" pitchFamily="34" charset="0"/>
                </a:defRPr>
              </a:lvl1pPr>
              <a:lvl2pPr marL="742950" indent="-285750">
                <a:defRPr sz="2000">
                  <a:solidFill>
                    <a:srgbClr val="3333CC"/>
                  </a:solidFill>
                  <a:latin typeface=".VnTime" pitchFamily="34" charset="0"/>
                </a:defRPr>
              </a:lvl2pPr>
              <a:lvl3pPr marL="11430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3pPr>
              <a:lvl4pPr marL="16002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4pPr>
              <a:lvl5pPr marL="20574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prstClr val="black"/>
                  </a:solidFill>
                  <a:latin typeface="Times New Roman" panose="02020603050405020304" pitchFamily="18" charset="0"/>
                </a:rPr>
                <a:t>Ngói vẩy cá</a:t>
              </a:r>
            </a:p>
          </p:txBody>
        </p:sp>
      </p:grpSp>
      <p:pic>
        <p:nvPicPr>
          <p:cNvPr id="25" name="Picture 13" descr="ngoi ri">
            <a:extLst>
              <a:ext uri="{FF2B5EF4-FFF2-40B4-BE49-F238E27FC236}">
                <a16:creationId xmlns:a16="http://schemas.microsoft.com/office/drawing/2014/main" xmlns="" id="{B0C4B8A4-B41F-4788-B12F-F802FAB49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74" y="2899635"/>
            <a:ext cx="2646159" cy="256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14">
            <a:extLst>
              <a:ext uri="{FF2B5EF4-FFF2-40B4-BE49-F238E27FC236}">
                <a16:creationId xmlns:a16="http://schemas.microsoft.com/office/drawing/2014/main" xmlns="" id="{7BB1DC43-0DCB-494A-9FB9-B428ED499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3648" y="5587360"/>
            <a:ext cx="23050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Ngói</a:t>
            </a:r>
            <a:r>
              <a:rPr lang="en-US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ri</a:t>
            </a:r>
            <a:endParaRPr lang="en-US" alt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 Box 15">
            <a:extLst>
              <a:ext uri="{FF2B5EF4-FFF2-40B4-BE49-F238E27FC236}">
                <a16:creationId xmlns:a16="http://schemas.microsoft.com/office/drawing/2014/main" xmlns="" id="{7F9C7B34-36E1-4671-BA02-19E69DE78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4611" y="5598127"/>
            <a:ext cx="277177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Ngói</a:t>
            </a:r>
            <a:r>
              <a:rPr lang="en-US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bò</a:t>
            </a:r>
            <a:endParaRPr lang="en-US" alt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28" name="Picture 16" descr="ngoi-bo">
            <a:extLst>
              <a:ext uri="{FF2B5EF4-FFF2-40B4-BE49-F238E27FC236}">
                <a16:creationId xmlns:a16="http://schemas.microsoft.com/office/drawing/2014/main" xmlns="" id="{305BA0E0-96E0-4642-A424-9BAE6DD87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207" y="3102577"/>
            <a:ext cx="2414418" cy="229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17">
            <a:extLst>
              <a:ext uri="{FF2B5EF4-FFF2-40B4-BE49-F238E27FC236}">
                <a16:creationId xmlns:a16="http://schemas.microsoft.com/office/drawing/2014/main" xmlns="" id="{BBA7F933-45CF-4146-B682-EC3F41B5EAAC}"/>
              </a:ext>
            </a:extLst>
          </p:cNvPr>
          <p:cNvGrpSpPr>
            <a:grpSpLocks/>
          </p:cNvGrpSpPr>
          <p:nvPr/>
        </p:nvGrpSpPr>
        <p:grpSpPr bwMode="auto">
          <a:xfrm>
            <a:off x="8148306" y="3102577"/>
            <a:ext cx="2625733" cy="2965352"/>
            <a:chOff x="3937" y="1440"/>
            <a:chExt cx="1717" cy="1718"/>
          </a:xfrm>
        </p:grpSpPr>
        <p:pic>
          <p:nvPicPr>
            <p:cNvPr id="30" name="Picture 18">
              <a:extLst>
                <a:ext uri="{FF2B5EF4-FFF2-40B4-BE49-F238E27FC236}">
                  <a16:creationId xmlns:a16="http://schemas.microsoft.com/office/drawing/2014/main" xmlns="" id="{3DAFF4CA-9761-4A3A-826F-EA81BD99F3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1440"/>
              <a:ext cx="1572" cy="1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 Box 19">
              <a:extLst>
                <a:ext uri="{FF2B5EF4-FFF2-40B4-BE49-F238E27FC236}">
                  <a16:creationId xmlns:a16="http://schemas.microsoft.com/office/drawing/2014/main" xmlns="" id="{39A44312-885D-4433-BE4E-CCC0B9A93D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7" y="2886"/>
              <a:ext cx="171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3333CC"/>
                  </a:solidFill>
                  <a:latin typeface=".VnTime" pitchFamily="34" charset="0"/>
                </a:defRPr>
              </a:lvl1pPr>
              <a:lvl2pPr marL="742950" indent="-285750">
                <a:defRPr sz="2000">
                  <a:solidFill>
                    <a:srgbClr val="3333CC"/>
                  </a:solidFill>
                  <a:latin typeface=".VnTime" pitchFamily="34" charset="0"/>
                </a:defRPr>
              </a:lvl2pPr>
              <a:lvl3pPr marL="11430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3pPr>
              <a:lvl4pPr marL="16002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4pPr>
              <a:lvl5pPr marL="20574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</a:rPr>
                <a:t>Ngói</a:t>
              </a:r>
              <a:r>
                <a:rPr lang="en-US" alt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con </a:t>
              </a:r>
              <a:r>
                <a:rPr lang="en-US" alt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</a:rPr>
                <a:t>sò</a:t>
              </a:r>
              <a:endPara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22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955" y="-12119"/>
            <a:ext cx="12201955" cy="6870119"/>
            <a:chOff x="-9956" y="-12116"/>
            <a:chExt cx="12201955" cy="6870119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37"/>
            <a:stretch>
              <a:fillRect/>
            </a:stretch>
          </p:blipFill>
          <p:spPr>
            <a:xfrm rot="5400000">
              <a:off x="6802742" y="1468745"/>
              <a:ext cx="6858002" cy="392051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44025" y="773698"/>
              <a:ext cx="6858004" cy="52863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95769" y="785813"/>
              <a:ext cx="6858002" cy="5286375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947" y="4669052"/>
            <a:ext cx="1077015" cy="1633881"/>
          </a:xfrm>
          <a:prstGeom prst="rect">
            <a:avLst/>
          </a:prstGeom>
        </p:spPr>
      </p:pic>
      <p:sp>
        <p:nvSpPr>
          <p:cNvPr id="14" name="Text Box 8">
            <a:extLst>
              <a:ext uri="{FF2B5EF4-FFF2-40B4-BE49-F238E27FC236}">
                <a16:creationId xmlns:a16="http://schemas.microsoft.com/office/drawing/2014/main" xmlns="" id="{7BE7145F-0DD0-4258-B184-1DCFF2BCF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059" y="1636057"/>
            <a:ext cx="617357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xmlns="" id="{6D1B48C3-DA29-487E-AD08-3E99A014E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491" y="2572105"/>
            <a:ext cx="71759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Ngói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xmlns="" id="{04FCDC41-B46E-4088-ABA6-E8CB46E7C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608" y="475159"/>
            <a:ext cx="117591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Nguồn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gốc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gạch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ngói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912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-9956" y="-12116"/>
            <a:ext cx="12201955" cy="6870119"/>
            <a:chOff x="-9956" y="-12116"/>
            <a:chExt cx="12201955" cy="6870119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37"/>
            <a:stretch>
              <a:fillRect/>
            </a:stretch>
          </p:blipFill>
          <p:spPr>
            <a:xfrm rot="5400000">
              <a:off x="6802742" y="1468745"/>
              <a:ext cx="6858002" cy="3920513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44026" y="773697"/>
              <a:ext cx="6858002" cy="5286375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95769" y="785813"/>
              <a:ext cx="6858002" cy="5286375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32" y="336982"/>
            <a:ext cx="11066804" cy="569258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9433" y="118312"/>
            <a:ext cx="1273359" cy="157047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947" y="4669052"/>
            <a:ext cx="1077015" cy="163388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32" y="170098"/>
            <a:ext cx="1570476" cy="1570476"/>
          </a:xfrm>
          <a:prstGeom prst="rect">
            <a:avLst/>
          </a:prstGeom>
        </p:spPr>
      </p:pic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xmlns="" id="{8F650C77-2F4B-407E-A834-1966E1AA4CED}"/>
              </a:ext>
            </a:extLst>
          </p:cNvPr>
          <p:cNvSpPr/>
          <p:nvPr/>
        </p:nvSpPr>
        <p:spPr>
          <a:xfrm>
            <a:off x="3140488" y="2355055"/>
            <a:ext cx="554029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THỰC HÀNH </a:t>
            </a:r>
          </a:p>
          <a:p>
            <a:pPr algn="ctr"/>
            <a:r>
              <a:rPr lang="vi-VN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LUYỆN TẬP </a:t>
            </a:r>
            <a:endParaRPr lang="en-US" sz="6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796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956" y="-12116"/>
            <a:ext cx="12201955" cy="6870119"/>
            <a:chOff x="-9956" y="-12116"/>
            <a:chExt cx="12201955" cy="6870119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37"/>
            <a:stretch>
              <a:fillRect/>
            </a:stretch>
          </p:blipFill>
          <p:spPr>
            <a:xfrm rot="5400000">
              <a:off x="6802742" y="1468745"/>
              <a:ext cx="6858002" cy="392051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44026" y="773697"/>
              <a:ext cx="6858002" cy="52863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95769" y="785813"/>
              <a:ext cx="6858002" cy="5286375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947" y="4669052"/>
            <a:ext cx="1077015" cy="1633881"/>
          </a:xfrm>
          <a:prstGeom prst="rect">
            <a:avLst/>
          </a:prstGeom>
        </p:spPr>
      </p:pic>
      <p:sp>
        <p:nvSpPr>
          <p:cNvPr id="14" name="Text Box 3">
            <a:extLst>
              <a:ext uri="{FF2B5EF4-FFF2-40B4-BE49-F238E27FC236}">
                <a16:creationId xmlns:a16="http://schemas.microsoft.com/office/drawing/2014/main" xmlns="" id="{DCB2AE5F-6999-4150-B631-0D7B17767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5815" y="12114"/>
            <a:ext cx="701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</a:rPr>
              <a:t>Quy trình làm gạch, ngói.</a:t>
            </a: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xmlns="" id="{393D593B-DDDC-46D4-A2C9-0B1685FDA9B4}"/>
              </a:ext>
            </a:extLst>
          </p:cNvPr>
          <p:cNvGrpSpPr>
            <a:grpSpLocks/>
          </p:cNvGrpSpPr>
          <p:nvPr/>
        </p:nvGrpSpPr>
        <p:grpSpPr bwMode="auto">
          <a:xfrm>
            <a:off x="1602502" y="628064"/>
            <a:ext cx="2743200" cy="2838450"/>
            <a:chOff x="144" y="388"/>
            <a:chExt cx="1728" cy="1788"/>
          </a:xfrm>
        </p:grpSpPr>
        <p:pic>
          <p:nvPicPr>
            <p:cNvPr id="16" name="Picture 5" descr="nhồi đất">
              <a:extLst>
                <a:ext uri="{FF2B5EF4-FFF2-40B4-BE49-F238E27FC236}">
                  <a16:creationId xmlns:a16="http://schemas.microsoft.com/office/drawing/2014/main" xmlns="" id="{62824090-D4EA-4067-AF5F-709AAF25B3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88"/>
              <a:ext cx="1728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6">
              <a:extLst>
                <a:ext uri="{FF2B5EF4-FFF2-40B4-BE49-F238E27FC236}">
                  <a16:creationId xmlns:a16="http://schemas.microsoft.com/office/drawing/2014/main" xmlns="" id="{4C2F587D-8B7B-4915-B1A4-F241B3864D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1888"/>
              <a:ext cx="12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3333CC"/>
                  </a:solidFill>
                  <a:latin typeface=".VnTime" pitchFamily="34" charset="0"/>
                </a:defRPr>
              </a:lvl1pPr>
              <a:lvl2pPr marL="742950" indent="-285750">
                <a:defRPr sz="2000">
                  <a:solidFill>
                    <a:srgbClr val="3333CC"/>
                  </a:solidFill>
                  <a:latin typeface=".VnTime" pitchFamily="34" charset="0"/>
                </a:defRPr>
              </a:lvl2pPr>
              <a:lvl3pPr marL="11430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3pPr>
              <a:lvl4pPr marL="16002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4pPr>
              <a:lvl5pPr marL="20574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prstClr val="black"/>
                  </a:solidFill>
                  <a:latin typeface="Times New Roman" panose="02020603050405020304" pitchFamily="18" charset="0"/>
                </a:rPr>
                <a:t>Trộn đất</a:t>
              </a:r>
            </a:p>
          </p:txBody>
        </p:sp>
      </p:grpSp>
      <p:grpSp>
        <p:nvGrpSpPr>
          <p:cNvPr id="18" name="Group 14">
            <a:extLst>
              <a:ext uri="{FF2B5EF4-FFF2-40B4-BE49-F238E27FC236}">
                <a16:creationId xmlns:a16="http://schemas.microsoft.com/office/drawing/2014/main" xmlns="" id="{41AE3BFA-333E-469A-999E-4541529A5F34}"/>
              </a:ext>
            </a:extLst>
          </p:cNvPr>
          <p:cNvGrpSpPr>
            <a:grpSpLocks/>
          </p:cNvGrpSpPr>
          <p:nvPr/>
        </p:nvGrpSpPr>
        <p:grpSpPr bwMode="auto">
          <a:xfrm>
            <a:off x="5117489" y="639469"/>
            <a:ext cx="5486400" cy="2724150"/>
            <a:chOff x="2112" y="388"/>
            <a:chExt cx="3456" cy="1716"/>
          </a:xfrm>
        </p:grpSpPr>
        <p:pic>
          <p:nvPicPr>
            <p:cNvPr id="19" name="Picture 7" descr="ép gạch">
              <a:extLst>
                <a:ext uri="{FF2B5EF4-FFF2-40B4-BE49-F238E27FC236}">
                  <a16:creationId xmlns:a16="http://schemas.microsoft.com/office/drawing/2014/main" xmlns="" id="{7C9C5B4D-289D-4089-B701-3A895DFF61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388"/>
              <a:ext cx="1620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8" descr="ep gạch 1">
              <a:extLst>
                <a:ext uri="{FF2B5EF4-FFF2-40B4-BE49-F238E27FC236}">
                  <a16:creationId xmlns:a16="http://schemas.microsoft.com/office/drawing/2014/main" xmlns="" id="{9EE4E86F-83DF-4942-84B8-4A2D679F01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436"/>
              <a:ext cx="1584" cy="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9">
              <a:extLst>
                <a:ext uri="{FF2B5EF4-FFF2-40B4-BE49-F238E27FC236}">
                  <a16:creationId xmlns:a16="http://schemas.microsoft.com/office/drawing/2014/main" xmlns="" id="{456AA908-5C5B-44E7-8A28-F3F77210C4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1816"/>
              <a:ext cx="34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3333CC"/>
                  </a:solidFill>
                  <a:latin typeface=".VnTime" pitchFamily="34" charset="0"/>
                </a:defRPr>
              </a:lvl1pPr>
              <a:lvl2pPr marL="742950" indent="-285750">
                <a:defRPr sz="2000">
                  <a:solidFill>
                    <a:srgbClr val="3333CC"/>
                  </a:solidFill>
                  <a:latin typeface=".VnTime" pitchFamily="34" charset="0"/>
                </a:defRPr>
              </a:lvl2pPr>
              <a:lvl3pPr marL="11430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3pPr>
              <a:lvl4pPr marL="16002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4pPr>
              <a:lvl5pPr marL="20574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         </a:t>
              </a:r>
              <a:r>
                <a:rPr lang="en-US" altLang="en-US" sz="2400" b="1">
                  <a:solidFill>
                    <a:prstClr val="black"/>
                  </a:solidFill>
                  <a:latin typeface="Times New Roman" panose="02020603050405020304" pitchFamily="18" charset="0"/>
                </a:rPr>
                <a:t>Cho vào máy và ép khuôn</a:t>
              </a:r>
            </a:p>
          </p:txBody>
        </p:sp>
      </p:grpSp>
      <p:grpSp>
        <p:nvGrpSpPr>
          <p:cNvPr id="22" name="Group 19">
            <a:extLst>
              <a:ext uri="{FF2B5EF4-FFF2-40B4-BE49-F238E27FC236}">
                <a16:creationId xmlns:a16="http://schemas.microsoft.com/office/drawing/2014/main" xmlns="" id="{EF55B82A-AB34-4EE6-844E-392E140A7E4B}"/>
              </a:ext>
            </a:extLst>
          </p:cNvPr>
          <p:cNvGrpSpPr>
            <a:grpSpLocks/>
          </p:cNvGrpSpPr>
          <p:nvPr/>
        </p:nvGrpSpPr>
        <p:grpSpPr bwMode="auto">
          <a:xfrm>
            <a:off x="1617968" y="3593549"/>
            <a:ext cx="2811871" cy="2379412"/>
            <a:chOff x="192" y="2251"/>
            <a:chExt cx="1836" cy="1449"/>
          </a:xfrm>
        </p:grpSpPr>
        <p:pic>
          <p:nvPicPr>
            <p:cNvPr id="24" name="Picture 11" descr="phơi gạch 1">
              <a:extLst>
                <a:ext uri="{FF2B5EF4-FFF2-40B4-BE49-F238E27FC236}">
                  <a16:creationId xmlns:a16="http://schemas.microsoft.com/office/drawing/2014/main" xmlns="" id="{6D05B691-5F26-45CA-BE3E-AFABD9704B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251"/>
              <a:ext cx="1836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12">
              <a:extLst>
                <a:ext uri="{FF2B5EF4-FFF2-40B4-BE49-F238E27FC236}">
                  <a16:creationId xmlns:a16="http://schemas.microsoft.com/office/drawing/2014/main" xmlns="" id="{834866B4-AEB2-4C7A-90B1-2BE57F074C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" y="3412"/>
              <a:ext cx="12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3333CC"/>
                  </a:solidFill>
                  <a:latin typeface=".VnTime" pitchFamily="34" charset="0"/>
                </a:defRPr>
              </a:lvl1pPr>
              <a:lvl2pPr marL="742950" indent="-285750">
                <a:defRPr sz="2000">
                  <a:solidFill>
                    <a:srgbClr val="3333CC"/>
                  </a:solidFill>
                  <a:latin typeface=".VnTime" pitchFamily="34" charset="0"/>
                </a:defRPr>
              </a:lvl2pPr>
              <a:lvl3pPr marL="11430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3pPr>
              <a:lvl4pPr marL="16002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4pPr>
              <a:lvl5pPr marL="20574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 </a:t>
              </a:r>
              <a:r>
                <a:rPr lang="en-US" altLang="en-US" sz="2400" b="1">
                  <a:solidFill>
                    <a:prstClr val="black"/>
                  </a:solidFill>
                  <a:latin typeface="Times New Roman" panose="02020603050405020304" pitchFamily="18" charset="0"/>
                </a:rPr>
                <a:t>Phơi khô</a:t>
              </a:r>
            </a:p>
          </p:txBody>
        </p:sp>
      </p:grpSp>
      <p:grpSp>
        <p:nvGrpSpPr>
          <p:cNvPr id="26" name="Group 16">
            <a:extLst>
              <a:ext uri="{FF2B5EF4-FFF2-40B4-BE49-F238E27FC236}">
                <a16:creationId xmlns:a16="http://schemas.microsoft.com/office/drawing/2014/main" xmlns="" id="{3CE4942D-99BE-411A-A7AB-D3D9C5FBAE00}"/>
              </a:ext>
            </a:extLst>
          </p:cNvPr>
          <p:cNvGrpSpPr>
            <a:grpSpLocks/>
          </p:cNvGrpSpPr>
          <p:nvPr/>
        </p:nvGrpSpPr>
        <p:grpSpPr bwMode="auto">
          <a:xfrm>
            <a:off x="5115107" y="3593549"/>
            <a:ext cx="5486931" cy="2379412"/>
            <a:chOff x="2517" y="2115"/>
            <a:chExt cx="3243" cy="1620"/>
          </a:xfrm>
        </p:grpSpPr>
        <p:pic>
          <p:nvPicPr>
            <p:cNvPr id="27" name="Picture 13" descr="nung gạch">
              <a:extLst>
                <a:ext uri="{FF2B5EF4-FFF2-40B4-BE49-F238E27FC236}">
                  <a16:creationId xmlns:a16="http://schemas.microsoft.com/office/drawing/2014/main" xmlns="" id="{200A9D0D-73A3-43CC-BA2F-96A0F2702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2115"/>
              <a:ext cx="1519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4" descr="nung gạch 1">
              <a:extLst>
                <a:ext uri="{FF2B5EF4-FFF2-40B4-BE49-F238E27FC236}">
                  <a16:creationId xmlns:a16="http://schemas.microsoft.com/office/drawing/2014/main" xmlns="" id="{207236F2-A69C-4F08-91B5-E20B9C0FFE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2115"/>
              <a:ext cx="1876" cy="1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16">
              <a:extLst>
                <a:ext uri="{FF2B5EF4-FFF2-40B4-BE49-F238E27FC236}">
                  <a16:creationId xmlns:a16="http://schemas.microsoft.com/office/drawing/2014/main" xmlns="" id="{EF257289-FBB9-4D05-94B5-1B2D82BBC9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3" y="3447"/>
              <a:ext cx="28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3333CC"/>
                  </a:solidFill>
                  <a:latin typeface=".VnTime" pitchFamily="34" charset="0"/>
                </a:defRPr>
              </a:lvl1pPr>
              <a:lvl2pPr marL="742950" indent="-285750">
                <a:defRPr sz="2000">
                  <a:solidFill>
                    <a:srgbClr val="3333CC"/>
                  </a:solidFill>
                  <a:latin typeface=".VnTime" pitchFamily="34" charset="0"/>
                </a:defRPr>
              </a:lvl2pPr>
              <a:lvl3pPr marL="11430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3pPr>
              <a:lvl4pPr marL="16002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4pPr>
              <a:lvl5pPr marL="20574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prstClr val="black"/>
                  </a:solidFill>
                  <a:latin typeface="Times New Roman" panose="02020603050405020304" pitchFamily="18" charset="0"/>
                </a:rPr>
                <a:t>Nung ở nhiệt độ cao</a:t>
              </a:r>
            </a:p>
          </p:txBody>
        </p:sp>
      </p:grpSp>
      <p:sp>
        <p:nvSpPr>
          <p:cNvPr id="30" name="Text Box 17">
            <a:extLst>
              <a:ext uri="{FF2B5EF4-FFF2-40B4-BE49-F238E27FC236}">
                <a16:creationId xmlns:a16="http://schemas.microsoft.com/office/drawing/2014/main" xmlns="" id="{AB923952-5930-4BD3-AC15-2507176D6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712" y="588087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Text Box 18">
            <a:extLst>
              <a:ext uri="{FF2B5EF4-FFF2-40B4-BE49-F238E27FC236}">
                <a16:creationId xmlns:a16="http://schemas.microsoft.com/office/drawing/2014/main" xmlns="" id="{72B96468-0B89-4D16-94E6-A3C338E87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712" y="633331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Gạch ngói được làm từ đất sét nung ở nhiệt độ cao.</a:t>
            </a:r>
          </a:p>
        </p:txBody>
      </p:sp>
    </p:spTree>
    <p:extLst>
      <p:ext uri="{BB962C8B-B14F-4D97-AF65-F5344CB8AC3E}">
        <p14:creationId xmlns:p14="http://schemas.microsoft.com/office/powerpoint/2010/main" val="300329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956" y="30568"/>
            <a:ext cx="12201955" cy="6827435"/>
            <a:chOff x="-9956" y="-12116"/>
            <a:chExt cx="12201955" cy="6870119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37"/>
            <a:stretch>
              <a:fillRect/>
            </a:stretch>
          </p:blipFill>
          <p:spPr>
            <a:xfrm rot="5400000">
              <a:off x="6802742" y="1468745"/>
              <a:ext cx="6858002" cy="392051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37968" y="779755"/>
              <a:ext cx="6870118" cy="52863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95769" y="785813"/>
              <a:ext cx="6858002" cy="5286375"/>
            </a:xfrm>
            <a:prstGeom prst="rect">
              <a:avLst/>
            </a:prstGeom>
          </p:spPr>
        </p:pic>
      </p:grpSp>
      <p:pic>
        <p:nvPicPr>
          <p:cNvPr id="2050" name="Picture 2" descr="Quy trình sản xuất gạch. - TƯ VẤN MÔI TRƯỜNG HÒA BÌNH XANH">
            <a:extLst>
              <a:ext uri="{FF2B5EF4-FFF2-40B4-BE49-F238E27FC236}">
                <a16:creationId xmlns:a16="http://schemas.microsoft.com/office/drawing/2014/main" xmlns="" id="{E1152B1F-4CBC-47C0-9ACC-F344BF2C4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518" y="298484"/>
            <a:ext cx="9043331" cy="626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95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956" y="-12116"/>
            <a:ext cx="12201955" cy="6870119"/>
            <a:chOff x="-9956" y="-12116"/>
            <a:chExt cx="12201955" cy="6870119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37"/>
            <a:stretch>
              <a:fillRect/>
            </a:stretch>
          </p:blipFill>
          <p:spPr>
            <a:xfrm rot="5400000">
              <a:off x="6802742" y="1468745"/>
              <a:ext cx="6858002" cy="392051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44026" y="773697"/>
              <a:ext cx="6858002" cy="52863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95769" y="785813"/>
              <a:ext cx="6858002" cy="5286375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6DDE2F2-37ED-4F43-A72B-6A3E64355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771" y="5024105"/>
            <a:ext cx="771525" cy="4381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D72531B6-BEF7-4987-9DB3-06C1B932A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07" y="3662930"/>
            <a:ext cx="771525" cy="4381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B0AB956-3819-4C35-A32E-FE39BA833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42" y="6010769"/>
            <a:ext cx="771525" cy="438150"/>
          </a:xfrm>
          <a:prstGeom prst="rect">
            <a:avLst/>
          </a:prstGeom>
        </p:spPr>
      </p:pic>
      <p:graphicFrame>
        <p:nvGraphicFramePr>
          <p:cNvPr id="16" name="Group 3">
            <a:extLst>
              <a:ext uri="{FF2B5EF4-FFF2-40B4-BE49-F238E27FC236}">
                <a16:creationId xmlns:a16="http://schemas.microsoft.com/office/drawing/2014/main" xmlns="" id="{FB4E488C-FCD7-4EBD-82D8-D15928EF18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627701"/>
              </p:ext>
            </p:extLst>
          </p:nvPr>
        </p:nvGraphicFramePr>
        <p:xfrm>
          <a:off x="128016" y="1855455"/>
          <a:ext cx="11429999" cy="316865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3009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015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7274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3178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kumimoji="0" lang="en-US" altLang="en-US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kumimoji="0" lang="en-US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1434" marB="41434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 tả hiện tượng</a:t>
                      </a:r>
                      <a:endParaRPr kumimoji="0" lang="en-US" altLang="en-US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1434" marB="41434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kumimoji="0" lang="en-US" altLang="en-US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endParaRPr kumimoji="0" lang="en-US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1434" marB="41434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5472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en-US" sz="2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</a:t>
                      </a:r>
                      <a:r>
                        <a:rPr kumimoji="0" lang="en-US" altLang="en-US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kumimoji="0" lang="en-US" altLang="en-US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kumimoji="0" lang="en-US" altLang="en-US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kumimoji="0" lang="en-US" altLang="en-US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ngói</a:t>
                      </a:r>
                      <a:r>
                        <a:rPr kumimoji="0" lang="en-US" altLang="en-US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kumimoji="0" lang="en-US" altLang="en-US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kumimoji="0" lang="en-US" altLang="en-US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altLang="en-US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kumimoji="0" lang="en-US" altLang="en-US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kumimoji="0" lang="en-US" altLang="en-US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kumimoji="0" lang="en-US" altLang="en-US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kumimoji="0" lang="en-US" altLang="en-US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kumimoji="0" lang="en-US" altLang="en-US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kumimoji="0" lang="en-US" altLang="en-US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kumimoji="0" lang="en-US" altLang="en-US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ra? </a:t>
                      </a:r>
                      <a:r>
                        <a:rPr kumimoji="0" lang="en-US" altLang="en-US" sz="2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kumimoji="0" lang="en-US" altLang="en-US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kumimoji="0" lang="en-US" altLang="en-US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vi-VN" altLang="en-US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vi-VN" altLang="en-US" sz="2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kumimoji="0" lang="vi-VN" altLang="en-US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vi-VN" altLang="en-US" sz="2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kumimoji="0" lang="vi-VN" altLang="en-US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vi-VN" altLang="en-US" sz="2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endParaRPr kumimoji="0" lang="en-US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1434" marB="41434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1434" marB="41434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1434" marB="41434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7" name="Text Box 17">
            <a:extLst>
              <a:ext uri="{FF2B5EF4-FFF2-40B4-BE49-F238E27FC236}">
                <a16:creationId xmlns:a16="http://schemas.microsoft.com/office/drawing/2014/main" xmlns="" id="{3306D733-9059-4872-8D0B-E05B4FFF9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9480" y="2681676"/>
            <a:ext cx="30234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xmlns="" id="{63EFC3FD-E760-4C51-BD2A-2BFCE4CEC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1033" y="2581495"/>
            <a:ext cx="40694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xmlns="" id="{9DFEA2FB-503E-4DF4-9E08-5F1291319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2574" y="1020338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 Box 20">
            <a:extLst>
              <a:ext uri="{FF2B5EF4-FFF2-40B4-BE49-F238E27FC236}">
                <a16:creationId xmlns:a16="http://schemas.microsoft.com/office/drawing/2014/main" xmlns="" id="{FAB7C0AD-F80D-4522-B4E1-77530C51B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909" y="5448210"/>
            <a:ext cx="115553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giòn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xmlns="" id="{E3C345CF-F307-417B-8001-4456143B6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2574" y="329107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088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-9956" y="-12116"/>
            <a:ext cx="12201955" cy="6870119"/>
            <a:chOff x="-9956" y="-12116"/>
            <a:chExt cx="12201955" cy="6870119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37"/>
            <a:stretch>
              <a:fillRect/>
            </a:stretch>
          </p:blipFill>
          <p:spPr>
            <a:xfrm rot="5400000">
              <a:off x="6802742" y="1468745"/>
              <a:ext cx="6858002" cy="3920513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44026" y="773697"/>
              <a:ext cx="6858002" cy="5286375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95769" y="785813"/>
              <a:ext cx="6858002" cy="5286375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32" y="336982"/>
            <a:ext cx="11066804" cy="569258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9433" y="118312"/>
            <a:ext cx="1273359" cy="157047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947" y="4669052"/>
            <a:ext cx="1077015" cy="163388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32" y="170098"/>
            <a:ext cx="1570476" cy="1570476"/>
          </a:xfrm>
          <a:prstGeom prst="rect">
            <a:avLst/>
          </a:prstGeom>
        </p:spPr>
      </p:pic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xmlns="" id="{8F650C77-2F4B-407E-A834-1966E1AA4CED}"/>
              </a:ext>
            </a:extLst>
          </p:cNvPr>
          <p:cNvSpPr/>
          <p:nvPr/>
        </p:nvSpPr>
        <p:spPr>
          <a:xfrm>
            <a:off x="3020263" y="2355055"/>
            <a:ext cx="578074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TRẢI NGHIỆM</a:t>
            </a:r>
            <a:endParaRPr kumimoji="0" lang="en-US" sz="6600" b="1" i="0" u="none" strike="noStrike" kern="1200" cap="none" spc="0" normalizeH="0" baseline="0" noProof="0" dirty="0">
              <a:ln w="10160">
                <a:solidFill>
                  <a:srgbClr val="5B9BD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88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-9956" y="-12116"/>
            <a:ext cx="12201955" cy="6870119"/>
            <a:chOff x="-9956" y="-12116"/>
            <a:chExt cx="12201955" cy="6870119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37"/>
            <a:stretch>
              <a:fillRect/>
            </a:stretch>
          </p:blipFill>
          <p:spPr>
            <a:xfrm rot="5400000">
              <a:off x="6802742" y="1468745"/>
              <a:ext cx="6858002" cy="3920513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44026" y="773697"/>
              <a:ext cx="6858002" cy="5286375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95769" y="785813"/>
              <a:ext cx="6858002" cy="5286375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32" y="336982"/>
            <a:ext cx="11066804" cy="569258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2316" y="1089581"/>
            <a:ext cx="1273359" cy="157047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947" y="4669052"/>
            <a:ext cx="1077015" cy="163388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32" y="170098"/>
            <a:ext cx="1570476" cy="157047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3B563BB1-8759-42F1-A068-D9E196BF45E3}"/>
              </a:ext>
            </a:extLst>
          </p:cNvPr>
          <p:cNvSpPr txBox="1"/>
          <p:nvPr/>
        </p:nvSpPr>
        <p:spPr>
          <a:xfrm>
            <a:off x="3900936" y="1089581"/>
            <a:ext cx="4666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</a:rPr>
              <a:t>Yêu </a:t>
            </a:r>
            <a:r>
              <a:rPr lang="vi-VN" sz="3600" b="1" dirty="0" err="1">
                <a:solidFill>
                  <a:schemeClr val="bg1"/>
                </a:solidFill>
              </a:rPr>
              <a:t>cầu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cần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đạt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D091C99A-A2A6-4CD7-8A0F-771E0567BE1A}"/>
              </a:ext>
            </a:extLst>
          </p:cNvPr>
          <p:cNvSpPr txBox="1"/>
          <p:nvPr/>
        </p:nvSpPr>
        <p:spPr>
          <a:xfrm>
            <a:off x="2915117" y="1885909"/>
            <a:ext cx="7135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chemeClr val="bg1"/>
                </a:solidFill>
              </a:rPr>
              <a:t>Biết</a:t>
            </a:r>
            <a:r>
              <a:rPr lang="vi-VN" sz="2800" b="1" dirty="0">
                <a:solidFill>
                  <a:schemeClr val="bg1"/>
                </a:solidFill>
              </a:rPr>
              <a:t> </a:t>
            </a:r>
            <a:r>
              <a:rPr lang="vi-VN" sz="2800" b="1" dirty="0" err="1">
                <a:solidFill>
                  <a:schemeClr val="bg1"/>
                </a:solidFill>
              </a:rPr>
              <a:t>về</a:t>
            </a:r>
            <a:r>
              <a:rPr lang="vi-VN" sz="2800" b="1" dirty="0">
                <a:solidFill>
                  <a:schemeClr val="bg1"/>
                </a:solidFill>
              </a:rPr>
              <a:t> </a:t>
            </a:r>
            <a:r>
              <a:rPr lang="vi-VN" sz="2800" b="1" dirty="0" err="1">
                <a:solidFill>
                  <a:schemeClr val="bg1"/>
                </a:solidFill>
              </a:rPr>
              <a:t>cấu</a:t>
            </a:r>
            <a:r>
              <a:rPr lang="vi-VN" sz="2800" b="1" dirty="0">
                <a:solidFill>
                  <a:schemeClr val="bg1"/>
                </a:solidFill>
              </a:rPr>
              <a:t> </a:t>
            </a:r>
            <a:r>
              <a:rPr lang="vi-VN" sz="2800" b="1" dirty="0" err="1">
                <a:solidFill>
                  <a:schemeClr val="bg1"/>
                </a:solidFill>
              </a:rPr>
              <a:t>tạo</a:t>
            </a:r>
            <a:r>
              <a:rPr lang="vi-VN" sz="2800" b="1" dirty="0">
                <a:solidFill>
                  <a:schemeClr val="bg1"/>
                </a:solidFill>
              </a:rPr>
              <a:t> </a:t>
            </a:r>
            <a:r>
              <a:rPr lang="vi-VN" sz="2800" b="1" dirty="0" err="1">
                <a:solidFill>
                  <a:schemeClr val="bg1"/>
                </a:solidFill>
              </a:rPr>
              <a:t>của</a:t>
            </a:r>
            <a:r>
              <a:rPr lang="vi-VN" sz="2800" b="1" dirty="0">
                <a:solidFill>
                  <a:schemeClr val="bg1"/>
                </a:solidFill>
              </a:rPr>
              <a:t> </a:t>
            </a:r>
            <a:r>
              <a:rPr lang="vi-VN" sz="2800" b="1" dirty="0" err="1">
                <a:solidFill>
                  <a:schemeClr val="bg1"/>
                </a:solidFill>
              </a:rPr>
              <a:t>gốm</a:t>
            </a:r>
            <a:r>
              <a:rPr lang="vi-VN" sz="2800" b="1" dirty="0">
                <a:solidFill>
                  <a:schemeClr val="bg1"/>
                </a:solidFill>
              </a:rPr>
              <a:t>, </a:t>
            </a:r>
            <a:r>
              <a:rPr lang="vi-VN" sz="2800" b="1" dirty="0" err="1">
                <a:solidFill>
                  <a:schemeClr val="bg1"/>
                </a:solidFill>
              </a:rPr>
              <a:t>gạch</a:t>
            </a:r>
            <a:r>
              <a:rPr lang="vi-VN" sz="2800" b="1" dirty="0">
                <a:solidFill>
                  <a:schemeClr val="bg1"/>
                </a:solidFill>
              </a:rPr>
              <a:t> </a:t>
            </a:r>
            <a:r>
              <a:rPr lang="vi-VN" sz="2800" b="1" dirty="0" err="1">
                <a:solidFill>
                  <a:schemeClr val="bg1"/>
                </a:solidFill>
              </a:rPr>
              <a:t>ngói</a:t>
            </a:r>
            <a:r>
              <a:rPr lang="vi-VN" sz="2800" b="1" dirty="0">
                <a:solidFill>
                  <a:schemeClr val="bg1"/>
                </a:solidFill>
              </a:rPr>
              <a:t>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72743F00-C55C-4855-B3CA-DED6490B8AC2}"/>
              </a:ext>
            </a:extLst>
          </p:cNvPr>
          <p:cNvSpPr txBox="1"/>
          <p:nvPr/>
        </p:nvSpPr>
        <p:spPr>
          <a:xfrm>
            <a:off x="2925392" y="2598174"/>
            <a:ext cx="7135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chemeClr val="bg1"/>
                </a:solidFill>
              </a:rPr>
              <a:t>Kể</a:t>
            </a:r>
            <a:r>
              <a:rPr lang="vi-VN" sz="2800" b="1" dirty="0">
                <a:solidFill>
                  <a:schemeClr val="bg1"/>
                </a:solidFill>
              </a:rPr>
              <a:t> tên </a:t>
            </a:r>
            <a:r>
              <a:rPr lang="vi-VN" sz="2800" b="1" dirty="0" err="1">
                <a:solidFill>
                  <a:schemeClr val="bg1"/>
                </a:solidFill>
              </a:rPr>
              <a:t>các</a:t>
            </a:r>
            <a:r>
              <a:rPr lang="vi-VN" sz="2800" b="1" dirty="0">
                <a:solidFill>
                  <a:schemeClr val="bg1"/>
                </a:solidFill>
              </a:rPr>
              <a:t> </a:t>
            </a:r>
            <a:r>
              <a:rPr lang="vi-VN" sz="2800" b="1" dirty="0" err="1">
                <a:solidFill>
                  <a:schemeClr val="bg1"/>
                </a:solidFill>
              </a:rPr>
              <a:t>đồ</a:t>
            </a:r>
            <a:r>
              <a:rPr lang="vi-VN" sz="2800" b="1" dirty="0">
                <a:solidFill>
                  <a:schemeClr val="bg1"/>
                </a:solidFill>
              </a:rPr>
              <a:t> </a:t>
            </a:r>
            <a:r>
              <a:rPr lang="vi-VN" sz="2800" b="1" dirty="0" err="1">
                <a:solidFill>
                  <a:schemeClr val="bg1"/>
                </a:solidFill>
              </a:rPr>
              <a:t>vật</a:t>
            </a:r>
            <a:r>
              <a:rPr lang="vi-VN" sz="2800" b="1" dirty="0">
                <a:solidFill>
                  <a:schemeClr val="bg1"/>
                </a:solidFill>
              </a:rPr>
              <a:t> </a:t>
            </a:r>
            <a:r>
              <a:rPr lang="vi-VN" sz="2800" b="1" dirty="0" err="1">
                <a:solidFill>
                  <a:schemeClr val="bg1"/>
                </a:solidFill>
              </a:rPr>
              <a:t>làm</a:t>
            </a:r>
            <a:r>
              <a:rPr lang="vi-VN" sz="2800" b="1" dirty="0">
                <a:solidFill>
                  <a:schemeClr val="bg1"/>
                </a:solidFill>
              </a:rPr>
              <a:t> </a:t>
            </a:r>
            <a:r>
              <a:rPr lang="vi-VN" sz="2800" b="1" dirty="0" err="1">
                <a:solidFill>
                  <a:schemeClr val="bg1"/>
                </a:solidFill>
              </a:rPr>
              <a:t>từ</a:t>
            </a:r>
            <a:r>
              <a:rPr lang="vi-VN" sz="2800" b="1" dirty="0">
                <a:solidFill>
                  <a:schemeClr val="bg1"/>
                </a:solidFill>
              </a:rPr>
              <a:t> </a:t>
            </a:r>
            <a:r>
              <a:rPr lang="vi-VN" sz="2800" b="1" dirty="0" err="1">
                <a:solidFill>
                  <a:schemeClr val="bg1"/>
                </a:solidFill>
              </a:rPr>
              <a:t>gốm</a:t>
            </a:r>
            <a:r>
              <a:rPr lang="vi-VN" sz="2800" b="1" dirty="0">
                <a:solidFill>
                  <a:schemeClr val="bg1"/>
                </a:solidFill>
              </a:rPr>
              <a:t>, </a:t>
            </a:r>
            <a:r>
              <a:rPr lang="vi-VN" sz="2800" b="1" dirty="0" err="1">
                <a:solidFill>
                  <a:schemeClr val="bg1"/>
                </a:solidFill>
              </a:rPr>
              <a:t>gạch</a:t>
            </a:r>
            <a:r>
              <a:rPr lang="vi-VN" sz="2800" b="1" dirty="0">
                <a:solidFill>
                  <a:schemeClr val="bg1"/>
                </a:solidFill>
              </a:rPr>
              <a:t>, </a:t>
            </a:r>
            <a:r>
              <a:rPr lang="vi-VN" sz="2800" b="1" dirty="0" err="1">
                <a:solidFill>
                  <a:schemeClr val="bg1"/>
                </a:solidFill>
              </a:rPr>
              <a:t>ngói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0BA96718-92B4-4294-BA13-1DC9EDDB57DE}"/>
              </a:ext>
            </a:extLst>
          </p:cNvPr>
          <p:cNvSpPr txBox="1"/>
          <p:nvPr/>
        </p:nvSpPr>
        <p:spPr>
          <a:xfrm>
            <a:off x="2915117" y="3461370"/>
            <a:ext cx="7135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chemeClr val="bg1"/>
                </a:solidFill>
              </a:rPr>
              <a:t>Xác</a:t>
            </a:r>
            <a:r>
              <a:rPr lang="vi-VN" sz="2800" b="1" dirty="0">
                <a:solidFill>
                  <a:schemeClr val="bg1"/>
                </a:solidFill>
              </a:rPr>
              <a:t> </a:t>
            </a:r>
            <a:r>
              <a:rPr lang="vi-VN" sz="2800" b="1" dirty="0" err="1">
                <a:solidFill>
                  <a:schemeClr val="bg1"/>
                </a:solidFill>
              </a:rPr>
              <a:t>định</a:t>
            </a:r>
            <a:r>
              <a:rPr lang="vi-VN" sz="2800" b="1" dirty="0">
                <a:solidFill>
                  <a:schemeClr val="bg1"/>
                </a:solidFill>
              </a:rPr>
              <a:t> công </a:t>
            </a:r>
            <a:r>
              <a:rPr lang="vi-VN" sz="2800" b="1" dirty="0" err="1">
                <a:solidFill>
                  <a:schemeClr val="bg1"/>
                </a:solidFill>
              </a:rPr>
              <a:t>dụng</a:t>
            </a:r>
            <a:r>
              <a:rPr lang="vi-VN" sz="2800" b="1" dirty="0">
                <a:solidFill>
                  <a:schemeClr val="bg1"/>
                </a:solidFill>
              </a:rPr>
              <a:t> </a:t>
            </a:r>
            <a:r>
              <a:rPr lang="vi-VN" sz="2800" b="1" dirty="0" err="1">
                <a:solidFill>
                  <a:schemeClr val="bg1"/>
                </a:solidFill>
              </a:rPr>
              <a:t>của</a:t>
            </a:r>
            <a:r>
              <a:rPr lang="vi-VN" sz="2800" b="1" dirty="0">
                <a:solidFill>
                  <a:schemeClr val="bg1"/>
                </a:solidFill>
              </a:rPr>
              <a:t> </a:t>
            </a:r>
            <a:r>
              <a:rPr lang="vi-VN" sz="2800" b="1" dirty="0" err="1">
                <a:solidFill>
                  <a:schemeClr val="bg1"/>
                </a:solidFill>
              </a:rPr>
              <a:t>gốm</a:t>
            </a:r>
            <a:r>
              <a:rPr lang="vi-VN" sz="2800" b="1" dirty="0">
                <a:solidFill>
                  <a:schemeClr val="bg1"/>
                </a:solidFill>
              </a:rPr>
              <a:t>, </a:t>
            </a:r>
            <a:r>
              <a:rPr lang="vi-VN" sz="2800" b="1" dirty="0" err="1">
                <a:solidFill>
                  <a:schemeClr val="bg1"/>
                </a:solidFill>
              </a:rPr>
              <a:t>gạch</a:t>
            </a:r>
            <a:r>
              <a:rPr lang="vi-VN" sz="2800" b="1" dirty="0">
                <a:solidFill>
                  <a:schemeClr val="bg1"/>
                </a:solidFill>
              </a:rPr>
              <a:t>, </a:t>
            </a:r>
            <a:r>
              <a:rPr lang="vi-VN" sz="2800" b="1" dirty="0" err="1">
                <a:solidFill>
                  <a:schemeClr val="bg1"/>
                </a:solidFill>
              </a:rPr>
              <a:t>ngói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461A33A0-9ED3-44C1-B2AC-70C986E2FD5F}"/>
              </a:ext>
            </a:extLst>
          </p:cNvPr>
          <p:cNvSpPr txBox="1"/>
          <p:nvPr/>
        </p:nvSpPr>
        <p:spPr>
          <a:xfrm>
            <a:off x="2915117" y="4289802"/>
            <a:ext cx="7135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chemeClr val="bg1"/>
                </a:solidFill>
              </a:rPr>
              <a:t>Biết</a:t>
            </a:r>
            <a:r>
              <a:rPr lang="vi-VN" sz="2800" b="1" dirty="0">
                <a:solidFill>
                  <a:schemeClr val="bg1"/>
                </a:solidFill>
              </a:rPr>
              <a:t> </a:t>
            </a:r>
            <a:r>
              <a:rPr lang="vi-VN" sz="2800" b="1" dirty="0" err="1">
                <a:solidFill>
                  <a:schemeClr val="bg1"/>
                </a:solidFill>
              </a:rPr>
              <a:t>một</a:t>
            </a:r>
            <a:r>
              <a:rPr lang="vi-VN" sz="2800" b="1" dirty="0">
                <a:solidFill>
                  <a:schemeClr val="bg1"/>
                </a:solidFill>
              </a:rPr>
              <a:t> </a:t>
            </a:r>
            <a:r>
              <a:rPr lang="vi-VN" sz="2800" b="1" dirty="0" err="1">
                <a:solidFill>
                  <a:schemeClr val="bg1"/>
                </a:solidFill>
              </a:rPr>
              <a:t>số</a:t>
            </a:r>
            <a:r>
              <a:rPr lang="vi-VN" sz="2800" b="1" dirty="0">
                <a:solidFill>
                  <a:schemeClr val="bg1"/>
                </a:solidFill>
              </a:rPr>
              <a:t> </a:t>
            </a:r>
            <a:r>
              <a:rPr lang="vi-VN" sz="2800" b="1" dirty="0" err="1">
                <a:solidFill>
                  <a:schemeClr val="bg1"/>
                </a:solidFill>
              </a:rPr>
              <a:t>tính</a:t>
            </a:r>
            <a:r>
              <a:rPr lang="vi-VN" sz="2800" b="1" dirty="0">
                <a:solidFill>
                  <a:schemeClr val="bg1"/>
                </a:solidFill>
              </a:rPr>
              <a:t> </a:t>
            </a:r>
            <a:r>
              <a:rPr lang="vi-VN" sz="2800" b="1" dirty="0" err="1">
                <a:solidFill>
                  <a:schemeClr val="bg1"/>
                </a:solidFill>
              </a:rPr>
              <a:t>chất</a:t>
            </a:r>
            <a:r>
              <a:rPr lang="vi-VN" sz="2800" b="1" dirty="0">
                <a:solidFill>
                  <a:schemeClr val="bg1"/>
                </a:solidFill>
              </a:rPr>
              <a:t> cơ </a:t>
            </a:r>
            <a:r>
              <a:rPr lang="vi-VN" sz="2800" b="1" dirty="0" err="1">
                <a:solidFill>
                  <a:schemeClr val="bg1"/>
                </a:solidFill>
              </a:rPr>
              <a:t>bản</a:t>
            </a:r>
            <a:r>
              <a:rPr lang="vi-VN" sz="2800" b="1" dirty="0">
                <a:solidFill>
                  <a:schemeClr val="bg1"/>
                </a:solidFill>
              </a:rPr>
              <a:t> </a:t>
            </a:r>
            <a:r>
              <a:rPr lang="vi-VN" sz="2800" b="1" dirty="0" err="1">
                <a:solidFill>
                  <a:schemeClr val="bg1"/>
                </a:solidFill>
              </a:rPr>
              <a:t>của</a:t>
            </a:r>
            <a:r>
              <a:rPr lang="vi-VN" sz="2800" b="1" dirty="0">
                <a:solidFill>
                  <a:schemeClr val="bg1"/>
                </a:solidFill>
              </a:rPr>
              <a:t> </a:t>
            </a:r>
            <a:r>
              <a:rPr lang="vi-VN" sz="2800" b="1" dirty="0" err="1">
                <a:solidFill>
                  <a:schemeClr val="bg1"/>
                </a:solidFill>
              </a:rPr>
              <a:t>gốm</a:t>
            </a:r>
            <a:r>
              <a:rPr lang="vi-VN" sz="2800" b="1" dirty="0">
                <a:solidFill>
                  <a:schemeClr val="bg1"/>
                </a:solidFill>
              </a:rPr>
              <a:t>, </a:t>
            </a:r>
            <a:r>
              <a:rPr lang="vi-VN" sz="2800" b="1" dirty="0" err="1">
                <a:solidFill>
                  <a:schemeClr val="bg1"/>
                </a:solidFill>
              </a:rPr>
              <a:t>gạch</a:t>
            </a:r>
            <a:r>
              <a:rPr lang="vi-VN" sz="2800" b="1" dirty="0">
                <a:solidFill>
                  <a:schemeClr val="bg1"/>
                </a:solidFill>
              </a:rPr>
              <a:t>, </a:t>
            </a:r>
            <a:r>
              <a:rPr lang="vi-VN" sz="2800" b="1" dirty="0" err="1">
                <a:solidFill>
                  <a:schemeClr val="bg1"/>
                </a:solidFill>
              </a:rPr>
              <a:t>ngói</a:t>
            </a:r>
            <a:r>
              <a:rPr lang="vi-VN" sz="2800" b="1" dirty="0">
                <a:solidFill>
                  <a:schemeClr val="bg1"/>
                </a:solidFill>
              </a:rPr>
              <a:t>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33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956" y="-12116"/>
            <a:ext cx="12201955" cy="6870119"/>
            <a:chOff x="-9956" y="-12116"/>
            <a:chExt cx="12201955" cy="6870119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37"/>
            <a:stretch>
              <a:fillRect/>
            </a:stretch>
          </p:blipFill>
          <p:spPr>
            <a:xfrm rot="5400000">
              <a:off x="6802742" y="1468745"/>
              <a:ext cx="6858002" cy="392051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44026" y="773697"/>
              <a:ext cx="6858002" cy="52863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95769" y="785813"/>
              <a:ext cx="6858002" cy="5286375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947" y="4669052"/>
            <a:ext cx="1077015" cy="1633881"/>
          </a:xfrm>
          <a:prstGeom prst="rect">
            <a:avLst/>
          </a:prstGeom>
        </p:spPr>
      </p:pic>
      <p:sp>
        <p:nvSpPr>
          <p:cNvPr id="20" name="Text Box 13">
            <a:extLst>
              <a:ext uri="{FF2B5EF4-FFF2-40B4-BE49-F238E27FC236}">
                <a16:creationId xmlns:a16="http://schemas.microsoft.com/office/drawing/2014/main" xmlns="" id="{10BCB0C2-1426-446A-99AF-D245438D5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" y="1601197"/>
            <a:ext cx="11750040" cy="470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algn="just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ồ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ất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sét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nung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tráng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men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tráng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men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sành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, men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sứ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ều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đư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ợc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ồ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gốm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Gạch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ngói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đư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ợc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ất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sét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nung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ộ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Gạch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ngói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th</a:t>
            </a:r>
            <a:r>
              <a:rPr lang="vi-VN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ờng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vỡ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l</a:t>
            </a:r>
            <a:r>
              <a:rPr lang="vi-VN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u ý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vận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chuyển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21" name="WordArt 14">
            <a:extLst>
              <a:ext uri="{FF2B5EF4-FFF2-40B4-BE49-F238E27FC236}">
                <a16:creationId xmlns:a16="http://schemas.microsoft.com/office/drawing/2014/main" xmlns="" id="{9CEBBFEF-6D2A-4142-A15F-14BF52E227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48265" y="658474"/>
            <a:ext cx="232568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237890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-9956" y="-12116"/>
            <a:ext cx="12201955" cy="6870119"/>
            <a:chOff x="-9956" y="-12116"/>
            <a:chExt cx="12201955" cy="6870119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37"/>
            <a:stretch>
              <a:fillRect/>
            </a:stretch>
          </p:blipFill>
          <p:spPr>
            <a:xfrm rot="5400000">
              <a:off x="6802742" y="1468745"/>
              <a:ext cx="6858002" cy="3920513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44026" y="773697"/>
              <a:ext cx="6858002" cy="5286375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95769" y="785813"/>
              <a:ext cx="6858002" cy="5286375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9433" y="118312"/>
            <a:ext cx="1273359" cy="157047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947" y="4669052"/>
            <a:ext cx="1077015" cy="163388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32" y="170098"/>
            <a:ext cx="1570476" cy="1570476"/>
          </a:xfrm>
          <a:prstGeom prst="rect">
            <a:avLst/>
          </a:prstGeom>
        </p:spPr>
      </p:pic>
      <p:grpSp>
        <p:nvGrpSpPr>
          <p:cNvPr id="11" name="Google Shape;480;p22">
            <a:extLst>
              <a:ext uri="{FF2B5EF4-FFF2-40B4-BE49-F238E27FC236}">
                <a16:creationId xmlns:a16="http://schemas.microsoft.com/office/drawing/2014/main" xmlns="" id="{E65FBD21-64A5-405E-ABAA-940835BAB8A4}"/>
              </a:ext>
            </a:extLst>
          </p:cNvPr>
          <p:cNvGrpSpPr/>
          <p:nvPr/>
        </p:nvGrpSpPr>
        <p:grpSpPr>
          <a:xfrm>
            <a:off x="2802792" y="836525"/>
            <a:ext cx="1041614" cy="1041614"/>
            <a:chOff x="4500799" y="1032259"/>
            <a:chExt cx="1041614" cy="1041614"/>
          </a:xfrm>
        </p:grpSpPr>
        <p:sp>
          <p:nvSpPr>
            <p:cNvPr id="12" name="Google Shape;481;p22">
              <a:extLst>
                <a:ext uri="{FF2B5EF4-FFF2-40B4-BE49-F238E27FC236}">
                  <a16:creationId xmlns:a16="http://schemas.microsoft.com/office/drawing/2014/main" xmlns="" id="{9021E6D8-1BD4-4697-841F-BCEA3FCE22B9}"/>
                </a:ext>
              </a:extLst>
            </p:cNvPr>
            <p:cNvSpPr/>
            <p:nvPr/>
          </p:nvSpPr>
          <p:spPr>
            <a:xfrm>
              <a:off x="4500799" y="1032259"/>
              <a:ext cx="1041614" cy="1041614"/>
            </a:xfrm>
            <a:prstGeom prst="ellipse">
              <a:avLst/>
            </a:prstGeom>
            <a:solidFill>
              <a:srgbClr val="F06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Microsoft Yahei"/>
                <a:buNone/>
              </a:pPr>
              <a:endParaRPr kern="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13" name="Google Shape;482;p22">
              <a:extLst>
                <a:ext uri="{FF2B5EF4-FFF2-40B4-BE49-F238E27FC236}">
                  <a16:creationId xmlns:a16="http://schemas.microsoft.com/office/drawing/2014/main" xmlns="" id="{3F4E4D1B-56CF-4636-89F6-EEC02FF743EC}"/>
                </a:ext>
              </a:extLst>
            </p:cNvPr>
            <p:cNvSpPr txBox="1"/>
            <p:nvPr/>
          </p:nvSpPr>
          <p:spPr>
            <a:xfrm>
              <a:off x="4624094" y="1224397"/>
              <a:ext cx="80021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3200" b="1" kern="0" dirty="0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1</a:t>
              </a:r>
              <a:endParaRPr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483;p22">
            <a:extLst>
              <a:ext uri="{FF2B5EF4-FFF2-40B4-BE49-F238E27FC236}">
                <a16:creationId xmlns:a16="http://schemas.microsoft.com/office/drawing/2014/main" xmlns="" id="{7D69C2AA-2354-43C0-9B05-A332B96C0C7B}"/>
              </a:ext>
            </a:extLst>
          </p:cNvPr>
          <p:cNvGrpSpPr/>
          <p:nvPr/>
        </p:nvGrpSpPr>
        <p:grpSpPr>
          <a:xfrm>
            <a:off x="2802792" y="2045596"/>
            <a:ext cx="1041614" cy="1041614"/>
            <a:chOff x="5364426" y="2004949"/>
            <a:chExt cx="1041614" cy="1041614"/>
          </a:xfrm>
        </p:grpSpPr>
        <p:sp>
          <p:nvSpPr>
            <p:cNvPr id="15" name="Google Shape;484;p22">
              <a:extLst>
                <a:ext uri="{FF2B5EF4-FFF2-40B4-BE49-F238E27FC236}">
                  <a16:creationId xmlns:a16="http://schemas.microsoft.com/office/drawing/2014/main" xmlns="" id="{D1AD20A9-0FA5-4CBC-A7D6-B9648B8BDE74}"/>
                </a:ext>
              </a:extLst>
            </p:cNvPr>
            <p:cNvSpPr/>
            <p:nvPr/>
          </p:nvSpPr>
          <p:spPr>
            <a:xfrm>
              <a:off x="5364426" y="2004949"/>
              <a:ext cx="1041614" cy="1041614"/>
            </a:xfrm>
            <a:prstGeom prst="ellipse">
              <a:avLst/>
            </a:prstGeom>
            <a:solidFill>
              <a:srgbClr val="FF8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Microsoft Yahei"/>
                <a:buNone/>
              </a:pPr>
              <a:endParaRPr kern="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16" name="Google Shape;485;p22">
              <a:extLst>
                <a:ext uri="{FF2B5EF4-FFF2-40B4-BE49-F238E27FC236}">
                  <a16:creationId xmlns:a16="http://schemas.microsoft.com/office/drawing/2014/main" xmlns="" id="{6E098DAF-BAF4-44BF-AD40-E9BC41BBEBEB}"/>
                </a:ext>
              </a:extLst>
            </p:cNvPr>
            <p:cNvSpPr txBox="1"/>
            <p:nvPr/>
          </p:nvSpPr>
          <p:spPr>
            <a:xfrm>
              <a:off x="5484006" y="2233388"/>
              <a:ext cx="78899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3200" b="1" kern="0" dirty="0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2</a:t>
              </a:r>
              <a:endParaRPr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486;p22">
            <a:extLst>
              <a:ext uri="{FF2B5EF4-FFF2-40B4-BE49-F238E27FC236}">
                <a16:creationId xmlns:a16="http://schemas.microsoft.com/office/drawing/2014/main" xmlns="" id="{B03CAF76-CCBF-4F66-B1F0-8F73B240DE5E}"/>
              </a:ext>
            </a:extLst>
          </p:cNvPr>
          <p:cNvGrpSpPr/>
          <p:nvPr/>
        </p:nvGrpSpPr>
        <p:grpSpPr>
          <a:xfrm>
            <a:off x="2802792" y="4463739"/>
            <a:ext cx="1041614" cy="1041614"/>
            <a:chOff x="4861724" y="4240023"/>
            <a:chExt cx="1041614" cy="1041614"/>
          </a:xfrm>
        </p:grpSpPr>
        <p:sp>
          <p:nvSpPr>
            <p:cNvPr id="18" name="Google Shape;487;p22">
              <a:extLst>
                <a:ext uri="{FF2B5EF4-FFF2-40B4-BE49-F238E27FC236}">
                  <a16:creationId xmlns:a16="http://schemas.microsoft.com/office/drawing/2014/main" xmlns="" id="{0045D1C8-3669-4566-B4CF-B48928B6A494}"/>
                </a:ext>
              </a:extLst>
            </p:cNvPr>
            <p:cNvSpPr/>
            <p:nvPr/>
          </p:nvSpPr>
          <p:spPr>
            <a:xfrm>
              <a:off x="4861724" y="4240023"/>
              <a:ext cx="1041614" cy="1041614"/>
            </a:xfrm>
            <a:prstGeom prst="ellipse">
              <a:avLst/>
            </a:prstGeom>
            <a:solidFill>
              <a:srgbClr val="FF8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Microsoft Yahei"/>
                <a:buNone/>
              </a:pPr>
              <a:endParaRPr kern="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20" name="Google Shape;488;p22">
              <a:extLst>
                <a:ext uri="{FF2B5EF4-FFF2-40B4-BE49-F238E27FC236}">
                  <a16:creationId xmlns:a16="http://schemas.microsoft.com/office/drawing/2014/main" xmlns="" id="{ECDFF936-5BBE-466C-BEA6-3DEA5A1D56A3}"/>
                </a:ext>
              </a:extLst>
            </p:cNvPr>
            <p:cNvSpPr txBox="1"/>
            <p:nvPr/>
          </p:nvSpPr>
          <p:spPr>
            <a:xfrm>
              <a:off x="4980556" y="4467842"/>
              <a:ext cx="73609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3200" b="1" kern="0" dirty="0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4</a:t>
              </a:r>
              <a:endParaRPr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489;p22">
            <a:extLst>
              <a:ext uri="{FF2B5EF4-FFF2-40B4-BE49-F238E27FC236}">
                <a16:creationId xmlns:a16="http://schemas.microsoft.com/office/drawing/2014/main" xmlns="" id="{DDC5A283-F174-498C-B789-1027D18BC47B}"/>
              </a:ext>
            </a:extLst>
          </p:cNvPr>
          <p:cNvSpPr txBox="1"/>
          <p:nvPr/>
        </p:nvSpPr>
        <p:spPr>
          <a:xfrm>
            <a:off x="4058078" y="1102830"/>
            <a:ext cx="6355020" cy="97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/>
                <a:cs typeface="Arial"/>
                <a:sym typeface="Microsoft Yahei"/>
              </a:rPr>
              <a:t>Các đồ vật làm bằng đất sét nung được gọi là  đồ gốm.</a:t>
            </a:r>
            <a:endParaRPr sz="36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490;p22">
            <a:extLst>
              <a:ext uri="{FF2B5EF4-FFF2-40B4-BE49-F238E27FC236}">
                <a16:creationId xmlns:a16="http://schemas.microsoft.com/office/drawing/2014/main" xmlns="" id="{3D3B80E6-823D-4D34-87A5-54E261375D4D}"/>
              </a:ext>
            </a:extLst>
          </p:cNvPr>
          <p:cNvSpPr txBox="1"/>
          <p:nvPr/>
        </p:nvSpPr>
        <p:spPr>
          <a:xfrm>
            <a:off x="4058078" y="2247677"/>
            <a:ext cx="5850053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20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/>
                <a:cs typeface="Microsoft Yahei"/>
                <a:sym typeface="Microsoft Yahei"/>
              </a:rPr>
              <a:t>Gạch, ngói được gọi là đồ gốm tráng men.</a:t>
            </a:r>
            <a:endParaRPr sz="36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491;p22">
            <a:extLst>
              <a:ext uri="{FF2B5EF4-FFF2-40B4-BE49-F238E27FC236}">
                <a16:creationId xmlns:a16="http://schemas.microsoft.com/office/drawing/2014/main" xmlns="" id="{627050A1-2E58-47FE-AA7E-340AE4DF9927}"/>
              </a:ext>
            </a:extLst>
          </p:cNvPr>
          <p:cNvSpPr txBox="1"/>
          <p:nvPr/>
        </p:nvSpPr>
        <p:spPr>
          <a:xfrm>
            <a:off x="4058078" y="3530264"/>
            <a:ext cx="5508831" cy="97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20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kern="0" dirty="0">
                <a:solidFill>
                  <a:srgbClr val="00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Đồ sành sứ được gọi là đồ gốm tráng men.</a:t>
            </a:r>
            <a:endParaRPr sz="2400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0" name="Google Shape;492;p22">
            <a:extLst>
              <a:ext uri="{FF2B5EF4-FFF2-40B4-BE49-F238E27FC236}">
                <a16:creationId xmlns:a16="http://schemas.microsoft.com/office/drawing/2014/main" xmlns="" id="{4E786A40-6000-4959-B5FD-04BA187BB0FC}"/>
              </a:ext>
            </a:extLst>
          </p:cNvPr>
          <p:cNvSpPr txBox="1"/>
          <p:nvPr/>
        </p:nvSpPr>
        <p:spPr>
          <a:xfrm>
            <a:off x="4058079" y="4767161"/>
            <a:ext cx="5508830" cy="97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20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kern="0" dirty="0">
                <a:solidFill>
                  <a:srgbClr val="000000"/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Microsoft Yahei"/>
              </a:rPr>
              <a:t>Gạch, ngói thường xốp có lổ nhỏ li ti, giòn dễ vỡ.</a:t>
            </a:r>
            <a:endParaRPr sz="2400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31" name="Google Shape;493;p22">
            <a:extLst>
              <a:ext uri="{FF2B5EF4-FFF2-40B4-BE49-F238E27FC236}">
                <a16:creationId xmlns:a16="http://schemas.microsoft.com/office/drawing/2014/main" xmlns="" id="{31C03C1C-ECD7-46D6-966B-DA264DA2FFA0}"/>
              </a:ext>
            </a:extLst>
          </p:cNvPr>
          <p:cNvGrpSpPr/>
          <p:nvPr/>
        </p:nvGrpSpPr>
        <p:grpSpPr>
          <a:xfrm>
            <a:off x="2802792" y="3254667"/>
            <a:ext cx="1041614" cy="1041614"/>
            <a:chOff x="5623592" y="3180606"/>
            <a:chExt cx="1041614" cy="1041614"/>
          </a:xfrm>
        </p:grpSpPr>
        <p:sp>
          <p:nvSpPr>
            <p:cNvPr id="32" name="Google Shape;494;p22">
              <a:extLst>
                <a:ext uri="{FF2B5EF4-FFF2-40B4-BE49-F238E27FC236}">
                  <a16:creationId xmlns:a16="http://schemas.microsoft.com/office/drawing/2014/main" xmlns="" id="{A1689629-5663-40A3-8FCF-50C42016D063}"/>
                </a:ext>
              </a:extLst>
            </p:cNvPr>
            <p:cNvSpPr/>
            <p:nvPr/>
          </p:nvSpPr>
          <p:spPr>
            <a:xfrm>
              <a:off x="5623592" y="3180606"/>
              <a:ext cx="1041614" cy="1041614"/>
            </a:xfrm>
            <a:prstGeom prst="ellipse">
              <a:avLst/>
            </a:prstGeom>
            <a:solidFill>
              <a:srgbClr val="F06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  <a:buFont typeface="Microsoft Yahei"/>
                <a:buNone/>
              </a:pPr>
              <a:endParaRPr kern="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33" name="Google Shape;495;p22">
              <a:extLst>
                <a:ext uri="{FF2B5EF4-FFF2-40B4-BE49-F238E27FC236}">
                  <a16:creationId xmlns:a16="http://schemas.microsoft.com/office/drawing/2014/main" xmlns="" id="{B1532D2B-D36D-4A55-B059-FC5A65FDA94F}"/>
                </a:ext>
              </a:extLst>
            </p:cNvPr>
            <p:cNvSpPr txBox="1"/>
            <p:nvPr/>
          </p:nvSpPr>
          <p:spPr>
            <a:xfrm>
              <a:off x="5776349" y="3428847"/>
              <a:ext cx="73609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3200" b="1" kern="0" dirty="0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3</a:t>
              </a:r>
              <a:endParaRPr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" name="Oval 2">
            <a:extLst>
              <a:ext uri="{FF2B5EF4-FFF2-40B4-BE49-F238E27FC236}">
                <a16:creationId xmlns:a16="http://schemas.microsoft.com/office/drawing/2014/main" xmlns="" id="{87E6D258-1C51-409E-BF6F-0C46F4581525}"/>
              </a:ext>
            </a:extLst>
          </p:cNvPr>
          <p:cNvSpPr/>
          <p:nvPr/>
        </p:nvSpPr>
        <p:spPr>
          <a:xfrm>
            <a:off x="10413098" y="1027597"/>
            <a:ext cx="832514" cy="832514"/>
          </a:xfrm>
          <a:prstGeom prst="ellipse">
            <a:avLst/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Đ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Oval 20">
            <a:extLst>
              <a:ext uri="{FF2B5EF4-FFF2-40B4-BE49-F238E27FC236}">
                <a16:creationId xmlns:a16="http://schemas.microsoft.com/office/drawing/2014/main" xmlns="" id="{86C66C7F-A3C8-46C8-9A5A-96367DC5807F}"/>
              </a:ext>
            </a:extLst>
          </p:cNvPr>
          <p:cNvSpPr/>
          <p:nvPr/>
        </p:nvSpPr>
        <p:spPr>
          <a:xfrm>
            <a:off x="10413098" y="3455813"/>
            <a:ext cx="832514" cy="832514"/>
          </a:xfrm>
          <a:prstGeom prst="ellipse">
            <a:avLst/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Đ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Oval 21">
            <a:extLst>
              <a:ext uri="{FF2B5EF4-FFF2-40B4-BE49-F238E27FC236}">
                <a16:creationId xmlns:a16="http://schemas.microsoft.com/office/drawing/2014/main" xmlns="" id="{943DD77F-188D-4C30-BE4B-2DD22A99DCAB}"/>
              </a:ext>
            </a:extLst>
          </p:cNvPr>
          <p:cNvSpPr/>
          <p:nvPr/>
        </p:nvSpPr>
        <p:spPr>
          <a:xfrm>
            <a:off x="10415373" y="4567669"/>
            <a:ext cx="832514" cy="832514"/>
          </a:xfrm>
          <a:prstGeom prst="ellipse">
            <a:avLst/>
          </a:prstGeom>
          <a:solidFill>
            <a:srgbClr val="4472C4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Đ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7" name="Oval 22">
            <a:extLst>
              <a:ext uri="{FF2B5EF4-FFF2-40B4-BE49-F238E27FC236}">
                <a16:creationId xmlns:a16="http://schemas.microsoft.com/office/drawing/2014/main" xmlns="" id="{038EAC5F-AD90-40FA-894D-0B983B43B6E9}"/>
              </a:ext>
            </a:extLst>
          </p:cNvPr>
          <p:cNvSpPr/>
          <p:nvPr/>
        </p:nvSpPr>
        <p:spPr>
          <a:xfrm>
            <a:off x="10415373" y="2235645"/>
            <a:ext cx="832514" cy="832514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002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-9956" y="-12116"/>
            <a:ext cx="12201955" cy="6870119"/>
            <a:chOff x="-9956" y="-12116"/>
            <a:chExt cx="12201955" cy="6870119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37"/>
            <a:stretch>
              <a:fillRect/>
            </a:stretch>
          </p:blipFill>
          <p:spPr>
            <a:xfrm rot="5400000">
              <a:off x="6802742" y="1468745"/>
              <a:ext cx="6858002" cy="3920513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44026" y="773697"/>
              <a:ext cx="6858002" cy="5286375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95769" y="785813"/>
              <a:ext cx="6858002" cy="5286375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32" y="336982"/>
            <a:ext cx="11066804" cy="569258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9433" y="118312"/>
            <a:ext cx="1273359" cy="157047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947" y="4669052"/>
            <a:ext cx="1077015" cy="163388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32" y="170098"/>
            <a:ext cx="1570476" cy="1570476"/>
          </a:xfrm>
          <a:prstGeom prst="rect">
            <a:avLst/>
          </a:prstGeom>
        </p:spPr>
      </p:pic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xmlns="" id="{8F650C77-2F4B-407E-A834-1966E1AA4CED}"/>
              </a:ext>
            </a:extLst>
          </p:cNvPr>
          <p:cNvSpPr/>
          <p:nvPr/>
        </p:nvSpPr>
        <p:spPr>
          <a:xfrm>
            <a:off x="3068350" y="2355055"/>
            <a:ext cx="568456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HÌNH THÀNH </a:t>
            </a:r>
          </a:p>
          <a:p>
            <a:pPr algn="ctr"/>
            <a:r>
              <a:rPr lang="vi-VN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KIẾN THỨC</a:t>
            </a:r>
            <a:endParaRPr lang="en-US" sz="6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776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955" y="2896309"/>
            <a:ext cx="12201955" cy="4198174"/>
            <a:chOff x="-9956" y="-31531"/>
            <a:chExt cx="12201955" cy="687741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37"/>
            <a:stretch>
              <a:fillRect/>
            </a:stretch>
          </p:blipFill>
          <p:spPr>
            <a:xfrm rot="5400000">
              <a:off x="6802742" y="1437214"/>
              <a:ext cx="6858002" cy="392051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44026" y="773697"/>
              <a:ext cx="6858002" cy="52863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95769" y="754282"/>
              <a:ext cx="6858002" cy="5286375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24" y="0"/>
            <a:ext cx="1273359" cy="157047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947" y="4669052"/>
            <a:ext cx="1077015" cy="1633881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FF54A6BC-C8D1-4DAC-A803-3FAE3C818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682" y="599779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gốm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E0DE2B02-F7A1-4A55-BE7A-A28D787462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595" y="1365306"/>
            <a:ext cx="4572396" cy="2164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 Box 15">
            <a:extLst>
              <a:ext uri="{FF2B5EF4-FFF2-40B4-BE49-F238E27FC236}">
                <a16:creationId xmlns:a16="http://schemas.microsoft.com/office/drawing/2014/main" xmlns="" id="{C781CC0C-D461-45F2-8505-B756E5873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826" y="3568545"/>
            <a:ext cx="4572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alt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r>
              <a:rPr lang="en-US" alt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alt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alt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xmlns="" id="{548F597B-1869-4B3C-B7A9-93A9BDB40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428" y="3582187"/>
            <a:ext cx="62032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74CE29C5-4022-43AB-BCBF-0AF84A5DA6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970" y="4096466"/>
            <a:ext cx="4541726" cy="25875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A558F501-3ECA-44A6-B66C-BAA8CC7D18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4971" y="1405283"/>
            <a:ext cx="4151630" cy="2164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Bình chứa nước dung tích 12 lít gốm sứ Bát Tràng cao cấp | Shopee Việt Nam">
            <a:extLst>
              <a:ext uri="{FF2B5EF4-FFF2-40B4-BE49-F238E27FC236}">
                <a16:creationId xmlns:a16="http://schemas.microsoft.com/office/drawing/2014/main" xmlns="" id="{8646F613-05FF-4450-80E6-55D659886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868" y="4096466"/>
            <a:ext cx="4169327" cy="26401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98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956" y="-12116"/>
            <a:ext cx="12201955" cy="6870119"/>
            <a:chOff x="-9956" y="-12116"/>
            <a:chExt cx="12201955" cy="6870119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37"/>
            <a:stretch>
              <a:fillRect/>
            </a:stretch>
          </p:blipFill>
          <p:spPr>
            <a:xfrm rot="5400000">
              <a:off x="6802742" y="1468745"/>
              <a:ext cx="6858002" cy="392051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44026" y="773697"/>
              <a:ext cx="6858002" cy="52863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95769" y="785813"/>
              <a:ext cx="6858002" cy="5286375"/>
            </a:xfrm>
            <a:prstGeom prst="rect">
              <a:avLst/>
            </a:prstGeom>
          </p:spPr>
        </p:pic>
      </p:grpSp>
      <p:pic>
        <p:nvPicPr>
          <p:cNvPr id="14" name="Picture 2" descr="Hình ảnh có liên quan">
            <a:extLst>
              <a:ext uri="{FF2B5EF4-FFF2-40B4-BE49-F238E27FC236}">
                <a16:creationId xmlns:a16="http://schemas.microsoft.com/office/drawing/2014/main" xmlns="" id="{BFE7C000-B06F-41F6-A04F-C3D413595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95" y="866601"/>
            <a:ext cx="4317534" cy="36995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có liên quan">
            <a:extLst>
              <a:ext uri="{FF2B5EF4-FFF2-40B4-BE49-F238E27FC236}">
                <a16:creationId xmlns:a16="http://schemas.microsoft.com/office/drawing/2014/main" xmlns="" id="{E619DF18-5D8D-41E4-A723-FC184C060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71" y="866601"/>
            <a:ext cx="4317534" cy="36995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8">
            <a:extLst>
              <a:ext uri="{FF2B5EF4-FFF2-40B4-BE49-F238E27FC236}">
                <a16:creationId xmlns:a16="http://schemas.microsoft.com/office/drawing/2014/main" xmlns="" id="{7FAA40EE-887B-42FE-950C-3A43E2395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505" y="5432719"/>
            <a:ext cx="4572000" cy="946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xmlns="" id="{E937B309-4C56-4AB6-B2D0-F06E1B04C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582" y="5213263"/>
            <a:ext cx="4356100" cy="946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04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956" y="-12116"/>
            <a:ext cx="12201955" cy="6870119"/>
            <a:chOff x="-9956" y="-12116"/>
            <a:chExt cx="12201955" cy="6870119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37"/>
            <a:stretch>
              <a:fillRect/>
            </a:stretch>
          </p:blipFill>
          <p:spPr>
            <a:xfrm rot="5400000">
              <a:off x="6802742" y="1468745"/>
              <a:ext cx="6858002" cy="392051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44026" y="773697"/>
              <a:ext cx="6858002" cy="52863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95769" y="785813"/>
              <a:ext cx="6858002" cy="5286375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414" y="-106449"/>
            <a:ext cx="1273359" cy="1570476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xmlns="" id="{9AC902A4-80D0-48C4-AB4D-ADDA29A4E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1689" y="41923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Nguồn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gốc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gạch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ngói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8">
            <a:extLst>
              <a:ext uri="{FF2B5EF4-FFF2-40B4-BE49-F238E27FC236}">
                <a16:creationId xmlns:a16="http://schemas.microsoft.com/office/drawing/2014/main" xmlns="" id="{160E83FC-9D36-488B-AE4E-F5BDDF87C8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773" y="3508488"/>
            <a:ext cx="4449764" cy="2502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67">
            <a:extLst>
              <a:ext uri="{FF2B5EF4-FFF2-40B4-BE49-F238E27FC236}">
                <a16:creationId xmlns:a16="http://schemas.microsoft.com/office/drawing/2014/main" xmlns="" id="{A8EF7086-EE7B-4A04-AD9C-D16B75DF1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6914" y="5345351"/>
            <a:ext cx="526252" cy="558215"/>
          </a:xfrm>
          <a:prstGeom prst="ellips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</a:rPr>
              <a:t>3</a:t>
            </a:r>
          </a:p>
        </p:txBody>
      </p:sp>
      <p:pic>
        <p:nvPicPr>
          <p:cNvPr id="20" name="Picture 17">
            <a:extLst>
              <a:ext uri="{FF2B5EF4-FFF2-40B4-BE49-F238E27FC236}">
                <a16:creationId xmlns:a16="http://schemas.microsoft.com/office/drawing/2014/main" xmlns="" id="{7D8D270B-2E9C-43A1-8AA5-26DAFD4790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773" y="1301748"/>
            <a:ext cx="4427538" cy="18418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xmlns="" id="{1F92167E-26AA-4972-B4DD-DCA424A971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973" y="1301748"/>
            <a:ext cx="4449763" cy="18418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168">
            <a:extLst>
              <a:ext uri="{FF2B5EF4-FFF2-40B4-BE49-F238E27FC236}">
                <a16:creationId xmlns:a16="http://schemas.microsoft.com/office/drawing/2014/main" xmlns="" id="{30FD0D85-8475-44C0-91DE-24615E9A5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513" y="1328176"/>
            <a:ext cx="421608" cy="422648"/>
          </a:xfrm>
          <a:prstGeom prst="ellips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</a:rPr>
              <a:t>2</a:t>
            </a:r>
          </a:p>
        </p:txBody>
      </p:sp>
      <p:pic>
        <p:nvPicPr>
          <p:cNvPr id="24" name="Picture 15">
            <a:extLst>
              <a:ext uri="{FF2B5EF4-FFF2-40B4-BE49-F238E27FC236}">
                <a16:creationId xmlns:a16="http://schemas.microsoft.com/office/drawing/2014/main" xmlns="" id="{6DABCC4F-E8D3-4964-B72E-8B1607195C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979" y="3511228"/>
            <a:ext cx="4449764" cy="2502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167">
            <a:extLst>
              <a:ext uri="{FF2B5EF4-FFF2-40B4-BE49-F238E27FC236}">
                <a16:creationId xmlns:a16="http://schemas.microsoft.com/office/drawing/2014/main" xmlns="" id="{2BDC16D5-153A-4E6A-AF0E-1CBA94C09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0534" y="5453980"/>
            <a:ext cx="524585" cy="524918"/>
          </a:xfrm>
          <a:prstGeom prst="ellips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6" name="Oval 168">
            <a:extLst>
              <a:ext uri="{FF2B5EF4-FFF2-40B4-BE49-F238E27FC236}">
                <a16:creationId xmlns:a16="http://schemas.microsoft.com/office/drawing/2014/main" xmlns="" id="{808A8C93-75C5-48CC-AD7E-4D08A9062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0640" y="1328176"/>
            <a:ext cx="421608" cy="422648"/>
          </a:xfrm>
          <a:prstGeom prst="ellips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400" b="1" kern="0" dirty="0">
                <a:latin typeface="Times New Roman" panose="02020603050405020304" pitchFamily="18" charset="0"/>
              </a:rPr>
              <a:t>1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76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2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68678" y="-72247"/>
            <a:ext cx="12201955" cy="6875383"/>
            <a:chOff x="-9956" y="0"/>
            <a:chExt cx="12201955" cy="687538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37"/>
            <a:stretch>
              <a:fillRect/>
            </a:stretch>
          </p:blipFill>
          <p:spPr>
            <a:xfrm rot="5400000">
              <a:off x="6802742" y="1468745"/>
              <a:ext cx="6858002" cy="392051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35336" y="794504"/>
              <a:ext cx="6875382" cy="52863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95769" y="785813"/>
              <a:ext cx="6858002" cy="5286375"/>
            </a:xfrm>
            <a:prstGeom prst="rect">
              <a:avLst/>
            </a:prstGeom>
          </p:spPr>
        </p:pic>
      </p:grpSp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627D4B52-94E9-4B6D-B69C-021612B71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4" y="2697709"/>
            <a:ext cx="3276600" cy="2228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6">
            <a:extLst>
              <a:ext uri="{FF2B5EF4-FFF2-40B4-BE49-F238E27FC236}">
                <a16:creationId xmlns:a16="http://schemas.microsoft.com/office/drawing/2014/main" xmlns="" id="{7F9179A6-A919-42FE-876B-487A179A391D}"/>
              </a:ext>
            </a:extLst>
          </p:cNvPr>
          <p:cNvGrpSpPr>
            <a:grpSpLocks/>
          </p:cNvGrpSpPr>
          <p:nvPr/>
        </p:nvGrpSpPr>
        <p:grpSpPr bwMode="auto">
          <a:xfrm>
            <a:off x="3639269" y="2697709"/>
            <a:ext cx="4544312" cy="2212975"/>
            <a:chOff x="3033" y="1571"/>
            <a:chExt cx="2539" cy="1089"/>
          </a:xfrm>
        </p:grpSpPr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xmlns="" id="{95EA7EF3-5577-4BC5-98B4-AF9B11E51E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3" y="1571"/>
              <a:ext cx="2539" cy="108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xmlns="" id="{9B4C1718-25E2-4D1F-9C6C-74072B5286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6" y="2341"/>
              <a:ext cx="182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3333CC"/>
                  </a:solidFill>
                  <a:latin typeface=".VnTime" pitchFamily="34" charset="0"/>
                </a:defRPr>
              </a:lvl1pPr>
              <a:lvl2pPr marL="742950" indent="-285750">
                <a:defRPr sz="2000">
                  <a:solidFill>
                    <a:srgbClr val="3333CC"/>
                  </a:solidFill>
                  <a:latin typeface=".VnTime" pitchFamily="34" charset="0"/>
                </a:defRPr>
              </a:lvl2pPr>
              <a:lvl3pPr marL="11430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3pPr>
              <a:lvl4pPr marL="16002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4pPr>
              <a:lvl5pPr marL="20574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7" name="Text Box 17">
            <a:extLst>
              <a:ext uri="{FF2B5EF4-FFF2-40B4-BE49-F238E27FC236}">
                <a16:creationId xmlns:a16="http://schemas.microsoft.com/office/drawing/2014/main" xmlns="" id="{998B6D5B-33BD-45FF-86B7-AA2C77729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662" y="1970734"/>
            <a:ext cx="978849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ốp</a:t>
            </a:r>
            <a:r>
              <a:rPr lang="en-US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xmlns="" id="{E2711E48-8E8E-44D1-8DE8-B9C7C5F34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662" y="1380030"/>
            <a:ext cx="978849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xmlns="" id="{839ED58C-827B-4307-A810-CD811AEAE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662" y="858150"/>
            <a:ext cx="978849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Quan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alt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0">
            <a:extLst>
              <a:ext uri="{FF2B5EF4-FFF2-40B4-BE49-F238E27FC236}">
                <a16:creationId xmlns:a16="http://schemas.microsoft.com/office/drawing/2014/main" xmlns="" id="{DB8569A7-F21D-4024-9AB7-88F8C02D4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6605" y="5062591"/>
            <a:ext cx="3632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1">
            <a:extLst>
              <a:ext uri="{FF2B5EF4-FFF2-40B4-BE49-F238E27FC236}">
                <a16:creationId xmlns:a16="http://schemas.microsoft.com/office/drawing/2014/main" xmlns="" id="{1357658B-E0AC-48D8-916B-195EF85B5D13}"/>
              </a:ext>
            </a:extLst>
          </p:cNvPr>
          <p:cNvGrpSpPr>
            <a:grpSpLocks/>
          </p:cNvGrpSpPr>
          <p:nvPr/>
        </p:nvGrpSpPr>
        <p:grpSpPr bwMode="auto">
          <a:xfrm>
            <a:off x="8411617" y="2689771"/>
            <a:ext cx="3442064" cy="2228850"/>
            <a:chOff x="2064" y="3006"/>
            <a:chExt cx="2241" cy="1314"/>
          </a:xfrm>
        </p:grpSpPr>
        <p:pic>
          <p:nvPicPr>
            <p:cNvPr id="22" name="Picture 9">
              <a:extLst>
                <a:ext uri="{FF2B5EF4-FFF2-40B4-BE49-F238E27FC236}">
                  <a16:creationId xmlns:a16="http://schemas.microsoft.com/office/drawing/2014/main" xmlns="" id="{5FD26614-9C45-4DEE-A2EA-AB1A13F32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006"/>
              <a:ext cx="2241" cy="131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 Box 23">
              <a:extLst>
                <a:ext uri="{FF2B5EF4-FFF2-40B4-BE49-F238E27FC236}">
                  <a16:creationId xmlns:a16="http://schemas.microsoft.com/office/drawing/2014/main" xmlns="" id="{C2AD5FCF-BCBC-4568-9894-9B6ACA8AB0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9" y="3884"/>
              <a:ext cx="227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3333CC"/>
                  </a:solidFill>
                  <a:latin typeface=".VnTime" pitchFamily="34" charset="0"/>
                </a:defRPr>
              </a:lvl1pPr>
              <a:lvl2pPr marL="742950" indent="-285750">
                <a:defRPr sz="2000">
                  <a:solidFill>
                    <a:srgbClr val="3333CC"/>
                  </a:solidFill>
                  <a:latin typeface=".VnTime" pitchFamily="34" charset="0"/>
                </a:defRPr>
              </a:lvl2pPr>
              <a:lvl3pPr marL="11430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3pPr>
              <a:lvl4pPr marL="16002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4pPr>
              <a:lvl5pPr marL="20574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4" name="Text Box 24">
            <a:extLst>
              <a:ext uri="{FF2B5EF4-FFF2-40B4-BE49-F238E27FC236}">
                <a16:creationId xmlns:a16="http://schemas.microsoft.com/office/drawing/2014/main" xmlns="" id="{771AEBF3-69C2-47A7-8B70-48C2E8CF0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5217" y="5115504"/>
            <a:ext cx="488573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2b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ốp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3">
            <a:extLst>
              <a:ext uri="{FF2B5EF4-FFF2-40B4-BE49-F238E27FC236}">
                <a16:creationId xmlns:a16="http://schemas.microsoft.com/office/drawing/2014/main" xmlns="" id="{F4F24E3D-D1F7-4101-AD23-A4F954A3D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015" y="7855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Nguồn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gốc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gạch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ngói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438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827" y="0"/>
            <a:ext cx="12201955" cy="6870119"/>
            <a:chOff x="-9956" y="-12116"/>
            <a:chExt cx="12201955" cy="6870119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37"/>
            <a:stretch>
              <a:fillRect/>
            </a:stretch>
          </p:blipFill>
          <p:spPr>
            <a:xfrm rot="5400000">
              <a:off x="6802742" y="1468745"/>
              <a:ext cx="6858002" cy="392051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44026" y="773697"/>
              <a:ext cx="6858002" cy="52863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95769" y="785813"/>
              <a:ext cx="6858002" cy="5286375"/>
            </a:xfrm>
            <a:prstGeom prst="rect">
              <a:avLst/>
            </a:prstGeom>
          </p:spPr>
        </p:pic>
      </p:grpSp>
      <p:grpSp>
        <p:nvGrpSpPr>
          <p:cNvPr id="14" name="Group 2">
            <a:extLst>
              <a:ext uri="{FF2B5EF4-FFF2-40B4-BE49-F238E27FC236}">
                <a16:creationId xmlns:a16="http://schemas.microsoft.com/office/drawing/2014/main" xmlns="" id="{471EE941-D865-48C5-8BEE-2A2543D8B236}"/>
              </a:ext>
            </a:extLst>
          </p:cNvPr>
          <p:cNvGrpSpPr>
            <a:grpSpLocks/>
          </p:cNvGrpSpPr>
          <p:nvPr/>
        </p:nvGrpSpPr>
        <p:grpSpPr bwMode="auto">
          <a:xfrm>
            <a:off x="7073027" y="402515"/>
            <a:ext cx="3103563" cy="2266950"/>
            <a:chOff x="2616" y="336"/>
            <a:chExt cx="1259" cy="1319"/>
          </a:xfrm>
        </p:grpSpPr>
        <p:pic>
          <p:nvPicPr>
            <p:cNvPr id="15" name="Picture 3" descr="m25">
              <a:extLst>
                <a:ext uri="{FF2B5EF4-FFF2-40B4-BE49-F238E27FC236}">
                  <a16:creationId xmlns:a16="http://schemas.microsoft.com/office/drawing/2014/main" xmlns="" id="{67B6F8D2-F96A-4F43-B044-AD48431E9B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336"/>
              <a:ext cx="960" cy="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xmlns="" id="{0C4F58C7-1E07-492E-90A3-B8BA087AC4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6" y="1386"/>
              <a:ext cx="1259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3333CC"/>
                  </a:solidFill>
                  <a:latin typeface=".VnTime" pitchFamily="34" charset="0"/>
                </a:defRPr>
              </a:lvl1pPr>
              <a:lvl2pPr marL="742950" indent="-285750">
                <a:defRPr sz="2000">
                  <a:solidFill>
                    <a:srgbClr val="3333CC"/>
                  </a:solidFill>
                  <a:latin typeface=".VnTime" pitchFamily="34" charset="0"/>
                </a:defRPr>
              </a:lvl2pPr>
              <a:lvl3pPr marL="11430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3pPr>
              <a:lvl4pPr marL="16002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4pPr>
              <a:lvl5pPr marL="20574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Gạch đinh (gạch thẻ)</a:t>
              </a:r>
            </a:p>
          </p:txBody>
        </p:sp>
      </p:grpSp>
      <p:grpSp>
        <p:nvGrpSpPr>
          <p:cNvPr id="17" name="Group 5">
            <a:extLst>
              <a:ext uri="{FF2B5EF4-FFF2-40B4-BE49-F238E27FC236}">
                <a16:creationId xmlns:a16="http://schemas.microsoft.com/office/drawing/2014/main" xmlns="" id="{B78FB6F4-5FDD-4E78-BB7E-791D7B2CDA84}"/>
              </a:ext>
            </a:extLst>
          </p:cNvPr>
          <p:cNvGrpSpPr>
            <a:grpSpLocks/>
          </p:cNvGrpSpPr>
          <p:nvPr/>
        </p:nvGrpSpPr>
        <p:grpSpPr bwMode="auto">
          <a:xfrm>
            <a:off x="883450" y="190912"/>
            <a:ext cx="3600450" cy="2603500"/>
            <a:chOff x="144" y="144"/>
            <a:chExt cx="2159" cy="1465"/>
          </a:xfrm>
        </p:grpSpPr>
        <p:pic>
          <p:nvPicPr>
            <p:cNvPr id="18" name="Picture 6" descr="m28">
              <a:extLst>
                <a:ext uri="{FF2B5EF4-FFF2-40B4-BE49-F238E27FC236}">
                  <a16:creationId xmlns:a16="http://schemas.microsoft.com/office/drawing/2014/main" xmlns="" id="{ECCA897D-1AC7-4452-9981-E1B1EC79C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92"/>
              <a:ext cx="1080" cy="1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7">
              <a:extLst>
                <a:ext uri="{FF2B5EF4-FFF2-40B4-BE49-F238E27FC236}">
                  <a16:creationId xmlns:a16="http://schemas.microsoft.com/office/drawing/2014/main" xmlns="" id="{FF76E9CB-D02A-407B-A51A-284DA30D50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" y="1349"/>
              <a:ext cx="1056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3333CC"/>
                  </a:solidFill>
                  <a:latin typeface=".VnTime" pitchFamily="34" charset="0"/>
                </a:defRPr>
              </a:lvl1pPr>
              <a:lvl2pPr marL="742950" indent="-285750">
                <a:defRPr sz="2000">
                  <a:solidFill>
                    <a:srgbClr val="3333CC"/>
                  </a:solidFill>
                  <a:latin typeface=".VnTime" pitchFamily="34" charset="0"/>
                </a:defRPr>
              </a:lvl2pPr>
              <a:lvl3pPr marL="11430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3pPr>
              <a:lvl4pPr marL="16002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4pPr>
              <a:lvl5pPr marL="2057400" indent="-228600">
                <a:defRPr sz="2000">
                  <a:solidFill>
                    <a:srgbClr val="3333CC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3333CC"/>
                  </a:solidFill>
                  <a:latin typeface=".VnTime" pitchFamily="34" charset="0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Gạch ống</a:t>
              </a:r>
            </a:p>
          </p:txBody>
        </p:sp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xmlns="" id="{328251D3-5A2B-48FB-84D1-233889C8D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144"/>
              <a:ext cx="1007" cy="1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10">
            <a:extLst>
              <a:ext uri="{FF2B5EF4-FFF2-40B4-BE49-F238E27FC236}">
                <a16:creationId xmlns:a16="http://schemas.microsoft.com/office/drawing/2014/main" xmlns="" id="{516AD134-C19B-4D5B-BBB0-1CD29CF65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413" y="3096977"/>
            <a:ext cx="2328815" cy="239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1">
            <a:extLst>
              <a:ext uri="{FF2B5EF4-FFF2-40B4-BE49-F238E27FC236}">
                <a16:creationId xmlns:a16="http://schemas.microsoft.com/office/drawing/2014/main" xmlns="" id="{E6811569-701A-456B-B28B-D998923E5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4808" y="5423378"/>
            <a:ext cx="2168525" cy="46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13">
            <a:extLst>
              <a:ext uri="{FF2B5EF4-FFF2-40B4-BE49-F238E27FC236}">
                <a16:creationId xmlns:a16="http://schemas.microsoft.com/office/drawing/2014/main" xmlns="" id="{811F9FB9-A515-481E-AD3F-C7308C7E5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70" y="3150315"/>
            <a:ext cx="2667000" cy="247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14">
            <a:extLst>
              <a:ext uri="{FF2B5EF4-FFF2-40B4-BE49-F238E27FC236}">
                <a16:creationId xmlns:a16="http://schemas.microsoft.com/office/drawing/2014/main" xmlns="" id="{80FE4F55-234F-434A-B7C3-7FF48A89B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767" y="5582721"/>
            <a:ext cx="2110154" cy="46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Gạch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bánh ú</a:t>
            </a:r>
          </a:p>
        </p:txBody>
      </p:sp>
      <p:pic>
        <p:nvPicPr>
          <p:cNvPr id="28" name="Picture 16">
            <a:extLst>
              <a:ext uri="{FF2B5EF4-FFF2-40B4-BE49-F238E27FC236}">
                <a16:creationId xmlns:a16="http://schemas.microsoft.com/office/drawing/2014/main" xmlns="" id="{CCC441BB-BB42-4538-A257-DB112E59E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828" y="3214870"/>
            <a:ext cx="2506343" cy="216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17">
            <a:extLst>
              <a:ext uri="{FF2B5EF4-FFF2-40B4-BE49-F238E27FC236}">
                <a16:creationId xmlns:a16="http://schemas.microsoft.com/office/drawing/2014/main" xmlns="" id="{D90A1858-34D3-4AAB-B8B2-E0CDB6FD1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2359" y="5423378"/>
            <a:ext cx="2772816" cy="46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Gạch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tiền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5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38490" y="0"/>
            <a:ext cx="12201955" cy="6870119"/>
            <a:chOff x="-9956" y="-12116"/>
            <a:chExt cx="12201955" cy="6870119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37"/>
            <a:stretch>
              <a:fillRect/>
            </a:stretch>
          </p:blipFill>
          <p:spPr>
            <a:xfrm rot="5400000">
              <a:off x="6802742" y="1468745"/>
              <a:ext cx="6858002" cy="392051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44026" y="773697"/>
              <a:ext cx="6858002" cy="52863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95769" y="785813"/>
              <a:ext cx="6858002" cy="5286375"/>
            </a:xfrm>
            <a:prstGeom prst="rect">
              <a:avLst/>
            </a:prstGeom>
          </p:spPr>
        </p:pic>
      </p:grpSp>
      <p:pic>
        <p:nvPicPr>
          <p:cNvPr id="12" name="Picture 3" descr="gach la dua">
            <a:extLst>
              <a:ext uri="{FF2B5EF4-FFF2-40B4-BE49-F238E27FC236}">
                <a16:creationId xmlns:a16="http://schemas.microsoft.com/office/drawing/2014/main" xmlns="" id="{50926621-D634-4D30-A423-D396755BF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26" y="519142"/>
            <a:ext cx="1944687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gach lo">
            <a:extLst>
              <a:ext uri="{FF2B5EF4-FFF2-40B4-BE49-F238E27FC236}">
                <a16:creationId xmlns:a16="http://schemas.microsoft.com/office/drawing/2014/main" xmlns="" id="{41ED3D36-60EB-42F8-9037-FBFF26D80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513" y="366742"/>
            <a:ext cx="19446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lat via he">
            <a:extLst>
              <a:ext uri="{FF2B5EF4-FFF2-40B4-BE49-F238E27FC236}">
                <a16:creationId xmlns:a16="http://schemas.microsoft.com/office/drawing/2014/main" xmlns="" id="{69FBB221-BF28-49D2-919D-ECF4D79FE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676" y="520729"/>
            <a:ext cx="1728787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Luc-giac">
            <a:extLst>
              <a:ext uri="{FF2B5EF4-FFF2-40B4-BE49-F238E27FC236}">
                <a16:creationId xmlns:a16="http://schemas.microsoft.com/office/drawing/2014/main" xmlns="" id="{18929B15-DF72-42DF-B6AB-8117C5992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863" y="3240117"/>
            <a:ext cx="2087563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8">
            <a:extLst>
              <a:ext uri="{FF2B5EF4-FFF2-40B4-BE49-F238E27FC236}">
                <a16:creationId xmlns:a16="http://schemas.microsoft.com/office/drawing/2014/main" xmlns="" id="{2E89FF4A-444B-403F-BEC4-667F9D6D5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013" y="2232054"/>
            <a:ext cx="2771775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 charset="0"/>
              </a:rPr>
              <a:t>Gạch</a:t>
            </a:r>
            <a:r>
              <a:rPr 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 charset="0"/>
              </a:rPr>
              <a:t>lá</a:t>
            </a:r>
            <a:r>
              <a:rPr 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 charset="0"/>
              </a:rPr>
              <a:t>dừa</a:t>
            </a:r>
            <a:endParaRPr lang="en-US" sz="2400" b="1" dirty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Arial" charset="0"/>
            </a:endParaRP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xmlns="" id="{3C78F049-9DB7-406E-8FB0-2B7C053F9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163" y="2251104"/>
            <a:ext cx="2211388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 charset="0"/>
              </a:rPr>
              <a:t>Gạch</a:t>
            </a:r>
            <a:r>
              <a:rPr 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 charset="0"/>
              </a:rPr>
              <a:t>lát</a:t>
            </a:r>
            <a:r>
              <a:rPr 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 charset="0"/>
              </a:rPr>
              <a:t>vỉa</a:t>
            </a:r>
            <a:r>
              <a:rPr 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 charset="0"/>
              </a:rPr>
              <a:t>hè</a:t>
            </a:r>
            <a:endParaRPr lang="en-US" sz="2400" b="1" dirty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Arial" charset="0"/>
            </a:endParaRP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xmlns="" id="{85BBCC08-F499-4D82-A736-EA3B6EAA7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538" y="2232054"/>
            <a:ext cx="2305050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 charset="0"/>
              </a:rPr>
              <a:t>Gạch</a:t>
            </a:r>
            <a:r>
              <a:rPr 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 charset="0"/>
              </a:rPr>
              <a:t>lỗ</a:t>
            </a:r>
            <a:endParaRPr lang="en-US" sz="2400" b="1" dirty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Arial" charset="0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xmlns="" id="{F6876154-D76B-4AAF-A91E-B878B239D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738" y="5399117"/>
            <a:ext cx="3190875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 charset="0"/>
              </a:rPr>
              <a:t>Gạch</a:t>
            </a:r>
            <a:r>
              <a:rPr 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 charset="0"/>
              </a:rPr>
              <a:t>lục</a:t>
            </a:r>
            <a:r>
              <a:rPr 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 charset="0"/>
              </a:rPr>
              <a:t>giác</a:t>
            </a:r>
            <a:r>
              <a:rPr 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 charset="0"/>
              </a:rPr>
              <a:t> (6 </a:t>
            </a:r>
            <a:r>
              <a:rPr lang="en-US" sz="24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 charset="0"/>
              </a:rPr>
              <a:t>cạnh</a:t>
            </a:r>
            <a:r>
              <a:rPr 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 charset="0"/>
              </a:rPr>
              <a:t>)</a:t>
            </a:r>
          </a:p>
        </p:txBody>
      </p:sp>
      <p:sp>
        <p:nvSpPr>
          <p:cNvPr id="21" name="Text Box 16">
            <a:extLst>
              <a:ext uri="{FF2B5EF4-FFF2-40B4-BE49-F238E27FC236}">
                <a16:creationId xmlns:a16="http://schemas.microsoft.com/office/drawing/2014/main" xmlns="" id="{AAE8F3E4-0341-4C8B-99FD-B690DCF07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7265" y="5477276"/>
            <a:ext cx="1655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3333CC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rgbClr val="3333CC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rgbClr val="3333CC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CC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Gạch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hoa</a:t>
            </a:r>
            <a:endParaRPr lang="en-US" altLang="en-US" sz="24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7CD1FD1C-96F3-4980-AD35-03237F8EA0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8174" y="3590488"/>
            <a:ext cx="1808629" cy="1808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489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800</Words>
  <Application>Microsoft Office PowerPoint</Application>
  <PresentationFormat>Custom</PresentationFormat>
  <Paragraphs>119</Paragraphs>
  <Slides>21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4</cp:revision>
  <dcterms:created xsi:type="dcterms:W3CDTF">2021-12-05T17:45:01Z</dcterms:created>
  <dcterms:modified xsi:type="dcterms:W3CDTF">2023-12-18T03:40:25Z</dcterms:modified>
</cp:coreProperties>
</file>