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Lst>
  <p:notesMasterIdLst>
    <p:notesMasterId r:id="rId32"/>
  </p:notesMasterIdLst>
  <p:sldIdLst>
    <p:sldId id="260" r:id="rId3"/>
    <p:sldId id="261" r:id="rId4"/>
    <p:sldId id="272" r:id="rId5"/>
    <p:sldId id="273" r:id="rId6"/>
    <p:sldId id="269" r:id="rId7"/>
    <p:sldId id="275" r:id="rId8"/>
    <p:sldId id="268" r:id="rId9"/>
    <p:sldId id="262" r:id="rId10"/>
    <p:sldId id="314" r:id="rId11"/>
    <p:sldId id="274" r:id="rId12"/>
    <p:sldId id="270" r:id="rId13"/>
    <p:sldId id="277" r:id="rId14"/>
    <p:sldId id="278" r:id="rId15"/>
    <p:sldId id="279" r:id="rId16"/>
    <p:sldId id="280" r:id="rId17"/>
    <p:sldId id="281" r:id="rId18"/>
    <p:sldId id="283" r:id="rId19"/>
    <p:sldId id="315" r:id="rId20"/>
    <p:sldId id="282" r:id="rId21"/>
    <p:sldId id="316" r:id="rId22"/>
    <p:sldId id="317" r:id="rId23"/>
    <p:sldId id="318" r:id="rId24"/>
    <p:sldId id="319" r:id="rId25"/>
    <p:sldId id="320" r:id="rId26"/>
    <p:sldId id="321" r:id="rId27"/>
    <p:sldId id="323" r:id="rId28"/>
    <p:sldId id="325" r:id="rId29"/>
    <p:sldId id="326" r:id="rId30"/>
    <p:sldId id="266"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E5"/>
    <a:srgbClr val="FCE8B7"/>
    <a:srgbClr val="00557A"/>
    <a:srgbClr val="96D9B2"/>
    <a:srgbClr val="44641E"/>
    <a:srgbClr val="85B750"/>
    <a:srgbClr val="4A5C26"/>
    <a:srgbClr val="3C5A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940" autoAdjust="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9E754-FC2A-4EA8-9222-3557A9AC40E9}"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73441-A072-42EC-A834-4ACA8A3DD04F}" type="slidenum">
              <a:rPr lang="en-US" smtClean="0"/>
              <a:t>‹#›</a:t>
            </a:fld>
            <a:endParaRPr lang="en-US"/>
          </a:p>
        </p:txBody>
      </p:sp>
    </p:spTree>
    <p:extLst>
      <p:ext uri="{BB962C8B-B14F-4D97-AF65-F5344CB8AC3E}">
        <p14:creationId xmlns:p14="http://schemas.microsoft.com/office/powerpoint/2010/main" val="164763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750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320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73441-A072-42EC-A834-4ACA8A3DD04F}" type="slidenum">
              <a:rPr lang="en-US" smtClean="0"/>
              <a:t>19</a:t>
            </a:fld>
            <a:endParaRPr lang="en-US"/>
          </a:p>
        </p:txBody>
      </p:sp>
    </p:spTree>
    <p:extLst>
      <p:ext uri="{BB962C8B-B14F-4D97-AF65-F5344CB8AC3E}">
        <p14:creationId xmlns:p14="http://schemas.microsoft.com/office/powerpoint/2010/main" val="2786134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269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560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Cach</a:t>
            </a:r>
            <a:r>
              <a:rPr lang="en-US" dirty="0"/>
              <a:t> TP Đà Lạt 50km. </a:t>
            </a:r>
            <a:r>
              <a:rPr lang="vi-VN" b="0" i="0" dirty="0">
                <a:solidFill>
                  <a:srgbClr val="747474"/>
                </a:solidFill>
                <a:effectLst/>
                <a:latin typeface="verdana" panose="020B0604030504040204" pitchFamily="34" charset="0"/>
              </a:rPr>
              <a:t>Dù cách thành phố Đà Lạt khá xa nhưng sự hấp dẫn, lôi cuốn của thác Pongour đã xóa tan mọi trở ngại để đưa du khách trong và ngoài nước đến chiêm ngưỡng vẻ đẹp của dòng thác có “1-0-2″ này.</a:t>
            </a:r>
            <a:endParaRPr lang="en-US" dirty="0"/>
          </a:p>
        </p:txBody>
      </p:sp>
      <p:sp>
        <p:nvSpPr>
          <p:cNvPr id="4" name="Slide Number Placeholder 3"/>
          <p:cNvSpPr>
            <a:spLocks noGrp="1"/>
          </p:cNvSpPr>
          <p:nvPr>
            <p:ph type="sldNum" sz="quarter" idx="5"/>
          </p:nvPr>
        </p:nvSpPr>
        <p:spPr/>
        <p:txBody>
          <a:bodyPr/>
          <a:lstStyle/>
          <a:p>
            <a:fld id="{95773441-A072-42EC-A834-4ACA8A3DD04F}" type="slidenum">
              <a:rPr lang="en-US" smtClean="0"/>
              <a:t>4</a:t>
            </a:fld>
            <a:endParaRPr lang="en-US"/>
          </a:p>
        </p:txBody>
      </p:sp>
    </p:spTree>
    <p:extLst>
      <p:ext uri="{BB962C8B-B14F-4D97-AF65-F5344CB8AC3E}">
        <p14:creationId xmlns:p14="http://schemas.microsoft.com/office/powerpoint/2010/main" val="392400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Nhân vật trong video của chúng ta đã tham gia các hoạt động thương mại và tham quan các điểm du lịch nổi tiếng ở Việt Nam. Vậy chúng mình cùng tìm hiểu thế nào là thương mại và đặc điểm của ngành thương mại và du lịch của Việt Nam có gì nổi bật nhé.</a:t>
            </a:r>
          </a:p>
        </p:txBody>
      </p:sp>
      <p:sp>
        <p:nvSpPr>
          <p:cNvPr id="4" name="Slide Number Placeholder 3"/>
          <p:cNvSpPr>
            <a:spLocks noGrp="1"/>
          </p:cNvSpPr>
          <p:nvPr>
            <p:ph type="sldNum" sz="quarter" idx="5"/>
          </p:nvPr>
        </p:nvSpPr>
        <p:spPr/>
        <p:txBody>
          <a:bodyPr/>
          <a:lstStyle/>
          <a:p>
            <a:fld id="{95773441-A072-42EC-A834-4ACA8A3DD04F}" type="slidenum">
              <a:rPr lang="en-US" smtClean="0"/>
              <a:t>6</a:t>
            </a:fld>
            <a:endParaRPr lang="en-US"/>
          </a:p>
        </p:txBody>
      </p:sp>
    </p:spTree>
    <p:extLst>
      <p:ext uri="{BB962C8B-B14F-4D97-AF65-F5344CB8AC3E}">
        <p14:creationId xmlns:p14="http://schemas.microsoft.com/office/powerpoint/2010/main" val="41564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43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234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73441-A072-42EC-A834-4ACA8A3DD04F}" type="slidenum">
              <a:rPr lang="en-US" smtClean="0"/>
              <a:t>16</a:t>
            </a:fld>
            <a:endParaRPr lang="en-US"/>
          </a:p>
        </p:txBody>
      </p:sp>
    </p:spTree>
    <p:extLst>
      <p:ext uri="{BB962C8B-B14F-4D97-AF65-F5344CB8AC3E}">
        <p14:creationId xmlns:p14="http://schemas.microsoft.com/office/powerpoint/2010/main" val="292835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73441-A072-42EC-A834-4ACA8A3DD04F}" type="slidenum">
              <a:rPr lang="en-US" smtClean="0"/>
              <a:t>17</a:t>
            </a:fld>
            <a:endParaRPr lang="en-US"/>
          </a:p>
        </p:txBody>
      </p:sp>
    </p:spTree>
    <p:extLst>
      <p:ext uri="{BB962C8B-B14F-4D97-AF65-F5344CB8AC3E}">
        <p14:creationId xmlns:p14="http://schemas.microsoft.com/office/powerpoint/2010/main" val="3328236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563A148E-E89D-4290-8535-A1F4257D40C0}"/>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94208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9E95BAE2-76E5-421D-A823-780EE48214B3}"/>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646376"/>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1641381"/>
      </p:ext>
    </p:extLst>
  </p:cSld>
  <p:clrMapOvr>
    <a:masterClrMapping/>
  </p:clrMapOvr>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3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8845388"/>
      </p:ext>
    </p:extLst>
  </p:cSld>
  <p:clrMapOvr>
    <a:masterClrMapping/>
  </p:clrMapOvr>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3195426"/>
      </p:ext>
    </p:extLst>
  </p:cSld>
  <p:clrMapOvr>
    <a:masterClrMapping/>
  </p:clrMapOvr>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320161"/>
      </p:ext>
    </p:extLst>
  </p:cSld>
  <p:clrMapOvr>
    <a:masterClrMapping/>
  </p:clrMapOvr>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3C846420-69BF-40CD-88F6-31C19986A9EC}"/>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C021-0C1A-4343-B94E-14415C45A80F}"/>
              </a:ext>
            </a:extLst>
          </p:cNvPr>
          <p:cNvSpPr/>
          <p:nvPr userDrawn="1"/>
        </p:nvSpPr>
        <p:spPr>
          <a:xfrm>
            <a:off x="8621269" y="203459"/>
            <a:ext cx="3373266" cy="1477422"/>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186472"/>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9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3C846420-69BF-40CD-88F6-31C19986A9EC}"/>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C021-0C1A-4343-B94E-14415C45A80F}"/>
              </a:ext>
            </a:extLst>
          </p:cNvPr>
          <p:cNvSpPr/>
          <p:nvPr userDrawn="1"/>
        </p:nvSpPr>
        <p:spPr>
          <a:xfrm>
            <a:off x="8621269" y="203459"/>
            <a:ext cx="3373266" cy="1477422"/>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46827"/>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8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3C846420-69BF-40CD-88F6-31C19986A9EC}"/>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C021-0C1A-4343-B94E-14415C45A80F}"/>
              </a:ext>
            </a:extLst>
          </p:cNvPr>
          <p:cNvSpPr/>
          <p:nvPr userDrawn="1"/>
        </p:nvSpPr>
        <p:spPr>
          <a:xfrm>
            <a:off x="8621269" y="203459"/>
            <a:ext cx="3373266" cy="1477422"/>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0619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7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3C846420-69BF-40CD-88F6-31C19986A9EC}"/>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C021-0C1A-4343-B94E-14415C45A80F}"/>
              </a:ext>
            </a:extLst>
          </p:cNvPr>
          <p:cNvSpPr/>
          <p:nvPr userDrawn="1"/>
        </p:nvSpPr>
        <p:spPr>
          <a:xfrm>
            <a:off x="8621269" y="203459"/>
            <a:ext cx="3373266" cy="1477422"/>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886720"/>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3C846420-69BF-40CD-88F6-31C19986A9EC}"/>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C021-0C1A-4343-B94E-14415C45A80F}"/>
              </a:ext>
            </a:extLst>
          </p:cNvPr>
          <p:cNvSpPr/>
          <p:nvPr userDrawn="1"/>
        </p:nvSpPr>
        <p:spPr>
          <a:xfrm>
            <a:off x="8621269" y="203459"/>
            <a:ext cx="3373266" cy="1477422"/>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219484"/>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4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B4CE181B-4E72-4596-9DA4-DDFE82A40A92}"/>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85055"/>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F83CACD4-AE93-4C61-A60E-1DDF12C43961}"/>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350522"/>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xmlns=""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xmlns=""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xmlns=""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xmlns=""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xmlns=""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xmlns=""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xmlns=""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xmlns=""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xmlns=""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xmlns=""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xmlns=""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xmlns="" id="{BCF411AB-B471-422C-BDD5-EA971CE8E170}"/>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621384"/>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8F28EC4D-DEDD-4E7E-88B5-D13A15C3DF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组合 2">
            <a:extLst>
              <a:ext uri="{FF2B5EF4-FFF2-40B4-BE49-F238E27FC236}">
                <a16:creationId xmlns:a16="http://schemas.microsoft.com/office/drawing/2014/main" xmlns=""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xmlns="" id="{C1BBE21A-83D4-4EEF-B0BC-8DD0EF5C2B1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xmlns="" id="{31EFE41B-2600-41C4-9558-9B384D073198}"/>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xmlns="" id="{19E1E513-A1EA-47BD-A8F3-012BA60341B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xmlns="" id="{3972DFF3-B398-4EA3-AD05-88EAF22D1A78}"/>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xmlns="" id="{0E940E4C-5599-45D4-AFA6-32053DD73439}"/>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xmlns="" id="{C32158D1-B33B-4CA0-91AC-85BAEC04DCB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xmlns="" id="{87668501-487A-4B99-B7D5-6C1596A56A18}"/>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xmlns="" id="{56D86B63-057B-4CCC-A8FA-3EFFD70142E3}"/>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xmlns="" id="{B31E11A9-6D9A-4CB4-A02E-687AD67B1EF5}"/>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xmlns="" id="{A634CC6B-77B6-404A-B2EF-B4D369515919}"/>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xmlns=""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
        <p:nvSpPr>
          <p:cNvPr id="16" name="Rectangle 15">
            <a:extLst>
              <a:ext uri="{FF2B5EF4-FFF2-40B4-BE49-F238E27FC236}">
                <a16:creationId xmlns:a16="http://schemas.microsoft.com/office/drawing/2014/main" xmlns="" id="{9B06E3D0-9F61-4A4C-850A-A5F3674E9207}"/>
              </a:ext>
            </a:extLst>
          </p:cNvPr>
          <p:cNvSpPr/>
          <p:nvPr userDrawn="1"/>
        </p:nvSpPr>
        <p:spPr>
          <a:xfrm>
            <a:off x="1778001" y="479394"/>
            <a:ext cx="1870721" cy="590111"/>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599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749" r:id="rId3"/>
    <p:sldLayoutId id="2147483748" r:id="rId4"/>
    <p:sldLayoutId id="2147483747" r:id="rId5"/>
    <p:sldLayoutId id="2147483746" r:id="rId6"/>
    <p:sldLayoutId id="2147483665" r:id="rId7"/>
    <p:sldLayoutId id="2147483664" r:id="rId8"/>
    <p:sldLayoutId id="2147483663" r:id="rId9"/>
    <p:sldLayoutId id="2147483662" r:id="rId10"/>
  </p:sldLayoutIdLst>
  <p:transition spd="slow">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2E5295E2-3F5A-4623-B937-9DBC6ECAA1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组合 2">
            <a:extLst>
              <a:ext uri="{FF2B5EF4-FFF2-40B4-BE49-F238E27FC236}">
                <a16:creationId xmlns:a16="http://schemas.microsoft.com/office/drawing/2014/main" xmlns=""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xmlns="" id="{C1BBE21A-83D4-4EEF-B0BC-8DD0EF5C2B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xmlns="" id="{31EFE41B-2600-41C4-9558-9B384D07319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xmlns="" id="{19E1E513-A1EA-47BD-A8F3-012BA60341B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xmlns="" id="{3972DFF3-B398-4EA3-AD05-88EAF22D1A7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xmlns="" id="{0E940E4C-5599-45D4-AFA6-32053DD7343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xmlns="" id="{C32158D1-B33B-4CA0-91AC-85BAEC04DCB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xmlns="" id="{87668501-487A-4B99-B7D5-6C1596A56A1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xmlns="" id="{56D86B63-057B-4CCC-A8FA-3EFFD70142E3}"/>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xmlns="" id="{B31E11A9-6D9A-4CB4-A02E-687AD67B1EF5}"/>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xmlns="" id="{A634CC6B-77B6-404A-B2EF-B4D369515919}"/>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xmlns=""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04323966"/>
      </p:ext>
    </p:extLst>
  </p:cSld>
  <p:clrMap bg1="lt1" tx1="dk1" bg2="lt2" tx2="dk2" accent1="accent1" accent2="accent2" accent3="accent3" accent4="accent4" accent5="accent5" accent6="accent6" hlink="hlink" folHlink="folHlink"/>
  <p:sldLayoutIdLst>
    <p:sldLayoutId id="2147483742" r:id="rId1"/>
    <p:sldLayoutId id="2147483745" r:id="rId2"/>
    <p:sldLayoutId id="2147483744" r:id="rId3"/>
    <p:sldLayoutId id="2147483743" r:id="rId4"/>
  </p:sldLayoutIdLst>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0.emf"/><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emf"/><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6">
            <a:extLst>
              <a:ext uri="{FF2B5EF4-FFF2-40B4-BE49-F238E27FC236}">
                <a16:creationId xmlns:a16="http://schemas.microsoft.com/office/drawing/2014/main" xmlns="" id="{EFB6EE21-6013-4211-A625-59B1696BDAF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76025" y="6340408"/>
            <a:ext cx="922419" cy="354731"/>
          </a:xfrm>
          <a:prstGeom prst="rect">
            <a:avLst/>
          </a:prstGeom>
        </p:spPr>
      </p:pic>
      <p:pic>
        <p:nvPicPr>
          <p:cNvPr id="7" name="图片 6">
            <a:extLst>
              <a:ext uri="{FF2B5EF4-FFF2-40B4-BE49-F238E27FC236}">
                <a16:creationId xmlns:a16="http://schemas.microsoft.com/office/drawing/2014/main" xmlns="" id="{48DFE54F-A977-4A9B-8DE0-2925E0E456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xmlns="" id="{8921A5E6-C896-498C-B858-8521BACA5D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10" name="图片 9">
            <a:extLst>
              <a:ext uri="{FF2B5EF4-FFF2-40B4-BE49-F238E27FC236}">
                <a16:creationId xmlns:a16="http://schemas.microsoft.com/office/drawing/2014/main" xmlns="" id="{28FD76E1-B938-4B19-BB49-6A564ACFFBA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xmlns="" id="{A087FA02-3F22-40AA-9C9F-70C8769810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69457" y="2301242"/>
            <a:ext cx="1566018" cy="1108172"/>
          </a:xfrm>
          <a:prstGeom prst="rect">
            <a:avLst/>
          </a:prstGeom>
        </p:spPr>
      </p:pic>
      <p:grpSp>
        <p:nvGrpSpPr>
          <p:cNvPr id="19" name="组合 18">
            <a:extLst>
              <a:ext uri="{FF2B5EF4-FFF2-40B4-BE49-F238E27FC236}">
                <a16:creationId xmlns:a16="http://schemas.microsoft.com/office/drawing/2014/main" xmlns=""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xmlns=""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xmlns=""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xmlns=""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xmlns=""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xmlns=""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xmlns=""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xmlns="" id="{38BA56FC-C3F9-4DAE-BD32-91B14E45749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xmlns="" id="{55767013-D895-42DF-91FC-DA7C59512B9B}"/>
              </a:ext>
            </a:extLst>
          </p:cNvPr>
          <p:cNvPicPr>
            <a:picLocks noChangeAspect="1"/>
          </p:cNvPicPr>
          <p:nvPr/>
        </p:nvPicPr>
        <p:blipFill>
          <a:blip r:embed="rId5"/>
          <a:stretch>
            <a:fillRect/>
          </a:stretch>
        </p:blipFill>
        <p:spPr>
          <a:xfrm>
            <a:off x="1869466" y="857326"/>
            <a:ext cx="8953991" cy="4646245"/>
          </a:xfrm>
          <a:prstGeom prst="rect">
            <a:avLst/>
          </a:prstGeom>
        </p:spPr>
      </p:pic>
      <p:grpSp>
        <p:nvGrpSpPr>
          <p:cNvPr id="26" name="组合 25">
            <a:extLst>
              <a:ext uri="{FF2B5EF4-FFF2-40B4-BE49-F238E27FC236}">
                <a16:creationId xmlns:a16="http://schemas.microsoft.com/office/drawing/2014/main" xmlns="" id="{BDA80F26-EEDE-484B-8CC7-A98E543C80AB}"/>
              </a:ext>
            </a:extLst>
          </p:cNvPr>
          <p:cNvGrpSpPr/>
          <p:nvPr/>
        </p:nvGrpSpPr>
        <p:grpSpPr>
          <a:xfrm rot="1359389">
            <a:off x="9927739" y="-27396"/>
            <a:ext cx="1827856" cy="1765542"/>
            <a:chOff x="10101876" y="4297860"/>
            <a:chExt cx="1826037" cy="1763786"/>
          </a:xfrm>
        </p:grpSpPr>
        <p:sp>
          <p:nvSpPr>
            <p:cNvPr id="27" name="Freeform 26">
              <a:extLst>
                <a:ext uri="{FF2B5EF4-FFF2-40B4-BE49-F238E27FC236}">
                  <a16:creationId xmlns:a16="http://schemas.microsoft.com/office/drawing/2014/main" xmlns=""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xmlns=""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xmlns=""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xmlns=""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xmlns=""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xmlns=""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xmlns="" id="{10C63365-7446-4316-ADF7-3CAEBBE549A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xmlns="" id="{BAD0429C-4C5C-474F-8B03-39702CD5A2A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42" name="组合 41">
            <a:extLst>
              <a:ext uri="{FF2B5EF4-FFF2-40B4-BE49-F238E27FC236}">
                <a16:creationId xmlns:a16="http://schemas.microsoft.com/office/drawing/2014/main" xmlns="" id="{1C73020B-07FD-45ED-8785-FD6618C05225}"/>
              </a:ext>
            </a:extLst>
          </p:cNvPr>
          <p:cNvGrpSpPr/>
          <p:nvPr/>
        </p:nvGrpSpPr>
        <p:grpSpPr>
          <a:xfrm rot="19663740">
            <a:off x="6215241" y="3829"/>
            <a:ext cx="654790" cy="845387"/>
            <a:chOff x="10766636" y="3941730"/>
            <a:chExt cx="1047922" cy="1352954"/>
          </a:xfrm>
        </p:grpSpPr>
        <p:sp>
          <p:nvSpPr>
            <p:cNvPr id="43" name="Freeform 108">
              <a:extLst>
                <a:ext uri="{FF2B5EF4-FFF2-40B4-BE49-F238E27FC236}">
                  <a16:creationId xmlns:a16="http://schemas.microsoft.com/office/drawing/2014/main" xmlns=""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xmlns=""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xmlns=""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xmlns=""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xmlns=""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xmlns=""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xmlns="" id="{2D1E2772-3375-4AB0-BD5B-4D49F4866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224056" y="201836"/>
            <a:ext cx="646843" cy="457729"/>
          </a:xfrm>
          <a:prstGeom prst="rect">
            <a:avLst/>
          </a:prstGeom>
        </p:spPr>
      </p:pic>
      <p:pic>
        <p:nvPicPr>
          <p:cNvPr id="51" name="图片 50">
            <a:extLst>
              <a:ext uri="{FF2B5EF4-FFF2-40B4-BE49-F238E27FC236}">
                <a16:creationId xmlns:a16="http://schemas.microsoft.com/office/drawing/2014/main" xmlns="" id="{48E1C5D0-F1F4-413C-873E-6ACA035257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2535" y="6612988"/>
            <a:ext cx="922419" cy="354731"/>
          </a:xfrm>
          <a:prstGeom prst="rect">
            <a:avLst/>
          </a:prstGeom>
        </p:spPr>
      </p:pic>
      <p:sp>
        <p:nvSpPr>
          <p:cNvPr id="52" name="Freeform 123">
            <a:extLst>
              <a:ext uri="{FF2B5EF4-FFF2-40B4-BE49-F238E27FC236}">
                <a16:creationId xmlns:a16="http://schemas.microsoft.com/office/drawing/2014/main" xmlns=""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3" name="Freeform 123">
            <a:extLst>
              <a:ext uri="{FF2B5EF4-FFF2-40B4-BE49-F238E27FC236}">
                <a16:creationId xmlns:a16="http://schemas.microsoft.com/office/drawing/2014/main" xmlns=""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pic>
        <p:nvPicPr>
          <p:cNvPr id="5" name="图片 4">
            <a:extLst>
              <a:ext uri="{FF2B5EF4-FFF2-40B4-BE49-F238E27FC236}">
                <a16:creationId xmlns:a16="http://schemas.microsoft.com/office/drawing/2014/main" xmlns="" id="{D73D06AF-B716-4B07-A040-DFA973366C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9542" r="77401"/>
          <a:stretch/>
        </p:blipFill>
        <p:spPr>
          <a:xfrm>
            <a:off x="8384726" y="3448587"/>
            <a:ext cx="5088839" cy="3429000"/>
          </a:xfrm>
          <a:prstGeom prst="rect">
            <a:avLst/>
          </a:prstGeom>
        </p:spPr>
      </p:pic>
      <p:pic>
        <p:nvPicPr>
          <p:cNvPr id="55" name="图片 7">
            <a:extLst>
              <a:ext uri="{FF2B5EF4-FFF2-40B4-BE49-F238E27FC236}">
                <a16:creationId xmlns:a16="http://schemas.microsoft.com/office/drawing/2014/main" xmlns="" id="{EE934F71-FB57-44FC-AA0B-81FED9A8A00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84805" y="6518882"/>
            <a:ext cx="922419" cy="354731"/>
          </a:xfrm>
          <a:prstGeom prst="rect">
            <a:avLst/>
          </a:prstGeom>
        </p:spPr>
      </p:pic>
      <p:pic>
        <p:nvPicPr>
          <p:cNvPr id="56" name="图片 7">
            <a:extLst>
              <a:ext uri="{FF2B5EF4-FFF2-40B4-BE49-F238E27FC236}">
                <a16:creationId xmlns:a16="http://schemas.microsoft.com/office/drawing/2014/main" xmlns="" id="{0526CFB0-A99E-4601-81EE-6EC3CA88A3E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21066" y="6431512"/>
            <a:ext cx="922419" cy="354731"/>
          </a:xfrm>
          <a:prstGeom prst="rect">
            <a:avLst/>
          </a:prstGeom>
        </p:spPr>
      </p:pic>
      <p:pic>
        <p:nvPicPr>
          <p:cNvPr id="9" name="图片 8">
            <a:extLst>
              <a:ext uri="{FF2B5EF4-FFF2-40B4-BE49-F238E27FC236}">
                <a16:creationId xmlns:a16="http://schemas.microsoft.com/office/drawing/2014/main" xmlns="" id="{E0D04FE2-2A42-4B37-AB52-B34C1F09F6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6" name="图片 5">
            <a:extLst>
              <a:ext uri="{FF2B5EF4-FFF2-40B4-BE49-F238E27FC236}">
                <a16:creationId xmlns:a16="http://schemas.microsoft.com/office/drawing/2014/main" xmlns="" id="{8D856B30-D53E-47D5-94BA-1CECDC0E4B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55724" y="6288559"/>
            <a:ext cx="1459832" cy="561402"/>
          </a:xfrm>
          <a:prstGeom prst="rect">
            <a:avLst/>
          </a:prstGeom>
        </p:spPr>
      </p:pic>
      <p:grpSp>
        <p:nvGrpSpPr>
          <p:cNvPr id="50" name="组合 49">
            <a:extLst>
              <a:ext uri="{FF2B5EF4-FFF2-40B4-BE49-F238E27FC236}">
                <a16:creationId xmlns:a16="http://schemas.microsoft.com/office/drawing/2014/main" xmlns="" id="{48E8C827-ECA8-4183-BD13-1FC3314E447A}"/>
              </a:ext>
            </a:extLst>
          </p:cNvPr>
          <p:cNvGrpSpPr/>
          <p:nvPr/>
        </p:nvGrpSpPr>
        <p:grpSpPr>
          <a:xfrm>
            <a:off x="-417777" y="4051665"/>
            <a:ext cx="3732640" cy="2852979"/>
            <a:chOff x="-112148" y="3696816"/>
            <a:chExt cx="4254557" cy="3161184"/>
          </a:xfrm>
        </p:grpSpPr>
        <p:pic>
          <p:nvPicPr>
            <p:cNvPr id="3" name="图片 2">
              <a:extLst>
                <a:ext uri="{FF2B5EF4-FFF2-40B4-BE49-F238E27FC236}">
                  <a16:creationId xmlns:a16="http://schemas.microsoft.com/office/drawing/2014/main" xmlns=""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950" t="64804" r="35756"/>
            <a:stretch/>
          </p:blipFill>
          <p:spPr>
            <a:xfrm flipH="1">
              <a:off x="-112148" y="3898232"/>
              <a:ext cx="4254557" cy="2959768"/>
            </a:xfrm>
            <a:prstGeom prst="rect">
              <a:avLst/>
            </a:prstGeom>
          </p:spPr>
        </p:pic>
        <p:pic>
          <p:nvPicPr>
            <p:cNvPr id="23" name="图片 22">
              <a:extLst>
                <a:ext uri="{FF2B5EF4-FFF2-40B4-BE49-F238E27FC236}">
                  <a16:creationId xmlns:a16="http://schemas.microsoft.com/office/drawing/2014/main" xmlns=""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pic>
        <p:nvPicPr>
          <p:cNvPr id="57" name="图片 50">
            <a:extLst>
              <a:ext uri="{FF2B5EF4-FFF2-40B4-BE49-F238E27FC236}">
                <a16:creationId xmlns:a16="http://schemas.microsoft.com/office/drawing/2014/main" xmlns="" id="{D73CE3D6-3429-44D9-8A6B-6ED285E44A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0522" y="6605560"/>
            <a:ext cx="922419" cy="354731"/>
          </a:xfrm>
          <a:prstGeom prst="rect">
            <a:avLst/>
          </a:prstGeom>
        </p:spPr>
      </p:pic>
      <p:pic>
        <p:nvPicPr>
          <p:cNvPr id="59" name="图片 6">
            <a:extLst>
              <a:ext uri="{FF2B5EF4-FFF2-40B4-BE49-F238E27FC236}">
                <a16:creationId xmlns:a16="http://schemas.microsoft.com/office/drawing/2014/main" xmlns="" id="{D701AB65-7DBD-4CA3-9194-54141C98AD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21191893">
            <a:off x="9483021" y="6391894"/>
            <a:ext cx="922419" cy="354731"/>
          </a:xfrm>
          <a:prstGeom prst="rect">
            <a:avLst/>
          </a:prstGeom>
        </p:spPr>
      </p:pic>
      <p:pic>
        <p:nvPicPr>
          <p:cNvPr id="24" name="Picture 23" descr="Logo&#10;&#10;Description automatically generated">
            <a:extLst>
              <a:ext uri="{FF2B5EF4-FFF2-40B4-BE49-F238E27FC236}">
                <a16:creationId xmlns:a16="http://schemas.microsoft.com/office/drawing/2014/main" xmlns="" id="{44CE8706-8629-4E21-B93A-6E3D8C014B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36432" y="1234376"/>
            <a:ext cx="2360837" cy="1601601"/>
          </a:xfrm>
          <a:prstGeom prst="rect">
            <a:avLst/>
          </a:prstGeom>
        </p:spPr>
      </p:pic>
      <p:grpSp>
        <p:nvGrpSpPr>
          <p:cNvPr id="38" name="Group 37">
            <a:extLst>
              <a:ext uri="{FF2B5EF4-FFF2-40B4-BE49-F238E27FC236}">
                <a16:creationId xmlns:a16="http://schemas.microsoft.com/office/drawing/2014/main" xmlns="" id="{FBC65E45-9A7C-412B-B154-36A27C1ED491}"/>
              </a:ext>
            </a:extLst>
          </p:cNvPr>
          <p:cNvGrpSpPr/>
          <p:nvPr/>
        </p:nvGrpSpPr>
        <p:grpSpPr>
          <a:xfrm>
            <a:off x="2541491" y="2493928"/>
            <a:ext cx="7739224" cy="1443658"/>
            <a:chOff x="2583310" y="2439417"/>
            <a:chExt cx="7739224" cy="1443658"/>
          </a:xfrm>
        </p:grpSpPr>
        <p:pic>
          <p:nvPicPr>
            <p:cNvPr id="35" name="Picture 34" descr="A picture containing text, gauge&#10;&#10;Description automatically generated">
              <a:extLst>
                <a:ext uri="{FF2B5EF4-FFF2-40B4-BE49-F238E27FC236}">
                  <a16:creationId xmlns:a16="http://schemas.microsoft.com/office/drawing/2014/main" xmlns="" id="{1B322EAD-8946-4DBB-B343-4F741F7C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83310" y="2439417"/>
              <a:ext cx="7739224" cy="1443658"/>
            </a:xfrm>
            <a:prstGeom prst="rect">
              <a:avLst/>
            </a:prstGeom>
          </p:spPr>
        </p:pic>
        <p:pic>
          <p:nvPicPr>
            <p:cNvPr id="37" name="Picture 36" descr="Logo&#10;&#10;Description automatically generated">
              <a:extLst>
                <a:ext uri="{FF2B5EF4-FFF2-40B4-BE49-F238E27FC236}">
                  <a16:creationId xmlns:a16="http://schemas.microsoft.com/office/drawing/2014/main" xmlns="" id="{82CA0321-EDF1-49E2-B616-52198431CD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24661" y="2668319"/>
              <a:ext cx="1003079" cy="964286"/>
            </a:xfrm>
            <a:prstGeom prst="rect">
              <a:avLst/>
            </a:prstGeom>
          </p:spPr>
        </p:pic>
      </p:grpSp>
    </p:spTree>
    <p:extLst>
      <p:ext uri="{BB962C8B-B14F-4D97-AF65-F5344CB8AC3E}">
        <p14:creationId xmlns:p14="http://schemas.microsoft.com/office/powerpoint/2010/main" val="11407113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900" fill="hold"/>
                                        <p:tgtEl>
                                          <p:spTgt spid="19"/>
                                        </p:tgtEl>
                                        <p:attrNameLst>
                                          <p:attrName>ppt_x</p:attrName>
                                        </p:attrNameLst>
                                      </p:cBhvr>
                                      <p:tavLst>
                                        <p:tav tm="0">
                                          <p:val>
                                            <p:strVal val="0-#ppt_w/2"/>
                                          </p:val>
                                        </p:tav>
                                        <p:tav tm="100000">
                                          <p:val>
                                            <p:strVal val="#ppt_x"/>
                                          </p:val>
                                        </p:tav>
                                      </p:tavLst>
                                    </p:anim>
                                    <p:anim calcmode="lin" valueType="num">
                                      <p:cBhvr additive="base">
                                        <p:cTn id="12" dur="9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0-#ppt_w/2"/>
                                          </p:val>
                                        </p:tav>
                                        <p:tav tm="100000">
                                          <p:val>
                                            <p:strVal val="#ppt_x"/>
                                          </p:val>
                                        </p:tav>
                                      </p:tavLst>
                                    </p:anim>
                                    <p:anim calcmode="lin" valueType="num">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100" fill="hold"/>
                                        <p:tgtEl>
                                          <p:spTgt spid="34"/>
                                        </p:tgtEl>
                                        <p:attrNameLst>
                                          <p:attrName>ppt_x</p:attrName>
                                        </p:attrNameLst>
                                      </p:cBhvr>
                                      <p:tavLst>
                                        <p:tav tm="0">
                                          <p:val>
                                            <p:strVal val="0-#ppt_w/2"/>
                                          </p:val>
                                        </p:tav>
                                        <p:tav tm="100000">
                                          <p:val>
                                            <p:strVal val="#ppt_x"/>
                                          </p:val>
                                        </p:tav>
                                      </p:tavLst>
                                    </p:anim>
                                    <p:anim calcmode="lin" valueType="num">
                                      <p:cBhvr additive="base">
                                        <p:cTn id="20" dur="11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100" fill="hold"/>
                                        <p:tgtEl>
                                          <p:spTgt spid="20"/>
                                        </p:tgtEl>
                                        <p:attrNameLst>
                                          <p:attrName>ppt_x</p:attrName>
                                        </p:attrNameLst>
                                      </p:cBhvr>
                                      <p:tavLst>
                                        <p:tav tm="0">
                                          <p:val>
                                            <p:strVal val="0-#ppt_w/2"/>
                                          </p:val>
                                        </p:tav>
                                        <p:tav tm="100000">
                                          <p:val>
                                            <p:strVal val="#ppt_x"/>
                                          </p:val>
                                        </p:tav>
                                      </p:tavLst>
                                    </p:anim>
                                    <p:anim calcmode="lin" valueType="num">
                                      <p:cBhvr additive="base">
                                        <p:cTn id="24" dur="11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1+#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800" fill="hold"/>
                                        <p:tgtEl>
                                          <p:spTgt spid="33"/>
                                        </p:tgtEl>
                                        <p:attrNameLst>
                                          <p:attrName>ppt_x</p:attrName>
                                        </p:attrNameLst>
                                      </p:cBhvr>
                                      <p:tavLst>
                                        <p:tav tm="0">
                                          <p:val>
                                            <p:strVal val="#ppt_x"/>
                                          </p:val>
                                        </p:tav>
                                        <p:tav tm="100000">
                                          <p:val>
                                            <p:strVal val="#ppt_x"/>
                                          </p:val>
                                        </p:tav>
                                      </p:tavLst>
                                    </p:anim>
                                    <p:anim calcmode="lin" valueType="num">
                                      <p:cBhvr additive="base">
                                        <p:cTn id="52" dur="800" fill="hold"/>
                                        <p:tgtEl>
                                          <p:spTgt spid="33"/>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2.77556E-17 -1.11111E-6 L 0.66432 -0.01366 " pathEditMode="relative" rAng="0" ptsTypes="AA">
                                      <p:cBhvr>
                                        <p:cTn id="71" dur="2000" fill="hold"/>
                                        <p:tgtEl>
                                          <p:spTgt spid="50"/>
                                        </p:tgtEl>
                                        <p:attrNameLst>
                                          <p:attrName>ppt_x</p:attrName>
                                          <p:attrName>ppt_y</p:attrName>
                                        </p:attrNameLst>
                                      </p:cBhvr>
                                      <p:rCtr x="33216" y="-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F29B32F-D820-4A2A-AE24-1CC74D535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20" y="2100781"/>
            <a:ext cx="5574454" cy="3344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03A8A66-80F8-47B0-9D33-E236A6CAB83D}"/>
              </a:ext>
            </a:extLst>
          </p:cNvPr>
          <p:cNvSpPr txBox="1"/>
          <p:nvPr/>
        </p:nvSpPr>
        <p:spPr>
          <a:xfrm>
            <a:off x="8727418" y="5542010"/>
            <a:ext cx="278384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Chợ</a:t>
            </a:r>
          </a:p>
        </p:txBody>
      </p:sp>
      <p:pic>
        <p:nvPicPr>
          <p:cNvPr id="5122" name="Picture 2" descr="Hàng siêu thị bị gom số lượng lớn để bán ra ngoài - VnExpress Kinh doanh">
            <a:extLst>
              <a:ext uri="{FF2B5EF4-FFF2-40B4-BE49-F238E27FC236}">
                <a16:creationId xmlns:a16="http://schemas.microsoft.com/office/drawing/2014/main" xmlns="" id="{76F50B91-8D69-4D44-93C6-58DF1CE03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66" y="2100781"/>
            <a:ext cx="5476218" cy="33446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FD286F84-27F1-4621-889A-772114338AF7}"/>
              </a:ext>
            </a:extLst>
          </p:cNvPr>
          <p:cNvSpPr txBox="1"/>
          <p:nvPr/>
        </p:nvSpPr>
        <p:spPr>
          <a:xfrm>
            <a:off x="2153942" y="5542011"/>
            <a:ext cx="278384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Siêu thị</a:t>
            </a:r>
          </a:p>
        </p:txBody>
      </p:sp>
      <p:pic>
        <p:nvPicPr>
          <p:cNvPr id="10" name="图片 44">
            <a:extLst>
              <a:ext uri="{FF2B5EF4-FFF2-40B4-BE49-F238E27FC236}">
                <a16:creationId xmlns:a16="http://schemas.microsoft.com/office/drawing/2014/main" xmlns="" id="{F4EB8A7D-FEDC-4A1D-A814-4B8247B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14042">
            <a:off x="8357735" y="-52812"/>
            <a:ext cx="3869777" cy="2050480"/>
          </a:xfrm>
          <a:prstGeom prst="rect">
            <a:avLst/>
          </a:prstGeom>
        </p:spPr>
      </p:pic>
    </p:spTree>
    <p:extLst>
      <p:ext uri="{BB962C8B-B14F-4D97-AF65-F5344CB8AC3E}">
        <p14:creationId xmlns:p14="http://schemas.microsoft.com/office/powerpoint/2010/main" val="40943685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ín hiệu tích cực từ thị trường xuất khẩu gạo | baotintuc.vn">
            <a:extLst>
              <a:ext uri="{FF2B5EF4-FFF2-40B4-BE49-F238E27FC236}">
                <a16:creationId xmlns:a16="http://schemas.microsoft.com/office/drawing/2014/main" xmlns="" id="{74772AC8-D92A-4EFE-AECF-5F4E6FF89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837495"/>
            <a:ext cx="5422582" cy="3585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2D8F13C-1A54-4871-82DA-7D9BCF47962A}"/>
              </a:ext>
            </a:extLst>
          </p:cNvPr>
          <p:cNvSpPr txBox="1"/>
          <p:nvPr/>
        </p:nvSpPr>
        <p:spPr>
          <a:xfrm>
            <a:off x="2369820" y="681098"/>
            <a:ext cx="7452360" cy="584775"/>
          </a:xfrm>
          <a:prstGeom prst="rect">
            <a:avLst/>
          </a:prstGeom>
          <a:noFill/>
        </p:spPr>
        <p:txBody>
          <a:bodyPr wrap="square" rtlCol="0">
            <a:spAutoFit/>
          </a:bodyPr>
          <a:lstStyle/>
          <a:p>
            <a:r>
              <a:rPr lang="en-US" sz="3200" b="1" dirty="0">
                <a:solidFill>
                  <a:srgbClr val="0070C0"/>
                </a:solidFill>
                <a:latin typeface="Arial" panose="020B0604020202020204" pitchFamily="34" charset="0"/>
                <a:cs typeface="Arial" panose="020B0604020202020204" pitchFamily="34" charset="0"/>
              </a:rPr>
              <a:t>Đây là những hoạt động thương mại</a:t>
            </a:r>
          </a:p>
        </p:txBody>
      </p:sp>
      <p:sp>
        <p:nvSpPr>
          <p:cNvPr id="4" name="Speech Bubble: Oval 3">
            <a:extLst>
              <a:ext uri="{FF2B5EF4-FFF2-40B4-BE49-F238E27FC236}">
                <a16:creationId xmlns:a16="http://schemas.microsoft.com/office/drawing/2014/main" xmlns="" id="{254ABC3D-8F29-4723-AA17-855CC42071B5}"/>
              </a:ext>
            </a:extLst>
          </p:cNvPr>
          <p:cNvSpPr/>
          <p:nvPr/>
        </p:nvSpPr>
        <p:spPr>
          <a:xfrm>
            <a:off x="7901940" y="109476"/>
            <a:ext cx="4043680" cy="1549850"/>
          </a:xfrm>
          <a:prstGeom prst="wedgeEllipseCallout">
            <a:avLst>
              <a:gd name="adj1" fmla="val -75671"/>
              <a:gd name="adj2" fmla="val 62500"/>
            </a:avLst>
          </a:prstGeom>
          <a:solidFill>
            <a:srgbClr val="85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Thương mại là gì?</a:t>
            </a:r>
          </a:p>
        </p:txBody>
      </p:sp>
      <p:sp>
        <p:nvSpPr>
          <p:cNvPr id="5" name="TextBox 4">
            <a:extLst>
              <a:ext uri="{FF2B5EF4-FFF2-40B4-BE49-F238E27FC236}">
                <a16:creationId xmlns:a16="http://schemas.microsoft.com/office/drawing/2014/main" xmlns="" id="{5392A45D-3F81-4874-947A-9D3C10A4C8E3}"/>
              </a:ext>
            </a:extLst>
          </p:cNvPr>
          <p:cNvSpPr txBox="1"/>
          <p:nvPr/>
        </p:nvSpPr>
        <p:spPr>
          <a:xfrm>
            <a:off x="1361440" y="5636861"/>
            <a:ext cx="359664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Xuất khẩu gạo</a:t>
            </a:r>
          </a:p>
        </p:txBody>
      </p:sp>
      <p:pic>
        <p:nvPicPr>
          <p:cNvPr id="7172" name="Picture 4" descr="Từ 2018, có giấy phép mới được nhập khẩu ôtô">
            <a:extLst>
              <a:ext uri="{FF2B5EF4-FFF2-40B4-BE49-F238E27FC236}">
                <a16:creationId xmlns:a16="http://schemas.microsoft.com/office/drawing/2014/main" xmlns="" id="{826C13EC-2327-4F20-B5CB-9925F872D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80" y="1837495"/>
            <a:ext cx="5624680" cy="35859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B0E3668-71A8-4B47-A0A4-C8D713214D5B}"/>
              </a:ext>
            </a:extLst>
          </p:cNvPr>
          <p:cNvSpPr txBox="1"/>
          <p:nvPr/>
        </p:nvSpPr>
        <p:spPr>
          <a:xfrm>
            <a:off x="7071360" y="5530571"/>
            <a:ext cx="359664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Nhập khẩu ô tô</a:t>
            </a:r>
          </a:p>
        </p:txBody>
      </p:sp>
    </p:spTree>
    <p:extLst>
      <p:ext uri="{BB962C8B-B14F-4D97-AF65-F5344CB8AC3E}">
        <p14:creationId xmlns:p14="http://schemas.microsoft.com/office/powerpoint/2010/main" val="9166609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40DD3C92-48D7-4C1B-8C8D-C2C79157385C}"/>
              </a:ext>
            </a:extLst>
          </p:cNvPr>
          <p:cNvSpPr/>
          <p:nvPr/>
        </p:nvSpPr>
        <p:spPr>
          <a:xfrm>
            <a:off x="0" y="6116320"/>
            <a:ext cx="12192000" cy="771046"/>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39E8AB4-5400-484F-B760-F7AF6BF81A24}"/>
              </a:ext>
            </a:extLst>
          </p:cNvPr>
          <p:cNvSpPr txBox="1"/>
          <p:nvPr/>
        </p:nvSpPr>
        <p:spPr>
          <a:xfrm>
            <a:off x="1972831" y="2287550"/>
            <a:ext cx="8777632" cy="523220"/>
          </a:xfrm>
          <a:prstGeom prst="rect">
            <a:avLst/>
          </a:prstGeom>
          <a:noFill/>
          <a:ln>
            <a:noFill/>
          </a:ln>
        </p:spPr>
        <p:txBody>
          <a:bodyPr wrap="square">
            <a:spAutoFit/>
          </a:bodyPr>
          <a:lstStyle/>
          <a:p>
            <a:pPr algn="ctr"/>
            <a:r>
              <a:rPr lang="en-US" sz="2800" b="1" dirty="0">
                <a:ln w="0"/>
                <a:latin typeface="Arial" panose="020B0604020202020204" pitchFamily="34" charset="0"/>
                <a:cs typeface="Arial" panose="020B0604020202020204" pitchFamily="34" charset="0"/>
              </a:rPr>
              <a:t>Là ngành thực hiện việc buôn bán hàng hóa</a:t>
            </a:r>
          </a:p>
        </p:txBody>
      </p:sp>
      <p:sp>
        <p:nvSpPr>
          <p:cNvPr id="19" name="TextBox 18">
            <a:extLst>
              <a:ext uri="{FF2B5EF4-FFF2-40B4-BE49-F238E27FC236}">
                <a16:creationId xmlns:a16="http://schemas.microsoft.com/office/drawing/2014/main" xmlns="" id="{3B10BEE8-DC3F-4CEA-8DC8-B3962195EA97}"/>
              </a:ext>
            </a:extLst>
          </p:cNvPr>
          <p:cNvSpPr txBox="1"/>
          <p:nvPr/>
        </p:nvSpPr>
        <p:spPr>
          <a:xfrm>
            <a:off x="5156532" y="2993521"/>
            <a:ext cx="1859280"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Bao gồm</a:t>
            </a:r>
          </a:p>
        </p:txBody>
      </p:sp>
      <p:grpSp>
        <p:nvGrpSpPr>
          <p:cNvPr id="65" name="Group 64">
            <a:extLst>
              <a:ext uri="{FF2B5EF4-FFF2-40B4-BE49-F238E27FC236}">
                <a16:creationId xmlns:a16="http://schemas.microsoft.com/office/drawing/2014/main" xmlns="" id="{D4AC8A2E-8166-4226-87A8-F51551E4F35C}"/>
              </a:ext>
            </a:extLst>
          </p:cNvPr>
          <p:cNvGrpSpPr/>
          <p:nvPr/>
        </p:nvGrpSpPr>
        <p:grpSpPr>
          <a:xfrm>
            <a:off x="203302" y="3543183"/>
            <a:ext cx="5324841" cy="1406615"/>
            <a:chOff x="336812" y="3664768"/>
            <a:chExt cx="5324841" cy="1406615"/>
          </a:xfrm>
        </p:grpSpPr>
        <p:grpSp>
          <p:nvGrpSpPr>
            <p:cNvPr id="64" name="Group 63">
              <a:extLst>
                <a:ext uri="{FF2B5EF4-FFF2-40B4-BE49-F238E27FC236}">
                  <a16:creationId xmlns:a16="http://schemas.microsoft.com/office/drawing/2014/main" xmlns="" id="{5437E2A3-8CFE-4F28-A49A-72C4AC3EA11A}"/>
                </a:ext>
              </a:extLst>
            </p:cNvPr>
            <p:cNvGrpSpPr/>
            <p:nvPr/>
          </p:nvGrpSpPr>
          <p:grpSpPr>
            <a:xfrm>
              <a:off x="336812" y="3664768"/>
              <a:ext cx="5324841" cy="1406615"/>
              <a:chOff x="314960" y="3541304"/>
              <a:chExt cx="5324841" cy="1406615"/>
            </a:xfrm>
          </p:grpSpPr>
          <p:grpSp>
            <p:nvGrpSpPr>
              <p:cNvPr id="7" name="组合 39">
                <a:extLst>
                  <a:ext uri="{FF2B5EF4-FFF2-40B4-BE49-F238E27FC236}">
                    <a16:creationId xmlns:a16="http://schemas.microsoft.com/office/drawing/2014/main" xmlns="" id="{C354BF18-6BF5-4FC5-8AE5-F6A6750A491C}"/>
                  </a:ext>
                </a:extLst>
              </p:cNvPr>
              <p:cNvGrpSpPr/>
              <p:nvPr/>
            </p:nvGrpSpPr>
            <p:grpSpPr>
              <a:xfrm rot="19663740">
                <a:off x="606001" y="3666074"/>
                <a:ext cx="710119" cy="914293"/>
                <a:chOff x="10766636" y="3941730"/>
                <a:chExt cx="710914" cy="1109739"/>
              </a:xfrm>
            </p:grpSpPr>
            <p:sp>
              <p:nvSpPr>
                <p:cNvPr id="8" name="Freeform 108">
                  <a:extLst>
                    <a:ext uri="{FF2B5EF4-FFF2-40B4-BE49-F238E27FC236}">
                      <a16:creationId xmlns:a16="http://schemas.microsoft.com/office/drawing/2014/main" xmlns="" id="{65BC30D0-DD0B-475A-A4CC-6A0AE42B7534}"/>
                    </a:ext>
                  </a:extLst>
                </p:cNvPr>
                <p:cNvSpPr>
                  <a:spLocks/>
                </p:cNvSpPr>
                <p:nvPr/>
              </p:nvSpPr>
              <p:spPr bwMode="auto">
                <a:xfrm>
                  <a:off x="10939055" y="4209861"/>
                  <a:ext cx="491757" cy="785031"/>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09">
                  <a:extLst>
                    <a:ext uri="{FF2B5EF4-FFF2-40B4-BE49-F238E27FC236}">
                      <a16:creationId xmlns:a16="http://schemas.microsoft.com/office/drawing/2014/main" xmlns="" id="{48914681-48FB-4FC3-9884-3C5CB23798FA}"/>
                    </a:ext>
                  </a:extLst>
                </p:cNvPr>
                <p:cNvSpPr>
                  <a:spLocks noEditPoints="1"/>
                </p:cNvSpPr>
                <p:nvPr/>
              </p:nvSpPr>
              <p:spPr bwMode="auto">
                <a:xfrm>
                  <a:off x="10909588" y="4209861"/>
                  <a:ext cx="567962" cy="841608"/>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10">
                  <a:extLst>
                    <a:ext uri="{FF2B5EF4-FFF2-40B4-BE49-F238E27FC236}">
                      <a16:creationId xmlns:a16="http://schemas.microsoft.com/office/drawing/2014/main" xmlns="" id="{5D617EFA-6E88-4BFA-82EF-E35F71B7CE32}"/>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1">
                  <a:extLst>
                    <a:ext uri="{FF2B5EF4-FFF2-40B4-BE49-F238E27FC236}">
                      <a16:creationId xmlns:a16="http://schemas.microsoft.com/office/drawing/2014/main" xmlns="" id="{2BF6E616-EB9F-4D41-9E40-3E2115C47BF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12">
                  <a:extLst>
                    <a:ext uri="{FF2B5EF4-FFF2-40B4-BE49-F238E27FC236}">
                      <a16:creationId xmlns:a16="http://schemas.microsoft.com/office/drawing/2014/main" xmlns="" id="{A3F68BC7-F46B-4033-8D27-76E99BA8DAC0}"/>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TextBox 20">
                <a:extLst>
                  <a:ext uri="{FF2B5EF4-FFF2-40B4-BE49-F238E27FC236}">
                    <a16:creationId xmlns:a16="http://schemas.microsoft.com/office/drawing/2014/main" xmlns="" id="{8777D688-EDCA-432A-9769-89EBF538D33D}"/>
                  </a:ext>
                </a:extLst>
              </p:cNvPr>
              <p:cNvSpPr txBox="1"/>
              <p:nvPr/>
            </p:nvSpPr>
            <p:spPr>
              <a:xfrm>
                <a:off x="897184" y="3638919"/>
                <a:ext cx="4742617" cy="771047"/>
              </a:xfrm>
              <a:prstGeom prst="rect">
                <a:avLst/>
              </a:prstGeom>
              <a:noFill/>
            </p:spPr>
            <p:txBody>
              <a:bodyPr wrap="square">
                <a:spAutoFit/>
              </a:bodyPr>
              <a:lstStyle/>
              <a:p>
                <a:pPr algn="ctr"/>
                <a:r>
                  <a:rPr lang="da-DK" sz="3200" b="1" dirty="0">
                    <a:latin typeface="Times New Roman" panose="02020603050405020304" pitchFamily="18" charset="0"/>
                    <a:ea typeface="Times New Roman" panose="02020603050405020304" pitchFamily="18" charset="0"/>
                    <a:cs typeface="Times New Roman" panose="02020603050405020304" pitchFamily="18" charset="0"/>
                  </a:rPr>
                  <a:t>Nội thương</a:t>
                </a:r>
                <a:endParaRPr lang="en-US" sz="3200" b="1" dirty="0">
                  <a:latin typeface=".VnTime"/>
                  <a:ea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xmlns="" id="{C0BEB6F7-BDA5-4820-AC30-CA94EAA795C0}"/>
                  </a:ext>
                </a:extLst>
              </p:cNvPr>
              <p:cNvSpPr/>
              <p:nvPr/>
            </p:nvSpPr>
            <p:spPr>
              <a:xfrm>
                <a:off x="314960" y="3541304"/>
                <a:ext cx="5254875" cy="1406615"/>
              </a:xfrm>
              <a:custGeom>
                <a:avLst/>
                <a:gdLst>
                  <a:gd name="connsiteX0" fmla="*/ 0 w 5254875"/>
                  <a:gd name="connsiteY0" fmla="*/ 234441 h 1406615"/>
                  <a:gd name="connsiteX1" fmla="*/ 234441 w 5254875"/>
                  <a:gd name="connsiteY1" fmla="*/ 0 h 1406615"/>
                  <a:gd name="connsiteX2" fmla="*/ 822434 w 5254875"/>
                  <a:gd name="connsiteY2" fmla="*/ 0 h 1406615"/>
                  <a:gd name="connsiteX3" fmla="*/ 1410428 w 5254875"/>
                  <a:gd name="connsiteY3" fmla="*/ 0 h 1406615"/>
                  <a:gd name="connsiteX4" fmla="*/ 2046281 w 5254875"/>
                  <a:gd name="connsiteY4" fmla="*/ 0 h 1406615"/>
                  <a:gd name="connsiteX5" fmla="*/ 2634275 w 5254875"/>
                  <a:gd name="connsiteY5" fmla="*/ 0 h 1406615"/>
                  <a:gd name="connsiteX6" fmla="*/ 3222268 w 5254875"/>
                  <a:gd name="connsiteY6" fmla="*/ 0 h 1406615"/>
                  <a:gd name="connsiteX7" fmla="*/ 4001701 w 5254875"/>
                  <a:gd name="connsiteY7" fmla="*/ 0 h 1406615"/>
                  <a:gd name="connsiteX8" fmla="*/ 5020434 w 5254875"/>
                  <a:gd name="connsiteY8" fmla="*/ 0 h 1406615"/>
                  <a:gd name="connsiteX9" fmla="*/ 5254875 w 5254875"/>
                  <a:gd name="connsiteY9" fmla="*/ 234441 h 1406615"/>
                  <a:gd name="connsiteX10" fmla="*/ 5254875 w 5254875"/>
                  <a:gd name="connsiteY10" fmla="*/ 722062 h 1406615"/>
                  <a:gd name="connsiteX11" fmla="*/ 5254875 w 5254875"/>
                  <a:gd name="connsiteY11" fmla="*/ 1172174 h 1406615"/>
                  <a:gd name="connsiteX12" fmla="*/ 5020434 w 5254875"/>
                  <a:gd name="connsiteY12" fmla="*/ 1406615 h 1406615"/>
                  <a:gd name="connsiteX13" fmla="*/ 4480301 w 5254875"/>
                  <a:gd name="connsiteY13" fmla="*/ 1406615 h 1406615"/>
                  <a:gd name="connsiteX14" fmla="*/ 3892307 w 5254875"/>
                  <a:gd name="connsiteY14" fmla="*/ 1406615 h 1406615"/>
                  <a:gd name="connsiteX15" fmla="*/ 3256454 w 5254875"/>
                  <a:gd name="connsiteY15" fmla="*/ 1406615 h 1406615"/>
                  <a:gd name="connsiteX16" fmla="*/ 2524881 w 5254875"/>
                  <a:gd name="connsiteY16" fmla="*/ 1406615 h 1406615"/>
                  <a:gd name="connsiteX17" fmla="*/ 1745447 w 5254875"/>
                  <a:gd name="connsiteY17" fmla="*/ 1406615 h 1406615"/>
                  <a:gd name="connsiteX18" fmla="*/ 1061734 w 5254875"/>
                  <a:gd name="connsiteY18" fmla="*/ 1406615 h 1406615"/>
                  <a:gd name="connsiteX19" fmla="*/ 234441 w 5254875"/>
                  <a:gd name="connsiteY19" fmla="*/ 1406615 h 1406615"/>
                  <a:gd name="connsiteX20" fmla="*/ 0 w 5254875"/>
                  <a:gd name="connsiteY20" fmla="*/ 1172174 h 1406615"/>
                  <a:gd name="connsiteX21" fmla="*/ 0 w 5254875"/>
                  <a:gd name="connsiteY21" fmla="*/ 684553 h 1406615"/>
                  <a:gd name="connsiteX22" fmla="*/ 0 w 5254875"/>
                  <a:gd name="connsiteY22" fmla="*/ 234441 h 140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54875" h="1406615" extrusionOk="0">
                    <a:moveTo>
                      <a:pt x="0" y="234441"/>
                    </a:moveTo>
                    <a:cubicBezTo>
                      <a:pt x="-6733" y="104728"/>
                      <a:pt x="115785" y="13224"/>
                      <a:pt x="234441" y="0"/>
                    </a:cubicBezTo>
                    <a:cubicBezTo>
                      <a:pt x="396855" y="16372"/>
                      <a:pt x="683100" y="-26522"/>
                      <a:pt x="822434" y="0"/>
                    </a:cubicBezTo>
                    <a:cubicBezTo>
                      <a:pt x="961768" y="26522"/>
                      <a:pt x="1136608" y="-26432"/>
                      <a:pt x="1410428" y="0"/>
                    </a:cubicBezTo>
                    <a:cubicBezTo>
                      <a:pt x="1684248" y="26432"/>
                      <a:pt x="1908878" y="12351"/>
                      <a:pt x="2046281" y="0"/>
                    </a:cubicBezTo>
                    <a:cubicBezTo>
                      <a:pt x="2183684" y="-12351"/>
                      <a:pt x="2354114" y="-16322"/>
                      <a:pt x="2634275" y="0"/>
                    </a:cubicBezTo>
                    <a:cubicBezTo>
                      <a:pt x="2914436" y="16322"/>
                      <a:pt x="3098399" y="23588"/>
                      <a:pt x="3222268" y="0"/>
                    </a:cubicBezTo>
                    <a:cubicBezTo>
                      <a:pt x="3346137" y="-23588"/>
                      <a:pt x="3640418" y="33700"/>
                      <a:pt x="4001701" y="0"/>
                    </a:cubicBezTo>
                    <a:cubicBezTo>
                      <a:pt x="4362984" y="-33700"/>
                      <a:pt x="4798089" y="23226"/>
                      <a:pt x="5020434" y="0"/>
                    </a:cubicBezTo>
                    <a:cubicBezTo>
                      <a:pt x="5162090" y="-26571"/>
                      <a:pt x="5280976" y="112250"/>
                      <a:pt x="5254875" y="234441"/>
                    </a:cubicBezTo>
                    <a:cubicBezTo>
                      <a:pt x="5238617" y="391262"/>
                      <a:pt x="5238245" y="508993"/>
                      <a:pt x="5254875" y="722062"/>
                    </a:cubicBezTo>
                    <a:cubicBezTo>
                      <a:pt x="5271505" y="935131"/>
                      <a:pt x="5271420" y="1041672"/>
                      <a:pt x="5254875" y="1172174"/>
                    </a:cubicBezTo>
                    <a:cubicBezTo>
                      <a:pt x="5256318" y="1305440"/>
                      <a:pt x="5151144" y="1410214"/>
                      <a:pt x="5020434" y="1406615"/>
                    </a:cubicBezTo>
                    <a:cubicBezTo>
                      <a:pt x="4889461" y="1424253"/>
                      <a:pt x="4635898" y="1415837"/>
                      <a:pt x="4480301" y="1406615"/>
                    </a:cubicBezTo>
                    <a:cubicBezTo>
                      <a:pt x="4324704" y="1397393"/>
                      <a:pt x="4086580" y="1415870"/>
                      <a:pt x="3892307" y="1406615"/>
                    </a:cubicBezTo>
                    <a:cubicBezTo>
                      <a:pt x="3698034" y="1397360"/>
                      <a:pt x="3452067" y="1404793"/>
                      <a:pt x="3256454" y="1406615"/>
                    </a:cubicBezTo>
                    <a:cubicBezTo>
                      <a:pt x="3060841" y="1408437"/>
                      <a:pt x="2882498" y="1374616"/>
                      <a:pt x="2524881" y="1406615"/>
                    </a:cubicBezTo>
                    <a:cubicBezTo>
                      <a:pt x="2167264" y="1438614"/>
                      <a:pt x="2109649" y="1400494"/>
                      <a:pt x="1745447" y="1406615"/>
                    </a:cubicBezTo>
                    <a:cubicBezTo>
                      <a:pt x="1381245" y="1412736"/>
                      <a:pt x="1267581" y="1413523"/>
                      <a:pt x="1061734" y="1406615"/>
                    </a:cubicBezTo>
                    <a:cubicBezTo>
                      <a:pt x="855887" y="1399707"/>
                      <a:pt x="609387" y="1366963"/>
                      <a:pt x="234441" y="1406615"/>
                    </a:cubicBezTo>
                    <a:cubicBezTo>
                      <a:pt x="89630" y="1397237"/>
                      <a:pt x="25703" y="1305522"/>
                      <a:pt x="0" y="1172174"/>
                    </a:cubicBezTo>
                    <a:cubicBezTo>
                      <a:pt x="6292" y="990136"/>
                      <a:pt x="10453" y="891676"/>
                      <a:pt x="0" y="684553"/>
                    </a:cubicBezTo>
                    <a:cubicBezTo>
                      <a:pt x="-10453" y="477430"/>
                      <a:pt x="8907" y="358635"/>
                      <a:pt x="0" y="234441"/>
                    </a:cubicBezTo>
                    <a:close/>
                  </a:path>
                </a:pathLst>
              </a:custGeom>
              <a:noFill/>
              <a:ln w="38100">
                <a:solidFill>
                  <a:srgbClr val="44641E"/>
                </a:solidFill>
                <a:extLst>
                  <a:ext uri="{C807C97D-BFC1-408E-A445-0C87EB9F89A2}">
                    <ask:lineSketchStyleProps xmlns:ask="http://schemas.microsoft.com/office/drawing/2018/sketchyshapes" xmlns="" sd="41897490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xmlns="" id="{FAF8D313-42ED-4B4F-9488-D09C3C4C1E6C}"/>
                </a:ext>
              </a:extLst>
            </p:cNvPr>
            <p:cNvSpPr txBox="1"/>
            <p:nvPr/>
          </p:nvSpPr>
          <p:spPr>
            <a:xfrm>
              <a:off x="1434146" y="4278935"/>
              <a:ext cx="4135689" cy="523220"/>
            </a:xfrm>
            <a:prstGeom prst="rect">
              <a:avLst/>
            </a:prstGeom>
            <a:noFill/>
          </p:spPr>
          <p:txBody>
            <a:bodyPr wrap="square">
              <a:spAutoFit/>
            </a:bodyPr>
            <a:lstStyle/>
            <a:p>
              <a:pPr algn="just">
                <a:spcAft>
                  <a:spcPts val="0"/>
                </a:spcAft>
              </a:pPr>
              <a:r>
                <a:rPr lang="da-DK" sz="2800" b="1" dirty="0">
                  <a:ln w="0"/>
                  <a:solidFill>
                    <a:srgbClr val="0070C0"/>
                  </a:solidFill>
                  <a:latin typeface="Arial" panose="020B0604020202020204" pitchFamily="34" charset="0"/>
                  <a:ea typeface="Times New Roman" panose="02020603050405020304" pitchFamily="18" charset="0"/>
                  <a:cs typeface="Arial" panose="020B0604020202020204" pitchFamily="34" charset="0"/>
                </a:rPr>
                <a:t>Mua bán ở trong nước</a:t>
              </a:r>
              <a:endParaRPr lang="en-US" sz="2800" b="1" dirty="0">
                <a:ln w="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66" name="Group 65">
            <a:extLst>
              <a:ext uri="{FF2B5EF4-FFF2-40B4-BE49-F238E27FC236}">
                <a16:creationId xmlns:a16="http://schemas.microsoft.com/office/drawing/2014/main" xmlns="" id="{03115D40-F0B5-4243-A07B-1D3EFA0193AA}"/>
              </a:ext>
            </a:extLst>
          </p:cNvPr>
          <p:cNvGrpSpPr/>
          <p:nvPr/>
        </p:nvGrpSpPr>
        <p:grpSpPr>
          <a:xfrm>
            <a:off x="6622167" y="3541303"/>
            <a:ext cx="5747697" cy="1408495"/>
            <a:chOff x="6622167" y="3541303"/>
            <a:chExt cx="5747697" cy="1408495"/>
          </a:xfrm>
        </p:grpSpPr>
        <p:grpSp>
          <p:nvGrpSpPr>
            <p:cNvPr id="22" name="组合 39">
              <a:extLst>
                <a:ext uri="{FF2B5EF4-FFF2-40B4-BE49-F238E27FC236}">
                  <a16:creationId xmlns:a16="http://schemas.microsoft.com/office/drawing/2014/main" xmlns="" id="{64EB05B5-D754-4A90-8BB8-71EC24A1EDB0}"/>
                </a:ext>
              </a:extLst>
            </p:cNvPr>
            <p:cNvGrpSpPr/>
            <p:nvPr/>
          </p:nvGrpSpPr>
          <p:grpSpPr>
            <a:xfrm rot="19663740">
              <a:off x="6867675" y="3642798"/>
              <a:ext cx="656530" cy="955187"/>
              <a:chOff x="10766636" y="3941730"/>
              <a:chExt cx="710914" cy="1106214"/>
            </a:xfrm>
          </p:grpSpPr>
          <p:sp>
            <p:nvSpPr>
              <p:cNvPr id="23" name="Freeform 108">
                <a:extLst>
                  <a:ext uri="{FF2B5EF4-FFF2-40B4-BE49-F238E27FC236}">
                    <a16:creationId xmlns:a16="http://schemas.microsoft.com/office/drawing/2014/main" xmlns="" id="{5DE534DB-F393-4A98-80EF-88597990E037}"/>
                  </a:ext>
                </a:extLst>
              </p:cNvPr>
              <p:cNvSpPr>
                <a:spLocks/>
              </p:cNvSpPr>
              <p:nvPr/>
            </p:nvSpPr>
            <p:spPr bwMode="auto">
              <a:xfrm>
                <a:off x="10931729" y="4209863"/>
                <a:ext cx="499083" cy="788594"/>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09">
                <a:extLst>
                  <a:ext uri="{FF2B5EF4-FFF2-40B4-BE49-F238E27FC236}">
                    <a16:creationId xmlns:a16="http://schemas.microsoft.com/office/drawing/2014/main" xmlns="" id="{D4C4869B-3F00-47EF-A2C0-CB0C39D2DCF7}"/>
                  </a:ext>
                </a:extLst>
              </p:cNvPr>
              <p:cNvSpPr>
                <a:spLocks noEditPoints="1"/>
              </p:cNvSpPr>
              <p:nvPr/>
            </p:nvSpPr>
            <p:spPr bwMode="auto">
              <a:xfrm>
                <a:off x="10928852" y="4209863"/>
                <a:ext cx="548698" cy="838081"/>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10">
                <a:extLst>
                  <a:ext uri="{FF2B5EF4-FFF2-40B4-BE49-F238E27FC236}">
                    <a16:creationId xmlns:a16="http://schemas.microsoft.com/office/drawing/2014/main" xmlns="" id="{B512D2E0-472F-4500-881E-91A88A918EA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11">
                <a:extLst>
                  <a:ext uri="{FF2B5EF4-FFF2-40B4-BE49-F238E27FC236}">
                    <a16:creationId xmlns:a16="http://schemas.microsoft.com/office/drawing/2014/main" xmlns="" id="{B596020F-428B-4698-9D13-F856FED15FD4}"/>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12">
                <a:extLst>
                  <a:ext uri="{FF2B5EF4-FFF2-40B4-BE49-F238E27FC236}">
                    <a16:creationId xmlns:a16="http://schemas.microsoft.com/office/drawing/2014/main" xmlns="" id="{721BF81B-6731-4BB6-BCF3-24181E4F3C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TextBox 27">
              <a:extLst>
                <a:ext uri="{FF2B5EF4-FFF2-40B4-BE49-F238E27FC236}">
                  <a16:creationId xmlns:a16="http://schemas.microsoft.com/office/drawing/2014/main" xmlns="" id="{8194415C-2E23-4E77-879B-0B49F6B0C0C3}"/>
                </a:ext>
              </a:extLst>
            </p:cNvPr>
            <p:cNvSpPr txBox="1"/>
            <p:nvPr/>
          </p:nvSpPr>
          <p:spPr>
            <a:xfrm>
              <a:off x="7346256" y="3683414"/>
              <a:ext cx="4384719" cy="808100"/>
            </a:xfrm>
            <a:prstGeom prst="rect">
              <a:avLst/>
            </a:prstGeom>
            <a:noFill/>
          </p:spPr>
          <p:txBody>
            <a:bodyPr wrap="square">
              <a:spAutoFit/>
            </a:bodyPr>
            <a:lstStyle/>
            <a:p>
              <a:pPr algn="ctr"/>
              <a:r>
                <a:rPr lang="da-DK" sz="3200" b="1" dirty="0">
                  <a:latin typeface="Times New Roman" panose="02020603050405020304" pitchFamily="18" charset="0"/>
                  <a:ea typeface="Times New Roman" panose="02020603050405020304" pitchFamily="18" charset="0"/>
                  <a:cs typeface="Times New Roman" panose="02020603050405020304" pitchFamily="18" charset="0"/>
                </a:rPr>
                <a:t>Ngoại thương</a:t>
              </a:r>
              <a:endParaRPr lang="en-US" sz="3200" b="1" dirty="0">
                <a:latin typeface=".VnTime"/>
                <a:ea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xmlns="" id="{9F4B13C6-6B12-4B06-BA4A-D52EDBA892B8}"/>
                </a:ext>
              </a:extLst>
            </p:cNvPr>
            <p:cNvSpPr/>
            <p:nvPr/>
          </p:nvSpPr>
          <p:spPr>
            <a:xfrm>
              <a:off x="6622167" y="3541303"/>
              <a:ext cx="5391693" cy="1408495"/>
            </a:xfrm>
            <a:custGeom>
              <a:avLst/>
              <a:gdLst>
                <a:gd name="connsiteX0" fmla="*/ 0 w 5391693"/>
                <a:gd name="connsiteY0" fmla="*/ 234754 h 1408495"/>
                <a:gd name="connsiteX1" fmla="*/ 234754 w 5391693"/>
                <a:gd name="connsiteY1" fmla="*/ 0 h 1408495"/>
                <a:gd name="connsiteX2" fmla="*/ 751583 w 5391693"/>
                <a:gd name="connsiteY2" fmla="*/ 0 h 1408495"/>
                <a:gd name="connsiteX3" fmla="*/ 1268413 w 5391693"/>
                <a:gd name="connsiteY3" fmla="*/ 0 h 1408495"/>
                <a:gd name="connsiteX4" fmla="*/ 1834464 w 5391693"/>
                <a:gd name="connsiteY4" fmla="*/ 0 h 1408495"/>
                <a:gd name="connsiteX5" fmla="*/ 2351294 w 5391693"/>
                <a:gd name="connsiteY5" fmla="*/ 0 h 1408495"/>
                <a:gd name="connsiteX6" fmla="*/ 2868123 w 5391693"/>
                <a:gd name="connsiteY6" fmla="*/ 0 h 1408495"/>
                <a:gd name="connsiteX7" fmla="*/ 3581840 w 5391693"/>
                <a:gd name="connsiteY7" fmla="*/ 0 h 1408495"/>
                <a:gd name="connsiteX8" fmla="*/ 4098669 w 5391693"/>
                <a:gd name="connsiteY8" fmla="*/ 0 h 1408495"/>
                <a:gd name="connsiteX9" fmla="*/ 4615499 w 5391693"/>
                <a:gd name="connsiteY9" fmla="*/ 0 h 1408495"/>
                <a:gd name="connsiteX10" fmla="*/ 5156939 w 5391693"/>
                <a:gd name="connsiteY10" fmla="*/ 0 h 1408495"/>
                <a:gd name="connsiteX11" fmla="*/ 5391693 w 5391693"/>
                <a:gd name="connsiteY11" fmla="*/ 234754 h 1408495"/>
                <a:gd name="connsiteX12" fmla="*/ 5391693 w 5391693"/>
                <a:gd name="connsiteY12" fmla="*/ 723027 h 1408495"/>
                <a:gd name="connsiteX13" fmla="*/ 5391693 w 5391693"/>
                <a:gd name="connsiteY13" fmla="*/ 1173741 h 1408495"/>
                <a:gd name="connsiteX14" fmla="*/ 5156939 w 5391693"/>
                <a:gd name="connsiteY14" fmla="*/ 1408495 h 1408495"/>
                <a:gd name="connsiteX15" fmla="*/ 4492444 w 5391693"/>
                <a:gd name="connsiteY15" fmla="*/ 1408495 h 1408495"/>
                <a:gd name="connsiteX16" fmla="*/ 3827949 w 5391693"/>
                <a:gd name="connsiteY16" fmla="*/ 1408495 h 1408495"/>
                <a:gd name="connsiteX17" fmla="*/ 3114232 w 5391693"/>
                <a:gd name="connsiteY17" fmla="*/ 1408495 h 1408495"/>
                <a:gd name="connsiteX18" fmla="*/ 2498959 w 5391693"/>
                <a:gd name="connsiteY18" fmla="*/ 1408495 h 1408495"/>
                <a:gd name="connsiteX19" fmla="*/ 1785242 w 5391693"/>
                <a:gd name="connsiteY19" fmla="*/ 1408495 h 1408495"/>
                <a:gd name="connsiteX20" fmla="*/ 1219191 w 5391693"/>
                <a:gd name="connsiteY20" fmla="*/ 1408495 h 1408495"/>
                <a:gd name="connsiteX21" fmla="*/ 234754 w 5391693"/>
                <a:gd name="connsiteY21" fmla="*/ 1408495 h 1408495"/>
                <a:gd name="connsiteX22" fmla="*/ 0 w 5391693"/>
                <a:gd name="connsiteY22" fmla="*/ 1173741 h 1408495"/>
                <a:gd name="connsiteX23" fmla="*/ 0 w 5391693"/>
                <a:gd name="connsiteY23" fmla="*/ 732417 h 1408495"/>
                <a:gd name="connsiteX24" fmla="*/ 0 w 5391693"/>
                <a:gd name="connsiteY24" fmla="*/ 234754 h 14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1693" h="1408495" extrusionOk="0">
                  <a:moveTo>
                    <a:pt x="0" y="234754"/>
                  </a:moveTo>
                  <a:cubicBezTo>
                    <a:pt x="-29515" y="104073"/>
                    <a:pt x="111147" y="7386"/>
                    <a:pt x="234754" y="0"/>
                  </a:cubicBezTo>
                  <a:cubicBezTo>
                    <a:pt x="387497" y="-21088"/>
                    <a:pt x="540904" y="-13161"/>
                    <a:pt x="751583" y="0"/>
                  </a:cubicBezTo>
                  <a:cubicBezTo>
                    <a:pt x="962262" y="13161"/>
                    <a:pt x="1139711" y="12719"/>
                    <a:pt x="1268413" y="0"/>
                  </a:cubicBezTo>
                  <a:cubicBezTo>
                    <a:pt x="1397115" y="-12719"/>
                    <a:pt x="1696985" y="-3328"/>
                    <a:pt x="1834464" y="0"/>
                  </a:cubicBezTo>
                  <a:cubicBezTo>
                    <a:pt x="1971943" y="3328"/>
                    <a:pt x="2162412" y="-5757"/>
                    <a:pt x="2351294" y="0"/>
                  </a:cubicBezTo>
                  <a:cubicBezTo>
                    <a:pt x="2540176" y="5757"/>
                    <a:pt x="2744760" y="23660"/>
                    <a:pt x="2868123" y="0"/>
                  </a:cubicBezTo>
                  <a:cubicBezTo>
                    <a:pt x="2991486" y="-23660"/>
                    <a:pt x="3347833" y="29218"/>
                    <a:pt x="3581840" y="0"/>
                  </a:cubicBezTo>
                  <a:cubicBezTo>
                    <a:pt x="3815847" y="-29218"/>
                    <a:pt x="3979420" y="-14156"/>
                    <a:pt x="4098669" y="0"/>
                  </a:cubicBezTo>
                  <a:cubicBezTo>
                    <a:pt x="4217918" y="14156"/>
                    <a:pt x="4488706" y="-23809"/>
                    <a:pt x="4615499" y="0"/>
                  </a:cubicBezTo>
                  <a:cubicBezTo>
                    <a:pt x="4742292" y="23809"/>
                    <a:pt x="5043171" y="-25451"/>
                    <a:pt x="5156939" y="0"/>
                  </a:cubicBezTo>
                  <a:cubicBezTo>
                    <a:pt x="5314276" y="1785"/>
                    <a:pt x="5381072" y="92789"/>
                    <a:pt x="5391693" y="234754"/>
                  </a:cubicBezTo>
                  <a:cubicBezTo>
                    <a:pt x="5375413" y="393664"/>
                    <a:pt x="5392218" y="522133"/>
                    <a:pt x="5391693" y="723027"/>
                  </a:cubicBezTo>
                  <a:cubicBezTo>
                    <a:pt x="5391168" y="923921"/>
                    <a:pt x="5380939" y="1067191"/>
                    <a:pt x="5391693" y="1173741"/>
                  </a:cubicBezTo>
                  <a:cubicBezTo>
                    <a:pt x="5408235" y="1294206"/>
                    <a:pt x="5293292" y="1390251"/>
                    <a:pt x="5156939" y="1408495"/>
                  </a:cubicBezTo>
                  <a:cubicBezTo>
                    <a:pt x="4891235" y="1430447"/>
                    <a:pt x="4639608" y="1403940"/>
                    <a:pt x="4492444" y="1408495"/>
                  </a:cubicBezTo>
                  <a:cubicBezTo>
                    <a:pt x="4345281" y="1413050"/>
                    <a:pt x="4110614" y="1381299"/>
                    <a:pt x="3827949" y="1408495"/>
                  </a:cubicBezTo>
                  <a:cubicBezTo>
                    <a:pt x="3545284" y="1435691"/>
                    <a:pt x="3465859" y="1397806"/>
                    <a:pt x="3114232" y="1408495"/>
                  </a:cubicBezTo>
                  <a:cubicBezTo>
                    <a:pt x="2762605" y="1419184"/>
                    <a:pt x="2646077" y="1385463"/>
                    <a:pt x="2498959" y="1408495"/>
                  </a:cubicBezTo>
                  <a:cubicBezTo>
                    <a:pt x="2351841" y="1431527"/>
                    <a:pt x="2042947" y="1393328"/>
                    <a:pt x="1785242" y="1408495"/>
                  </a:cubicBezTo>
                  <a:cubicBezTo>
                    <a:pt x="1527537" y="1423662"/>
                    <a:pt x="1473630" y="1420848"/>
                    <a:pt x="1219191" y="1408495"/>
                  </a:cubicBezTo>
                  <a:cubicBezTo>
                    <a:pt x="964752" y="1396142"/>
                    <a:pt x="588629" y="1396367"/>
                    <a:pt x="234754" y="1408495"/>
                  </a:cubicBezTo>
                  <a:cubicBezTo>
                    <a:pt x="106209" y="1405601"/>
                    <a:pt x="7448" y="1293158"/>
                    <a:pt x="0" y="1173741"/>
                  </a:cubicBezTo>
                  <a:cubicBezTo>
                    <a:pt x="4723" y="998736"/>
                    <a:pt x="3703" y="892982"/>
                    <a:pt x="0" y="732417"/>
                  </a:cubicBezTo>
                  <a:cubicBezTo>
                    <a:pt x="-3703" y="571852"/>
                    <a:pt x="11230" y="448392"/>
                    <a:pt x="0" y="234754"/>
                  </a:cubicBezTo>
                  <a:close/>
                </a:path>
              </a:pathLst>
            </a:custGeom>
            <a:noFill/>
            <a:ln w="38100">
              <a:solidFill>
                <a:srgbClr val="44641E"/>
              </a:solidFill>
              <a:extLst>
                <a:ext uri="{C807C97D-BFC1-408E-A445-0C87EB9F89A2}">
                  <ask:lineSketchStyleProps xmlns:ask="http://schemas.microsoft.com/office/drawing/2018/sketchyshapes" xmlns="" sd="41897490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xmlns="" id="{1CE21085-0AD7-4144-8092-1B347BEC486F}"/>
                </a:ext>
              </a:extLst>
            </p:cNvPr>
            <p:cNvSpPr txBox="1"/>
            <p:nvPr/>
          </p:nvSpPr>
          <p:spPr>
            <a:xfrm>
              <a:off x="7492319" y="4264397"/>
              <a:ext cx="4877545" cy="523220"/>
            </a:xfrm>
            <a:prstGeom prst="rect">
              <a:avLst/>
            </a:prstGeom>
            <a:noFill/>
          </p:spPr>
          <p:txBody>
            <a:bodyPr wrap="square">
              <a:spAutoFit/>
            </a:bodyPr>
            <a:lstStyle/>
            <a:p>
              <a:r>
                <a:rPr lang="vi-VN" sz="2800" b="1" dirty="0">
                  <a:solidFill>
                    <a:srgbClr val="0070C0"/>
                  </a:solidFill>
                  <a:latin typeface="Arial" panose="020B0604020202020204" pitchFamily="34" charset="0"/>
                  <a:cs typeface="Arial" panose="020B0604020202020204" pitchFamily="34" charset="0"/>
                </a:rPr>
                <a:t>Mua bán với nước ngoài</a:t>
              </a:r>
            </a:p>
          </p:txBody>
        </p:sp>
      </p:grpSp>
      <p:cxnSp>
        <p:nvCxnSpPr>
          <p:cNvPr id="42" name="Straight Arrow Connector 41">
            <a:extLst>
              <a:ext uri="{FF2B5EF4-FFF2-40B4-BE49-F238E27FC236}">
                <a16:creationId xmlns:a16="http://schemas.microsoft.com/office/drawing/2014/main" xmlns="" id="{07F3A459-4278-4BCF-A2D4-E361AEC1B768}"/>
              </a:ext>
            </a:extLst>
          </p:cNvPr>
          <p:cNvCxnSpPr>
            <a:cxnSpLocks/>
          </p:cNvCxnSpPr>
          <p:nvPr/>
        </p:nvCxnSpPr>
        <p:spPr>
          <a:xfrm flipH="1">
            <a:off x="8046720" y="4938919"/>
            <a:ext cx="1118682" cy="847679"/>
          </a:xfrm>
          <a:prstGeom prst="straightConnector1">
            <a:avLst/>
          </a:prstGeom>
          <a:ln w="38100">
            <a:solidFill>
              <a:srgbClr val="44641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499743AA-3FA3-4862-8DC1-1545DD085DD4}"/>
              </a:ext>
            </a:extLst>
          </p:cNvPr>
          <p:cNvCxnSpPr>
            <a:cxnSpLocks/>
          </p:cNvCxnSpPr>
          <p:nvPr/>
        </p:nvCxnSpPr>
        <p:spPr>
          <a:xfrm>
            <a:off x="9165402" y="4924125"/>
            <a:ext cx="1228278" cy="916047"/>
          </a:xfrm>
          <a:prstGeom prst="straightConnector1">
            <a:avLst/>
          </a:prstGeom>
          <a:ln w="38100">
            <a:solidFill>
              <a:srgbClr val="44641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098991DF-1F10-4F5F-97B8-4413746EDF05}"/>
              </a:ext>
            </a:extLst>
          </p:cNvPr>
          <p:cNvSpPr txBox="1"/>
          <p:nvPr/>
        </p:nvSpPr>
        <p:spPr>
          <a:xfrm>
            <a:off x="6799761" y="5848869"/>
            <a:ext cx="220472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Xuất khẩu</a:t>
            </a:r>
          </a:p>
        </p:txBody>
      </p:sp>
      <p:sp>
        <p:nvSpPr>
          <p:cNvPr id="47" name="TextBox 46">
            <a:extLst>
              <a:ext uri="{FF2B5EF4-FFF2-40B4-BE49-F238E27FC236}">
                <a16:creationId xmlns:a16="http://schemas.microsoft.com/office/drawing/2014/main" xmlns="" id="{FA4E2BE8-DC61-4862-A6F5-CBB50B8FE09D}"/>
              </a:ext>
            </a:extLst>
          </p:cNvPr>
          <p:cNvSpPr txBox="1"/>
          <p:nvPr/>
        </p:nvSpPr>
        <p:spPr>
          <a:xfrm>
            <a:off x="9686896" y="5908284"/>
            <a:ext cx="23217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Nhập khẩu</a:t>
            </a:r>
          </a:p>
        </p:txBody>
      </p:sp>
      <p:pic>
        <p:nvPicPr>
          <p:cNvPr id="59" name="图片 42">
            <a:extLst>
              <a:ext uri="{FF2B5EF4-FFF2-40B4-BE49-F238E27FC236}">
                <a16:creationId xmlns:a16="http://schemas.microsoft.com/office/drawing/2014/main" xmlns="" id="{144E3558-A074-4025-920C-8375694E83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5817" y="193735"/>
            <a:ext cx="1502853" cy="2073381"/>
          </a:xfrm>
          <a:prstGeom prst="rect">
            <a:avLst/>
          </a:prstGeom>
        </p:spPr>
      </p:pic>
      <p:grpSp>
        <p:nvGrpSpPr>
          <p:cNvPr id="17" name="Group 16">
            <a:extLst>
              <a:ext uri="{FF2B5EF4-FFF2-40B4-BE49-F238E27FC236}">
                <a16:creationId xmlns:a16="http://schemas.microsoft.com/office/drawing/2014/main" xmlns="" id="{390905B7-9A41-4407-A266-68BAF20903CB}"/>
              </a:ext>
            </a:extLst>
          </p:cNvPr>
          <p:cNvGrpSpPr/>
          <p:nvPr/>
        </p:nvGrpSpPr>
        <p:grpSpPr>
          <a:xfrm>
            <a:off x="4387720" y="201379"/>
            <a:ext cx="3799839" cy="2252959"/>
            <a:chOff x="335280" y="1973316"/>
            <a:chExt cx="3799839" cy="2720604"/>
          </a:xfrm>
        </p:grpSpPr>
        <p:sp>
          <p:nvSpPr>
            <p:cNvPr id="4" name="Freeform 77">
              <a:extLst>
                <a:ext uri="{FF2B5EF4-FFF2-40B4-BE49-F238E27FC236}">
                  <a16:creationId xmlns:a16="http://schemas.microsoft.com/office/drawing/2014/main" xmlns="" id="{CA8EDE3A-C8CF-4852-8C53-D7C0B7813242}"/>
                </a:ext>
              </a:extLst>
            </p:cNvPr>
            <p:cNvSpPr>
              <a:spLocks noEditPoints="1"/>
            </p:cNvSpPr>
            <p:nvPr/>
          </p:nvSpPr>
          <p:spPr bwMode="auto">
            <a:xfrm>
              <a:off x="335280" y="1973316"/>
              <a:ext cx="3799839" cy="272060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 name="TextBox 5">
              <a:extLst>
                <a:ext uri="{FF2B5EF4-FFF2-40B4-BE49-F238E27FC236}">
                  <a16:creationId xmlns:a16="http://schemas.microsoft.com/office/drawing/2014/main" xmlns="" id="{35C64030-DA6E-4C80-A288-FC2B1AA64AF6}"/>
                </a:ext>
              </a:extLst>
            </p:cNvPr>
            <p:cNvSpPr txBox="1"/>
            <p:nvPr/>
          </p:nvSpPr>
          <p:spPr>
            <a:xfrm>
              <a:off x="555520" y="2817614"/>
              <a:ext cx="3200400" cy="707886"/>
            </a:xfrm>
            <a:prstGeom prst="rect">
              <a:avLst/>
            </a:prstGeom>
            <a:noFill/>
          </p:spPr>
          <p:txBody>
            <a:bodyPr wrap="square">
              <a:spAutoFit/>
            </a:bodyPr>
            <a:lstStyle/>
            <a:p>
              <a:pPr algn="ctr"/>
              <a:r>
                <a:rPr lang="en-US" sz="4000" b="1" dirty="0">
                  <a:solidFill>
                    <a:srgbClr val="C00000"/>
                  </a:solidFill>
                  <a:latin typeface="Arial" panose="020B0604020202020204" pitchFamily="34" charset="0"/>
                  <a:cs typeface="Arial" panose="020B0604020202020204" pitchFamily="34" charset="0"/>
                </a:rPr>
                <a:t>Thương mại </a:t>
              </a:r>
              <a:endParaRPr lang="en-US" sz="4000" dirty="0">
                <a:solidFill>
                  <a:srgbClr val="C00000"/>
                </a:solidFill>
                <a:latin typeface="Arial" panose="020B0604020202020204" pitchFamily="34" charset="0"/>
                <a:cs typeface="Arial" panose="020B0604020202020204" pitchFamily="34" charset="0"/>
              </a:endParaRPr>
            </a:p>
          </p:txBody>
        </p:sp>
      </p:grpSp>
      <p:pic>
        <p:nvPicPr>
          <p:cNvPr id="63" name="图片 9">
            <a:extLst>
              <a:ext uri="{FF2B5EF4-FFF2-40B4-BE49-F238E27FC236}">
                <a16:creationId xmlns:a16="http://schemas.microsoft.com/office/drawing/2014/main" xmlns="" id="{E7E1DD95-AA29-4C2B-AFAC-711D02FD4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0999">
            <a:off x="-85518" y="5585504"/>
            <a:ext cx="1466794" cy="1691998"/>
          </a:xfrm>
          <a:prstGeom prst="rect">
            <a:avLst/>
          </a:prstGeom>
        </p:spPr>
      </p:pic>
    </p:spTree>
    <p:extLst>
      <p:ext uri="{BB962C8B-B14F-4D97-AF65-F5344CB8AC3E}">
        <p14:creationId xmlns:p14="http://schemas.microsoft.com/office/powerpoint/2010/main" val="4317583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8EA91849-EB1F-4DE0-A0F0-E2C6DB394F25}"/>
              </a:ext>
            </a:extLst>
          </p:cNvPr>
          <p:cNvGrpSpPr/>
          <p:nvPr/>
        </p:nvGrpSpPr>
        <p:grpSpPr>
          <a:xfrm>
            <a:off x="3230880" y="833120"/>
            <a:ext cx="8122920" cy="2499360"/>
            <a:chOff x="2095600" y="1364083"/>
            <a:chExt cx="7711440" cy="2814320"/>
          </a:xfrm>
        </p:grpSpPr>
        <p:sp>
          <p:nvSpPr>
            <p:cNvPr id="3" name="TextBox 2">
              <a:extLst>
                <a:ext uri="{FF2B5EF4-FFF2-40B4-BE49-F238E27FC236}">
                  <a16:creationId xmlns:a16="http://schemas.microsoft.com/office/drawing/2014/main" xmlns="" id="{70666AA9-5095-4D07-8134-4FE3DAC655BD}"/>
                </a:ext>
              </a:extLst>
            </p:cNvPr>
            <p:cNvSpPr txBox="1"/>
            <p:nvPr/>
          </p:nvSpPr>
          <p:spPr>
            <a:xfrm>
              <a:off x="3040842" y="1692614"/>
              <a:ext cx="6512560" cy="1859808"/>
            </a:xfrm>
            <a:prstGeom prst="rect">
              <a:avLst/>
            </a:prstGeom>
            <a:noFill/>
          </p:spPr>
          <p:txBody>
            <a:bodyPr wrap="square">
              <a:spAutoFit/>
            </a:bodyPr>
            <a:lstStyle/>
            <a:p>
              <a:pPr lvl="0">
                <a:lnSpc>
                  <a:spcPct val="150000"/>
                </a:lnSpc>
              </a:pPr>
              <a:r>
                <a:rPr lang="da-DK" sz="3600" b="1" dirty="0">
                  <a:solidFill>
                    <a:prstClr val="black"/>
                  </a:solidFill>
                  <a:latin typeface="Arial" panose="020B0604020202020204" pitchFamily="34" charset="0"/>
                  <a:cs typeface="Arial" panose="020B0604020202020204" pitchFamily="34" charset="0"/>
                </a:rPr>
                <a:t> Hoạt động thương mại có ở những đâu trên đất nước ta?</a:t>
              </a:r>
              <a:endParaRPr lang="en-US" sz="3600" b="1" dirty="0">
                <a:solidFill>
                  <a:prstClr val="black"/>
                </a:solidFill>
                <a:latin typeface="Arial" panose="020B0604020202020204" pitchFamily="34" charset="0"/>
                <a:cs typeface="Arial" panose="020B0604020202020204" pitchFamily="34" charset="0"/>
              </a:endParaRPr>
            </a:p>
          </p:txBody>
        </p:sp>
        <p:sp>
          <p:nvSpPr>
            <p:cNvPr id="5" name="Speech Bubble: Oval 4">
              <a:extLst>
                <a:ext uri="{FF2B5EF4-FFF2-40B4-BE49-F238E27FC236}">
                  <a16:creationId xmlns:a16="http://schemas.microsoft.com/office/drawing/2014/main" xmlns="" id="{E0DECED4-6D22-4654-85F9-D0482D882BB7}"/>
                </a:ext>
              </a:extLst>
            </p:cNvPr>
            <p:cNvSpPr/>
            <p:nvPr/>
          </p:nvSpPr>
          <p:spPr>
            <a:xfrm>
              <a:off x="2095600" y="1364083"/>
              <a:ext cx="7711440" cy="2814320"/>
            </a:xfrm>
            <a:custGeom>
              <a:avLst/>
              <a:gdLst>
                <a:gd name="connsiteX0" fmla="*/ 51204 w 7711440"/>
                <a:gd name="connsiteY0" fmla="*/ 3344369 h 2814320"/>
                <a:gd name="connsiteX1" fmla="*/ 365048 w 7711440"/>
                <a:gd name="connsiteY1" fmla="*/ 3040149 h 2814320"/>
                <a:gd name="connsiteX2" fmla="*/ 678893 w 7711440"/>
                <a:gd name="connsiteY2" fmla="*/ 2735930 h 2814320"/>
                <a:gd name="connsiteX3" fmla="*/ 1052835 w 7711440"/>
                <a:gd name="connsiteY3" fmla="*/ 2373455 h 2814320"/>
                <a:gd name="connsiteX4" fmla="*/ 3240257 w 7711440"/>
                <a:gd name="connsiteY4" fmla="*/ 18042 h 2814320"/>
                <a:gd name="connsiteX5" fmla="*/ 5990005 w 7711440"/>
                <a:gd name="connsiteY5" fmla="*/ 235243 h 2814320"/>
                <a:gd name="connsiteX6" fmla="*/ 4765780 w 7711440"/>
                <a:gd name="connsiteY6" fmla="*/ 2774562 h 2814320"/>
                <a:gd name="connsiteX7" fmla="*/ 2248783 w 7711440"/>
                <a:gd name="connsiteY7" fmla="*/ 2686287 h 2814320"/>
                <a:gd name="connsiteX8" fmla="*/ 1655437 w 7711440"/>
                <a:gd name="connsiteY8" fmla="*/ 2863969 h 2814320"/>
                <a:gd name="connsiteX9" fmla="*/ 1149994 w 7711440"/>
                <a:gd name="connsiteY9" fmla="*/ 3015328 h 2814320"/>
                <a:gd name="connsiteX10" fmla="*/ 578623 w 7711440"/>
                <a:gd name="connsiteY10" fmla="*/ 3186429 h 2814320"/>
                <a:gd name="connsiteX11" fmla="*/ 51204 w 7711440"/>
                <a:gd name="connsiteY11" fmla="*/ 3344369 h 28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1440" h="2814320" extrusionOk="0">
                  <a:moveTo>
                    <a:pt x="51204" y="3344369"/>
                  </a:moveTo>
                  <a:cubicBezTo>
                    <a:pt x="166464" y="3188515"/>
                    <a:pt x="307864" y="3119297"/>
                    <a:pt x="365048" y="3040149"/>
                  </a:cubicBezTo>
                  <a:cubicBezTo>
                    <a:pt x="422233" y="2961001"/>
                    <a:pt x="592888" y="2884533"/>
                    <a:pt x="678893" y="2735930"/>
                  </a:cubicBezTo>
                  <a:cubicBezTo>
                    <a:pt x="764898" y="2587327"/>
                    <a:pt x="948288" y="2558337"/>
                    <a:pt x="1052835" y="2373455"/>
                  </a:cubicBezTo>
                  <a:cubicBezTo>
                    <a:pt x="-856715" y="1563148"/>
                    <a:pt x="311141" y="345177"/>
                    <a:pt x="3240257" y="18042"/>
                  </a:cubicBezTo>
                  <a:cubicBezTo>
                    <a:pt x="4160603" y="-61990"/>
                    <a:pt x="5290723" y="-68817"/>
                    <a:pt x="5990005" y="235243"/>
                  </a:cubicBezTo>
                  <a:cubicBezTo>
                    <a:pt x="8745130" y="872891"/>
                    <a:pt x="7699441" y="2613731"/>
                    <a:pt x="4765780" y="2774562"/>
                  </a:cubicBezTo>
                  <a:cubicBezTo>
                    <a:pt x="3943001" y="2846385"/>
                    <a:pt x="2985194" y="2750358"/>
                    <a:pt x="2248783" y="2686287"/>
                  </a:cubicBezTo>
                  <a:cubicBezTo>
                    <a:pt x="2092132" y="2800454"/>
                    <a:pt x="1887430" y="2747321"/>
                    <a:pt x="1655437" y="2863969"/>
                  </a:cubicBezTo>
                  <a:cubicBezTo>
                    <a:pt x="1423444" y="2980617"/>
                    <a:pt x="1252030" y="2919311"/>
                    <a:pt x="1149994" y="3015328"/>
                  </a:cubicBezTo>
                  <a:cubicBezTo>
                    <a:pt x="1047958" y="3111344"/>
                    <a:pt x="734100" y="3134301"/>
                    <a:pt x="578623" y="3186429"/>
                  </a:cubicBezTo>
                  <a:cubicBezTo>
                    <a:pt x="423146" y="3238557"/>
                    <a:pt x="237761" y="3231156"/>
                    <a:pt x="51204" y="3344369"/>
                  </a:cubicBezTo>
                  <a:close/>
                </a:path>
              </a:pathLst>
            </a:custGeom>
            <a:noFill/>
            <a:ln w="57150">
              <a:solidFill>
                <a:srgbClr val="44641E"/>
              </a:solidFill>
              <a:extLst>
                <a:ext uri="{C807C97D-BFC1-408E-A445-0C87EB9F89A2}">
                  <ask:lineSketchStyleProps xmlns:ask="http://schemas.microsoft.com/office/drawing/2018/sketchyshapes" xmlns="" sd="1962461918">
                    <a:prstGeom prst="wedgeEllipseCallout">
                      <a:avLst>
                        <a:gd name="adj1" fmla="val -49336"/>
                        <a:gd name="adj2" fmla="val 6883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Business man free icon">
            <a:extLst>
              <a:ext uri="{FF2B5EF4-FFF2-40B4-BE49-F238E27FC236}">
                <a16:creationId xmlns:a16="http://schemas.microsoft.com/office/drawing/2014/main" xmlns="" id="{42780EF9-2748-4BF3-920A-1F0074A5B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0" y="2260600"/>
            <a:ext cx="5151120" cy="515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5677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950E961-D641-4FCE-847B-EB178BFA322F}"/>
              </a:ext>
            </a:extLst>
          </p:cNvPr>
          <p:cNvSpPr txBox="1"/>
          <p:nvPr/>
        </p:nvSpPr>
        <p:spPr>
          <a:xfrm>
            <a:off x="1087120" y="5178475"/>
            <a:ext cx="10464800" cy="954107"/>
          </a:xfrm>
          <a:prstGeom prst="rect">
            <a:avLst/>
          </a:prstGeom>
          <a:noFill/>
        </p:spPr>
        <p:txBody>
          <a:bodyPr wrap="square">
            <a:spAutoFit/>
          </a:bodyPr>
          <a:lstStyle/>
          <a:p>
            <a:pPr algn="ctr"/>
            <a:r>
              <a:rPr lang="pt-BR" sz="2800" b="1" dirty="0"/>
              <a:t>Hoạt động thương mại có ở khắp nơi trên đất nước ta trong các chợ, các trung tâm thương mại, các siêu thị, trên phố,...</a:t>
            </a:r>
            <a:endParaRPr lang="en-US" sz="2800" b="1" dirty="0"/>
          </a:p>
        </p:txBody>
      </p:sp>
      <p:pic>
        <p:nvPicPr>
          <p:cNvPr id="9218" name="Picture 2" descr="Kinh nghiệm mở quán ăn vỉa hè giúp bạn tự tin và bán hàng tốt hơn Máy chế  biến thực phẩm – Cơ Khí Viễn Đông">
            <a:extLst>
              <a:ext uri="{FF2B5EF4-FFF2-40B4-BE49-F238E27FC236}">
                <a16:creationId xmlns:a16="http://schemas.microsoft.com/office/drawing/2014/main" xmlns="" id="{8839C10D-DA4B-42AB-B795-90B0407595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82" y="958702"/>
            <a:ext cx="5580238" cy="394489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ức bật tăng trưởng từ kinh tế biển ở thành phố cảng Hải Phòng | Kinh doanh  | Vietnam+ (VietnamPlus)">
            <a:extLst>
              <a:ext uri="{FF2B5EF4-FFF2-40B4-BE49-F238E27FC236}">
                <a16:creationId xmlns:a16="http://schemas.microsoft.com/office/drawing/2014/main" xmlns="" id="{ADB565B2-FAA1-4583-AAEA-1C0F897C3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82" y="958702"/>
            <a:ext cx="5618067" cy="39448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honoi">
            <a:extLst>
              <a:ext uri="{FF2B5EF4-FFF2-40B4-BE49-F238E27FC236}">
                <a16:creationId xmlns:a16="http://schemas.microsoft.com/office/drawing/2014/main" xmlns="" id="{7813F7B0-479E-466E-9045-C38030170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16" y="958702"/>
            <a:ext cx="5857573" cy="394489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descr="VinFast khai trương đồng loạt 21 showroom bán xe trên toàn quốc | Thị trường  | Xe &amp;amp; Đời sống">
            <a:extLst>
              <a:ext uri="{FF2B5EF4-FFF2-40B4-BE49-F238E27FC236}">
                <a16:creationId xmlns:a16="http://schemas.microsoft.com/office/drawing/2014/main" xmlns="" id="{BE9F054F-59B0-4B2A-9028-EAAF46DCD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16" y="958702"/>
            <a:ext cx="5857573" cy="401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174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fade">
                                      <p:cBhvr>
                                        <p:cTn id="13" dur="500"/>
                                        <p:tgtEl>
                                          <p:spTgt spid="92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9449477-E620-4A5D-8546-DCF1B0283973}"/>
              </a:ext>
            </a:extLst>
          </p:cNvPr>
          <p:cNvGrpSpPr/>
          <p:nvPr/>
        </p:nvGrpSpPr>
        <p:grpSpPr>
          <a:xfrm>
            <a:off x="3230880" y="833120"/>
            <a:ext cx="7782560" cy="2499360"/>
            <a:chOff x="3230880" y="833120"/>
            <a:chExt cx="7782560" cy="2499360"/>
          </a:xfrm>
        </p:grpSpPr>
        <p:sp>
          <p:nvSpPr>
            <p:cNvPr id="3" name="TextBox 2">
              <a:extLst>
                <a:ext uri="{FF2B5EF4-FFF2-40B4-BE49-F238E27FC236}">
                  <a16:creationId xmlns:a16="http://schemas.microsoft.com/office/drawing/2014/main" xmlns="" id="{C66077EA-A507-4371-92DE-7E2FED4147AD}"/>
                </a:ext>
              </a:extLst>
            </p:cNvPr>
            <p:cNvSpPr txBox="1"/>
            <p:nvPr/>
          </p:nvSpPr>
          <p:spPr>
            <a:xfrm>
              <a:off x="3765550" y="1544191"/>
              <a:ext cx="7053580" cy="1077218"/>
            </a:xfrm>
            <a:prstGeom prst="rect">
              <a:avLst/>
            </a:prstGeom>
            <a:noFill/>
          </p:spPr>
          <p:txBody>
            <a:bodyPr wrap="square">
              <a:spAutoFit/>
            </a:bodyPr>
            <a:lstStyle/>
            <a:p>
              <a:pPr algn="ctr"/>
              <a:r>
                <a:rPr lang="da-DK" sz="3200" b="1" dirty="0">
                  <a:latin typeface="Arial" panose="020B0604020202020204" pitchFamily="34" charset="0"/>
                  <a:ea typeface="Times New Roman" panose="02020603050405020304" pitchFamily="18" charset="0"/>
                  <a:cs typeface="Arial" panose="020B0604020202020204" pitchFamily="34" charset="0"/>
                </a:rPr>
                <a:t>Các hoạt động thương mại có </a:t>
              </a:r>
            </a:p>
            <a:p>
              <a:pPr algn="ctr"/>
              <a:r>
                <a:rPr lang="da-DK" sz="3200" b="1" dirty="0">
                  <a:latin typeface="Arial" panose="020B0604020202020204" pitchFamily="34" charset="0"/>
                  <a:ea typeface="Times New Roman" panose="02020603050405020304" pitchFamily="18" charset="0"/>
                  <a:cs typeface="Arial" panose="020B0604020202020204" pitchFamily="34" charset="0"/>
                </a:rPr>
                <a:t>vai trò gì?</a:t>
              </a:r>
              <a:endParaRPr lang="en-US" sz="3200" b="1" dirty="0">
                <a:latin typeface="Arial" panose="020B0604020202020204" pitchFamily="34" charset="0"/>
                <a:cs typeface="Arial" panose="020B0604020202020204" pitchFamily="34" charset="0"/>
              </a:endParaRPr>
            </a:p>
          </p:txBody>
        </p:sp>
        <p:sp>
          <p:nvSpPr>
            <p:cNvPr id="6" name="Speech Bubble: Oval 5">
              <a:extLst>
                <a:ext uri="{FF2B5EF4-FFF2-40B4-BE49-F238E27FC236}">
                  <a16:creationId xmlns:a16="http://schemas.microsoft.com/office/drawing/2014/main" xmlns="" id="{FBAFCC56-EFCB-4D93-B504-73E12A52E41E}"/>
                </a:ext>
              </a:extLst>
            </p:cNvPr>
            <p:cNvSpPr/>
            <p:nvPr/>
          </p:nvSpPr>
          <p:spPr>
            <a:xfrm>
              <a:off x="3230880" y="833120"/>
              <a:ext cx="7782560" cy="2499360"/>
            </a:xfrm>
            <a:custGeom>
              <a:avLst/>
              <a:gdLst>
                <a:gd name="connsiteX0" fmla="*/ 51676 w 7782560"/>
                <a:gd name="connsiteY0" fmla="*/ 2970089 h 2499360"/>
                <a:gd name="connsiteX1" fmla="*/ 368415 w 7782560"/>
                <a:gd name="connsiteY1" fmla="*/ 2699916 h 2499360"/>
                <a:gd name="connsiteX2" fmla="*/ 685154 w 7782560"/>
                <a:gd name="connsiteY2" fmla="*/ 2429743 h 2499360"/>
                <a:gd name="connsiteX3" fmla="*/ 1062545 w 7782560"/>
                <a:gd name="connsiteY3" fmla="*/ 2107834 h 2499360"/>
                <a:gd name="connsiteX4" fmla="*/ 3405133 w 7782560"/>
                <a:gd name="connsiteY4" fmla="*/ 9791 h 2499360"/>
                <a:gd name="connsiteX5" fmla="*/ 6035032 w 7782560"/>
                <a:gd name="connsiteY5" fmla="*/ 206743 h 2499360"/>
                <a:gd name="connsiteX6" fmla="*/ 4613911 w 7782560"/>
                <a:gd name="connsiteY6" fmla="*/ 2477623 h 2499360"/>
                <a:gd name="connsiteX7" fmla="*/ 2269524 w 7782560"/>
                <a:gd name="connsiteY7" fmla="*/ 2385656 h 2499360"/>
                <a:gd name="connsiteX8" fmla="*/ 1670705 w 7782560"/>
                <a:gd name="connsiteY8" fmla="*/ 2543453 h 2499360"/>
                <a:gd name="connsiteX9" fmla="*/ 1160600 w 7782560"/>
                <a:gd name="connsiteY9" fmla="*/ 2677873 h 2499360"/>
                <a:gd name="connsiteX10" fmla="*/ 583960 w 7782560"/>
                <a:gd name="connsiteY10" fmla="*/ 2829825 h 2499360"/>
                <a:gd name="connsiteX11" fmla="*/ 51676 w 7782560"/>
                <a:gd name="connsiteY11" fmla="*/ 2970089 h 249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82560" h="2499360" extrusionOk="0">
                  <a:moveTo>
                    <a:pt x="51676" y="2970089"/>
                  </a:moveTo>
                  <a:cubicBezTo>
                    <a:pt x="101148" y="2872299"/>
                    <a:pt x="292980" y="2782974"/>
                    <a:pt x="368415" y="2699916"/>
                  </a:cubicBezTo>
                  <a:cubicBezTo>
                    <a:pt x="443850" y="2616858"/>
                    <a:pt x="615946" y="2527248"/>
                    <a:pt x="685154" y="2429743"/>
                  </a:cubicBezTo>
                  <a:cubicBezTo>
                    <a:pt x="754362" y="2332238"/>
                    <a:pt x="931302" y="2246929"/>
                    <a:pt x="1062545" y="2107834"/>
                  </a:cubicBezTo>
                  <a:cubicBezTo>
                    <a:pt x="-810867" y="1379762"/>
                    <a:pt x="565288" y="511794"/>
                    <a:pt x="3405133" y="9791"/>
                  </a:cubicBezTo>
                  <a:cubicBezTo>
                    <a:pt x="4177976" y="-118217"/>
                    <a:pt x="5356020" y="-52369"/>
                    <a:pt x="6035032" y="206743"/>
                  </a:cubicBezTo>
                  <a:cubicBezTo>
                    <a:pt x="8678022" y="571828"/>
                    <a:pt x="7673086" y="2414091"/>
                    <a:pt x="4613911" y="2477623"/>
                  </a:cubicBezTo>
                  <a:cubicBezTo>
                    <a:pt x="3923712" y="2510864"/>
                    <a:pt x="2923859" y="2390244"/>
                    <a:pt x="2269524" y="2385656"/>
                  </a:cubicBezTo>
                  <a:cubicBezTo>
                    <a:pt x="2004189" y="2493629"/>
                    <a:pt x="1848314" y="2438886"/>
                    <a:pt x="1670705" y="2543453"/>
                  </a:cubicBezTo>
                  <a:cubicBezTo>
                    <a:pt x="1493096" y="2648020"/>
                    <a:pt x="1350271" y="2581469"/>
                    <a:pt x="1160600" y="2677873"/>
                  </a:cubicBezTo>
                  <a:cubicBezTo>
                    <a:pt x="970929" y="2774277"/>
                    <a:pt x="846388" y="2732261"/>
                    <a:pt x="583960" y="2829825"/>
                  </a:cubicBezTo>
                  <a:cubicBezTo>
                    <a:pt x="321532" y="2927389"/>
                    <a:pt x="240394" y="2860242"/>
                    <a:pt x="51676" y="2970089"/>
                  </a:cubicBezTo>
                  <a:close/>
                </a:path>
              </a:pathLst>
            </a:custGeom>
            <a:noFill/>
            <a:ln w="57150">
              <a:solidFill>
                <a:srgbClr val="44641E"/>
              </a:solidFill>
              <a:extLst>
                <a:ext uri="{C807C97D-BFC1-408E-A445-0C87EB9F89A2}">
                  <ask:lineSketchStyleProps xmlns:ask="http://schemas.microsoft.com/office/drawing/2018/sketchyshapes" xmlns="" sd="1962461918">
                    <a:prstGeom prst="wedgeEllipseCallout">
                      <a:avLst>
                        <a:gd name="adj1" fmla="val -49336"/>
                        <a:gd name="adj2" fmla="val 6883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Business man free icon">
            <a:extLst>
              <a:ext uri="{FF2B5EF4-FFF2-40B4-BE49-F238E27FC236}">
                <a16:creationId xmlns:a16="http://schemas.microsoft.com/office/drawing/2014/main" xmlns="" id="{1F457FD9-F43F-43EF-B3B4-8AFCDC3FB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0" y="2260600"/>
            <a:ext cx="5151120" cy="51511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CCE87AB3-E915-4989-AE39-7822EFFF0EC0}"/>
              </a:ext>
            </a:extLst>
          </p:cNvPr>
          <p:cNvSpPr txBox="1"/>
          <p:nvPr/>
        </p:nvSpPr>
        <p:spPr>
          <a:xfrm>
            <a:off x="3586480" y="4053712"/>
            <a:ext cx="8472170" cy="584775"/>
          </a:xfrm>
          <a:prstGeom prst="rect">
            <a:avLst/>
          </a:prstGeom>
          <a:noFill/>
        </p:spPr>
        <p:txBody>
          <a:bodyPr wrap="square">
            <a:spAutoFit/>
          </a:bodyPr>
          <a:lstStyle/>
          <a:p>
            <a:pPr algn="ctr">
              <a:spcAft>
                <a:spcPts val="0"/>
              </a:spcAft>
            </a:pPr>
            <a:r>
              <a:rPr lang="en-US" sz="3200" b="1" dirty="0">
                <a:ln w="0"/>
                <a:solidFill>
                  <a:srgbClr val="0070C0"/>
                </a:solidFill>
                <a:latin typeface="Arial" panose="020B0604020202020204" pitchFamily="34" charset="0"/>
                <a:ea typeface="Times New Roman" panose="02020603050405020304" pitchFamily="18" charset="0"/>
                <a:cs typeface="Arial" panose="020B0604020202020204" pitchFamily="34" charset="0"/>
              </a:rPr>
              <a:t>Là cầu nối giữa sản xuất và tiêu dùng</a:t>
            </a:r>
          </a:p>
        </p:txBody>
      </p:sp>
    </p:spTree>
    <p:extLst>
      <p:ext uri="{BB962C8B-B14F-4D97-AF65-F5344CB8AC3E}">
        <p14:creationId xmlns:p14="http://schemas.microsoft.com/office/powerpoint/2010/main" val="10426009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00"/>
                                        <p:tgtEl>
                                          <p:spTgt spid="10"/>
                                        </p:tgtEl>
                                      </p:cBhvr>
                                    </p:animEffect>
                                    <p:anim calcmode="lin" valueType="num">
                                      <p:cBhvr>
                                        <p:cTn id="13" dur="700" fill="hold"/>
                                        <p:tgtEl>
                                          <p:spTgt spid="10"/>
                                        </p:tgtEl>
                                        <p:attrNameLst>
                                          <p:attrName>ppt_x</p:attrName>
                                        </p:attrNameLst>
                                      </p:cBhvr>
                                      <p:tavLst>
                                        <p:tav tm="0">
                                          <p:val>
                                            <p:strVal val="#ppt_x"/>
                                          </p:val>
                                        </p:tav>
                                        <p:tav tm="100000">
                                          <p:val>
                                            <p:strVal val="#ppt_x"/>
                                          </p:val>
                                        </p:tav>
                                      </p:tavLst>
                                    </p:anim>
                                    <p:anim calcmode="lin" valueType="num">
                                      <p:cBhvr>
                                        <p:cTn id="14" dur="7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7A00C8D2-83B0-4039-B4DB-3204ABD6E57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32135" y="6503269"/>
            <a:ext cx="922419" cy="354731"/>
          </a:xfrm>
          <a:prstGeom prst="rect">
            <a:avLst/>
          </a:prstGeom>
        </p:spPr>
      </p:pic>
      <p:pic>
        <p:nvPicPr>
          <p:cNvPr id="3" name="图片 7">
            <a:extLst>
              <a:ext uri="{FF2B5EF4-FFF2-40B4-BE49-F238E27FC236}">
                <a16:creationId xmlns:a16="http://schemas.microsoft.com/office/drawing/2014/main" xmlns="" id="{AB00C997-0ECB-41BE-9F8F-D72A4479CB7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23015" y="6541369"/>
            <a:ext cx="922419" cy="354731"/>
          </a:xfrm>
          <a:prstGeom prst="rect">
            <a:avLst/>
          </a:prstGeom>
        </p:spPr>
      </p:pic>
      <p:pic>
        <p:nvPicPr>
          <p:cNvPr id="4" name="图片 7">
            <a:extLst>
              <a:ext uri="{FF2B5EF4-FFF2-40B4-BE49-F238E27FC236}">
                <a16:creationId xmlns:a16="http://schemas.microsoft.com/office/drawing/2014/main" xmlns="" id="{D5C3B3DC-7DE3-46A2-BB49-C13F5E8A93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22905" y="6503268"/>
            <a:ext cx="922419" cy="354731"/>
          </a:xfrm>
          <a:prstGeom prst="rect">
            <a:avLst/>
          </a:prstGeom>
        </p:spPr>
      </p:pic>
      <p:pic>
        <p:nvPicPr>
          <p:cNvPr id="5" name="图片 7">
            <a:extLst>
              <a:ext uri="{FF2B5EF4-FFF2-40B4-BE49-F238E27FC236}">
                <a16:creationId xmlns:a16="http://schemas.microsoft.com/office/drawing/2014/main" xmlns="" id="{C7EC3FE4-CCF3-4436-83DA-9CC19D172C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45434" y="6541368"/>
            <a:ext cx="922419" cy="354731"/>
          </a:xfrm>
          <a:prstGeom prst="rect">
            <a:avLst/>
          </a:prstGeom>
        </p:spPr>
      </p:pic>
      <p:pic>
        <p:nvPicPr>
          <p:cNvPr id="6" name="图片 7">
            <a:extLst>
              <a:ext uri="{FF2B5EF4-FFF2-40B4-BE49-F238E27FC236}">
                <a16:creationId xmlns:a16="http://schemas.microsoft.com/office/drawing/2014/main" xmlns="" id="{FB3583AC-CE08-43A1-BE35-15A7011501C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6281019"/>
            <a:ext cx="1552137" cy="596899"/>
          </a:xfrm>
          <a:prstGeom prst="rect">
            <a:avLst/>
          </a:prstGeom>
        </p:spPr>
      </p:pic>
      <p:pic>
        <p:nvPicPr>
          <p:cNvPr id="8" name="图片 42">
            <a:extLst>
              <a:ext uri="{FF2B5EF4-FFF2-40B4-BE49-F238E27FC236}">
                <a16:creationId xmlns:a16="http://schemas.microsoft.com/office/drawing/2014/main" xmlns="" id="{ECFD00BB-4936-4CB9-B02C-D10C878E7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 y="29106"/>
            <a:ext cx="1423450" cy="1963834"/>
          </a:xfrm>
          <a:prstGeom prst="rect">
            <a:avLst/>
          </a:prstGeom>
        </p:spPr>
      </p:pic>
      <p:sp>
        <p:nvSpPr>
          <p:cNvPr id="10" name="TextBox 9">
            <a:extLst>
              <a:ext uri="{FF2B5EF4-FFF2-40B4-BE49-F238E27FC236}">
                <a16:creationId xmlns:a16="http://schemas.microsoft.com/office/drawing/2014/main" xmlns="" id="{9EF9A1C7-A032-4FEF-A381-264EC2C8FFAE}"/>
              </a:ext>
            </a:extLst>
          </p:cNvPr>
          <p:cNvSpPr txBox="1"/>
          <p:nvPr/>
        </p:nvSpPr>
        <p:spPr>
          <a:xfrm>
            <a:off x="1224832" y="775492"/>
            <a:ext cx="10788897" cy="1815882"/>
          </a:xfrm>
          <a:prstGeom prst="rect">
            <a:avLst/>
          </a:prstGeom>
          <a:noFill/>
        </p:spPr>
        <p:txBody>
          <a:bodyPr wrap="square">
            <a:spAutoFit/>
          </a:bodyPr>
          <a:lstStyle/>
          <a:p>
            <a:r>
              <a:rPr lang="da-DK" sz="2800" b="1" dirty="0">
                <a:solidFill>
                  <a:srgbClr val="00557A"/>
                </a:solidFill>
                <a:latin typeface="Arial" panose="020B0604020202020204" pitchFamily="34" charset="0"/>
                <a:ea typeface="Times New Roman" panose="02020603050405020304" pitchFamily="18" charset="0"/>
                <a:cs typeface="Arial" panose="020B0604020202020204" pitchFamily="34" charset="0"/>
              </a:rPr>
              <a:t>Khoáng sản</a:t>
            </a:r>
            <a:r>
              <a:rPr lang="en-US" sz="2800" b="1" dirty="0">
                <a:solidFill>
                  <a:srgbClr val="00557A"/>
                </a:solidFill>
                <a:latin typeface="Arial" panose="020B0604020202020204" pitchFamily="34" charset="0"/>
                <a:cs typeface="Arial" panose="020B0604020202020204" pitchFamily="34" charset="0"/>
              </a:rPr>
              <a:t>: </a:t>
            </a:r>
            <a:r>
              <a:rPr lang="da-DK" sz="2800" b="1" dirty="0">
                <a:latin typeface="Arial" panose="020B0604020202020204" pitchFamily="34" charset="0"/>
                <a:ea typeface="Times New Roman" panose="02020603050405020304" pitchFamily="18" charset="0"/>
                <a:cs typeface="Arial" panose="020B0604020202020204" pitchFamily="34" charset="0"/>
              </a:rPr>
              <a:t>than đá, dầu thô, xăng</a:t>
            </a:r>
          </a:p>
          <a:p>
            <a:r>
              <a:rPr lang="da-DK" sz="2800" b="1" dirty="0">
                <a:solidFill>
                  <a:srgbClr val="00557A"/>
                </a:solidFill>
                <a:latin typeface="Arial" panose="020B0604020202020204" pitchFamily="34" charset="0"/>
                <a:ea typeface="Times New Roman" panose="02020603050405020304" pitchFamily="18" charset="0"/>
                <a:cs typeface="Arial" panose="020B0604020202020204" pitchFamily="34" charset="0"/>
              </a:rPr>
              <a:t>Hàng công nghiệp nhẹ và thủ công nghiệp: </a:t>
            </a:r>
            <a:r>
              <a:rPr lang="da-DK" sz="2800" b="1" dirty="0">
                <a:latin typeface="Arial" panose="020B0604020202020204" pitchFamily="34" charset="0"/>
                <a:ea typeface="Times New Roman" panose="02020603050405020304" pitchFamily="18" charset="0"/>
                <a:cs typeface="Arial" panose="020B0604020202020204" pitchFamily="34" charset="0"/>
              </a:rPr>
              <a:t>giày dép, quần áo.</a:t>
            </a:r>
          </a:p>
          <a:p>
            <a:r>
              <a:rPr lang="da-DK" sz="2800" b="1" dirty="0">
                <a:solidFill>
                  <a:srgbClr val="00557A"/>
                </a:solidFill>
                <a:latin typeface="Arial" panose="020B0604020202020204" pitchFamily="34" charset="0"/>
                <a:ea typeface="Times New Roman" panose="02020603050405020304" pitchFamily="18" charset="0"/>
                <a:cs typeface="Arial" panose="020B0604020202020204" pitchFamily="34" charset="0"/>
              </a:rPr>
              <a:t>Nông sản và thủy sản: </a:t>
            </a:r>
            <a:r>
              <a:rPr lang="da-DK" sz="2800" b="1" dirty="0">
                <a:latin typeface="Arial" panose="020B0604020202020204" pitchFamily="34" charset="0"/>
                <a:ea typeface="Times New Roman" panose="02020603050405020304" pitchFamily="18" charset="0"/>
                <a:cs typeface="Arial" panose="020B0604020202020204" pitchFamily="34" charset="0"/>
              </a:rPr>
              <a:t>gạo, hoa quả, cá.</a:t>
            </a:r>
          </a:p>
          <a:p>
            <a:r>
              <a:rPr lang="da-DK" sz="2800" b="1" dirty="0">
                <a:latin typeface="Arial" panose="020B0604020202020204" pitchFamily="34" charset="0"/>
                <a:ea typeface="Times New Roman" panose="02020603050405020304" pitchFamily="18" charset="0"/>
                <a:cs typeface="Arial" panose="020B0604020202020204" pitchFamily="34" charset="0"/>
              </a:rPr>
              <a:t>thiết bị sản xuất, ô tô, vật liệu máy móc.</a:t>
            </a:r>
          </a:p>
        </p:txBody>
      </p:sp>
      <p:sp>
        <p:nvSpPr>
          <p:cNvPr id="11" name="TextBox 10">
            <a:extLst>
              <a:ext uri="{FF2B5EF4-FFF2-40B4-BE49-F238E27FC236}">
                <a16:creationId xmlns:a16="http://schemas.microsoft.com/office/drawing/2014/main" xmlns="" id="{80FD9415-8BB6-4003-89BF-C245FFD46659}"/>
              </a:ext>
            </a:extLst>
          </p:cNvPr>
          <p:cNvSpPr txBox="1"/>
          <p:nvPr/>
        </p:nvSpPr>
        <p:spPr>
          <a:xfrm>
            <a:off x="2345324" y="152617"/>
            <a:ext cx="9078526" cy="584775"/>
          </a:xfrm>
          <a:prstGeom prst="rect">
            <a:avLst/>
          </a:prstGeom>
          <a:noFill/>
        </p:spPr>
        <p:txBody>
          <a:bodyPr wrap="square" rtlCol="0">
            <a:spAutoFit/>
          </a:bodyPr>
          <a:lstStyle/>
          <a:p>
            <a:r>
              <a:rPr lang="en-US" sz="3200" b="1" dirty="0">
                <a:solidFill>
                  <a:srgbClr val="C00000"/>
                </a:solidFill>
                <a:latin typeface="Arial" panose="020B0604020202020204" pitchFamily="34" charset="0"/>
                <a:cs typeface="Arial" panose="020B0604020202020204" pitchFamily="34" charset="0"/>
              </a:rPr>
              <a:t>Sắp xếp các mặt hàng sau vào cột thích hợp:</a:t>
            </a:r>
          </a:p>
        </p:txBody>
      </p:sp>
      <p:cxnSp>
        <p:nvCxnSpPr>
          <p:cNvPr id="26" name="Straight Connector 25">
            <a:extLst>
              <a:ext uri="{FF2B5EF4-FFF2-40B4-BE49-F238E27FC236}">
                <a16:creationId xmlns:a16="http://schemas.microsoft.com/office/drawing/2014/main" xmlns="" id="{66BC4B85-0DBC-4C08-AC50-976601E438B3}"/>
              </a:ext>
            </a:extLst>
          </p:cNvPr>
          <p:cNvCxnSpPr>
            <a:cxnSpLocks/>
          </p:cNvCxnSpPr>
          <p:nvPr/>
        </p:nvCxnSpPr>
        <p:spPr>
          <a:xfrm>
            <a:off x="6207760" y="2927927"/>
            <a:ext cx="0" cy="375270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5D022FD3-5800-433E-93B2-9E51DEE213D4}"/>
              </a:ext>
            </a:extLst>
          </p:cNvPr>
          <p:cNvGrpSpPr/>
          <p:nvPr/>
        </p:nvGrpSpPr>
        <p:grpSpPr>
          <a:xfrm>
            <a:off x="2494316" y="2591374"/>
            <a:ext cx="2456761" cy="1255608"/>
            <a:chOff x="2042182" y="2836793"/>
            <a:chExt cx="2549699" cy="1528055"/>
          </a:xfrm>
        </p:grpSpPr>
        <p:sp>
          <p:nvSpPr>
            <p:cNvPr id="23" name="Freeform 28">
              <a:extLst>
                <a:ext uri="{FF2B5EF4-FFF2-40B4-BE49-F238E27FC236}">
                  <a16:creationId xmlns:a16="http://schemas.microsoft.com/office/drawing/2014/main" xmlns="" id="{9ACF2C15-BA41-44C9-AFF6-6C4496A9F0EF}"/>
                </a:ext>
              </a:extLst>
            </p:cNvPr>
            <p:cNvSpPr>
              <a:spLocks noEditPoints="1"/>
            </p:cNvSpPr>
            <p:nvPr/>
          </p:nvSpPr>
          <p:spPr bwMode="auto">
            <a:xfrm>
              <a:off x="2042182" y="2836793"/>
              <a:ext cx="2417950" cy="1528055"/>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8" name="TextBox 27">
              <a:extLst>
                <a:ext uri="{FF2B5EF4-FFF2-40B4-BE49-F238E27FC236}">
                  <a16:creationId xmlns:a16="http://schemas.microsoft.com/office/drawing/2014/main" xmlns="" id="{BE94BC3E-5B60-42B8-9F21-1DBBADC4E11D}"/>
                </a:ext>
              </a:extLst>
            </p:cNvPr>
            <p:cNvSpPr txBox="1"/>
            <p:nvPr/>
          </p:nvSpPr>
          <p:spPr>
            <a:xfrm>
              <a:off x="2173931" y="3258582"/>
              <a:ext cx="241795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Xuất khẩu</a:t>
              </a:r>
            </a:p>
          </p:txBody>
        </p:sp>
      </p:grpSp>
      <p:grpSp>
        <p:nvGrpSpPr>
          <p:cNvPr id="12" name="Group 11">
            <a:extLst>
              <a:ext uri="{FF2B5EF4-FFF2-40B4-BE49-F238E27FC236}">
                <a16:creationId xmlns:a16="http://schemas.microsoft.com/office/drawing/2014/main" xmlns="" id="{8B8AB3E6-0EC2-4D43-B403-4D7E055E3756}"/>
              </a:ext>
            </a:extLst>
          </p:cNvPr>
          <p:cNvGrpSpPr/>
          <p:nvPr/>
        </p:nvGrpSpPr>
        <p:grpSpPr>
          <a:xfrm>
            <a:off x="8668473" y="2502467"/>
            <a:ext cx="2532358" cy="1365868"/>
            <a:chOff x="8158878" y="2158317"/>
            <a:chExt cx="2578494" cy="1528055"/>
          </a:xfrm>
        </p:grpSpPr>
        <p:sp>
          <p:nvSpPr>
            <p:cNvPr id="29" name="Freeform 28">
              <a:extLst>
                <a:ext uri="{FF2B5EF4-FFF2-40B4-BE49-F238E27FC236}">
                  <a16:creationId xmlns:a16="http://schemas.microsoft.com/office/drawing/2014/main" xmlns="" id="{BA1EE04F-29FA-4F85-BA0B-CD35C0738EF8}"/>
                </a:ext>
              </a:extLst>
            </p:cNvPr>
            <p:cNvSpPr>
              <a:spLocks noEditPoints="1"/>
            </p:cNvSpPr>
            <p:nvPr/>
          </p:nvSpPr>
          <p:spPr bwMode="auto">
            <a:xfrm>
              <a:off x="8158878" y="2158317"/>
              <a:ext cx="2417950" cy="1528055"/>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0" name="TextBox 29">
              <a:extLst>
                <a:ext uri="{FF2B5EF4-FFF2-40B4-BE49-F238E27FC236}">
                  <a16:creationId xmlns:a16="http://schemas.microsoft.com/office/drawing/2014/main" xmlns="" id="{2B05C380-0234-4981-994C-93DFBCCA9EBF}"/>
                </a:ext>
              </a:extLst>
            </p:cNvPr>
            <p:cNvSpPr txBox="1"/>
            <p:nvPr/>
          </p:nvSpPr>
          <p:spPr>
            <a:xfrm>
              <a:off x="8319422" y="2525748"/>
              <a:ext cx="241795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Nhập khẩu</a:t>
              </a:r>
            </a:p>
          </p:txBody>
        </p:sp>
      </p:grpSp>
      <p:sp>
        <p:nvSpPr>
          <p:cNvPr id="31" name="Rectangle: Rounded Corners 30">
            <a:extLst>
              <a:ext uri="{FF2B5EF4-FFF2-40B4-BE49-F238E27FC236}">
                <a16:creationId xmlns:a16="http://schemas.microsoft.com/office/drawing/2014/main" xmlns="" id="{A4E64F0F-9775-4E10-B67B-BC99BB00144F}"/>
              </a:ext>
            </a:extLst>
          </p:cNvPr>
          <p:cNvSpPr/>
          <p:nvPr/>
        </p:nvSpPr>
        <p:spPr>
          <a:xfrm>
            <a:off x="273549" y="3926376"/>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than đá</a:t>
            </a:r>
          </a:p>
        </p:txBody>
      </p:sp>
      <p:sp>
        <p:nvSpPr>
          <p:cNvPr id="32" name="Rectangle: Rounded Corners 31">
            <a:extLst>
              <a:ext uri="{FF2B5EF4-FFF2-40B4-BE49-F238E27FC236}">
                <a16:creationId xmlns:a16="http://schemas.microsoft.com/office/drawing/2014/main" xmlns="" id="{789405BC-8021-4020-8585-FA39700D640B}"/>
              </a:ext>
            </a:extLst>
          </p:cNvPr>
          <p:cNvSpPr/>
          <p:nvPr/>
        </p:nvSpPr>
        <p:spPr>
          <a:xfrm>
            <a:off x="2139009" y="3945486"/>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dầu thô</a:t>
            </a:r>
          </a:p>
        </p:txBody>
      </p:sp>
      <p:sp>
        <p:nvSpPr>
          <p:cNvPr id="33" name="Rectangle: Rounded Corners 32">
            <a:extLst>
              <a:ext uri="{FF2B5EF4-FFF2-40B4-BE49-F238E27FC236}">
                <a16:creationId xmlns:a16="http://schemas.microsoft.com/office/drawing/2014/main" xmlns="" id="{D96762F9-3F30-453B-8C4D-B7CD00F288D0}"/>
              </a:ext>
            </a:extLst>
          </p:cNvPr>
          <p:cNvSpPr/>
          <p:nvPr/>
        </p:nvSpPr>
        <p:spPr>
          <a:xfrm>
            <a:off x="4119105" y="3965508"/>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giày dép</a:t>
            </a:r>
          </a:p>
        </p:txBody>
      </p:sp>
      <p:sp>
        <p:nvSpPr>
          <p:cNvPr id="34" name="Rectangle: Rounded Corners 33">
            <a:extLst>
              <a:ext uri="{FF2B5EF4-FFF2-40B4-BE49-F238E27FC236}">
                <a16:creationId xmlns:a16="http://schemas.microsoft.com/office/drawing/2014/main" xmlns="" id="{559C38CD-838A-44FB-8567-E8D461D35EBD}"/>
              </a:ext>
            </a:extLst>
          </p:cNvPr>
          <p:cNvSpPr/>
          <p:nvPr/>
        </p:nvSpPr>
        <p:spPr>
          <a:xfrm>
            <a:off x="6585429" y="4105090"/>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xăng</a:t>
            </a:r>
          </a:p>
        </p:txBody>
      </p:sp>
      <p:sp>
        <p:nvSpPr>
          <p:cNvPr id="35" name="Rectangle: Rounded Corners 34">
            <a:extLst>
              <a:ext uri="{FF2B5EF4-FFF2-40B4-BE49-F238E27FC236}">
                <a16:creationId xmlns:a16="http://schemas.microsoft.com/office/drawing/2014/main" xmlns="" id="{B606F011-9A71-4FA9-91FE-A77B3BC61186}"/>
              </a:ext>
            </a:extLst>
          </p:cNvPr>
          <p:cNvSpPr/>
          <p:nvPr/>
        </p:nvSpPr>
        <p:spPr>
          <a:xfrm>
            <a:off x="244074" y="4865060"/>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quần áo</a:t>
            </a:r>
          </a:p>
        </p:txBody>
      </p:sp>
      <p:sp>
        <p:nvSpPr>
          <p:cNvPr id="36" name="Rectangle: Rounded Corners 35">
            <a:extLst>
              <a:ext uri="{FF2B5EF4-FFF2-40B4-BE49-F238E27FC236}">
                <a16:creationId xmlns:a16="http://schemas.microsoft.com/office/drawing/2014/main" xmlns="" id="{6457F041-15F3-45A1-9EDF-FA28CA812F20}"/>
              </a:ext>
            </a:extLst>
          </p:cNvPr>
          <p:cNvSpPr/>
          <p:nvPr/>
        </p:nvSpPr>
        <p:spPr>
          <a:xfrm>
            <a:off x="7145590" y="5050521"/>
            <a:ext cx="1671082" cy="893688"/>
          </a:xfrm>
          <a:custGeom>
            <a:avLst/>
            <a:gdLst>
              <a:gd name="connsiteX0" fmla="*/ 0 w 1671082"/>
              <a:gd name="connsiteY0" fmla="*/ 148951 h 893688"/>
              <a:gd name="connsiteX1" fmla="*/ 148951 w 1671082"/>
              <a:gd name="connsiteY1" fmla="*/ 0 h 893688"/>
              <a:gd name="connsiteX2" fmla="*/ 579214 w 1671082"/>
              <a:gd name="connsiteY2" fmla="*/ 0 h 893688"/>
              <a:gd name="connsiteX3" fmla="*/ 1036941 w 1671082"/>
              <a:gd name="connsiteY3" fmla="*/ 0 h 893688"/>
              <a:gd name="connsiteX4" fmla="*/ 1522131 w 1671082"/>
              <a:gd name="connsiteY4" fmla="*/ 0 h 893688"/>
              <a:gd name="connsiteX5" fmla="*/ 1671082 w 1671082"/>
              <a:gd name="connsiteY5" fmla="*/ 148951 h 893688"/>
              <a:gd name="connsiteX6" fmla="*/ 1671082 w 1671082"/>
              <a:gd name="connsiteY6" fmla="*/ 744737 h 893688"/>
              <a:gd name="connsiteX7" fmla="*/ 1522131 w 1671082"/>
              <a:gd name="connsiteY7" fmla="*/ 893688 h 893688"/>
              <a:gd name="connsiteX8" fmla="*/ 1091868 w 1671082"/>
              <a:gd name="connsiteY8" fmla="*/ 893688 h 893688"/>
              <a:gd name="connsiteX9" fmla="*/ 675337 w 1671082"/>
              <a:gd name="connsiteY9" fmla="*/ 893688 h 893688"/>
              <a:gd name="connsiteX10" fmla="*/ 148951 w 1671082"/>
              <a:gd name="connsiteY10" fmla="*/ 893688 h 893688"/>
              <a:gd name="connsiteX11" fmla="*/ 0 w 1671082"/>
              <a:gd name="connsiteY11" fmla="*/ 744737 h 893688"/>
              <a:gd name="connsiteX12" fmla="*/ 0 w 1671082"/>
              <a:gd name="connsiteY12" fmla="*/ 148951 h 8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082" h="893688" extrusionOk="0">
                <a:moveTo>
                  <a:pt x="0" y="148951"/>
                </a:moveTo>
                <a:cubicBezTo>
                  <a:pt x="23695" y="67512"/>
                  <a:pt x="87573" y="-4514"/>
                  <a:pt x="148951" y="0"/>
                </a:cubicBezTo>
                <a:cubicBezTo>
                  <a:pt x="324260" y="-29037"/>
                  <a:pt x="488490" y="38037"/>
                  <a:pt x="579214" y="0"/>
                </a:cubicBezTo>
                <a:cubicBezTo>
                  <a:pt x="669938" y="-38037"/>
                  <a:pt x="849764" y="31462"/>
                  <a:pt x="1036941" y="0"/>
                </a:cubicBezTo>
                <a:cubicBezTo>
                  <a:pt x="1224118" y="-31462"/>
                  <a:pt x="1307970" y="18276"/>
                  <a:pt x="1522131" y="0"/>
                </a:cubicBezTo>
                <a:cubicBezTo>
                  <a:pt x="1584197" y="-4745"/>
                  <a:pt x="1665506" y="63984"/>
                  <a:pt x="1671082" y="148951"/>
                </a:cubicBezTo>
                <a:cubicBezTo>
                  <a:pt x="1685265" y="309323"/>
                  <a:pt x="1643218" y="565706"/>
                  <a:pt x="1671082" y="744737"/>
                </a:cubicBezTo>
                <a:cubicBezTo>
                  <a:pt x="1663251" y="827896"/>
                  <a:pt x="1607666" y="915188"/>
                  <a:pt x="1522131" y="893688"/>
                </a:cubicBezTo>
                <a:cubicBezTo>
                  <a:pt x="1422026" y="905207"/>
                  <a:pt x="1219768" y="873140"/>
                  <a:pt x="1091868" y="893688"/>
                </a:cubicBezTo>
                <a:cubicBezTo>
                  <a:pt x="963968" y="914236"/>
                  <a:pt x="848661" y="862662"/>
                  <a:pt x="675337" y="893688"/>
                </a:cubicBezTo>
                <a:cubicBezTo>
                  <a:pt x="502013" y="924714"/>
                  <a:pt x="341445" y="834672"/>
                  <a:pt x="148951" y="893688"/>
                </a:cubicBezTo>
                <a:cubicBezTo>
                  <a:pt x="75814" y="911403"/>
                  <a:pt x="-4211" y="816410"/>
                  <a:pt x="0" y="744737"/>
                </a:cubicBezTo>
                <a:cubicBezTo>
                  <a:pt x="-29048" y="531428"/>
                  <a:pt x="21579" y="444785"/>
                  <a:pt x="0" y="148951"/>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Thiết bị sản xuất</a:t>
            </a:r>
          </a:p>
        </p:txBody>
      </p:sp>
      <p:sp>
        <p:nvSpPr>
          <p:cNvPr id="37" name="Rectangle: Rounded Corners 36">
            <a:extLst>
              <a:ext uri="{FF2B5EF4-FFF2-40B4-BE49-F238E27FC236}">
                <a16:creationId xmlns:a16="http://schemas.microsoft.com/office/drawing/2014/main" xmlns="" id="{E8B92A48-CBCD-4333-88CA-E3DBFCC5C62E}"/>
              </a:ext>
            </a:extLst>
          </p:cNvPr>
          <p:cNvSpPr/>
          <p:nvPr/>
        </p:nvSpPr>
        <p:spPr>
          <a:xfrm>
            <a:off x="8612647" y="4105090"/>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Ô tô</a:t>
            </a:r>
          </a:p>
        </p:txBody>
      </p:sp>
      <p:sp>
        <p:nvSpPr>
          <p:cNvPr id="38" name="Rectangle: Rounded Corners 37">
            <a:extLst>
              <a:ext uri="{FF2B5EF4-FFF2-40B4-BE49-F238E27FC236}">
                <a16:creationId xmlns:a16="http://schemas.microsoft.com/office/drawing/2014/main" xmlns="" id="{CBF036DD-E067-4D9A-9E28-3E6CB47C28CE}"/>
              </a:ext>
            </a:extLst>
          </p:cNvPr>
          <p:cNvSpPr/>
          <p:nvPr/>
        </p:nvSpPr>
        <p:spPr>
          <a:xfrm>
            <a:off x="2194913" y="4920623"/>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gạo</a:t>
            </a:r>
          </a:p>
        </p:txBody>
      </p:sp>
      <p:sp>
        <p:nvSpPr>
          <p:cNvPr id="39" name="Rectangle: Rounded Corners 38">
            <a:extLst>
              <a:ext uri="{FF2B5EF4-FFF2-40B4-BE49-F238E27FC236}">
                <a16:creationId xmlns:a16="http://schemas.microsoft.com/office/drawing/2014/main" xmlns="" id="{719BFE41-3CEF-439B-A8C7-C86CEAD0D323}"/>
              </a:ext>
            </a:extLst>
          </p:cNvPr>
          <p:cNvSpPr/>
          <p:nvPr/>
        </p:nvSpPr>
        <p:spPr>
          <a:xfrm>
            <a:off x="4175010" y="4964423"/>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hoa quả</a:t>
            </a:r>
          </a:p>
        </p:txBody>
      </p:sp>
      <p:sp>
        <p:nvSpPr>
          <p:cNvPr id="40" name="Rectangle: Rounded Corners 39">
            <a:extLst>
              <a:ext uri="{FF2B5EF4-FFF2-40B4-BE49-F238E27FC236}">
                <a16:creationId xmlns:a16="http://schemas.microsoft.com/office/drawing/2014/main" xmlns="" id="{3CC729C8-5764-4556-9E84-5B9762165A21}"/>
              </a:ext>
            </a:extLst>
          </p:cNvPr>
          <p:cNvSpPr/>
          <p:nvPr/>
        </p:nvSpPr>
        <p:spPr>
          <a:xfrm>
            <a:off x="10461594" y="4110502"/>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hoa quả</a:t>
            </a:r>
          </a:p>
        </p:txBody>
      </p:sp>
      <p:sp>
        <p:nvSpPr>
          <p:cNvPr id="41" name="Rectangle: Rounded Corners 40">
            <a:extLst>
              <a:ext uri="{FF2B5EF4-FFF2-40B4-BE49-F238E27FC236}">
                <a16:creationId xmlns:a16="http://schemas.microsoft.com/office/drawing/2014/main" xmlns="" id="{27BC42CE-FEB9-4972-BEE0-92C288481BBC}"/>
              </a:ext>
            </a:extLst>
          </p:cNvPr>
          <p:cNvSpPr/>
          <p:nvPr/>
        </p:nvSpPr>
        <p:spPr>
          <a:xfrm>
            <a:off x="9403940" y="5034824"/>
            <a:ext cx="1833722" cy="930695"/>
          </a:xfrm>
          <a:custGeom>
            <a:avLst/>
            <a:gdLst>
              <a:gd name="connsiteX0" fmla="*/ 0 w 1833722"/>
              <a:gd name="connsiteY0" fmla="*/ 155119 h 930695"/>
              <a:gd name="connsiteX1" fmla="*/ 155119 w 1833722"/>
              <a:gd name="connsiteY1" fmla="*/ 0 h 930695"/>
              <a:gd name="connsiteX2" fmla="*/ 632477 w 1833722"/>
              <a:gd name="connsiteY2" fmla="*/ 0 h 930695"/>
              <a:gd name="connsiteX3" fmla="*/ 1140305 w 1833722"/>
              <a:gd name="connsiteY3" fmla="*/ 0 h 930695"/>
              <a:gd name="connsiteX4" fmla="*/ 1678603 w 1833722"/>
              <a:gd name="connsiteY4" fmla="*/ 0 h 930695"/>
              <a:gd name="connsiteX5" fmla="*/ 1833722 w 1833722"/>
              <a:gd name="connsiteY5" fmla="*/ 155119 h 930695"/>
              <a:gd name="connsiteX6" fmla="*/ 1833722 w 1833722"/>
              <a:gd name="connsiteY6" fmla="*/ 459143 h 930695"/>
              <a:gd name="connsiteX7" fmla="*/ 1833722 w 1833722"/>
              <a:gd name="connsiteY7" fmla="*/ 775576 h 930695"/>
              <a:gd name="connsiteX8" fmla="*/ 1678603 w 1833722"/>
              <a:gd name="connsiteY8" fmla="*/ 930695 h 930695"/>
              <a:gd name="connsiteX9" fmla="*/ 1140305 w 1833722"/>
              <a:gd name="connsiteY9" fmla="*/ 930695 h 930695"/>
              <a:gd name="connsiteX10" fmla="*/ 617242 w 1833722"/>
              <a:gd name="connsiteY10" fmla="*/ 930695 h 930695"/>
              <a:gd name="connsiteX11" fmla="*/ 155119 w 1833722"/>
              <a:gd name="connsiteY11" fmla="*/ 930695 h 930695"/>
              <a:gd name="connsiteX12" fmla="*/ 0 w 1833722"/>
              <a:gd name="connsiteY12" fmla="*/ 775576 h 930695"/>
              <a:gd name="connsiteX13" fmla="*/ 0 w 1833722"/>
              <a:gd name="connsiteY13" fmla="*/ 452938 h 930695"/>
              <a:gd name="connsiteX14" fmla="*/ 0 w 1833722"/>
              <a:gd name="connsiteY14" fmla="*/ 155119 h 93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3722" h="930695" extrusionOk="0">
                <a:moveTo>
                  <a:pt x="0" y="155119"/>
                </a:moveTo>
                <a:cubicBezTo>
                  <a:pt x="20573" y="70164"/>
                  <a:pt x="88991" y="-4224"/>
                  <a:pt x="155119" y="0"/>
                </a:cubicBezTo>
                <a:cubicBezTo>
                  <a:pt x="351953" y="-47178"/>
                  <a:pt x="398291" y="26982"/>
                  <a:pt x="632477" y="0"/>
                </a:cubicBezTo>
                <a:cubicBezTo>
                  <a:pt x="866663" y="-26982"/>
                  <a:pt x="994628" y="33282"/>
                  <a:pt x="1140305" y="0"/>
                </a:cubicBezTo>
                <a:cubicBezTo>
                  <a:pt x="1285982" y="-33282"/>
                  <a:pt x="1472756" y="55847"/>
                  <a:pt x="1678603" y="0"/>
                </a:cubicBezTo>
                <a:cubicBezTo>
                  <a:pt x="1751663" y="-2963"/>
                  <a:pt x="1814419" y="60088"/>
                  <a:pt x="1833722" y="155119"/>
                </a:cubicBezTo>
                <a:cubicBezTo>
                  <a:pt x="1860435" y="299945"/>
                  <a:pt x="1810341" y="386261"/>
                  <a:pt x="1833722" y="459143"/>
                </a:cubicBezTo>
                <a:cubicBezTo>
                  <a:pt x="1857103" y="532025"/>
                  <a:pt x="1805845" y="665221"/>
                  <a:pt x="1833722" y="775576"/>
                </a:cubicBezTo>
                <a:cubicBezTo>
                  <a:pt x="1820410" y="849982"/>
                  <a:pt x="1768535" y="932991"/>
                  <a:pt x="1678603" y="930695"/>
                </a:cubicBezTo>
                <a:cubicBezTo>
                  <a:pt x="1561578" y="940364"/>
                  <a:pt x="1356794" y="879603"/>
                  <a:pt x="1140305" y="930695"/>
                </a:cubicBezTo>
                <a:cubicBezTo>
                  <a:pt x="923816" y="981787"/>
                  <a:pt x="790588" y="883548"/>
                  <a:pt x="617242" y="930695"/>
                </a:cubicBezTo>
                <a:cubicBezTo>
                  <a:pt x="443896" y="977842"/>
                  <a:pt x="355502" y="877107"/>
                  <a:pt x="155119" y="930695"/>
                </a:cubicBezTo>
                <a:cubicBezTo>
                  <a:pt x="65172" y="925608"/>
                  <a:pt x="11120" y="874319"/>
                  <a:pt x="0" y="775576"/>
                </a:cubicBezTo>
                <a:cubicBezTo>
                  <a:pt x="-1412" y="700900"/>
                  <a:pt x="4980" y="555140"/>
                  <a:pt x="0" y="452938"/>
                </a:cubicBezTo>
                <a:cubicBezTo>
                  <a:pt x="-4980" y="350736"/>
                  <a:pt x="33026" y="229462"/>
                  <a:pt x="0" y="155119"/>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Vật liệu máy móc</a:t>
            </a:r>
          </a:p>
        </p:txBody>
      </p:sp>
      <p:sp>
        <p:nvSpPr>
          <p:cNvPr id="42" name="Rectangle: Rounded Corners 41">
            <a:extLst>
              <a:ext uri="{FF2B5EF4-FFF2-40B4-BE49-F238E27FC236}">
                <a16:creationId xmlns:a16="http://schemas.microsoft.com/office/drawing/2014/main" xmlns="" id="{A8F466F9-766D-4319-B542-71EE5B2CB48B}"/>
              </a:ext>
            </a:extLst>
          </p:cNvPr>
          <p:cNvSpPr/>
          <p:nvPr/>
        </p:nvSpPr>
        <p:spPr>
          <a:xfrm>
            <a:off x="2194912" y="5847669"/>
            <a:ext cx="1552135" cy="596899"/>
          </a:xfrm>
          <a:custGeom>
            <a:avLst/>
            <a:gdLst>
              <a:gd name="connsiteX0" fmla="*/ 0 w 1552135"/>
              <a:gd name="connsiteY0" fmla="*/ 99485 h 596899"/>
              <a:gd name="connsiteX1" fmla="*/ 99485 w 1552135"/>
              <a:gd name="connsiteY1" fmla="*/ 0 h 596899"/>
              <a:gd name="connsiteX2" fmla="*/ 523477 w 1552135"/>
              <a:gd name="connsiteY2" fmla="*/ 0 h 596899"/>
              <a:gd name="connsiteX3" fmla="*/ 974532 w 1552135"/>
              <a:gd name="connsiteY3" fmla="*/ 0 h 596899"/>
              <a:gd name="connsiteX4" fmla="*/ 1452650 w 1552135"/>
              <a:gd name="connsiteY4" fmla="*/ 0 h 596899"/>
              <a:gd name="connsiteX5" fmla="*/ 1552135 w 1552135"/>
              <a:gd name="connsiteY5" fmla="*/ 99485 h 596899"/>
              <a:gd name="connsiteX6" fmla="*/ 1552135 w 1552135"/>
              <a:gd name="connsiteY6" fmla="*/ 497414 h 596899"/>
              <a:gd name="connsiteX7" fmla="*/ 1452650 w 1552135"/>
              <a:gd name="connsiteY7" fmla="*/ 596899 h 596899"/>
              <a:gd name="connsiteX8" fmla="*/ 1028658 w 1552135"/>
              <a:gd name="connsiteY8" fmla="*/ 596899 h 596899"/>
              <a:gd name="connsiteX9" fmla="*/ 618198 w 1552135"/>
              <a:gd name="connsiteY9" fmla="*/ 596899 h 596899"/>
              <a:gd name="connsiteX10" fmla="*/ 99485 w 1552135"/>
              <a:gd name="connsiteY10" fmla="*/ 596899 h 596899"/>
              <a:gd name="connsiteX11" fmla="*/ 0 w 1552135"/>
              <a:gd name="connsiteY11" fmla="*/ 497414 h 596899"/>
              <a:gd name="connsiteX12" fmla="*/ 0 w 1552135"/>
              <a:gd name="connsiteY12" fmla="*/ 99485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135" h="596899" extrusionOk="0">
                <a:moveTo>
                  <a:pt x="0" y="99485"/>
                </a:moveTo>
                <a:cubicBezTo>
                  <a:pt x="4775" y="44707"/>
                  <a:pt x="55159" y="-2295"/>
                  <a:pt x="99485" y="0"/>
                </a:cubicBezTo>
                <a:cubicBezTo>
                  <a:pt x="307596" y="-49975"/>
                  <a:pt x="390898" y="22756"/>
                  <a:pt x="523477" y="0"/>
                </a:cubicBezTo>
                <a:cubicBezTo>
                  <a:pt x="656056" y="-22756"/>
                  <a:pt x="799022" y="17634"/>
                  <a:pt x="974532" y="0"/>
                </a:cubicBezTo>
                <a:cubicBezTo>
                  <a:pt x="1150042" y="-17634"/>
                  <a:pt x="1304161" y="26835"/>
                  <a:pt x="1452650" y="0"/>
                </a:cubicBezTo>
                <a:cubicBezTo>
                  <a:pt x="1501288" y="-1482"/>
                  <a:pt x="1543457" y="40332"/>
                  <a:pt x="1552135" y="99485"/>
                </a:cubicBezTo>
                <a:cubicBezTo>
                  <a:pt x="1553817" y="205708"/>
                  <a:pt x="1543534" y="338836"/>
                  <a:pt x="1552135" y="497414"/>
                </a:cubicBezTo>
                <a:cubicBezTo>
                  <a:pt x="1544356" y="553248"/>
                  <a:pt x="1509355" y="608470"/>
                  <a:pt x="1452650" y="596899"/>
                </a:cubicBezTo>
                <a:cubicBezTo>
                  <a:pt x="1361701" y="640994"/>
                  <a:pt x="1152437" y="577437"/>
                  <a:pt x="1028658" y="596899"/>
                </a:cubicBezTo>
                <a:cubicBezTo>
                  <a:pt x="904879" y="616361"/>
                  <a:pt x="771693" y="585704"/>
                  <a:pt x="618198" y="596899"/>
                </a:cubicBezTo>
                <a:cubicBezTo>
                  <a:pt x="464703" y="608094"/>
                  <a:pt x="272987" y="572860"/>
                  <a:pt x="99485" y="596899"/>
                </a:cubicBezTo>
                <a:cubicBezTo>
                  <a:pt x="48417" y="604423"/>
                  <a:pt x="-615" y="550813"/>
                  <a:pt x="0" y="497414"/>
                </a:cubicBezTo>
                <a:cubicBezTo>
                  <a:pt x="-5643" y="312130"/>
                  <a:pt x="23446" y="297533"/>
                  <a:pt x="0" y="99485"/>
                </a:cubicBezTo>
                <a:close/>
              </a:path>
            </a:pathLst>
          </a:custGeom>
          <a:noFill/>
          <a:ln w="28575">
            <a:solidFill>
              <a:srgbClr val="FFC000"/>
            </a:solidFill>
            <a:extLst>
              <a:ext uri="{C807C97D-BFC1-408E-A445-0C87EB9F89A2}">
                <ask:lineSketchStyleProps xmlns:ask="http://schemas.microsoft.com/office/drawing/2018/sketchyshapes" xmlns="" sd="19356515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cá</a:t>
            </a:r>
          </a:p>
        </p:txBody>
      </p:sp>
    </p:spTree>
    <p:extLst>
      <p:ext uri="{BB962C8B-B14F-4D97-AF65-F5344CB8AC3E}">
        <p14:creationId xmlns:p14="http://schemas.microsoft.com/office/powerpoint/2010/main" val="17843628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00"/>
                                        <p:tgtEl>
                                          <p:spTgt spid="11"/>
                                        </p:tgtEl>
                                      </p:cBhvr>
                                    </p:animEffect>
                                    <p:anim calcmode="lin" valueType="num">
                                      <p:cBhvr>
                                        <p:cTn id="12" dur="700" fill="hold"/>
                                        <p:tgtEl>
                                          <p:spTgt spid="11"/>
                                        </p:tgtEl>
                                        <p:attrNameLst>
                                          <p:attrName>ppt_x</p:attrName>
                                        </p:attrNameLst>
                                      </p:cBhvr>
                                      <p:tavLst>
                                        <p:tav tm="0">
                                          <p:val>
                                            <p:strVal val="#ppt_x"/>
                                          </p:val>
                                        </p:tav>
                                        <p:tav tm="100000">
                                          <p:val>
                                            <p:strVal val="#ppt_x"/>
                                          </p:val>
                                        </p:tav>
                                      </p:tavLst>
                                    </p:anim>
                                    <p:anim calcmode="lin" valueType="num">
                                      <p:cBhvr>
                                        <p:cTn id="13" dur="7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00"/>
                                        <p:tgtEl>
                                          <p:spTgt spid="10"/>
                                        </p:tgtEl>
                                      </p:cBhvr>
                                    </p:animEffect>
                                    <p:anim calcmode="lin" valueType="num">
                                      <p:cBhvr>
                                        <p:cTn id="17" dur="700" fill="hold"/>
                                        <p:tgtEl>
                                          <p:spTgt spid="10"/>
                                        </p:tgtEl>
                                        <p:attrNameLst>
                                          <p:attrName>ppt_x</p:attrName>
                                        </p:attrNameLst>
                                      </p:cBhvr>
                                      <p:tavLst>
                                        <p:tav tm="0">
                                          <p:val>
                                            <p:strVal val="#ppt_x"/>
                                          </p:val>
                                        </p:tav>
                                        <p:tav tm="100000">
                                          <p:val>
                                            <p:strVal val="#ppt_x"/>
                                          </p:val>
                                        </p:tav>
                                      </p:tavLst>
                                    </p:anim>
                                    <p:anim calcmode="lin" valueType="num">
                                      <p:cBhvr>
                                        <p:cTn id="18" dur="700" fill="hold"/>
                                        <p:tgtEl>
                                          <p:spTgt spid="10"/>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xmlns="" id="{AB00C997-0ECB-41BE-9F8F-D72A4479CB7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23015" y="6541369"/>
            <a:ext cx="922419" cy="354731"/>
          </a:xfrm>
          <a:prstGeom prst="rect">
            <a:avLst/>
          </a:prstGeom>
        </p:spPr>
      </p:pic>
      <p:pic>
        <p:nvPicPr>
          <p:cNvPr id="4" name="图片 7">
            <a:extLst>
              <a:ext uri="{FF2B5EF4-FFF2-40B4-BE49-F238E27FC236}">
                <a16:creationId xmlns:a16="http://schemas.microsoft.com/office/drawing/2014/main" xmlns="" id="{D5C3B3DC-7DE3-46A2-BB49-C13F5E8A93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22905" y="6503268"/>
            <a:ext cx="922419" cy="354731"/>
          </a:xfrm>
          <a:prstGeom prst="rect">
            <a:avLst/>
          </a:prstGeom>
        </p:spPr>
      </p:pic>
      <p:pic>
        <p:nvPicPr>
          <p:cNvPr id="5" name="图片 7">
            <a:extLst>
              <a:ext uri="{FF2B5EF4-FFF2-40B4-BE49-F238E27FC236}">
                <a16:creationId xmlns:a16="http://schemas.microsoft.com/office/drawing/2014/main" xmlns="" id="{C7EC3FE4-CCF3-4436-83DA-9CC19D172C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45434" y="6541368"/>
            <a:ext cx="922419" cy="354731"/>
          </a:xfrm>
          <a:prstGeom prst="rect">
            <a:avLst/>
          </a:prstGeom>
        </p:spPr>
      </p:pic>
      <p:pic>
        <p:nvPicPr>
          <p:cNvPr id="6" name="图片 7">
            <a:extLst>
              <a:ext uri="{FF2B5EF4-FFF2-40B4-BE49-F238E27FC236}">
                <a16:creationId xmlns:a16="http://schemas.microsoft.com/office/drawing/2014/main" xmlns="" id="{FB3583AC-CE08-43A1-BE35-15A7011501C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6281019"/>
            <a:ext cx="1552137" cy="596899"/>
          </a:xfrm>
          <a:prstGeom prst="rect">
            <a:avLst/>
          </a:prstGeom>
        </p:spPr>
      </p:pic>
      <p:pic>
        <p:nvPicPr>
          <p:cNvPr id="9" name="Picture 4" descr="Luoc do mang luoi giao thong ">
            <a:extLst>
              <a:ext uri="{FF2B5EF4-FFF2-40B4-BE49-F238E27FC236}">
                <a16:creationId xmlns:a16="http://schemas.microsoft.com/office/drawing/2014/main" xmlns="" id="{3A29F2DE-1504-4501-B3F7-F24A460CF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344" y="190500"/>
            <a:ext cx="469617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2772045F-05D8-4AB1-BD49-E030EF2A120C}"/>
              </a:ext>
            </a:extLst>
          </p:cNvPr>
          <p:cNvSpPr txBox="1"/>
          <p:nvPr/>
        </p:nvSpPr>
        <p:spPr>
          <a:xfrm>
            <a:off x="290830" y="624887"/>
            <a:ext cx="6506210" cy="1569660"/>
          </a:xfrm>
          <a:prstGeom prst="rect">
            <a:avLst/>
          </a:prstGeom>
          <a:noFill/>
        </p:spPr>
        <p:txBody>
          <a:bodyPr wrap="square">
            <a:spAutoFit/>
          </a:bodyPr>
          <a:lstStyle/>
          <a:p>
            <a:pPr algn="just" eaLnBrk="1" hangingPunct="1"/>
            <a:r>
              <a:rPr lang="da-DK" sz="3200" b="1" dirty="0">
                <a:latin typeface="Arial" panose="020B0604020202020204" pitchFamily="34" charset="0"/>
                <a:ea typeface="Times New Roman" panose="02020603050405020304" pitchFamily="18" charset="0"/>
                <a:cs typeface="Arial" panose="020B0604020202020204" pitchFamily="34" charset="0"/>
              </a:rPr>
              <a:t>Chỉ trên bản đồ </a:t>
            </a:r>
            <a:r>
              <a:rPr lang="en-US" altLang="en-US" sz="3200" b="1" dirty="0">
                <a:latin typeface="Arial" panose="020B0604020202020204" pitchFamily="34" charset="0"/>
                <a:cs typeface="Arial" panose="020B0604020202020204" pitchFamily="34" charset="0"/>
              </a:rPr>
              <a:t>những địa phương nào có hoạt động thương mại lớn nhất cả nước?</a:t>
            </a:r>
            <a:endParaRPr lang="en-US" sz="3200" b="1" dirty="0">
              <a:latin typeface="Arial" panose="020B0604020202020204" pitchFamily="34" charset="0"/>
              <a:cs typeface="Arial" panose="020B0604020202020204" pitchFamily="34" charset="0"/>
            </a:endParaRPr>
          </a:p>
        </p:txBody>
      </p:sp>
      <p:sp>
        <p:nvSpPr>
          <p:cNvPr id="11" name="Text Box 6">
            <a:extLst>
              <a:ext uri="{FF2B5EF4-FFF2-40B4-BE49-F238E27FC236}">
                <a16:creationId xmlns:a16="http://schemas.microsoft.com/office/drawing/2014/main" xmlns="" id="{90B1A810-0EB4-433E-B596-B9C822262FC5}"/>
              </a:ext>
            </a:extLst>
          </p:cNvPr>
          <p:cNvSpPr txBox="1">
            <a:spLocks noChangeArrowheads="1"/>
          </p:cNvSpPr>
          <p:nvPr/>
        </p:nvSpPr>
        <p:spPr bwMode="auto">
          <a:xfrm>
            <a:off x="4820545" y="2900620"/>
            <a:ext cx="14830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70C0"/>
                </a:solidFill>
              </a:rPr>
              <a:t>Hà Nội</a:t>
            </a:r>
          </a:p>
        </p:txBody>
      </p:sp>
      <p:sp>
        <p:nvSpPr>
          <p:cNvPr id="12" name="TextBox 11">
            <a:extLst>
              <a:ext uri="{FF2B5EF4-FFF2-40B4-BE49-F238E27FC236}">
                <a16:creationId xmlns:a16="http://schemas.microsoft.com/office/drawing/2014/main" xmlns="" id="{8803E67A-5FB1-4959-BD3C-790020D2495D}"/>
              </a:ext>
            </a:extLst>
          </p:cNvPr>
          <p:cNvSpPr txBox="1"/>
          <p:nvPr/>
        </p:nvSpPr>
        <p:spPr>
          <a:xfrm>
            <a:off x="2108835" y="5182546"/>
            <a:ext cx="6162040" cy="584775"/>
          </a:xfrm>
          <a:prstGeom prst="rect">
            <a:avLst/>
          </a:prstGeom>
          <a:noFill/>
        </p:spPr>
        <p:txBody>
          <a:bodyPr wrap="square">
            <a:spAutoFit/>
          </a:bodyPr>
          <a:lstStyle/>
          <a:p>
            <a:r>
              <a:rPr lang="en-US" altLang="en-US" sz="3200" b="1" dirty="0">
                <a:solidFill>
                  <a:srgbClr val="0070C0"/>
                </a:solidFill>
                <a:latin typeface="Arial" panose="020B0604020202020204" pitchFamily="34" charset="0"/>
                <a:cs typeface="Arial" panose="020B0604020202020204" pitchFamily="34" charset="0"/>
              </a:rPr>
              <a:t>Thành phố Hồ Chí Minh</a:t>
            </a:r>
            <a:endParaRPr lang="en-US" sz="3200" b="1" dirty="0">
              <a:solidFill>
                <a:srgbClr val="0070C0"/>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CA33EFF2-8946-45E4-ABDC-6227D0236074}"/>
              </a:ext>
            </a:extLst>
          </p:cNvPr>
          <p:cNvSpPr/>
          <p:nvPr/>
        </p:nvSpPr>
        <p:spPr>
          <a:xfrm>
            <a:off x="9265185" y="5474933"/>
            <a:ext cx="406067" cy="406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4A89D973-0BBD-4908-91DC-2345402ACCD0}"/>
              </a:ext>
            </a:extLst>
          </p:cNvPr>
          <p:cNvSpPr/>
          <p:nvPr/>
        </p:nvSpPr>
        <p:spPr>
          <a:xfrm>
            <a:off x="8837730" y="991485"/>
            <a:ext cx="406067" cy="406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xmlns="" id="{D82075A6-2968-411F-A496-5DDEA7AF17F8}"/>
              </a:ext>
            </a:extLst>
          </p:cNvPr>
          <p:cNvCxnSpPr>
            <a:cxnSpLocks/>
          </p:cNvCxnSpPr>
          <p:nvPr/>
        </p:nvCxnSpPr>
        <p:spPr>
          <a:xfrm flipH="1">
            <a:off x="6239502" y="1330960"/>
            <a:ext cx="2487938" cy="1637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B6D50D20-00C3-4F1A-90D6-BA27F5F22B81}"/>
              </a:ext>
            </a:extLst>
          </p:cNvPr>
          <p:cNvCxnSpPr>
            <a:cxnSpLocks/>
          </p:cNvCxnSpPr>
          <p:nvPr/>
        </p:nvCxnSpPr>
        <p:spPr>
          <a:xfrm flipH="1" flipV="1">
            <a:off x="6946915" y="5527040"/>
            <a:ext cx="2296883" cy="2402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3326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xmlns="" id="{A7084A1D-B1B0-4B1E-8773-4E1CCBAC090D}"/>
              </a:ext>
            </a:extLst>
          </p:cNvPr>
          <p:cNvGrpSpPr/>
          <p:nvPr/>
        </p:nvGrpSpPr>
        <p:grpSpPr>
          <a:xfrm>
            <a:off x="1178561" y="1702645"/>
            <a:ext cx="4730657" cy="769441"/>
            <a:chOff x="1491350" y="1727756"/>
            <a:chExt cx="2979950" cy="523540"/>
          </a:xfrm>
        </p:grpSpPr>
        <p:sp>
          <p:nvSpPr>
            <p:cNvPr id="24" name="矩形 23">
              <a:extLst>
                <a:ext uri="{FF2B5EF4-FFF2-40B4-BE49-F238E27FC236}">
                  <a16:creationId xmlns:a16="http://schemas.microsoft.com/office/drawing/2014/main" xmlns="" id="{D5A1D2CF-8A82-4D08-88C5-01C12D9A9EF9}"/>
                </a:ext>
              </a:extLst>
            </p:cNvPr>
            <p:cNvSpPr/>
            <p:nvPr/>
          </p:nvSpPr>
          <p:spPr>
            <a:xfrm>
              <a:off x="2000194" y="1727756"/>
              <a:ext cx="2471106" cy="52354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4400" b="1" i="0" u="none" strike="noStrike" kern="1200" cap="none" spc="0" normalizeH="0" baseline="0" noProof="0" dirty="0">
                  <a:ln>
                    <a:noFill/>
                  </a:ln>
                  <a:solidFill>
                    <a:srgbClr val="00557A"/>
                  </a:solidFill>
                  <a:effectLst/>
                  <a:uLnTx/>
                  <a:uFillTx/>
                  <a:latin typeface="Arial" panose="020B0604020202020204" pitchFamily="34" charset="0"/>
                  <a:ea typeface="微软雅黑" panose="020B0503020204020204" pitchFamily="34" charset="-122"/>
                  <a:cs typeface="Arial" panose="020B0604020202020204" pitchFamily="34" charset="0"/>
                </a:rPr>
                <a:t>THƯƠNG MẠI</a:t>
              </a:r>
              <a:endParaRPr kumimoji="0" lang="zh-CN" altLang="en-US" sz="4400" b="1" i="0" u="none" strike="noStrike" kern="1200" cap="none" spc="0" normalizeH="0" baseline="0" noProof="0" dirty="0">
                <a:ln>
                  <a:noFill/>
                </a:ln>
                <a:solidFill>
                  <a:srgbClr val="00557A"/>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25" name="组合 24">
              <a:extLst>
                <a:ext uri="{FF2B5EF4-FFF2-40B4-BE49-F238E27FC236}">
                  <a16:creationId xmlns:a16="http://schemas.microsoft.com/office/drawing/2014/main" xmlns="" id="{53B4447F-0ABC-4CCC-BF2F-F620C30C0432}"/>
                </a:ext>
              </a:extLst>
            </p:cNvPr>
            <p:cNvGrpSpPr/>
            <p:nvPr/>
          </p:nvGrpSpPr>
          <p:grpSpPr>
            <a:xfrm>
              <a:off x="1491350" y="1781435"/>
              <a:ext cx="426719" cy="430670"/>
              <a:chOff x="2409628" y="1585566"/>
              <a:chExt cx="1594024"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8" y="1620004"/>
                <a:ext cx="1594024"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29" name="图片 28">
            <a:extLst>
              <a:ext uri="{FF2B5EF4-FFF2-40B4-BE49-F238E27FC236}">
                <a16:creationId xmlns:a16="http://schemas.microsoft.com/office/drawing/2014/main" xmlns="" id="{2143593E-F7D3-46D9-B179-F46D046BC0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6682942" y="2166257"/>
            <a:ext cx="6192500" cy="4172677"/>
          </a:xfrm>
          <a:prstGeom prst="rect">
            <a:avLst/>
          </a:prstGeom>
        </p:spPr>
      </p:pic>
      <p:grpSp>
        <p:nvGrpSpPr>
          <p:cNvPr id="30" name="组合 29">
            <a:extLst>
              <a:ext uri="{FF2B5EF4-FFF2-40B4-BE49-F238E27FC236}">
                <a16:creationId xmlns:a16="http://schemas.microsoft.com/office/drawing/2014/main" xmlns="" id="{BE237EE8-B9B7-417E-A844-FD4F584CC403}"/>
              </a:ext>
            </a:extLst>
          </p:cNvPr>
          <p:cNvGrpSpPr/>
          <p:nvPr/>
        </p:nvGrpSpPr>
        <p:grpSpPr>
          <a:xfrm>
            <a:off x="1191106" y="3587570"/>
            <a:ext cx="3385696" cy="769441"/>
            <a:chOff x="1491350" y="1781435"/>
            <a:chExt cx="2111935" cy="468504"/>
          </a:xfrm>
        </p:grpSpPr>
        <p:sp>
          <p:nvSpPr>
            <p:cNvPr id="36" name="矩形 35">
              <a:extLst>
                <a:ext uri="{FF2B5EF4-FFF2-40B4-BE49-F238E27FC236}">
                  <a16:creationId xmlns:a16="http://schemas.microsoft.com/office/drawing/2014/main" xmlns="" id="{4923BC22-5BC5-421A-AF6A-50D9EA9B1D5D}"/>
                </a:ext>
              </a:extLst>
            </p:cNvPr>
            <p:cNvSpPr/>
            <p:nvPr/>
          </p:nvSpPr>
          <p:spPr>
            <a:xfrm>
              <a:off x="2061202" y="1781435"/>
              <a:ext cx="1542083" cy="46850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4400" b="1" i="0" u="none" strike="noStrike" kern="1200" cap="none" spc="0" normalizeH="0" baseline="0" noProof="0" dirty="0">
                  <a:ln>
                    <a:noFill/>
                  </a:ln>
                  <a:solidFill>
                    <a:srgbClr val="00557A"/>
                  </a:solidFill>
                  <a:effectLst/>
                  <a:uLnTx/>
                  <a:uFillTx/>
                  <a:latin typeface="Arial" panose="020B0604020202020204" pitchFamily="34" charset="0"/>
                  <a:ea typeface="微软雅黑" panose="020B0503020204020204" pitchFamily="34" charset="-122"/>
                  <a:cs typeface="Arial" panose="020B0604020202020204" pitchFamily="34" charset="0"/>
                </a:rPr>
                <a:t>DU LỊCH</a:t>
              </a:r>
              <a:endParaRPr kumimoji="0" lang="zh-CN" altLang="en-US" sz="4400" b="1" i="0" u="none" strike="noStrike" kern="1200" cap="none" spc="0" normalizeH="0" baseline="0" noProof="0" dirty="0">
                <a:ln>
                  <a:noFill/>
                </a:ln>
                <a:solidFill>
                  <a:srgbClr val="00557A"/>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32" name="组合 31">
              <a:extLst>
                <a:ext uri="{FF2B5EF4-FFF2-40B4-BE49-F238E27FC236}">
                  <a16:creationId xmlns:a16="http://schemas.microsoft.com/office/drawing/2014/main" xmlns="" id="{DF0FD59F-EAD3-4395-A66E-35912D1EA1D1}"/>
                </a:ext>
              </a:extLst>
            </p:cNvPr>
            <p:cNvGrpSpPr/>
            <p:nvPr/>
          </p:nvGrpSpPr>
          <p:grpSpPr>
            <a:xfrm>
              <a:off x="1491350" y="1781435"/>
              <a:ext cx="426719" cy="430670"/>
              <a:chOff x="2409628" y="1585566"/>
              <a:chExt cx="1594024" cy="1608784"/>
            </a:xfrm>
          </p:grpSpPr>
          <p:sp>
            <p:nvSpPr>
              <p:cNvPr id="33" name="Freeform 28">
                <a:extLst>
                  <a:ext uri="{FF2B5EF4-FFF2-40B4-BE49-F238E27FC236}">
                    <a16:creationId xmlns:a16="http://schemas.microsoft.com/office/drawing/2014/main" xmlns="" id="{B5183498-7DD4-4217-9C60-6ECA788D8DCA}"/>
                  </a:ext>
                </a:extLst>
              </p:cNvPr>
              <p:cNvSpPr>
                <a:spLocks noEditPoints="1"/>
              </p:cNvSpPr>
              <p:nvPr/>
            </p:nvSpPr>
            <p:spPr bwMode="auto">
              <a:xfrm>
                <a:off x="2409628" y="1620004"/>
                <a:ext cx="1594024"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4" name="Freeform 77">
                <a:extLst>
                  <a:ext uri="{FF2B5EF4-FFF2-40B4-BE49-F238E27FC236}">
                    <a16:creationId xmlns:a16="http://schemas.microsoft.com/office/drawing/2014/main" xmlns="" id="{7E9B4179-F08C-4781-845D-F3A1C7B6449D}"/>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37" name="组合 36">
            <a:extLst>
              <a:ext uri="{FF2B5EF4-FFF2-40B4-BE49-F238E27FC236}">
                <a16:creationId xmlns:a16="http://schemas.microsoft.com/office/drawing/2014/main" xmlns="" id="{65009B1A-0E94-4880-80BB-4084898E7B32}"/>
              </a:ext>
            </a:extLst>
          </p:cNvPr>
          <p:cNvGrpSpPr/>
          <p:nvPr/>
        </p:nvGrpSpPr>
        <p:grpSpPr>
          <a:xfrm>
            <a:off x="6943482" y="2387107"/>
            <a:ext cx="639278" cy="523571"/>
            <a:chOff x="2256140" y="1944762"/>
            <a:chExt cx="917169" cy="751165"/>
          </a:xfrm>
        </p:grpSpPr>
        <p:sp>
          <p:nvSpPr>
            <p:cNvPr id="38" name="Freeform 45">
              <a:extLst>
                <a:ext uri="{FF2B5EF4-FFF2-40B4-BE49-F238E27FC236}">
                  <a16:creationId xmlns:a16="http://schemas.microsoft.com/office/drawing/2014/main" xmlns="" id="{6A2E87E4-2D45-4360-8920-96576AD575BA}"/>
                </a:ext>
              </a:extLst>
            </p:cNvPr>
            <p:cNvSpPr>
              <a:spLocks noEditPoints="1"/>
            </p:cNvSpPr>
            <p:nvPr/>
          </p:nvSpPr>
          <p:spPr bwMode="auto">
            <a:xfrm>
              <a:off x="2737550" y="1944762"/>
              <a:ext cx="435759" cy="388034"/>
            </a:xfrm>
            <a:custGeom>
              <a:avLst/>
              <a:gdLst>
                <a:gd name="T0" fmla="*/ 81 w 89"/>
                <a:gd name="T1" fmla="*/ 9 h 79"/>
                <a:gd name="T2" fmla="*/ 48 w 89"/>
                <a:gd name="T3" fmla="*/ 20 h 79"/>
                <a:gd name="T4" fmla="*/ 33 w 89"/>
                <a:gd name="T5" fmla="*/ 5 h 79"/>
                <a:gd name="T6" fmla="*/ 25 w 89"/>
                <a:gd name="T7" fmla="*/ 13 h 79"/>
                <a:gd name="T8" fmla="*/ 31 w 89"/>
                <a:gd name="T9" fmla="*/ 19 h 79"/>
                <a:gd name="T10" fmla="*/ 31 w 89"/>
                <a:gd name="T11" fmla="*/ 24 h 79"/>
                <a:gd name="T12" fmla="*/ 5 w 89"/>
                <a:gd name="T13" fmla="*/ 34 h 79"/>
                <a:gd name="T14" fmla="*/ 6 w 89"/>
                <a:gd name="T15" fmla="*/ 44 h 79"/>
                <a:gd name="T16" fmla="*/ 29 w 89"/>
                <a:gd name="T17" fmla="*/ 54 h 79"/>
                <a:gd name="T18" fmla="*/ 27 w 89"/>
                <a:gd name="T19" fmla="*/ 73 h 79"/>
                <a:gd name="T20" fmla="*/ 35 w 89"/>
                <a:gd name="T21" fmla="*/ 75 h 79"/>
                <a:gd name="T22" fmla="*/ 44 w 89"/>
                <a:gd name="T23" fmla="*/ 61 h 79"/>
                <a:gd name="T24" fmla="*/ 79 w 89"/>
                <a:gd name="T25" fmla="*/ 71 h 79"/>
                <a:gd name="T26" fmla="*/ 84 w 89"/>
                <a:gd name="T27" fmla="*/ 62 h 79"/>
                <a:gd name="T28" fmla="*/ 65 w 89"/>
                <a:gd name="T29" fmla="*/ 37 h 79"/>
                <a:gd name="T30" fmla="*/ 86 w 89"/>
                <a:gd name="T31" fmla="*/ 18 h 79"/>
                <a:gd name="T32" fmla="*/ 81 w 89"/>
                <a:gd name="T33" fmla="*/ 9 h 79"/>
                <a:gd name="T34" fmla="*/ 50 w 89"/>
                <a:gd name="T35" fmla="*/ 38 h 79"/>
                <a:gd name="T36" fmla="*/ 42 w 89"/>
                <a:gd name="T37" fmla="*/ 48 h 79"/>
                <a:gd name="T38" fmla="*/ 37 w 89"/>
                <a:gd name="T39" fmla="*/ 46 h 79"/>
                <a:gd name="T40" fmla="*/ 37 w 89"/>
                <a:gd name="T41" fmla="*/ 33 h 79"/>
                <a:gd name="T42" fmla="*/ 43 w 89"/>
                <a:gd name="T43" fmla="*/ 32 h 79"/>
                <a:gd name="T44" fmla="*/ 50 w 89"/>
                <a:gd name="T45" fmla="*/ 38 h 79"/>
                <a:gd name="T46" fmla="*/ 22 w 89"/>
                <a:gd name="T47" fmla="*/ 38 h 79"/>
                <a:gd name="T48" fmla="*/ 30 w 89"/>
                <a:gd name="T49" fmla="*/ 35 h 79"/>
                <a:gd name="T50" fmla="*/ 30 w 89"/>
                <a:gd name="T51" fmla="*/ 42 h 79"/>
                <a:gd name="T52" fmla="*/ 22 w 89"/>
                <a:gd name="T53" fmla="*/ 38 h 79"/>
                <a:gd name="T54" fmla="*/ 57 w 89"/>
                <a:gd name="T55" fmla="*/ 46 h 79"/>
                <a:gd name="T56" fmla="*/ 67 w 89"/>
                <a:gd name="T57" fmla="*/ 57 h 79"/>
                <a:gd name="T58" fmla="*/ 51 w 89"/>
                <a:gd name="T59" fmla="*/ 52 h 79"/>
                <a:gd name="T60" fmla="*/ 57 w 89"/>
                <a:gd name="T61" fmla="*/ 46 h 79"/>
                <a:gd name="T62" fmla="*/ 56 w 89"/>
                <a:gd name="T63" fmla="*/ 28 h 79"/>
                <a:gd name="T64" fmla="*/ 61 w 89"/>
                <a:gd name="T65" fmla="*/ 27 h 79"/>
                <a:gd name="T66" fmla="*/ 58 w 89"/>
                <a:gd name="T67" fmla="*/ 30 h 79"/>
                <a:gd name="T68" fmla="*/ 56 w 89"/>
                <a:gd name="T69"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 name="Freeform 113">
              <a:extLst>
                <a:ext uri="{FF2B5EF4-FFF2-40B4-BE49-F238E27FC236}">
                  <a16:creationId xmlns:a16="http://schemas.microsoft.com/office/drawing/2014/main" xmlns="" id="{CC522818-A838-470B-9673-F01D5BA6C510}"/>
                </a:ext>
              </a:extLst>
            </p:cNvPr>
            <p:cNvSpPr>
              <a:spLocks/>
            </p:cNvSpPr>
            <p:nvPr/>
          </p:nvSpPr>
          <p:spPr bwMode="auto">
            <a:xfrm>
              <a:off x="2256140" y="2430322"/>
              <a:ext cx="284281" cy="265605"/>
            </a:xfrm>
            <a:custGeom>
              <a:avLst/>
              <a:gdLst>
                <a:gd name="T0" fmla="*/ 46 w 58"/>
                <a:gd name="T1" fmla="*/ 12 h 54"/>
                <a:gd name="T2" fmla="*/ 36 w 58"/>
                <a:gd name="T3" fmla="*/ 18 h 54"/>
                <a:gd name="T4" fmla="*/ 34 w 58"/>
                <a:gd name="T5" fmla="*/ 9 h 54"/>
                <a:gd name="T6" fmla="*/ 22 w 58"/>
                <a:gd name="T7" fmla="*/ 9 h 54"/>
                <a:gd name="T8" fmla="*/ 24 w 58"/>
                <a:gd name="T9" fmla="*/ 25 h 54"/>
                <a:gd name="T10" fmla="*/ 3 w 58"/>
                <a:gd name="T11" fmla="*/ 36 h 54"/>
                <a:gd name="T12" fmla="*/ 5 w 58"/>
                <a:gd name="T13" fmla="*/ 41 h 54"/>
                <a:gd name="T14" fmla="*/ 28 w 58"/>
                <a:gd name="T15" fmla="*/ 35 h 54"/>
                <a:gd name="T16" fmla="*/ 37 w 58"/>
                <a:gd name="T17" fmla="*/ 48 h 54"/>
                <a:gd name="T18" fmla="*/ 48 w 58"/>
                <a:gd name="T19" fmla="*/ 37 h 54"/>
                <a:gd name="T20" fmla="*/ 41 w 58"/>
                <a:gd name="T21" fmla="*/ 29 h 54"/>
                <a:gd name="T22" fmla="*/ 53 w 58"/>
                <a:gd name="T23" fmla="*/ 21 h 54"/>
                <a:gd name="T24" fmla="*/ 46 w 58"/>
                <a:gd name="T2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40" name="组合 39">
            <a:extLst>
              <a:ext uri="{FF2B5EF4-FFF2-40B4-BE49-F238E27FC236}">
                <a16:creationId xmlns:a16="http://schemas.microsoft.com/office/drawing/2014/main" xmlns="" id="{A7353921-0F25-4B37-9388-9D801EF9971D}"/>
              </a:ext>
            </a:extLst>
          </p:cNvPr>
          <p:cNvGrpSpPr/>
          <p:nvPr/>
        </p:nvGrpSpPr>
        <p:grpSpPr>
          <a:xfrm>
            <a:off x="6887861" y="4290663"/>
            <a:ext cx="1086067" cy="889493"/>
            <a:chOff x="2256140" y="1944762"/>
            <a:chExt cx="917169" cy="751165"/>
          </a:xfrm>
        </p:grpSpPr>
        <p:sp>
          <p:nvSpPr>
            <p:cNvPr id="41" name="Freeform 45">
              <a:extLst>
                <a:ext uri="{FF2B5EF4-FFF2-40B4-BE49-F238E27FC236}">
                  <a16:creationId xmlns:a16="http://schemas.microsoft.com/office/drawing/2014/main" xmlns="" id="{E540A1B3-C7B3-4480-ACB4-BF41B147AA18}"/>
                </a:ext>
              </a:extLst>
            </p:cNvPr>
            <p:cNvSpPr>
              <a:spLocks noEditPoints="1"/>
            </p:cNvSpPr>
            <p:nvPr/>
          </p:nvSpPr>
          <p:spPr bwMode="auto">
            <a:xfrm>
              <a:off x="2737550" y="1944762"/>
              <a:ext cx="435759" cy="388034"/>
            </a:xfrm>
            <a:custGeom>
              <a:avLst/>
              <a:gdLst>
                <a:gd name="T0" fmla="*/ 81 w 89"/>
                <a:gd name="T1" fmla="*/ 9 h 79"/>
                <a:gd name="T2" fmla="*/ 48 w 89"/>
                <a:gd name="T3" fmla="*/ 20 h 79"/>
                <a:gd name="T4" fmla="*/ 33 w 89"/>
                <a:gd name="T5" fmla="*/ 5 h 79"/>
                <a:gd name="T6" fmla="*/ 25 w 89"/>
                <a:gd name="T7" fmla="*/ 13 h 79"/>
                <a:gd name="T8" fmla="*/ 31 w 89"/>
                <a:gd name="T9" fmla="*/ 19 h 79"/>
                <a:gd name="T10" fmla="*/ 31 w 89"/>
                <a:gd name="T11" fmla="*/ 24 h 79"/>
                <a:gd name="T12" fmla="*/ 5 w 89"/>
                <a:gd name="T13" fmla="*/ 34 h 79"/>
                <a:gd name="T14" fmla="*/ 6 w 89"/>
                <a:gd name="T15" fmla="*/ 44 h 79"/>
                <a:gd name="T16" fmla="*/ 29 w 89"/>
                <a:gd name="T17" fmla="*/ 54 h 79"/>
                <a:gd name="T18" fmla="*/ 27 w 89"/>
                <a:gd name="T19" fmla="*/ 73 h 79"/>
                <a:gd name="T20" fmla="*/ 35 w 89"/>
                <a:gd name="T21" fmla="*/ 75 h 79"/>
                <a:gd name="T22" fmla="*/ 44 w 89"/>
                <a:gd name="T23" fmla="*/ 61 h 79"/>
                <a:gd name="T24" fmla="*/ 79 w 89"/>
                <a:gd name="T25" fmla="*/ 71 h 79"/>
                <a:gd name="T26" fmla="*/ 84 w 89"/>
                <a:gd name="T27" fmla="*/ 62 h 79"/>
                <a:gd name="T28" fmla="*/ 65 w 89"/>
                <a:gd name="T29" fmla="*/ 37 h 79"/>
                <a:gd name="T30" fmla="*/ 86 w 89"/>
                <a:gd name="T31" fmla="*/ 18 h 79"/>
                <a:gd name="T32" fmla="*/ 81 w 89"/>
                <a:gd name="T33" fmla="*/ 9 h 79"/>
                <a:gd name="T34" fmla="*/ 50 w 89"/>
                <a:gd name="T35" fmla="*/ 38 h 79"/>
                <a:gd name="T36" fmla="*/ 42 w 89"/>
                <a:gd name="T37" fmla="*/ 48 h 79"/>
                <a:gd name="T38" fmla="*/ 37 w 89"/>
                <a:gd name="T39" fmla="*/ 46 h 79"/>
                <a:gd name="T40" fmla="*/ 37 w 89"/>
                <a:gd name="T41" fmla="*/ 33 h 79"/>
                <a:gd name="T42" fmla="*/ 43 w 89"/>
                <a:gd name="T43" fmla="*/ 32 h 79"/>
                <a:gd name="T44" fmla="*/ 50 w 89"/>
                <a:gd name="T45" fmla="*/ 38 h 79"/>
                <a:gd name="T46" fmla="*/ 22 w 89"/>
                <a:gd name="T47" fmla="*/ 38 h 79"/>
                <a:gd name="T48" fmla="*/ 30 w 89"/>
                <a:gd name="T49" fmla="*/ 35 h 79"/>
                <a:gd name="T50" fmla="*/ 30 w 89"/>
                <a:gd name="T51" fmla="*/ 42 h 79"/>
                <a:gd name="T52" fmla="*/ 22 w 89"/>
                <a:gd name="T53" fmla="*/ 38 h 79"/>
                <a:gd name="T54" fmla="*/ 57 w 89"/>
                <a:gd name="T55" fmla="*/ 46 h 79"/>
                <a:gd name="T56" fmla="*/ 67 w 89"/>
                <a:gd name="T57" fmla="*/ 57 h 79"/>
                <a:gd name="T58" fmla="*/ 51 w 89"/>
                <a:gd name="T59" fmla="*/ 52 h 79"/>
                <a:gd name="T60" fmla="*/ 57 w 89"/>
                <a:gd name="T61" fmla="*/ 46 h 79"/>
                <a:gd name="T62" fmla="*/ 56 w 89"/>
                <a:gd name="T63" fmla="*/ 28 h 79"/>
                <a:gd name="T64" fmla="*/ 61 w 89"/>
                <a:gd name="T65" fmla="*/ 27 h 79"/>
                <a:gd name="T66" fmla="*/ 58 w 89"/>
                <a:gd name="T67" fmla="*/ 30 h 79"/>
                <a:gd name="T68" fmla="*/ 56 w 89"/>
                <a:gd name="T69"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 name="Freeform 113">
              <a:extLst>
                <a:ext uri="{FF2B5EF4-FFF2-40B4-BE49-F238E27FC236}">
                  <a16:creationId xmlns:a16="http://schemas.microsoft.com/office/drawing/2014/main" xmlns="" id="{BD925068-4994-4A3D-A0DB-A8ACFB57EF5D}"/>
                </a:ext>
              </a:extLst>
            </p:cNvPr>
            <p:cNvSpPr>
              <a:spLocks/>
            </p:cNvSpPr>
            <p:nvPr/>
          </p:nvSpPr>
          <p:spPr bwMode="auto">
            <a:xfrm>
              <a:off x="2256140" y="2430322"/>
              <a:ext cx="284281" cy="265605"/>
            </a:xfrm>
            <a:custGeom>
              <a:avLst/>
              <a:gdLst>
                <a:gd name="T0" fmla="*/ 46 w 58"/>
                <a:gd name="T1" fmla="*/ 12 h 54"/>
                <a:gd name="T2" fmla="*/ 36 w 58"/>
                <a:gd name="T3" fmla="*/ 18 h 54"/>
                <a:gd name="T4" fmla="*/ 34 w 58"/>
                <a:gd name="T5" fmla="*/ 9 h 54"/>
                <a:gd name="T6" fmla="*/ 22 w 58"/>
                <a:gd name="T7" fmla="*/ 9 h 54"/>
                <a:gd name="T8" fmla="*/ 24 w 58"/>
                <a:gd name="T9" fmla="*/ 25 h 54"/>
                <a:gd name="T10" fmla="*/ 3 w 58"/>
                <a:gd name="T11" fmla="*/ 36 h 54"/>
                <a:gd name="T12" fmla="*/ 5 w 58"/>
                <a:gd name="T13" fmla="*/ 41 h 54"/>
                <a:gd name="T14" fmla="*/ 28 w 58"/>
                <a:gd name="T15" fmla="*/ 35 h 54"/>
                <a:gd name="T16" fmla="*/ 37 w 58"/>
                <a:gd name="T17" fmla="*/ 48 h 54"/>
                <a:gd name="T18" fmla="*/ 48 w 58"/>
                <a:gd name="T19" fmla="*/ 37 h 54"/>
                <a:gd name="T20" fmla="*/ 41 w 58"/>
                <a:gd name="T21" fmla="*/ 29 h 54"/>
                <a:gd name="T22" fmla="*/ 53 w 58"/>
                <a:gd name="T23" fmla="*/ 21 h 54"/>
                <a:gd name="T24" fmla="*/ 46 w 58"/>
                <a:gd name="T2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Rectangle 1">
            <a:extLst>
              <a:ext uri="{FF2B5EF4-FFF2-40B4-BE49-F238E27FC236}">
                <a16:creationId xmlns:a16="http://schemas.microsoft.com/office/drawing/2014/main" xmlns="" id="{EFAF1209-AD81-40AD-A945-1C19A0DC45EB}"/>
              </a:ext>
            </a:extLst>
          </p:cNvPr>
          <p:cNvSpPr/>
          <p:nvPr/>
        </p:nvSpPr>
        <p:spPr>
          <a:xfrm>
            <a:off x="1840295" y="457200"/>
            <a:ext cx="1888425" cy="653230"/>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971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mph" presetSubtype="0" repeatCount="2000" fill="hold" nodeType="clickEffect">
                                  <p:stCondLst>
                                    <p:cond delay="0"/>
                                  </p:stCondLst>
                                  <p:childTnLst>
                                    <p:animEffect transition="out" filter="fade">
                                      <p:cBhvr>
                                        <p:cTn id="28" dur="500" tmFilter="0, 0; .2, .5; .8, .5; 1, 0"/>
                                        <p:tgtEl>
                                          <p:spTgt spid="30"/>
                                        </p:tgtEl>
                                      </p:cBhvr>
                                    </p:animEffect>
                                    <p:animScale>
                                      <p:cBhvr>
                                        <p:cTn id="29"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xmlns="" id="{EB2103BA-13F8-4146-ACCB-8D53E94F8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90" y="1254391"/>
            <a:ext cx="4506630" cy="5354730"/>
          </a:xfrm>
          <a:prstGeom prst="rect">
            <a:avLst/>
          </a:prstGeom>
        </p:spPr>
      </p:pic>
      <p:grpSp>
        <p:nvGrpSpPr>
          <p:cNvPr id="9" name="Group 8">
            <a:extLst>
              <a:ext uri="{FF2B5EF4-FFF2-40B4-BE49-F238E27FC236}">
                <a16:creationId xmlns:a16="http://schemas.microsoft.com/office/drawing/2014/main" xmlns="" id="{DE411CE2-AD44-40C5-8196-5CEF18514B9B}"/>
              </a:ext>
            </a:extLst>
          </p:cNvPr>
          <p:cNvGrpSpPr/>
          <p:nvPr/>
        </p:nvGrpSpPr>
        <p:grpSpPr>
          <a:xfrm>
            <a:off x="3769360" y="132080"/>
            <a:ext cx="8184550" cy="2733040"/>
            <a:chOff x="3769360" y="132080"/>
            <a:chExt cx="8184550" cy="2733040"/>
          </a:xfrm>
        </p:grpSpPr>
        <p:sp>
          <p:nvSpPr>
            <p:cNvPr id="8" name="Speech Bubble: Oval 7">
              <a:extLst>
                <a:ext uri="{FF2B5EF4-FFF2-40B4-BE49-F238E27FC236}">
                  <a16:creationId xmlns:a16="http://schemas.microsoft.com/office/drawing/2014/main" xmlns="" id="{46ED8EDB-A710-4641-AA5D-AF34C1046B47}"/>
                </a:ext>
              </a:extLst>
            </p:cNvPr>
            <p:cNvSpPr/>
            <p:nvPr/>
          </p:nvSpPr>
          <p:spPr>
            <a:xfrm>
              <a:off x="3769360" y="132080"/>
              <a:ext cx="8184550" cy="2733040"/>
            </a:xfrm>
            <a:custGeom>
              <a:avLst/>
              <a:gdLst>
                <a:gd name="connsiteX0" fmla="*/ -426497 w 8184550"/>
                <a:gd name="connsiteY0" fmla="*/ 1992359 h 2733040"/>
                <a:gd name="connsiteX1" fmla="*/ -182164 w 8184550"/>
                <a:gd name="connsiteY1" fmla="*/ 1823024 h 2733040"/>
                <a:gd name="connsiteX2" fmla="*/ 82531 w 8184550"/>
                <a:gd name="connsiteY2" fmla="*/ 1639578 h 2733040"/>
                <a:gd name="connsiteX3" fmla="*/ 3947758 w 8184550"/>
                <a:gd name="connsiteY3" fmla="*/ 852 h 2733040"/>
                <a:gd name="connsiteX4" fmla="*/ 7850675 w 8184550"/>
                <a:gd name="connsiteY4" fmla="*/ 825894 h 2733040"/>
                <a:gd name="connsiteX5" fmla="*/ 4340903 w 8184550"/>
                <a:gd name="connsiteY5" fmla="*/ 2730515 h 2733040"/>
                <a:gd name="connsiteX6" fmla="*/ 680827 w 8184550"/>
                <a:gd name="connsiteY6" fmla="*/ 2121278 h 2733040"/>
                <a:gd name="connsiteX7" fmla="*/ 127165 w 8184550"/>
                <a:gd name="connsiteY7" fmla="*/ 2056819 h 2733040"/>
                <a:gd name="connsiteX8" fmla="*/ -426497 w 8184550"/>
                <a:gd name="connsiteY8" fmla="*/ 1992359 h 27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4550" h="2733040" fill="none" extrusionOk="0">
                  <a:moveTo>
                    <a:pt x="-426497" y="1992359"/>
                  </a:moveTo>
                  <a:cubicBezTo>
                    <a:pt x="-309850" y="1908792"/>
                    <a:pt x="-282116" y="1933634"/>
                    <a:pt x="-182164" y="1823024"/>
                  </a:cubicBezTo>
                  <a:cubicBezTo>
                    <a:pt x="-82212" y="1712414"/>
                    <a:pt x="31002" y="1694578"/>
                    <a:pt x="82531" y="1639578"/>
                  </a:cubicBezTo>
                  <a:cubicBezTo>
                    <a:pt x="-585437" y="352961"/>
                    <a:pt x="1713637" y="544335"/>
                    <a:pt x="3947758" y="852"/>
                  </a:cubicBezTo>
                  <a:cubicBezTo>
                    <a:pt x="5570136" y="-45330"/>
                    <a:pt x="7145463" y="352688"/>
                    <a:pt x="7850675" y="825894"/>
                  </a:cubicBezTo>
                  <a:cubicBezTo>
                    <a:pt x="9299043" y="1618010"/>
                    <a:pt x="7110661" y="2585819"/>
                    <a:pt x="4340903" y="2730515"/>
                  </a:cubicBezTo>
                  <a:cubicBezTo>
                    <a:pt x="2804193" y="2958692"/>
                    <a:pt x="1467837" y="2489017"/>
                    <a:pt x="680827" y="2121278"/>
                  </a:cubicBezTo>
                  <a:cubicBezTo>
                    <a:pt x="508212" y="2101561"/>
                    <a:pt x="317646" y="2025415"/>
                    <a:pt x="127165" y="2056819"/>
                  </a:cubicBezTo>
                  <a:cubicBezTo>
                    <a:pt x="-63316" y="2088222"/>
                    <a:pt x="-209820" y="1978090"/>
                    <a:pt x="-426497" y="1992359"/>
                  </a:cubicBezTo>
                  <a:close/>
                </a:path>
                <a:path w="8184550" h="2733040" stroke="0" extrusionOk="0">
                  <a:moveTo>
                    <a:pt x="-426497" y="1992359"/>
                  </a:moveTo>
                  <a:cubicBezTo>
                    <a:pt x="-348417" y="1930171"/>
                    <a:pt x="-258730" y="1877721"/>
                    <a:pt x="-182164" y="1823024"/>
                  </a:cubicBezTo>
                  <a:cubicBezTo>
                    <a:pt x="-105598" y="1768327"/>
                    <a:pt x="12744" y="1698347"/>
                    <a:pt x="82531" y="1639578"/>
                  </a:cubicBezTo>
                  <a:cubicBezTo>
                    <a:pt x="-29955" y="491956"/>
                    <a:pt x="1041999" y="118638"/>
                    <a:pt x="3947758" y="852"/>
                  </a:cubicBezTo>
                  <a:cubicBezTo>
                    <a:pt x="5644850" y="62571"/>
                    <a:pt x="7159225" y="271055"/>
                    <a:pt x="7850675" y="825894"/>
                  </a:cubicBezTo>
                  <a:cubicBezTo>
                    <a:pt x="8625676" y="1614747"/>
                    <a:pt x="6970998" y="2524133"/>
                    <a:pt x="4340903" y="2730515"/>
                  </a:cubicBezTo>
                  <a:cubicBezTo>
                    <a:pt x="2836669" y="2977903"/>
                    <a:pt x="1445548" y="2525977"/>
                    <a:pt x="680827" y="2121278"/>
                  </a:cubicBezTo>
                  <a:cubicBezTo>
                    <a:pt x="540503" y="2123701"/>
                    <a:pt x="298062" y="2070010"/>
                    <a:pt x="116092" y="2055529"/>
                  </a:cubicBezTo>
                  <a:cubicBezTo>
                    <a:pt x="-65878" y="2041048"/>
                    <a:pt x="-260489" y="1997838"/>
                    <a:pt x="-426497" y="1992359"/>
                  </a:cubicBezTo>
                  <a:close/>
                </a:path>
              </a:pathLst>
            </a:custGeom>
            <a:solidFill>
              <a:srgbClr val="FDFCE5"/>
            </a:solidFill>
            <a:ln w="57150">
              <a:solidFill>
                <a:srgbClr val="44641E"/>
              </a:solidFill>
              <a:extLst>
                <a:ext uri="{C807C97D-BFC1-408E-A445-0C87EB9F89A2}">
                  <ask:lineSketchStyleProps xmlns:ask="http://schemas.microsoft.com/office/drawing/2018/sketchyshapes" xmlns="" sd="1962461918">
                    <a:prstGeom prst="wedgeEllipseCallout">
                      <a:avLst>
                        <a:gd name="adj1" fmla="val -55211"/>
                        <a:gd name="adj2" fmla="val 2289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E2F24FD-9779-4B79-AA13-663EDD8EE329}"/>
                </a:ext>
              </a:extLst>
            </p:cNvPr>
            <p:cNvSpPr txBox="1"/>
            <p:nvPr/>
          </p:nvSpPr>
          <p:spPr>
            <a:xfrm>
              <a:off x="4184652" y="756001"/>
              <a:ext cx="7053580" cy="1569660"/>
            </a:xfrm>
            <a:prstGeom prst="rect">
              <a:avLst/>
            </a:prstGeom>
            <a:noFill/>
          </p:spPr>
          <p:txBody>
            <a:bodyPr wrap="square">
              <a:spAutoFit/>
            </a:bodyPr>
            <a:lstStyle/>
            <a:p>
              <a:pPr algn="ctr"/>
              <a:r>
                <a:rPr lang="da-DK" sz="3200" b="1" dirty="0">
                  <a:latin typeface="Arial" panose="020B0604020202020204" pitchFamily="34" charset="0"/>
                  <a:ea typeface="Times New Roman" panose="02020603050405020304" pitchFamily="18" charset="0"/>
                  <a:cs typeface="Arial" panose="020B0604020202020204" pitchFamily="34" charset="0"/>
                </a:rPr>
                <a:t>Tôi là nhà đầu tư nước ngoài, tôi muốn đầu tư vào ngành du lịch ở Việt Nam.</a:t>
              </a:r>
              <a:endParaRPr lang="en-US" sz="3200" b="1"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xmlns="" id="{6AB08426-B39D-4192-8834-898AAD25470C}"/>
              </a:ext>
            </a:extLst>
          </p:cNvPr>
          <p:cNvGrpSpPr/>
          <p:nvPr/>
        </p:nvGrpSpPr>
        <p:grpSpPr>
          <a:xfrm>
            <a:off x="3769360" y="132080"/>
            <a:ext cx="8184550" cy="2733040"/>
            <a:chOff x="3929681" y="2270202"/>
            <a:chExt cx="8184550" cy="2733040"/>
          </a:xfrm>
        </p:grpSpPr>
        <p:sp>
          <p:nvSpPr>
            <p:cNvPr id="10" name="Speech Bubble: Oval 9">
              <a:extLst>
                <a:ext uri="{FF2B5EF4-FFF2-40B4-BE49-F238E27FC236}">
                  <a16:creationId xmlns:a16="http://schemas.microsoft.com/office/drawing/2014/main" xmlns="" id="{56F9664D-9C1C-47DA-8ABF-AA2B14DD5922}"/>
                </a:ext>
              </a:extLst>
            </p:cNvPr>
            <p:cNvSpPr/>
            <p:nvPr/>
          </p:nvSpPr>
          <p:spPr>
            <a:xfrm>
              <a:off x="3929681" y="2270202"/>
              <a:ext cx="8184550" cy="2733040"/>
            </a:xfrm>
            <a:custGeom>
              <a:avLst/>
              <a:gdLst>
                <a:gd name="connsiteX0" fmla="*/ -426497 w 8184550"/>
                <a:gd name="connsiteY0" fmla="*/ 1992359 h 2733040"/>
                <a:gd name="connsiteX1" fmla="*/ -182164 w 8184550"/>
                <a:gd name="connsiteY1" fmla="*/ 1823024 h 2733040"/>
                <a:gd name="connsiteX2" fmla="*/ 82531 w 8184550"/>
                <a:gd name="connsiteY2" fmla="*/ 1639578 h 2733040"/>
                <a:gd name="connsiteX3" fmla="*/ 3947758 w 8184550"/>
                <a:gd name="connsiteY3" fmla="*/ 852 h 2733040"/>
                <a:gd name="connsiteX4" fmla="*/ 7850675 w 8184550"/>
                <a:gd name="connsiteY4" fmla="*/ 825894 h 2733040"/>
                <a:gd name="connsiteX5" fmla="*/ 4340903 w 8184550"/>
                <a:gd name="connsiteY5" fmla="*/ 2730515 h 2733040"/>
                <a:gd name="connsiteX6" fmla="*/ 680827 w 8184550"/>
                <a:gd name="connsiteY6" fmla="*/ 2121278 h 2733040"/>
                <a:gd name="connsiteX7" fmla="*/ 127165 w 8184550"/>
                <a:gd name="connsiteY7" fmla="*/ 2056819 h 2733040"/>
                <a:gd name="connsiteX8" fmla="*/ -426497 w 8184550"/>
                <a:gd name="connsiteY8" fmla="*/ 1992359 h 27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4550" h="2733040" fill="none" extrusionOk="0">
                  <a:moveTo>
                    <a:pt x="-426497" y="1992359"/>
                  </a:moveTo>
                  <a:cubicBezTo>
                    <a:pt x="-309850" y="1908792"/>
                    <a:pt x="-282116" y="1933634"/>
                    <a:pt x="-182164" y="1823024"/>
                  </a:cubicBezTo>
                  <a:cubicBezTo>
                    <a:pt x="-82212" y="1712414"/>
                    <a:pt x="31002" y="1694578"/>
                    <a:pt x="82531" y="1639578"/>
                  </a:cubicBezTo>
                  <a:cubicBezTo>
                    <a:pt x="-585437" y="352961"/>
                    <a:pt x="1713637" y="544335"/>
                    <a:pt x="3947758" y="852"/>
                  </a:cubicBezTo>
                  <a:cubicBezTo>
                    <a:pt x="5570136" y="-45330"/>
                    <a:pt x="7145463" y="352688"/>
                    <a:pt x="7850675" y="825894"/>
                  </a:cubicBezTo>
                  <a:cubicBezTo>
                    <a:pt x="9299043" y="1618010"/>
                    <a:pt x="7110661" y="2585819"/>
                    <a:pt x="4340903" y="2730515"/>
                  </a:cubicBezTo>
                  <a:cubicBezTo>
                    <a:pt x="2804193" y="2958692"/>
                    <a:pt x="1467837" y="2489017"/>
                    <a:pt x="680827" y="2121278"/>
                  </a:cubicBezTo>
                  <a:cubicBezTo>
                    <a:pt x="508212" y="2101561"/>
                    <a:pt x="317646" y="2025415"/>
                    <a:pt x="127165" y="2056819"/>
                  </a:cubicBezTo>
                  <a:cubicBezTo>
                    <a:pt x="-63316" y="2088222"/>
                    <a:pt x="-209820" y="1978090"/>
                    <a:pt x="-426497" y="1992359"/>
                  </a:cubicBezTo>
                  <a:close/>
                </a:path>
                <a:path w="8184550" h="2733040" stroke="0" extrusionOk="0">
                  <a:moveTo>
                    <a:pt x="-426497" y="1992359"/>
                  </a:moveTo>
                  <a:cubicBezTo>
                    <a:pt x="-348417" y="1930171"/>
                    <a:pt x="-258730" y="1877721"/>
                    <a:pt x="-182164" y="1823024"/>
                  </a:cubicBezTo>
                  <a:cubicBezTo>
                    <a:pt x="-105598" y="1768327"/>
                    <a:pt x="12744" y="1698347"/>
                    <a:pt x="82531" y="1639578"/>
                  </a:cubicBezTo>
                  <a:cubicBezTo>
                    <a:pt x="-29955" y="491956"/>
                    <a:pt x="1041999" y="118638"/>
                    <a:pt x="3947758" y="852"/>
                  </a:cubicBezTo>
                  <a:cubicBezTo>
                    <a:pt x="5644850" y="62571"/>
                    <a:pt x="7159225" y="271055"/>
                    <a:pt x="7850675" y="825894"/>
                  </a:cubicBezTo>
                  <a:cubicBezTo>
                    <a:pt x="8625676" y="1614747"/>
                    <a:pt x="6970998" y="2524133"/>
                    <a:pt x="4340903" y="2730515"/>
                  </a:cubicBezTo>
                  <a:cubicBezTo>
                    <a:pt x="2836669" y="2977903"/>
                    <a:pt x="1445548" y="2525977"/>
                    <a:pt x="680827" y="2121278"/>
                  </a:cubicBezTo>
                  <a:cubicBezTo>
                    <a:pt x="540503" y="2123701"/>
                    <a:pt x="298062" y="2070010"/>
                    <a:pt x="116092" y="2055529"/>
                  </a:cubicBezTo>
                  <a:cubicBezTo>
                    <a:pt x="-65878" y="2041048"/>
                    <a:pt x="-260489" y="1997838"/>
                    <a:pt x="-426497" y="1992359"/>
                  </a:cubicBezTo>
                  <a:close/>
                </a:path>
              </a:pathLst>
            </a:custGeom>
            <a:solidFill>
              <a:srgbClr val="FDFCE5"/>
            </a:solidFill>
            <a:ln w="57150">
              <a:solidFill>
                <a:srgbClr val="44641E"/>
              </a:solidFill>
              <a:extLst>
                <a:ext uri="{C807C97D-BFC1-408E-A445-0C87EB9F89A2}">
                  <ask:lineSketchStyleProps xmlns:ask="http://schemas.microsoft.com/office/drawing/2018/sketchyshapes" xmlns="" sd="1962461918">
                    <a:prstGeom prst="wedgeEllipseCallout">
                      <a:avLst>
                        <a:gd name="adj1" fmla="val -55211"/>
                        <a:gd name="adj2" fmla="val 2289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EC4AF9F-F670-423C-ACBA-B6E414E10DE6}"/>
                </a:ext>
              </a:extLst>
            </p:cNvPr>
            <p:cNvSpPr txBox="1"/>
            <p:nvPr/>
          </p:nvSpPr>
          <p:spPr>
            <a:xfrm>
              <a:off x="4053842" y="2982794"/>
              <a:ext cx="7782560"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Các bạn hãy giới thiệu cho tôi những điều kiện thuận lợi để phát triển du lịch ở đất nước bạn!</a:t>
              </a:r>
            </a:p>
          </p:txBody>
        </p:sp>
      </p:grpSp>
    </p:spTree>
    <p:extLst>
      <p:ext uri="{BB962C8B-B14F-4D97-AF65-F5344CB8AC3E}">
        <p14:creationId xmlns:p14="http://schemas.microsoft.com/office/powerpoint/2010/main" val="19982007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xmlns="" id="{0D2EF722-AC9E-4C65-A690-2FDDAAAD6CF9}"/>
              </a:ext>
            </a:extLst>
          </p:cNvPr>
          <p:cNvPicPr>
            <a:picLocks noChangeAspect="1"/>
          </p:cNvPicPr>
          <p:nvPr/>
        </p:nvPicPr>
        <p:blipFill>
          <a:blip r:embed="rId3"/>
          <a:stretch>
            <a:fillRect/>
          </a:stretch>
        </p:blipFill>
        <p:spPr>
          <a:xfrm>
            <a:off x="1340999" y="1271544"/>
            <a:ext cx="9416944" cy="4337093"/>
          </a:xfrm>
          <a:prstGeom prst="rect">
            <a:avLst/>
          </a:prstGeom>
        </p:spPr>
      </p:pic>
      <p:pic>
        <p:nvPicPr>
          <p:cNvPr id="64" name="图片 63">
            <a:extLst>
              <a:ext uri="{FF2B5EF4-FFF2-40B4-BE49-F238E27FC236}">
                <a16:creationId xmlns:a16="http://schemas.microsoft.com/office/drawing/2014/main" xmlns="" id="{FA302E32-7E2C-404B-BFA9-B9238829CD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5" name="图片 64">
            <a:extLst>
              <a:ext uri="{FF2B5EF4-FFF2-40B4-BE49-F238E27FC236}">
                <a16:creationId xmlns:a16="http://schemas.microsoft.com/office/drawing/2014/main" xmlns="" id="{1E3FF6F6-13DC-43C7-BC1C-C97E2FE728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66" name="图片 65">
            <a:extLst>
              <a:ext uri="{FF2B5EF4-FFF2-40B4-BE49-F238E27FC236}">
                <a16:creationId xmlns:a16="http://schemas.microsoft.com/office/drawing/2014/main" xmlns="" id="{999B95EF-57B9-4705-87B3-AA4554D7A4C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95102" y="6298230"/>
            <a:ext cx="1397903" cy="537586"/>
          </a:xfrm>
          <a:prstGeom prst="rect">
            <a:avLst/>
          </a:prstGeom>
        </p:spPr>
      </p:pic>
      <p:pic>
        <p:nvPicPr>
          <p:cNvPr id="67" name="图片 66">
            <a:extLst>
              <a:ext uri="{FF2B5EF4-FFF2-40B4-BE49-F238E27FC236}">
                <a16:creationId xmlns:a16="http://schemas.microsoft.com/office/drawing/2014/main" xmlns="" id="{EEFAF566-0F6E-4A64-89C6-A38B7E8ADC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450" y="6029579"/>
            <a:ext cx="2100438" cy="807757"/>
          </a:xfrm>
          <a:prstGeom prst="rect">
            <a:avLst/>
          </a:prstGeom>
        </p:spPr>
      </p:pic>
      <p:pic>
        <p:nvPicPr>
          <p:cNvPr id="68" name="图片 67">
            <a:extLst>
              <a:ext uri="{FF2B5EF4-FFF2-40B4-BE49-F238E27FC236}">
                <a16:creationId xmlns:a16="http://schemas.microsoft.com/office/drawing/2014/main" xmlns="" id="{349A3226-4EB5-41ED-9463-A1AC4A1854C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63309" y="6503269"/>
            <a:ext cx="922419" cy="354731"/>
          </a:xfrm>
          <a:prstGeom prst="rect">
            <a:avLst/>
          </a:prstGeom>
        </p:spPr>
      </p:pic>
      <p:pic>
        <p:nvPicPr>
          <p:cNvPr id="69" name="图片 68">
            <a:extLst>
              <a:ext uri="{FF2B5EF4-FFF2-40B4-BE49-F238E27FC236}">
                <a16:creationId xmlns:a16="http://schemas.microsoft.com/office/drawing/2014/main" xmlns="" id="{B15ACCA6-9DA2-4F09-B016-208CC64DD47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00970" y="294999"/>
            <a:ext cx="1566018" cy="1108172"/>
          </a:xfrm>
          <a:prstGeom prst="rect">
            <a:avLst/>
          </a:prstGeom>
        </p:spPr>
      </p:pic>
      <p:pic>
        <p:nvPicPr>
          <p:cNvPr id="70" name="图片 69">
            <a:extLst>
              <a:ext uri="{FF2B5EF4-FFF2-40B4-BE49-F238E27FC236}">
                <a16:creationId xmlns:a16="http://schemas.microsoft.com/office/drawing/2014/main" xmlns="" id="{65B8F962-2975-4A85-B4F0-12371E730A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80371" y="1007724"/>
            <a:ext cx="1105092" cy="782004"/>
          </a:xfrm>
          <a:prstGeom prst="rect">
            <a:avLst/>
          </a:prstGeom>
        </p:spPr>
      </p:pic>
      <p:pic>
        <p:nvPicPr>
          <p:cNvPr id="75" name="图片 74">
            <a:extLst>
              <a:ext uri="{FF2B5EF4-FFF2-40B4-BE49-F238E27FC236}">
                <a16:creationId xmlns:a16="http://schemas.microsoft.com/office/drawing/2014/main" xmlns="" id="{CE565F27-2DB3-464F-887A-824D0FF1F29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771019" y="713548"/>
            <a:ext cx="1247331" cy="1621087"/>
          </a:xfrm>
          <a:prstGeom prst="rect">
            <a:avLst/>
          </a:prstGeom>
        </p:spPr>
      </p:pic>
      <p:pic>
        <p:nvPicPr>
          <p:cNvPr id="76" name="图片 75">
            <a:extLst>
              <a:ext uri="{FF2B5EF4-FFF2-40B4-BE49-F238E27FC236}">
                <a16:creationId xmlns:a16="http://schemas.microsoft.com/office/drawing/2014/main" xmlns="" id="{A6985571-C6E0-40B5-9EF9-5E1A78EED1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244262" y="5400187"/>
            <a:ext cx="1837722" cy="1300440"/>
          </a:xfrm>
          <a:prstGeom prst="rect">
            <a:avLst/>
          </a:prstGeom>
        </p:spPr>
      </p:pic>
      <p:pic>
        <p:nvPicPr>
          <p:cNvPr id="4" name="Picture 3">
            <a:extLst>
              <a:ext uri="{FF2B5EF4-FFF2-40B4-BE49-F238E27FC236}">
                <a16:creationId xmlns:a16="http://schemas.microsoft.com/office/drawing/2014/main" xmlns="" id="{8197A04A-7B37-4D50-B94C-7EB50EF71D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9484"/>
          <a:stretch/>
        </p:blipFill>
        <p:spPr>
          <a:xfrm>
            <a:off x="3309194" y="2157274"/>
            <a:ext cx="5573611" cy="2212744"/>
          </a:xfrm>
          <a:prstGeom prst="rect">
            <a:avLst/>
          </a:prstGeom>
        </p:spPr>
      </p:pic>
    </p:spTree>
    <p:extLst>
      <p:ext uri="{BB962C8B-B14F-4D97-AF65-F5344CB8AC3E}">
        <p14:creationId xmlns:p14="http://schemas.microsoft.com/office/powerpoint/2010/main" val="13311721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randombar(horizontal)">
                                      <p:cBhvr>
                                        <p:cTn id="10" dur="500"/>
                                        <p:tgtEl>
                                          <p:spTgt spid="65"/>
                                        </p:tgtEl>
                                      </p:cBhvr>
                                    </p:animEffect>
                                  </p:childTnLst>
                                </p:cTn>
                              </p:par>
                              <p:par>
                                <p:cTn id="11" presetID="14" presetClass="entr" presetSubtype="1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randombar(horizontal)">
                                      <p:cBhvr>
                                        <p:cTn id="13" dur="500"/>
                                        <p:tgtEl>
                                          <p:spTgt spid="66"/>
                                        </p:tgtEl>
                                      </p:cBhvr>
                                    </p:animEffect>
                                  </p:childTnLst>
                                </p:cTn>
                              </p:par>
                              <p:par>
                                <p:cTn id="14" presetID="14" presetClass="entr" presetSubtype="1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randombar(horizontal)">
                                      <p:cBhvr>
                                        <p:cTn id="16" dur="500"/>
                                        <p:tgtEl>
                                          <p:spTgt spid="67"/>
                                        </p:tgtEl>
                                      </p:cBhvr>
                                    </p:animEffect>
                                  </p:childTnLst>
                                </p:cTn>
                              </p:par>
                              <p:par>
                                <p:cTn id="17" presetID="14" presetClass="entr" presetSubtype="1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par>
                                <p:cTn id="20" presetID="14" presetClass="entr" presetSubtype="1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randombar(horizontal)">
                                      <p:cBhvr>
                                        <p:cTn id="22" dur="500"/>
                                        <p:tgtEl>
                                          <p:spTgt spid="69"/>
                                        </p:tgtEl>
                                      </p:cBhvr>
                                    </p:animEffect>
                                  </p:childTnLst>
                                </p:cTn>
                              </p:par>
                              <p:par>
                                <p:cTn id="23" presetID="14" presetClass="entr" presetSubtype="1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randombar(horizontal)">
                                      <p:cBhvr>
                                        <p:cTn id="25" dur="500"/>
                                        <p:tgtEl>
                                          <p:spTgt spid="70"/>
                                        </p:tgtEl>
                                      </p:cBhvr>
                                    </p:animEffect>
                                  </p:childTnLst>
                                </p:cTn>
                              </p:par>
                              <p:par>
                                <p:cTn id="26" presetID="14" presetClass="entr" presetSubtype="1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randombar(horizontal)">
                                      <p:cBhvr>
                                        <p:cTn id="28" dur="500"/>
                                        <p:tgtEl>
                                          <p:spTgt spid="75"/>
                                        </p:tgtEl>
                                      </p:cBhvr>
                                    </p:animEffect>
                                  </p:childTnLst>
                                </p:cTn>
                              </p:par>
                              <p:par>
                                <p:cTn id="29" presetID="14" presetClass="entr" presetSubtype="1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randombar(horizontal)">
                                      <p:cBhvr>
                                        <p:cTn id="31" dur="500"/>
                                        <p:tgtEl>
                                          <p:spTgt spid="76"/>
                                        </p:tgtEl>
                                      </p:cBhvr>
                                    </p:animEffect>
                                  </p:childTnLst>
                                </p:cTn>
                              </p:par>
                              <p:par>
                                <p:cTn id="32" presetID="6"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9">
            <a:extLst>
              <a:ext uri="{FF2B5EF4-FFF2-40B4-BE49-F238E27FC236}">
                <a16:creationId xmlns:a16="http://schemas.microsoft.com/office/drawing/2014/main" xmlns="" id="{AD2D8C08-7379-4633-A9DC-0955D68CC233}"/>
              </a:ext>
            </a:extLst>
          </p:cNvPr>
          <p:cNvSpPr>
            <a:spLocks noChangeArrowheads="1"/>
          </p:cNvSpPr>
          <p:nvPr/>
        </p:nvSpPr>
        <p:spPr bwMode="auto">
          <a:xfrm>
            <a:off x="3817664" y="1575335"/>
            <a:ext cx="4155877" cy="2087609"/>
          </a:xfrm>
          <a:prstGeom prst="ellipse">
            <a:avLst/>
          </a:prstGeom>
          <a:solidFill>
            <a:srgbClr val="FFFFCC"/>
          </a:solidFill>
          <a:ln w="38100">
            <a:solidFill>
              <a:srgbClr val="FFC0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9933FF"/>
                </a:solidFill>
                <a:effectLst/>
                <a:uLnTx/>
                <a:uFillTx/>
                <a:latin typeface="Arial" panose="020B0604020202020204" pitchFamily="34" charset="0"/>
                <a:cs typeface="Arial" panose="020B0604020202020204" pitchFamily="34" charset="0"/>
              </a:rPr>
              <a:t>Ngành du lịch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9933FF"/>
                </a:solidFill>
                <a:effectLst/>
                <a:uLnTx/>
                <a:uFillTx/>
                <a:latin typeface="Arial" panose="020B0604020202020204" pitchFamily="34" charset="0"/>
                <a:cs typeface="Arial" panose="020B0604020202020204" pitchFamily="34" charset="0"/>
              </a:rPr>
              <a:t>ngày càng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9933FF"/>
                </a:solidFill>
                <a:effectLst/>
                <a:uLnTx/>
                <a:uFillTx/>
                <a:latin typeface="Arial" panose="020B0604020202020204" pitchFamily="34" charset="0"/>
                <a:cs typeface="Arial" panose="020B0604020202020204" pitchFamily="34" charset="0"/>
              </a:rPr>
              <a:t>phát triển</a:t>
            </a:r>
          </a:p>
        </p:txBody>
      </p:sp>
      <p:sp>
        <p:nvSpPr>
          <p:cNvPr id="3" name="Text Box 10">
            <a:extLst>
              <a:ext uri="{FF2B5EF4-FFF2-40B4-BE49-F238E27FC236}">
                <a16:creationId xmlns:a16="http://schemas.microsoft.com/office/drawing/2014/main" xmlns="" id="{CFDE1E2C-AD19-4F85-BD4E-0B555D953FE8}"/>
              </a:ext>
            </a:extLst>
          </p:cNvPr>
          <p:cNvSpPr txBox="1">
            <a:spLocks noChangeArrowheads="1"/>
          </p:cNvSpPr>
          <p:nvPr/>
        </p:nvSpPr>
        <p:spPr bwMode="auto">
          <a:xfrm>
            <a:off x="3084800" y="235722"/>
            <a:ext cx="5687120" cy="584775"/>
          </a:xfrm>
          <a:prstGeom prst="rect">
            <a:avLst/>
          </a:prstGeom>
          <a:solidFill>
            <a:srgbClr val="FFCCCC"/>
          </a:solidFill>
          <a:ln w="2857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Nhiều</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lễ</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hội</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truyền</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thống</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 Box 11">
            <a:extLst>
              <a:ext uri="{FF2B5EF4-FFF2-40B4-BE49-F238E27FC236}">
                <a16:creationId xmlns:a16="http://schemas.microsoft.com/office/drawing/2014/main" xmlns="" id="{798C2B99-085F-4096-A959-26D0346F11A4}"/>
              </a:ext>
            </a:extLst>
          </p:cNvPr>
          <p:cNvSpPr txBox="1">
            <a:spLocks noChangeArrowheads="1"/>
          </p:cNvSpPr>
          <p:nvPr/>
        </p:nvSpPr>
        <p:spPr bwMode="auto">
          <a:xfrm>
            <a:off x="4381426" y="4764322"/>
            <a:ext cx="3093867" cy="1077218"/>
          </a:xfrm>
          <a:prstGeom prst="rect">
            <a:avLst/>
          </a:prstGeom>
          <a:solidFill>
            <a:srgbClr val="FFCCCC"/>
          </a:solidFill>
          <a:ln w="2857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Có các vườn quốc gia</a:t>
            </a:r>
          </a:p>
        </p:txBody>
      </p:sp>
      <p:sp>
        <p:nvSpPr>
          <p:cNvPr id="5" name="Text Box 12">
            <a:extLst>
              <a:ext uri="{FF2B5EF4-FFF2-40B4-BE49-F238E27FC236}">
                <a16:creationId xmlns:a16="http://schemas.microsoft.com/office/drawing/2014/main" xmlns="" id="{3E77C3E1-713A-4120-8D1B-2E6B63A7B086}"/>
              </a:ext>
            </a:extLst>
          </p:cNvPr>
          <p:cNvSpPr txBox="1">
            <a:spLocks noChangeArrowheads="1"/>
          </p:cNvSpPr>
          <p:nvPr/>
        </p:nvSpPr>
        <p:spPr bwMode="auto">
          <a:xfrm>
            <a:off x="224755" y="1607567"/>
            <a:ext cx="2824931" cy="1384995"/>
          </a:xfrm>
          <a:prstGeom prst="rect">
            <a:avLst/>
          </a:prstGeom>
          <a:solidFill>
            <a:srgbClr val="FFCCCC"/>
          </a:solidFill>
          <a:ln w="28575">
            <a:noFill/>
            <a:miter lim="800000"/>
            <a:headEnd/>
            <a:tailEnd/>
          </a:ln>
          <a:effectLst/>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Nhiều</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danh</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lam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thắng</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cảnh</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di</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tích</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lịch</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sử</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 Box 13">
            <a:extLst>
              <a:ext uri="{FF2B5EF4-FFF2-40B4-BE49-F238E27FC236}">
                <a16:creationId xmlns:a16="http://schemas.microsoft.com/office/drawing/2014/main" xmlns="" id="{8AA1C6D2-3D8A-45E1-A6F1-18611210C03A}"/>
              </a:ext>
            </a:extLst>
          </p:cNvPr>
          <p:cNvSpPr txBox="1">
            <a:spLocks noChangeArrowheads="1"/>
          </p:cNvSpPr>
          <p:nvPr/>
        </p:nvSpPr>
        <p:spPr bwMode="auto">
          <a:xfrm>
            <a:off x="8528995" y="1345958"/>
            <a:ext cx="3438250" cy="954107"/>
          </a:xfrm>
          <a:prstGeom prst="rect">
            <a:avLst/>
          </a:prstGeom>
          <a:solidFill>
            <a:srgbClr val="FFCCCC"/>
          </a:solidFill>
          <a:ln w="28575">
            <a:noFill/>
            <a:miter lim="800000"/>
            <a:headEnd/>
            <a:tailEnd/>
          </a:ln>
          <a:effectLst/>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Các</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loại</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dịch</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vụ</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du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lịch</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được</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cải</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thiện</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 Box 15">
            <a:extLst>
              <a:ext uri="{FF2B5EF4-FFF2-40B4-BE49-F238E27FC236}">
                <a16:creationId xmlns:a16="http://schemas.microsoft.com/office/drawing/2014/main" xmlns="" id="{9CDBC6D0-EF38-48C2-83AF-7A349C23B737}"/>
              </a:ext>
            </a:extLst>
          </p:cNvPr>
          <p:cNvSpPr txBox="1">
            <a:spLocks noChangeArrowheads="1"/>
          </p:cNvSpPr>
          <p:nvPr/>
        </p:nvSpPr>
        <p:spPr bwMode="auto">
          <a:xfrm>
            <a:off x="224754" y="4429750"/>
            <a:ext cx="3300765" cy="954107"/>
          </a:xfrm>
          <a:prstGeom prst="rect">
            <a:avLst/>
          </a:prstGeom>
          <a:solidFill>
            <a:srgbClr val="FFCCCC"/>
          </a:solidFill>
          <a:ln w="28575">
            <a:noFill/>
            <a:miter lim="800000"/>
            <a:headEnd/>
            <a:tailEnd/>
          </a:ln>
          <a:effectLst/>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Nhu cầu du lịch của người</a:t>
            </a:r>
            <a:r>
              <a:rPr kumimoji="0" lang="en-US" sz="28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dân tăng</a:t>
            </a:r>
          </a:p>
        </p:txBody>
      </p:sp>
      <p:sp>
        <p:nvSpPr>
          <p:cNvPr id="8" name="Text Box 16">
            <a:extLst>
              <a:ext uri="{FF2B5EF4-FFF2-40B4-BE49-F238E27FC236}">
                <a16:creationId xmlns:a16="http://schemas.microsoft.com/office/drawing/2014/main" xmlns="" id="{D5C48C06-2DBC-4DF3-A32B-E59680377B68}"/>
              </a:ext>
            </a:extLst>
          </p:cNvPr>
          <p:cNvSpPr txBox="1">
            <a:spLocks noChangeArrowheads="1"/>
          </p:cNvSpPr>
          <p:nvPr/>
        </p:nvSpPr>
        <p:spPr bwMode="auto">
          <a:xfrm>
            <a:off x="8036123" y="4168140"/>
            <a:ext cx="4155877" cy="523220"/>
          </a:xfrm>
          <a:prstGeom prst="rect">
            <a:avLst/>
          </a:prstGeom>
          <a:solidFill>
            <a:srgbClr val="FFCCCC"/>
          </a:solidFill>
          <a:ln w="28575">
            <a:noFill/>
            <a:miter lim="800000"/>
            <a:headEnd/>
            <a:tailEnd/>
          </a:ln>
          <a:effectLst/>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Có nhiều di sản thế giới</a:t>
            </a:r>
          </a:p>
        </p:txBody>
      </p:sp>
      <p:sp>
        <p:nvSpPr>
          <p:cNvPr id="9" name="Line 21">
            <a:extLst>
              <a:ext uri="{FF2B5EF4-FFF2-40B4-BE49-F238E27FC236}">
                <a16:creationId xmlns:a16="http://schemas.microsoft.com/office/drawing/2014/main" xmlns="" id="{B974262D-F106-4050-AD19-B44371F9359A}"/>
              </a:ext>
            </a:extLst>
          </p:cNvPr>
          <p:cNvSpPr>
            <a:spLocks noChangeShapeType="1"/>
          </p:cNvSpPr>
          <p:nvPr/>
        </p:nvSpPr>
        <p:spPr bwMode="auto">
          <a:xfrm flipH="1">
            <a:off x="5943601" y="823338"/>
            <a:ext cx="86050" cy="593342"/>
          </a:xfrm>
          <a:prstGeom prst="line">
            <a:avLst/>
          </a:prstGeom>
          <a:noFill/>
          <a:ln w="28575">
            <a:solidFill>
              <a:schemeClr val="tx1"/>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Line 22">
            <a:extLst>
              <a:ext uri="{FF2B5EF4-FFF2-40B4-BE49-F238E27FC236}">
                <a16:creationId xmlns:a16="http://schemas.microsoft.com/office/drawing/2014/main" xmlns="" id="{F7CB39D9-C3B4-4D80-97A4-112193B758F4}"/>
              </a:ext>
            </a:extLst>
          </p:cNvPr>
          <p:cNvSpPr>
            <a:spLocks noChangeShapeType="1"/>
          </p:cNvSpPr>
          <p:nvPr/>
        </p:nvSpPr>
        <p:spPr bwMode="auto">
          <a:xfrm flipH="1">
            <a:off x="5872479" y="3810214"/>
            <a:ext cx="71122" cy="954107"/>
          </a:xfrm>
          <a:prstGeom prst="line">
            <a:avLst/>
          </a:prstGeom>
          <a:noFill/>
          <a:ln w="28575">
            <a:solidFill>
              <a:schemeClr val="tx1"/>
            </a:solidFill>
            <a:round/>
            <a:headEnd type="triangle" w="med" len="me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Line 23">
            <a:extLst>
              <a:ext uri="{FF2B5EF4-FFF2-40B4-BE49-F238E27FC236}">
                <a16:creationId xmlns:a16="http://schemas.microsoft.com/office/drawing/2014/main" xmlns="" id="{F2F487B1-F2B9-43FF-BCAB-9F60A76355D8}"/>
              </a:ext>
            </a:extLst>
          </p:cNvPr>
          <p:cNvSpPr>
            <a:spLocks noChangeShapeType="1"/>
          </p:cNvSpPr>
          <p:nvPr/>
        </p:nvSpPr>
        <p:spPr bwMode="auto">
          <a:xfrm>
            <a:off x="3049686" y="2150949"/>
            <a:ext cx="712436" cy="149115"/>
          </a:xfrm>
          <a:prstGeom prst="line">
            <a:avLst/>
          </a:prstGeom>
          <a:noFill/>
          <a:ln w="28575">
            <a:solidFill>
              <a:schemeClr val="tx1"/>
            </a:solidFill>
            <a:round/>
            <a:headEnd/>
            <a:tailEnd type="arrow"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Line 24">
            <a:extLst>
              <a:ext uri="{FF2B5EF4-FFF2-40B4-BE49-F238E27FC236}">
                <a16:creationId xmlns:a16="http://schemas.microsoft.com/office/drawing/2014/main" xmlns="" id="{FDFC0C67-43BF-40B6-AD03-166596F4149C}"/>
              </a:ext>
            </a:extLst>
          </p:cNvPr>
          <p:cNvSpPr>
            <a:spLocks noChangeShapeType="1"/>
          </p:cNvSpPr>
          <p:nvPr/>
        </p:nvSpPr>
        <p:spPr bwMode="auto">
          <a:xfrm flipV="1">
            <a:off x="3183092" y="3342640"/>
            <a:ext cx="891068" cy="1034610"/>
          </a:xfrm>
          <a:prstGeom prst="line">
            <a:avLst/>
          </a:prstGeom>
          <a:noFill/>
          <a:ln w="28575">
            <a:solidFill>
              <a:schemeClr val="tx1"/>
            </a:solidFill>
            <a:round/>
            <a:headEnd/>
            <a:tailEnd type="arrow"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Line 25">
            <a:extLst>
              <a:ext uri="{FF2B5EF4-FFF2-40B4-BE49-F238E27FC236}">
                <a16:creationId xmlns:a16="http://schemas.microsoft.com/office/drawing/2014/main" xmlns="" id="{1FC9D0D3-8A6B-44C3-BDDC-53F0882CA40E}"/>
              </a:ext>
            </a:extLst>
          </p:cNvPr>
          <p:cNvSpPr>
            <a:spLocks noChangeShapeType="1"/>
          </p:cNvSpPr>
          <p:nvPr/>
        </p:nvSpPr>
        <p:spPr bwMode="auto">
          <a:xfrm flipV="1">
            <a:off x="7782559" y="1607567"/>
            <a:ext cx="746435" cy="393952"/>
          </a:xfrm>
          <a:prstGeom prst="line">
            <a:avLst/>
          </a:prstGeom>
          <a:noFill/>
          <a:ln w="28575">
            <a:solidFill>
              <a:schemeClr val="tx1"/>
            </a:solidFill>
            <a:round/>
            <a:headEnd type="arrow" w="med" len="me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Line 26">
            <a:extLst>
              <a:ext uri="{FF2B5EF4-FFF2-40B4-BE49-F238E27FC236}">
                <a16:creationId xmlns:a16="http://schemas.microsoft.com/office/drawing/2014/main" xmlns="" id="{42CD1C02-2D1B-41EB-A7D0-2ECBD5A6AECA}"/>
              </a:ext>
            </a:extLst>
          </p:cNvPr>
          <p:cNvSpPr>
            <a:spLocks noChangeShapeType="1"/>
          </p:cNvSpPr>
          <p:nvPr/>
        </p:nvSpPr>
        <p:spPr bwMode="auto">
          <a:xfrm>
            <a:off x="7380902" y="3545840"/>
            <a:ext cx="833550" cy="622299"/>
          </a:xfrm>
          <a:prstGeom prst="line">
            <a:avLst/>
          </a:prstGeom>
          <a:noFill/>
          <a:ln w="28575">
            <a:solidFill>
              <a:schemeClr val="tx1"/>
            </a:solidFill>
            <a:round/>
            <a:headEnd type="arrow" w="med" len="me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2232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suit&#10;&#10;Description automatically generated with low confidence">
            <a:extLst>
              <a:ext uri="{FF2B5EF4-FFF2-40B4-BE49-F238E27FC236}">
                <a16:creationId xmlns:a16="http://schemas.microsoft.com/office/drawing/2014/main" xmlns="" id="{E207965B-94E9-4F3F-8C1C-710AC585D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090" y="1254391"/>
            <a:ext cx="4506630" cy="5354730"/>
          </a:xfrm>
          <a:prstGeom prst="rect">
            <a:avLst/>
          </a:prstGeom>
        </p:spPr>
      </p:pic>
      <p:grpSp>
        <p:nvGrpSpPr>
          <p:cNvPr id="3" name="Group 2">
            <a:extLst>
              <a:ext uri="{FF2B5EF4-FFF2-40B4-BE49-F238E27FC236}">
                <a16:creationId xmlns:a16="http://schemas.microsoft.com/office/drawing/2014/main" xmlns="" id="{B67129A8-A16B-4F26-9135-42863C92AA9D}"/>
              </a:ext>
            </a:extLst>
          </p:cNvPr>
          <p:cNvGrpSpPr/>
          <p:nvPr/>
        </p:nvGrpSpPr>
        <p:grpSpPr>
          <a:xfrm>
            <a:off x="3908725" y="248879"/>
            <a:ext cx="8184550" cy="2733040"/>
            <a:chOff x="4069046" y="2387001"/>
            <a:chExt cx="8184550" cy="2733040"/>
          </a:xfrm>
        </p:grpSpPr>
        <p:sp>
          <p:nvSpPr>
            <p:cNvPr id="4" name="Speech Bubble: Oval 3">
              <a:extLst>
                <a:ext uri="{FF2B5EF4-FFF2-40B4-BE49-F238E27FC236}">
                  <a16:creationId xmlns:a16="http://schemas.microsoft.com/office/drawing/2014/main" xmlns="" id="{193AC0A7-15F6-41B6-9093-74B0D4186F76}"/>
                </a:ext>
              </a:extLst>
            </p:cNvPr>
            <p:cNvSpPr/>
            <p:nvPr/>
          </p:nvSpPr>
          <p:spPr>
            <a:xfrm>
              <a:off x="4069046" y="2387001"/>
              <a:ext cx="8184550" cy="2733040"/>
            </a:xfrm>
            <a:custGeom>
              <a:avLst/>
              <a:gdLst>
                <a:gd name="connsiteX0" fmla="*/ -426497 w 8184550"/>
                <a:gd name="connsiteY0" fmla="*/ 1992359 h 2733040"/>
                <a:gd name="connsiteX1" fmla="*/ -182164 w 8184550"/>
                <a:gd name="connsiteY1" fmla="*/ 1823024 h 2733040"/>
                <a:gd name="connsiteX2" fmla="*/ 82531 w 8184550"/>
                <a:gd name="connsiteY2" fmla="*/ 1639578 h 2733040"/>
                <a:gd name="connsiteX3" fmla="*/ 3947758 w 8184550"/>
                <a:gd name="connsiteY3" fmla="*/ 852 h 2733040"/>
                <a:gd name="connsiteX4" fmla="*/ 7850675 w 8184550"/>
                <a:gd name="connsiteY4" fmla="*/ 825894 h 2733040"/>
                <a:gd name="connsiteX5" fmla="*/ 4340903 w 8184550"/>
                <a:gd name="connsiteY5" fmla="*/ 2730515 h 2733040"/>
                <a:gd name="connsiteX6" fmla="*/ 680827 w 8184550"/>
                <a:gd name="connsiteY6" fmla="*/ 2121278 h 2733040"/>
                <a:gd name="connsiteX7" fmla="*/ 127165 w 8184550"/>
                <a:gd name="connsiteY7" fmla="*/ 2056819 h 2733040"/>
                <a:gd name="connsiteX8" fmla="*/ -426497 w 8184550"/>
                <a:gd name="connsiteY8" fmla="*/ 1992359 h 27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4550" h="2733040" fill="none" extrusionOk="0">
                  <a:moveTo>
                    <a:pt x="-426497" y="1992359"/>
                  </a:moveTo>
                  <a:cubicBezTo>
                    <a:pt x="-309850" y="1908792"/>
                    <a:pt x="-282116" y="1933634"/>
                    <a:pt x="-182164" y="1823024"/>
                  </a:cubicBezTo>
                  <a:cubicBezTo>
                    <a:pt x="-82212" y="1712414"/>
                    <a:pt x="31002" y="1694578"/>
                    <a:pt x="82531" y="1639578"/>
                  </a:cubicBezTo>
                  <a:cubicBezTo>
                    <a:pt x="-585437" y="352961"/>
                    <a:pt x="1713637" y="544335"/>
                    <a:pt x="3947758" y="852"/>
                  </a:cubicBezTo>
                  <a:cubicBezTo>
                    <a:pt x="5570136" y="-45330"/>
                    <a:pt x="7145463" y="352688"/>
                    <a:pt x="7850675" y="825894"/>
                  </a:cubicBezTo>
                  <a:cubicBezTo>
                    <a:pt x="9299043" y="1618010"/>
                    <a:pt x="7110661" y="2585819"/>
                    <a:pt x="4340903" y="2730515"/>
                  </a:cubicBezTo>
                  <a:cubicBezTo>
                    <a:pt x="2804193" y="2958692"/>
                    <a:pt x="1467837" y="2489017"/>
                    <a:pt x="680827" y="2121278"/>
                  </a:cubicBezTo>
                  <a:cubicBezTo>
                    <a:pt x="508212" y="2101561"/>
                    <a:pt x="317646" y="2025415"/>
                    <a:pt x="127165" y="2056819"/>
                  </a:cubicBezTo>
                  <a:cubicBezTo>
                    <a:pt x="-63316" y="2088222"/>
                    <a:pt x="-209820" y="1978090"/>
                    <a:pt x="-426497" y="1992359"/>
                  </a:cubicBezTo>
                  <a:close/>
                </a:path>
                <a:path w="8184550" h="2733040" stroke="0" extrusionOk="0">
                  <a:moveTo>
                    <a:pt x="-426497" y="1992359"/>
                  </a:moveTo>
                  <a:cubicBezTo>
                    <a:pt x="-348417" y="1930171"/>
                    <a:pt x="-258730" y="1877721"/>
                    <a:pt x="-182164" y="1823024"/>
                  </a:cubicBezTo>
                  <a:cubicBezTo>
                    <a:pt x="-105598" y="1768327"/>
                    <a:pt x="12744" y="1698347"/>
                    <a:pt x="82531" y="1639578"/>
                  </a:cubicBezTo>
                  <a:cubicBezTo>
                    <a:pt x="-29955" y="491956"/>
                    <a:pt x="1041999" y="118638"/>
                    <a:pt x="3947758" y="852"/>
                  </a:cubicBezTo>
                  <a:cubicBezTo>
                    <a:pt x="5644850" y="62571"/>
                    <a:pt x="7159225" y="271055"/>
                    <a:pt x="7850675" y="825894"/>
                  </a:cubicBezTo>
                  <a:cubicBezTo>
                    <a:pt x="8625676" y="1614747"/>
                    <a:pt x="6970998" y="2524133"/>
                    <a:pt x="4340903" y="2730515"/>
                  </a:cubicBezTo>
                  <a:cubicBezTo>
                    <a:pt x="2836669" y="2977903"/>
                    <a:pt x="1445548" y="2525977"/>
                    <a:pt x="680827" y="2121278"/>
                  </a:cubicBezTo>
                  <a:cubicBezTo>
                    <a:pt x="540503" y="2123701"/>
                    <a:pt x="298062" y="2070010"/>
                    <a:pt x="116092" y="2055529"/>
                  </a:cubicBezTo>
                  <a:cubicBezTo>
                    <a:pt x="-65878" y="2041048"/>
                    <a:pt x="-260489" y="1997838"/>
                    <a:pt x="-426497" y="1992359"/>
                  </a:cubicBezTo>
                  <a:close/>
                </a:path>
              </a:pathLst>
            </a:custGeom>
            <a:solidFill>
              <a:srgbClr val="FDFCE5"/>
            </a:solidFill>
            <a:ln w="57150">
              <a:solidFill>
                <a:srgbClr val="44641E"/>
              </a:solidFill>
              <a:extLst>
                <a:ext uri="{C807C97D-BFC1-408E-A445-0C87EB9F89A2}">
                  <ask:lineSketchStyleProps xmlns:ask="http://schemas.microsoft.com/office/drawing/2018/sketchyshapes" xmlns="" sd="1962461918">
                    <a:prstGeom prst="wedgeEllipseCallout">
                      <a:avLst>
                        <a:gd name="adj1" fmla="val -55211"/>
                        <a:gd name="adj2" fmla="val 2289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A6B8434-215D-4B3C-9894-1368702275D1}"/>
                </a:ext>
              </a:extLst>
            </p:cNvPr>
            <p:cNvSpPr txBox="1"/>
            <p:nvPr/>
          </p:nvSpPr>
          <p:spPr>
            <a:xfrm>
              <a:off x="4365458" y="3009680"/>
              <a:ext cx="7591725" cy="1305165"/>
            </a:xfrm>
            <a:prstGeom prst="rect">
              <a:avLst/>
            </a:prstGeom>
            <a:noFill/>
          </p:spPr>
          <p:txBody>
            <a:bodyPr wrap="square" rtlCol="0">
              <a:spAutoFit/>
            </a:bodyPr>
            <a:lstStyle/>
            <a:p>
              <a:pPr algn="ctr">
                <a:lnSpc>
                  <a:spcPct val="150000"/>
                </a:lnSpc>
              </a:pPr>
              <a:r>
                <a:rPr lang="en-US" sz="2800" b="1" dirty="0">
                  <a:latin typeface="Arial" panose="020B0604020202020204" pitchFamily="34" charset="0"/>
                  <a:cs typeface="Arial" panose="020B0604020202020204" pitchFamily="34" charset="0"/>
                </a:rPr>
                <a:t>Các bạn hãy dẫn tôi đi tham quan một số địa điểm du lịch nổi tiếng mà bạn biết!</a:t>
              </a:r>
            </a:p>
          </p:txBody>
        </p:sp>
      </p:grpSp>
    </p:spTree>
    <p:extLst>
      <p:ext uri="{BB962C8B-B14F-4D97-AF65-F5344CB8AC3E}">
        <p14:creationId xmlns:p14="http://schemas.microsoft.com/office/powerpoint/2010/main" val="1918950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xmlns="" id="{9EBB7321-AEAB-4D9A-862E-1ED2BC129C38}"/>
              </a:ext>
            </a:extLst>
          </p:cNvPr>
          <p:cNvSpPr txBox="1">
            <a:spLocks noChangeArrowheads="1"/>
          </p:cNvSpPr>
          <p:nvPr/>
        </p:nvSpPr>
        <p:spPr bwMode="auto">
          <a:xfrm>
            <a:off x="4953002" y="177801"/>
            <a:ext cx="3369803" cy="584757"/>
          </a:xfrm>
          <a:prstGeom prst="rect">
            <a:avLst/>
          </a:prstGeom>
          <a:no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Phong cảnh đẹp</a:t>
            </a:r>
          </a:p>
        </p:txBody>
      </p:sp>
      <p:grpSp>
        <p:nvGrpSpPr>
          <p:cNvPr id="11" name="Group 10">
            <a:extLst>
              <a:ext uri="{FF2B5EF4-FFF2-40B4-BE49-F238E27FC236}">
                <a16:creationId xmlns:a16="http://schemas.microsoft.com/office/drawing/2014/main" xmlns="" id="{6B035252-73E7-4422-9CFD-6AE1DE1B8FE3}"/>
              </a:ext>
            </a:extLst>
          </p:cNvPr>
          <p:cNvGrpSpPr/>
          <p:nvPr/>
        </p:nvGrpSpPr>
        <p:grpSpPr>
          <a:xfrm>
            <a:off x="368913" y="1416641"/>
            <a:ext cx="5535508" cy="4303470"/>
            <a:chOff x="368913" y="741563"/>
            <a:chExt cx="5535508" cy="3464230"/>
          </a:xfrm>
        </p:grpSpPr>
        <p:pic>
          <p:nvPicPr>
            <p:cNvPr id="4" name="Picture 4">
              <a:extLst>
                <a:ext uri="{FF2B5EF4-FFF2-40B4-BE49-F238E27FC236}">
                  <a16:creationId xmlns:a16="http://schemas.microsoft.com/office/drawing/2014/main" xmlns="" id="{B993A818-1C5C-4094-A947-276312ABB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68913" y="741563"/>
              <a:ext cx="5535508" cy="2854125"/>
            </a:xfrm>
            <a:prstGeom prst="rect">
              <a:avLst/>
            </a:prstGeom>
            <a:noFill/>
            <a:ln w="38100" cmpd="dbl">
              <a:noFill/>
              <a:miter lim="800000"/>
              <a:headEnd/>
              <a:tailEnd/>
            </a:ln>
            <a:extLst>
              <a:ext uri="{909E8E84-426E-40DD-AFC4-6F175D3DCCD1}">
                <a14:hiddenFill xmlns:a14="http://schemas.microsoft.com/office/drawing/2010/main">
                  <a:solidFill>
                    <a:srgbClr val="FFFFFF"/>
                  </a:solidFill>
                </a14:hiddenFill>
              </a:ext>
            </a:extLst>
          </p:spPr>
        </p:pic>
        <p:sp>
          <p:nvSpPr>
            <p:cNvPr id="7" name="Text Box 7">
              <a:extLst>
                <a:ext uri="{FF2B5EF4-FFF2-40B4-BE49-F238E27FC236}">
                  <a16:creationId xmlns:a16="http://schemas.microsoft.com/office/drawing/2014/main" xmlns="" id="{D798AE6B-F2EE-497E-BCE1-DA767203BF5C}"/>
                </a:ext>
              </a:extLst>
            </p:cNvPr>
            <p:cNvSpPr txBox="1">
              <a:spLocks noChangeArrowheads="1"/>
            </p:cNvSpPr>
            <p:nvPr/>
          </p:nvSpPr>
          <p:spPr bwMode="auto">
            <a:xfrm>
              <a:off x="1603013" y="3735072"/>
              <a:ext cx="3349989" cy="470721"/>
            </a:xfrm>
            <a:prstGeom prst="rect">
              <a:avLst/>
            </a:prstGeom>
            <a:solidFill>
              <a:srgbClr val="FDFCE5"/>
            </a:solid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00557A"/>
                  </a:solidFill>
                  <a:effectLst/>
                  <a:uLnTx/>
                  <a:uFillTx/>
                  <a:latin typeface="+mn-lt"/>
                  <a:ea typeface="+mn-ea"/>
                  <a:cs typeface="Arial" charset="0"/>
                </a:rPr>
                <a:t>Rừng thông Đà Lạt</a:t>
              </a:r>
            </a:p>
          </p:txBody>
        </p:sp>
      </p:grpSp>
      <p:grpSp>
        <p:nvGrpSpPr>
          <p:cNvPr id="12" name="Group 11">
            <a:extLst>
              <a:ext uri="{FF2B5EF4-FFF2-40B4-BE49-F238E27FC236}">
                <a16:creationId xmlns:a16="http://schemas.microsoft.com/office/drawing/2014/main" xmlns="" id="{DBA15B0F-D126-49E8-924A-1F05F09A7B56}"/>
              </a:ext>
            </a:extLst>
          </p:cNvPr>
          <p:cNvGrpSpPr/>
          <p:nvPr/>
        </p:nvGrpSpPr>
        <p:grpSpPr>
          <a:xfrm>
            <a:off x="6096000" y="1416641"/>
            <a:ext cx="5535508" cy="4317096"/>
            <a:chOff x="368913" y="3756025"/>
            <a:chExt cx="5535508" cy="3591419"/>
          </a:xfrm>
        </p:grpSpPr>
        <p:pic>
          <p:nvPicPr>
            <p:cNvPr id="3" name="Picture 3">
              <a:extLst>
                <a:ext uri="{FF2B5EF4-FFF2-40B4-BE49-F238E27FC236}">
                  <a16:creationId xmlns:a16="http://schemas.microsoft.com/office/drawing/2014/main" xmlns="" id="{2C1525EC-3756-4874-A07A-F8472E221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13" y="3756025"/>
              <a:ext cx="5535508" cy="294957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8">
              <a:extLst>
                <a:ext uri="{FF2B5EF4-FFF2-40B4-BE49-F238E27FC236}">
                  <a16:creationId xmlns:a16="http://schemas.microsoft.com/office/drawing/2014/main" xmlns="" id="{B4BFD461-1A7B-48C1-BE4D-A2E6BDDAF945}"/>
                </a:ext>
              </a:extLst>
            </p:cNvPr>
            <p:cNvSpPr txBox="1">
              <a:spLocks noChangeArrowheads="1"/>
            </p:cNvSpPr>
            <p:nvPr/>
          </p:nvSpPr>
          <p:spPr bwMode="auto">
            <a:xfrm>
              <a:off x="1207491" y="6860981"/>
              <a:ext cx="4373283" cy="486463"/>
            </a:xfrm>
            <a:prstGeom prst="rect">
              <a:avLst/>
            </a:prstGeom>
            <a:solidFill>
              <a:srgbClr val="FDFCE5"/>
            </a:solid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00557A"/>
                  </a:solidFill>
                  <a:effectLst/>
                  <a:uLnTx/>
                  <a:uFillTx/>
                  <a:latin typeface="+mn-lt"/>
                  <a:ea typeface="+mn-ea"/>
                  <a:cs typeface="Arial" charset="0"/>
                </a:rPr>
                <a:t>Ruộng bậc thang ở Sa </a:t>
              </a:r>
              <a:r>
                <a:rPr lang="en-US" altLang="vi-VN" sz="3200" b="1" dirty="0">
                  <a:solidFill>
                    <a:srgbClr val="00557A"/>
                  </a:solidFill>
                  <a:latin typeface="+mn-lt"/>
                </a:rPr>
                <a:t>P</a:t>
              </a:r>
              <a:r>
                <a:rPr kumimoji="0" lang="en-US" altLang="vi-VN" sz="3200" b="1" i="0" u="none" strike="noStrike" kern="1200" cap="none" spc="0" normalizeH="0" baseline="0" noProof="0" dirty="0">
                  <a:ln>
                    <a:noFill/>
                  </a:ln>
                  <a:solidFill>
                    <a:srgbClr val="00557A"/>
                  </a:solidFill>
                  <a:effectLst/>
                  <a:uLnTx/>
                  <a:uFillTx/>
                  <a:latin typeface="+mn-lt"/>
                  <a:ea typeface="+mn-ea"/>
                  <a:cs typeface="Arial" charset="0"/>
                </a:rPr>
                <a:t>a</a:t>
              </a:r>
            </a:p>
          </p:txBody>
        </p:sp>
      </p:grpSp>
    </p:spTree>
    <p:extLst>
      <p:ext uri="{BB962C8B-B14F-4D97-AF65-F5344CB8AC3E}">
        <p14:creationId xmlns:p14="http://schemas.microsoft.com/office/powerpoint/2010/main" val="17467113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xmlns="" id="{1378D861-86D9-4277-B6E8-1EC4695B9AC3}"/>
              </a:ext>
            </a:extLst>
          </p:cNvPr>
          <p:cNvSpPr txBox="1">
            <a:spLocks noChangeArrowheads="1"/>
          </p:cNvSpPr>
          <p:nvPr/>
        </p:nvSpPr>
        <p:spPr bwMode="auto">
          <a:xfrm>
            <a:off x="4876809" y="177801"/>
            <a:ext cx="3094086" cy="584757"/>
          </a:xfrm>
          <a:prstGeom prst="rect">
            <a:avLst/>
          </a:prstGeom>
          <a:no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00557A"/>
                </a:solidFill>
                <a:effectLst/>
                <a:uLnTx/>
                <a:uFillTx/>
                <a:latin typeface="Arial" panose="020B0604020202020204" pitchFamily="34" charset="0"/>
                <a:cs typeface="Arial" panose="020B0604020202020204" pitchFamily="34" charset="0"/>
              </a:rPr>
              <a:t>Vườn quốc gia</a:t>
            </a:r>
          </a:p>
        </p:txBody>
      </p:sp>
      <p:pic>
        <p:nvPicPr>
          <p:cNvPr id="4098" name="Picture 2" descr="Kinh nghiệm du lịch vườn quốc gia Bạch Mã - điểm đến hấp dẫn tại Huế">
            <a:extLst>
              <a:ext uri="{FF2B5EF4-FFF2-40B4-BE49-F238E27FC236}">
                <a16:creationId xmlns:a16="http://schemas.microsoft.com/office/drawing/2014/main" xmlns="" id="{9A1576CE-D252-445E-AFF0-D741B1370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780" y="1396999"/>
            <a:ext cx="5360721" cy="4020541"/>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4100" name="Picture 4" descr="Rừng quốc gia Nam Cát Tiên tuyệt đẹp qua góc máy Flycam - YouTube">
            <a:extLst>
              <a:ext uri="{FF2B5EF4-FFF2-40B4-BE49-F238E27FC236}">
                <a16:creationId xmlns:a16="http://schemas.microsoft.com/office/drawing/2014/main" xmlns="" id="{894A61D3-0B29-4409-9C9C-41D023DD3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98" y="1396999"/>
            <a:ext cx="6240498" cy="402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0924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ian">
            <a:extLst>
              <a:ext uri="{FF2B5EF4-FFF2-40B4-BE49-F238E27FC236}">
                <a16:creationId xmlns:a16="http://schemas.microsoft.com/office/drawing/2014/main" xmlns="" id="{00A3FE72-F9F3-4E46-9ED5-BEB69921E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59" y="1066801"/>
            <a:ext cx="5627141" cy="2743200"/>
          </a:xfrm>
          <a:prstGeom prst="rect">
            <a:avLst/>
          </a:prstGeom>
          <a:solidFill>
            <a:srgbClr val="FDFCE5"/>
          </a:solidFill>
          <a:ln w="38100" cmpd="dbl">
            <a:noFill/>
            <a:miter lim="800000"/>
            <a:headEnd/>
            <a:tailEnd/>
          </a:ln>
        </p:spPr>
      </p:pic>
      <p:pic>
        <p:nvPicPr>
          <p:cNvPr id="3" name="Picture 3" descr="32">
            <a:extLst>
              <a:ext uri="{FF2B5EF4-FFF2-40B4-BE49-F238E27FC236}">
                <a16:creationId xmlns:a16="http://schemas.microsoft.com/office/drawing/2014/main" xmlns="" id="{EEF30985-9657-4B56-A9DC-6447C1011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693" y="1038236"/>
            <a:ext cx="5672959" cy="2771775"/>
          </a:xfrm>
          <a:prstGeom prst="rect">
            <a:avLst/>
          </a:prstGeom>
          <a:solidFill>
            <a:srgbClr val="FDFCE5"/>
          </a:solidFill>
          <a:ln w="9525">
            <a:noFill/>
            <a:miter lim="800000"/>
            <a:headEnd/>
            <a:tailEnd/>
          </a:ln>
        </p:spPr>
      </p:pic>
      <p:pic>
        <p:nvPicPr>
          <p:cNvPr id="4" name="Picture 4">
            <a:extLst>
              <a:ext uri="{FF2B5EF4-FFF2-40B4-BE49-F238E27FC236}">
                <a16:creationId xmlns:a16="http://schemas.microsoft.com/office/drawing/2014/main" xmlns="" id="{E3B03FA0-FCDE-495E-9CAE-3CB11B29A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262694" y="3962400"/>
            <a:ext cx="5672958" cy="2895600"/>
          </a:xfrm>
          <a:prstGeom prst="rect">
            <a:avLst/>
          </a:prstGeom>
          <a:solidFill>
            <a:srgbClr val="FDFCE5"/>
          </a:solidFill>
          <a:ln w="9525">
            <a:noFill/>
            <a:miter lim="800000"/>
            <a:headEnd/>
            <a:tailEnd/>
          </a:ln>
        </p:spPr>
      </p:pic>
      <p:sp>
        <p:nvSpPr>
          <p:cNvPr id="5" name="Text Box 5">
            <a:extLst>
              <a:ext uri="{FF2B5EF4-FFF2-40B4-BE49-F238E27FC236}">
                <a16:creationId xmlns:a16="http://schemas.microsoft.com/office/drawing/2014/main" xmlns="" id="{297D36CA-C22D-4812-9A85-3E21FB1011A7}"/>
              </a:ext>
            </a:extLst>
          </p:cNvPr>
          <p:cNvSpPr txBox="1">
            <a:spLocks noChangeArrowheads="1"/>
          </p:cNvSpPr>
          <p:nvPr/>
        </p:nvSpPr>
        <p:spPr bwMode="auto">
          <a:xfrm>
            <a:off x="4978410" y="347664"/>
            <a:ext cx="3025157" cy="584757"/>
          </a:xfrm>
          <a:prstGeom prst="rect">
            <a:avLst/>
          </a:prstGeom>
          <a:solidFill>
            <a:srgbClr val="FDFCE5"/>
          </a:solid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Di sản thế giới</a:t>
            </a:r>
          </a:p>
        </p:txBody>
      </p:sp>
      <p:sp>
        <p:nvSpPr>
          <p:cNvPr id="6" name="Text Box 6">
            <a:extLst>
              <a:ext uri="{FF2B5EF4-FFF2-40B4-BE49-F238E27FC236}">
                <a16:creationId xmlns:a16="http://schemas.microsoft.com/office/drawing/2014/main" xmlns="" id="{327183C7-5AA6-4919-A273-EC908A2202B7}"/>
              </a:ext>
            </a:extLst>
          </p:cNvPr>
          <p:cNvSpPr txBox="1">
            <a:spLocks noChangeArrowheads="1"/>
          </p:cNvSpPr>
          <p:nvPr/>
        </p:nvSpPr>
        <p:spPr bwMode="auto">
          <a:xfrm>
            <a:off x="3470503" y="3268766"/>
            <a:ext cx="2625497" cy="523202"/>
          </a:xfrm>
          <a:prstGeom prst="rect">
            <a:avLst/>
          </a:prstGeom>
          <a:solidFill>
            <a:srgbClr val="FDFCE5"/>
          </a:solid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Phố cổ Hội An</a:t>
            </a:r>
          </a:p>
        </p:txBody>
      </p:sp>
      <p:sp>
        <p:nvSpPr>
          <p:cNvPr id="7" name="Text Box 7">
            <a:extLst>
              <a:ext uri="{FF2B5EF4-FFF2-40B4-BE49-F238E27FC236}">
                <a16:creationId xmlns:a16="http://schemas.microsoft.com/office/drawing/2014/main" xmlns="" id="{343ADA6F-3C0D-4FAD-8C54-3F076DC4A621}"/>
              </a:ext>
            </a:extLst>
          </p:cNvPr>
          <p:cNvSpPr txBox="1">
            <a:spLocks noChangeArrowheads="1"/>
          </p:cNvSpPr>
          <p:nvPr/>
        </p:nvSpPr>
        <p:spPr bwMode="auto">
          <a:xfrm>
            <a:off x="9702379" y="3207211"/>
            <a:ext cx="2233273" cy="584757"/>
          </a:xfrm>
          <a:prstGeom prst="rect">
            <a:avLst/>
          </a:prstGeom>
          <a:solidFill>
            <a:srgbClr val="FDFCE5"/>
          </a:solid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Cố đô </a:t>
            </a:r>
            <a:r>
              <a:rPr kumimoji="0" lang="en-US" altLang="vi-VN" sz="3200" b="1" i="0" u="none" strike="noStrike" kern="1200" cap="none" spc="0" normalizeH="0" baseline="0" noProof="0" dirty="0" err="1">
                <a:ln>
                  <a:noFill/>
                </a:ln>
                <a:solidFill>
                  <a:srgbClr val="00557A"/>
                </a:solidFill>
                <a:effectLst/>
                <a:uLnTx/>
                <a:uFillTx/>
                <a:latin typeface="Arial" panose="020B0604020202020204" pitchFamily="34" charset="0"/>
                <a:cs typeface="Arial" panose="020B0604020202020204" pitchFamily="34" charset="0"/>
              </a:rPr>
              <a:t>Huế</a:t>
            </a:r>
            <a:endParaRPr kumimoji="0" lang="en-US" altLang="vi-VN" sz="32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endParaRPr>
          </a:p>
        </p:txBody>
      </p:sp>
      <p:sp>
        <p:nvSpPr>
          <p:cNvPr id="8" name="Text Box 8">
            <a:extLst>
              <a:ext uri="{FF2B5EF4-FFF2-40B4-BE49-F238E27FC236}">
                <a16:creationId xmlns:a16="http://schemas.microsoft.com/office/drawing/2014/main" xmlns="" id="{4008439C-DB52-4E56-8175-CF4FB2C4E929}"/>
              </a:ext>
            </a:extLst>
          </p:cNvPr>
          <p:cNvSpPr txBox="1">
            <a:spLocks noChangeArrowheads="1"/>
          </p:cNvSpPr>
          <p:nvPr/>
        </p:nvSpPr>
        <p:spPr bwMode="auto">
          <a:xfrm>
            <a:off x="9079330" y="6252092"/>
            <a:ext cx="2824782" cy="584757"/>
          </a:xfrm>
          <a:prstGeom prst="rect">
            <a:avLst/>
          </a:prstGeom>
          <a:solidFill>
            <a:srgbClr val="FDFCE5"/>
          </a:solid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Vịnh Hạ Long</a:t>
            </a:r>
          </a:p>
        </p:txBody>
      </p:sp>
      <p:pic>
        <p:nvPicPr>
          <p:cNvPr id="9" name="Picture 9">
            <a:extLst>
              <a:ext uri="{FF2B5EF4-FFF2-40B4-BE49-F238E27FC236}">
                <a16:creationId xmlns:a16="http://schemas.microsoft.com/office/drawing/2014/main" xmlns="" id="{15801480-E9E4-431C-BEF9-4D779AFB7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68860" y="3995791"/>
            <a:ext cx="5627140" cy="2847975"/>
          </a:xfrm>
          <a:prstGeom prst="rect">
            <a:avLst/>
          </a:prstGeom>
          <a:solidFill>
            <a:srgbClr val="FDFCE5"/>
          </a:solidFill>
          <a:ln w="9525">
            <a:noFill/>
            <a:miter lim="800000"/>
            <a:headEnd/>
            <a:tailEnd/>
          </a:ln>
        </p:spPr>
      </p:pic>
      <p:sp>
        <p:nvSpPr>
          <p:cNvPr id="10" name="Text Box 10">
            <a:extLst>
              <a:ext uri="{FF2B5EF4-FFF2-40B4-BE49-F238E27FC236}">
                <a16:creationId xmlns:a16="http://schemas.microsoft.com/office/drawing/2014/main" xmlns="" id="{95277CED-CA06-4A80-BC71-9D74D013FB8C}"/>
              </a:ext>
            </a:extLst>
          </p:cNvPr>
          <p:cNvSpPr txBox="1">
            <a:spLocks noChangeArrowheads="1"/>
          </p:cNvSpPr>
          <p:nvPr/>
        </p:nvSpPr>
        <p:spPr bwMode="auto">
          <a:xfrm>
            <a:off x="1095787" y="6273243"/>
            <a:ext cx="4373283" cy="584757"/>
          </a:xfrm>
          <a:prstGeom prst="rect">
            <a:avLst/>
          </a:prstGeom>
          <a:solidFill>
            <a:srgbClr val="FDFCE5"/>
          </a:solid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Phong Nha - Kẻ Bàng</a:t>
            </a:r>
          </a:p>
        </p:txBody>
      </p:sp>
    </p:spTree>
    <p:extLst>
      <p:ext uri="{BB962C8B-B14F-4D97-AF65-F5344CB8AC3E}">
        <p14:creationId xmlns:p14="http://schemas.microsoft.com/office/powerpoint/2010/main" val="32249788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ễ Hội Đèn Lồng Hội An - Nét đặc trưng văn hóa Phố Cổ - Đại Sứ Quán Việt  Nam Tại MôngCổ">
            <a:extLst>
              <a:ext uri="{FF2B5EF4-FFF2-40B4-BE49-F238E27FC236}">
                <a16:creationId xmlns:a16="http://schemas.microsoft.com/office/drawing/2014/main" xmlns="" id="{A0EA575F-1DA3-4101-B4F8-E55A3F25A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120" y="932421"/>
            <a:ext cx="8653780" cy="562495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xmlns="" id="{D699EA84-B3A3-4838-9D09-93BA361311D7}"/>
              </a:ext>
            </a:extLst>
          </p:cNvPr>
          <p:cNvSpPr txBox="1">
            <a:spLocks noChangeArrowheads="1"/>
          </p:cNvSpPr>
          <p:nvPr/>
        </p:nvSpPr>
        <p:spPr bwMode="auto">
          <a:xfrm>
            <a:off x="3545850" y="265964"/>
            <a:ext cx="5762253" cy="584757"/>
          </a:xfrm>
          <a:prstGeom prst="rect">
            <a:avLst/>
          </a:prstGeom>
          <a:solidFill>
            <a:srgbClr val="FDFCE5"/>
          </a:solidFill>
          <a:ln>
            <a:noFill/>
          </a:ln>
        </p:spPr>
        <p:txBody>
          <a:bodyPr wrap="none" lIns="91425" tIns="45711" rIns="91425"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251"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Lễ hội thả đèn lồng ở Hội An</a:t>
            </a:r>
          </a:p>
        </p:txBody>
      </p:sp>
    </p:spTree>
    <p:extLst>
      <p:ext uri="{BB962C8B-B14F-4D97-AF65-F5344CB8AC3E}">
        <p14:creationId xmlns:p14="http://schemas.microsoft.com/office/powerpoint/2010/main" val="1228031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6EDCF24-DA8E-47E1-A891-05524D8E2068}"/>
              </a:ext>
            </a:extLst>
          </p:cNvPr>
          <p:cNvSpPr txBox="1"/>
          <p:nvPr/>
        </p:nvSpPr>
        <p:spPr>
          <a:xfrm>
            <a:off x="1465931" y="4479611"/>
            <a:ext cx="10284635" cy="1305165"/>
          </a:xfrm>
          <a:prstGeom prst="rect">
            <a:avLst/>
          </a:prstGeom>
          <a:noFill/>
        </p:spPr>
        <p:txBody>
          <a:bodyPr wrap="square">
            <a:spAutoFit/>
          </a:bodyPr>
          <a:lstStyle/>
          <a:p>
            <a:pPr marR="0" lvl="0" defTabSz="914400" rtl="0" eaLnBrk="1" fontAlgn="base" latinLnBrk="0" hangingPunct="1">
              <a:lnSpc>
                <a:spcPct val="150000"/>
              </a:lnSpc>
              <a:spcBef>
                <a:spcPct val="0"/>
              </a:spcBef>
              <a:spcAft>
                <a:spcPct val="0"/>
              </a:spcAft>
              <a:buClrTx/>
              <a:buSzTx/>
              <a:tabLst/>
              <a:defRPr/>
            </a:pPr>
            <a:r>
              <a:rPr kumimoji="0" lang="en-US" sz="28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Các trung tâm du lịch lớn: Hà Nội,  Hồ Chí Minh, Hạ Long, </a:t>
            </a:r>
            <a:r>
              <a:rPr kumimoji="0" lang="en-US" sz="2800" b="1" i="0" u="none" strike="noStrike" kern="1200" cap="none" spc="0" normalizeH="0" baseline="0" noProof="0" dirty="0" err="1">
                <a:ln>
                  <a:noFill/>
                </a:ln>
                <a:solidFill>
                  <a:srgbClr val="00557A"/>
                </a:solidFill>
                <a:effectLst/>
                <a:uLnTx/>
                <a:uFillTx/>
                <a:latin typeface="Arial" panose="020B0604020202020204" pitchFamily="34" charset="0"/>
                <a:cs typeface="Arial" panose="020B0604020202020204" pitchFamily="34" charset="0"/>
              </a:rPr>
              <a:t>Huế</a:t>
            </a:r>
            <a:r>
              <a:rPr kumimoji="0" lang="en-US" sz="28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 Đà </a:t>
            </a:r>
            <a:r>
              <a:rPr kumimoji="0" lang="en-US" sz="2800" b="1" i="0" u="none" strike="noStrike" kern="1200" cap="none" spc="0" normalizeH="0" baseline="0" noProof="0" dirty="0" err="1">
                <a:ln>
                  <a:noFill/>
                </a:ln>
                <a:solidFill>
                  <a:srgbClr val="00557A"/>
                </a:solidFill>
                <a:effectLst/>
                <a:uLnTx/>
                <a:uFillTx/>
                <a:latin typeface="Arial" panose="020B0604020202020204" pitchFamily="34" charset="0"/>
                <a:cs typeface="Arial" panose="020B0604020202020204" pitchFamily="34" charset="0"/>
              </a:rPr>
              <a:t>Nẵng</a:t>
            </a:r>
            <a:r>
              <a:rPr kumimoji="0" lang="en-US" sz="2800" b="1" i="0" u="none" strike="noStrike" kern="1200" cap="none" spc="0" normalizeH="0" baseline="0" noProof="0" dirty="0">
                <a:ln>
                  <a:noFill/>
                </a:ln>
                <a:solidFill>
                  <a:srgbClr val="00557A"/>
                </a:solidFill>
                <a:effectLst/>
                <a:uLnTx/>
                <a:uFillTx/>
                <a:latin typeface="Arial" panose="020B0604020202020204" pitchFamily="34" charset="0"/>
                <a:cs typeface="Arial" panose="020B0604020202020204" pitchFamily="34" charset="0"/>
              </a:rPr>
              <a:t>, Nha Trang, Vũng Tàu,...</a:t>
            </a:r>
          </a:p>
        </p:txBody>
      </p:sp>
      <p:sp>
        <p:nvSpPr>
          <p:cNvPr id="6" name="Freeform 45">
            <a:extLst>
              <a:ext uri="{FF2B5EF4-FFF2-40B4-BE49-F238E27FC236}">
                <a16:creationId xmlns:a16="http://schemas.microsoft.com/office/drawing/2014/main" xmlns="" id="{93853D21-979F-407F-8078-7E3BBFB7545D}"/>
              </a:ext>
            </a:extLst>
          </p:cNvPr>
          <p:cNvSpPr>
            <a:spLocks noEditPoints="1"/>
          </p:cNvSpPr>
          <p:nvPr/>
        </p:nvSpPr>
        <p:spPr bwMode="auto">
          <a:xfrm>
            <a:off x="645125" y="2074594"/>
            <a:ext cx="516005" cy="459491"/>
          </a:xfrm>
          <a:custGeom>
            <a:avLst/>
            <a:gdLst>
              <a:gd name="T0" fmla="*/ 81 w 89"/>
              <a:gd name="T1" fmla="*/ 9 h 79"/>
              <a:gd name="T2" fmla="*/ 48 w 89"/>
              <a:gd name="T3" fmla="*/ 20 h 79"/>
              <a:gd name="T4" fmla="*/ 33 w 89"/>
              <a:gd name="T5" fmla="*/ 5 h 79"/>
              <a:gd name="T6" fmla="*/ 25 w 89"/>
              <a:gd name="T7" fmla="*/ 13 h 79"/>
              <a:gd name="T8" fmla="*/ 31 w 89"/>
              <a:gd name="T9" fmla="*/ 19 h 79"/>
              <a:gd name="T10" fmla="*/ 31 w 89"/>
              <a:gd name="T11" fmla="*/ 24 h 79"/>
              <a:gd name="T12" fmla="*/ 5 w 89"/>
              <a:gd name="T13" fmla="*/ 34 h 79"/>
              <a:gd name="T14" fmla="*/ 6 w 89"/>
              <a:gd name="T15" fmla="*/ 44 h 79"/>
              <a:gd name="T16" fmla="*/ 29 w 89"/>
              <a:gd name="T17" fmla="*/ 54 h 79"/>
              <a:gd name="T18" fmla="*/ 27 w 89"/>
              <a:gd name="T19" fmla="*/ 73 h 79"/>
              <a:gd name="T20" fmla="*/ 35 w 89"/>
              <a:gd name="T21" fmla="*/ 75 h 79"/>
              <a:gd name="T22" fmla="*/ 44 w 89"/>
              <a:gd name="T23" fmla="*/ 61 h 79"/>
              <a:gd name="T24" fmla="*/ 79 w 89"/>
              <a:gd name="T25" fmla="*/ 71 h 79"/>
              <a:gd name="T26" fmla="*/ 84 w 89"/>
              <a:gd name="T27" fmla="*/ 62 h 79"/>
              <a:gd name="T28" fmla="*/ 65 w 89"/>
              <a:gd name="T29" fmla="*/ 37 h 79"/>
              <a:gd name="T30" fmla="*/ 86 w 89"/>
              <a:gd name="T31" fmla="*/ 18 h 79"/>
              <a:gd name="T32" fmla="*/ 81 w 89"/>
              <a:gd name="T33" fmla="*/ 9 h 79"/>
              <a:gd name="T34" fmla="*/ 50 w 89"/>
              <a:gd name="T35" fmla="*/ 38 h 79"/>
              <a:gd name="T36" fmla="*/ 42 w 89"/>
              <a:gd name="T37" fmla="*/ 48 h 79"/>
              <a:gd name="T38" fmla="*/ 37 w 89"/>
              <a:gd name="T39" fmla="*/ 46 h 79"/>
              <a:gd name="T40" fmla="*/ 37 w 89"/>
              <a:gd name="T41" fmla="*/ 33 h 79"/>
              <a:gd name="T42" fmla="*/ 43 w 89"/>
              <a:gd name="T43" fmla="*/ 32 h 79"/>
              <a:gd name="T44" fmla="*/ 50 w 89"/>
              <a:gd name="T45" fmla="*/ 38 h 79"/>
              <a:gd name="T46" fmla="*/ 22 w 89"/>
              <a:gd name="T47" fmla="*/ 38 h 79"/>
              <a:gd name="T48" fmla="*/ 30 w 89"/>
              <a:gd name="T49" fmla="*/ 35 h 79"/>
              <a:gd name="T50" fmla="*/ 30 w 89"/>
              <a:gd name="T51" fmla="*/ 42 h 79"/>
              <a:gd name="T52" fmla="*/ 22 w 89"/>
              <a:gd name="T53" fmla="*/ 38 h 79"/>
              <a:gd name="T54" fmla="*/ 57 w 89"/>
              <a:gd name="T55" fmla="*/ 46 h 79"/>
              <a:gd name="T56" fmla="*/ 67 w 89"/>
              <a:gd name="T57" fmla="*/ 57 h 79"/>
              <a:gd name="T58" fmla="*/ 51 w 89"/>
              <a:gd name="T59" fmla="*/ 52 h 79"/>
              <a:gd name="T60" fmla="*/ 57 w 89"/>
              <a:gd name="T61" fmla="*/ 46 h 79"/>
              <a:gd name="T62" fmla="*/ 56 w 89"/>
              <a:gd name="T63" fmla="*/ 28 h 79"/>
              <a:gd name="T64" fmla="*/ 61 w 89"/>
              <a:gd name="T65" fmla="*/ 27 h 79"/>
              <a:gd name="T66" fmla="*/ 58 w 89"/>
              <a:gd name="T67" fmla="*/ 30 h 79"/>
              <a:gd name="T68" fmla="*/ 56 w 89"/>
              <a:gd name="T69"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8" name="TextBox 7">
            <a:extLst>
              <a:ext uri="{FF2B5EF4-FFF2-40B4-BE49-F238E27FC236}">
                <a16:creationId xmlns:a16="http://schemas.microsoft.com/office/drawing/2014/main" xmlns="" id="{F8E5A69D-F8B4-41F0-BDAB-2831A84F936F}"/>
              </a:ext>
            </a:extLst>
          </p:cNvPr>
          <p:cNvSpPr txBox="1"/>
          <p:nvPr/>
        </p:nvSpPr>
        <p:spPr>
          <a:xfrm>
            <a:off x="1465931" y="2042729"/>
            <a:ext cx="9937793"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00557A"/>
                </a:solidFill>
                <a:effectLst/>
                <a:uLnTx/>
                <a:uFillTx/>
                <a:latin typeface="Arial" panose="020B0604020202020204" pitchFamily="34" charset="0"/>
                <a:ea typeface="+mn-ea"/>
                <a:cs typeface="Arial" panose="020B0604020202020204" pitchFamily="34" charset="0"/>
              </a:rPr>
              <a:t>Nước ta có nhiều điều kiện để phát triển du lịch.</a:t>
            </a:r>
            <a:endParaRPr lang="en-US" dirty="0"/>
          </a:p>
        </p:txBody>
      </p:sp>
      <p:sp>
        <p:nvSpPr>
          <p:cNvPr id="9" name="Freeform 45">
            <a:extLst>
              <a:ext uri="{FF2B5EF4-FFF2-40B4-BE49-F238E27FC236}">
                <a16:creationId xmlns:a16="http://schemas.microsoft.com/office/drawing/2014/main" xmlns="" id="{9D9E390C-3EED-42FC-9DC0-D294FFB3E0F9}"/>
              </a:ext>
            </a:extLst>
          </p:cNvPr>
          <p:cNvSpPr>
            <a:spLocks noEditPoints="1"/>
          </p:cNvSpPr>
          <p:nvPr/>
        </p:nvSpPr>
        <p:spPr bwMode="auto">
          <a:xfrm>
            <a:off x="645124" y="2998032"/>
            <a:ext cx="516005" cy="459491"/>
          </a:xfrm>
          <a:custGeom>
            <a:avLst/>
            <a:gdLst>
              <a:gd name="T0" fmla="*/ 81 w 89"/>
              <a:gd name="T1" fmla="*/ 9 h 79"/>
              <a:gd name="T2" fmla="*/ 48 w 89"/>
              <a:gd name="T3" fmla="*/ 20 h 79"/>
              <a:gd name="T4" fmla="*/ 33 w 89"/>
              <a:gd name="T5" fmla="*/ 5 h 79"/>
              <a:gd name="T6" fmla="*/ 25 w 89"/>
              <a:gd name="T7" fmla="*/ 13 h 79"/>
              <a:gd name="T8" fmla="*/ 31 w 89"/>
              <a:gd name="T9" fmla="*/ 19 h 79"/>
              <a:gd name="T10" fmla="*/ 31 w 89"/>
              <a:gd name="T11" fmla="*/ 24 h 79"/>
              <a:gd name="T12" fmla="*/ 5 w 89"/>
              <a:gd name="T13" fmla="*/ 34 h 79"/>
              <a:gd name="T14" fmla="*/ 6 w 89"/>
              <a:gd name="T15" fmla="*/ 44 h 79"/>
              <a:gd name="T16" fmla="*/ 29 w 89"/>
              <a:gd name="T17" fmla="*/ 54 h 79"/>
              <a:gd name="T18" fmla="*/ 27 w 89"/>
              <a:gd name="T19" fmla="*/ 73 h 79"/>
              <a:gd name="T20" fmla="*/ 35 w 89"/>
              <a:gd name="T21" fmla="*/ 75 h 79"/>
              <a:gd name="T22" fmla="*/ 44 w 89"/>
              <a:gd name="T23" fmla="*/ 61 h 79"/>
              <a:gd name="T24" fmla="*/ 79 w 89"/>
              <a:gd name="T25" fmla="*/ 71 h 79"/>
              <a:gd name="T26" fmla="*/ 84 w 89"/>
              <a:gd name="T27" fmla="*/ 62 h 79"/>
              <a:gd name="T28" fmla="*/ 65 w 89"/>
              <a:gd name="T29" fmla="*/ 37 h 79"/>
              <a:gd name="T30" fmla="*/ 86 w 89"/>
              <a:gd name="T31" fmla="*/ 18 h 79"/>
              <a:gd name="T32" fmla="*/ 81 w 89"/>
              <a:gd name="T33" fmla="*/ 9 h 79"/>
              <a:gd name="T34" fmla="*/ 50 w 89"/>
              <a:gd name="T35" fmla="*/ 38 h 79"/>
              <a:gd name="T36" fmla="*/ 42 w 89"/>
              <a:gd name="T37" fmla="*/ 48 h 79"/>
              <a:gd name="T38" fmla="*/ 37 w 89"/>
              <a:gd name="T39" fmla="*/ 46 h 79"/>
              <a:gd name="T40" fmla="*/ 37 w 89"/>
              <a:gd name="T41" fmla="*/ 33 h 79"/>
              <a:gd name="T42" fmla="*/ 43 w 89"/>
              <a:gd name="T43" fmla="*/ 32 h 79"/>
              <a:gd name="T44" fmla="*/ 50 w 89"/>
              <a:gd name="T45" fmla="*/ 38 h 79"/>
              <a:gd name="T46" fmla="*/ 22 w 89"/>
              <a:gd name="T47" fmla="*/ 38 h 79"/>
              <a:gd name="T48" fmla="*/ 30 w 89"/>
              <a:gd name="T49" fmla="*/ 35 h 79"/>
              <a:gd name="T50" fmla="*/ 30 w 89"/>
              <a:gd name="T51" fmla="*/ 42 h 79"/>
              <a:gd name="T52" fmla="*/ 22 w 89"/>
              <a:gd name="T53" fmla="*/ 38 h 79"/>
              <a:gd name="T54" fmla="*/ 57 w 89"/>
              <a:gd name="T55" fmla="*/ 46 h 79"/>
              <a:gd name="T56" fmla="*/ 67 w 89"/>
              <a:gd name="T57" fmla="*/ 57 h 79"/>
              <a:gd name="T58" fmla="*/ 51 w 89"/>
              <a:gd name="T59" fmla="*/ 52 h 79"/>
              <a:gd name="T60" fmla="*/ 57 w 89"/>
              <a:gd name="T61" fmla="*/ 46 h 79"/>
              <a:gd name="T62" fmla="*/ 56 w 89"/>
              <a:gd name="T63" fmla="*/ 28 h 79"/>
              <a:gd name="T64" fmla="*/ 61 w 89"/>
              <a:gd name="T65" fmla="*/ 27 h 79"/>
              <a:gd name="T66" fmla="*/ 58 w 89"/>
              <a:gd name="T67" fmla="*/ 30 h 79"/>
              <a:gd name="T68" fmla="*/ 56 w 89"/>
              <a:gd name="T69"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1" name="TextBox 10">
            <a:extLst>
              <a:ext uri="{FF2B5EF4-FFF2-40B4-BE49-F238E27FC236}">
                <a16:creationId xmlns:a16="http://schemas.microsoft.com/office/drawing/2014/main" xmlns="" id="{9E0A4527-3C32-4A57-84CD-09685AEB2CDD}"/>
              </a:ext>
            </a:extLst>
          </p:cNvPr>
          <p:cNvSpPr txBox="1"/>
          <p:nvPr/>
        </p:nvSpPr>
        <p:spPr>
          <a:xfrm>
            <a:off x="1465931" y="2799811"/>
            <a:ext cx="9937793" cy="1315425"/>
          </a:xfrm>
          <a:prstGeom prst="rect">
            <a:avLst/>
          </a:prstGeom>
          <a:noFill/>
        </p:spPr>
        <p:txBody>
          <a:bodyPr wrap="square">
            <a:spAutoFit/>
          </a:bodyPr>
          <a:lstStyle/>
          <a:p>
            <a:pPr>
              <a:lnSpc>
                <a:spcPct val="150000"/>
              </a:lnSpc>
            </a:pPr>
            <a:r>
              <a:rPr kumimoji="0" lang="en-US" sz="2800" b="1" i="0" u="none" strike="noStrike" kern="1200" cap="none" spc="0" normalizeH="0" baseline="0" noProof="0" dirty="0">
                <a:ln>
                  <a:noFill/>
                </a:ln>
                <a:solidFill>
                  <a:srgbClr val="00557A"/>
                </a:solidFill>
                <a:effectLst/>
                <a:uLnTx/>
                <a:uFillTx/>
                <a:latin typeface="Arial" panose="020B0604020202020204" pitchFamily="34" charset="0"/>
                <a:ea typeface="+mn-ea"/>
                <a:cs typeface="Arial" panose="020B0604020202020204" pitchFamily="34" charset="0"/>
              </a:rPr>
              <a:t>Số lượng khách du lịch trong nước tăng do đời sống được nâng cao, các dịch vụ du lịch phát triển. </a:t>
            </a:r>
            <a:endParaRPr lang="en-US" dirty="0"/>
          </a:p>
        </p:txBody>
      </p:sp>
      <p:sp>
        <p:nvSpPr>
          <p:cNvPr id="12" name="Freeform 45">
            <a:extLst>
              <a:ext uri="{FF2B5EF4-FFF2-40B4-BE49-F238E27FC236}">
                <a16:creationId xmlns:a16="http://schemas.microsoft.com/office/drawing/2014/main" xmlns="" id="{608D84FF-D47D-41C2-B838-4CCE40F5A7B8}"/>
              </a:ext>
            </a:extLst>
          </p:cNvPr>
          <p:cNvSpPr>
            <a:spLocks noEditPoints="1"/>
          </p:cNvSpPr>
          <p:nvPr/>
        </p:nvSpPr>
        <p:spPr bwMode="auto">
          <a:xfrm>
            <a:off x="645125" y="4593358"/>
            <a:ext cx="516005" cy="459491"/>
          </a:xfrm>
          <a:custGeom>
            <a:avLst/>
            <a:gdLst>
              <a:gd name="T0" fmla="*/ 81 w 89"/>
              <a:gd name="T1" fmla="*/ 9 h 79"/>
              <a:gd name="T2" fmla="*/ 48 w 89"/>
              <a:gd name="T3" fmla="*/ 20 h 79"/>
              <a:gd name="T4" fmla="*/ 33 w 89"/>
              <a:gd name="T5" fmla="*/ 5 h 79"/>
              <a:gd name="T6" fmla="*/ 25 w 89"/>
              <a:gd name="T7" fmla="*/ 13 h 79"/>
              <a:gd name="T8" fmla="*/ 31 w 89"/>
              <a:gd name="T9" fmla="*/ 19 h 79"/>
              <a:gd name="T10" fmla="*/ 31 w 89"/>
              <a:gd name="T11" fmla="*/ 24 h 79"/>
              <a:gd name="T12" fmla="*/ 5 w 89"/>
              <a:gd name="T13" fmla="*/ 34 h 79"/>
              <a:gd name="T14" fmla="*/ 6 w 89"/>
              <a:gd name="T15" fmla="*/ 44 h 79"/>
              <a:gd name="T16" fmla="*/ 29 w 89"/>
              <a:gd name="T17" fmla="*/ 54 h 79"/>
              <a:gd name="T18" fmla="*/ 27 w 89"/>
              <a:gd name="T19" fmla="*/ 73 h 79"/>
              <a:gd name="T20" fmla="*/ 35 w 89"/>
              <a:gd name="T21" fmla="*/ 75 h 79"/>
              <a:gd name="T22" fmla="*/ 44 w 89"/>
              <a:gd name="T23" fmla="*/ 61 h 79"/>
              <a:gd name="T24" fmla="*/ 79 w 89"/>
              <a:gd name="T25" fmla="*/ 71 h 79"/>
              <a:gd name="T26" fmla="*/ 84 w 89"/>
              <a:gd name="T27" fmla="*/ 62 h 79"/>
              <a:gd name="T28" fmla="*/ 65 w 89"/>
              <a:gd name="T29" fmla="*/ 37 h 79"/>
              <a:gd name="T30" fmla="*/ 86 w 89"/>
              <a:gd name="T31" fmla="*/ 18 h 79"/>
              <a:gd name="T32" fmla="*/ 81 w 89"/>
              <a:gd name="T33" fmla="*/ 9 h 79"/>
              <a:gd name="T34" fmla="*/ 50 w 89"/>
              <a:gd name="T35" fmla="*/ 38 h 79"/>
              <a:gd name="T36" fmla="*/ 42 w 89"/>
              <a:gd name="T37" fmla="*/ 48 h 79"/>
              <a:gd name="T38" fmla="*/ 37 w 89"/>
              <a:gd name="T39" fmla="*/ 46 h 79"/>
              <a:gd name="T40" fmla="*/ 37 w 89"/>
              <a:gd name="T41" fmla="*/ 33 h 79"/>
              <a:gd name="T42" fmla="*/ 43 w 89"/>
              <a:gd name="T43" fmla="*/ 32 h 79"/>
              <a:gd name="T44" fmla="*/ 50 w 89"/>
              <a:gd name="T45" fmla="*/ 38 h 79"/>
              <a:gd name="T46" fmla="*/ 22 w 89"/>
              <a:gd name="T47" fmla="*/ 38 h 79"/>
              <a:gd name="T48" fmla="*/ 30 w 89"/>
              <a:gd name="T49" fmla="*/ 35 h 79"/>
              <a:gd name="T50" fmla="*/ 30 w 89"/>
              <a:gd name="T51" fmla="*/ 42 h 79"/>
              <a:gd name="T52" fmla="*/ 22 w 89"/>
              <a:gd name="T53" fmla="*/ 38 h 79"/>
              <a:gd name="T54" fmla="*/ 57 w 89"/>
              <a:gd name="T55" fmla="*/ 46 h 79"/>
              <a:gd name="T56" fmla="*/ 67 w 89"/>
              <a:gd name="T57" fmla="*/ 57 h 79"/>
              <a:gd name="T58" fmla="*/ 51 w 89"/>
              <a:gd name="T59" fmla="*/ 52 h 79"/>
              <a:gd name="T60" fmla="*/ 57 w 89"/>
              <a:gd name="T61" fmla="*/ 46 h 79"/>
              <a:gd name="T62" fmla="*/ 56 w 89"/>
              <a:gd name="T63" fmla="*/ 28 h 79"/>
              <a:gd name="T64" fmla="*/ 61 w 89"/>
              <a:gd name="T65" fmla="*/ 27 h 79"/>
              <a:gd name="T66" fmla="*/ 58 w 89"/>
              <a:gd name="T67" fmla="*/ 30 h 79"/>
              <a:gd name="T68" fmla="*/ 56 w 89"/>
              <a:gd name="T69"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7" name="图片 75">
            <a:extLst>
              <a:ext uri="{FF2B5EF4-FFF2-40B4-BE49-F238E27FC236}">
                <a16:creationId xmlns:a16="http://schemas.microsoft.com/office/drawing/2014/main" xmlns="" id="{A0A05945-22F1-46C9-91AC-DF71926C166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65012" y="355595"/>
            <a:ext cx="1521335" cy="1076552"/>
          </a:xfrm>
          <a:prstGeom prst="rect">
            <a:avLst/>
          </a:prstGeom>
        </p:spPr>
      </p:pic>
      <p:grpSp>
        <p:nvGrpSpPr>
          <p:cNvPr id="20" name="Group 19">
            <a:extLst>
              <a:ext uri="{FF2B5EF4-FFF2-40B4-BE49-F238E27FC236}">
                <a16:creationId xmlns:a16="http://schemas.microsoft.com/office/drawing/2014/main" xmlns="" id="{F447550F-CBE1-48B4-99A4-B4505E8472C6}"/>
              </a:ext>
            </a:extLst>
          </p:cNvPr>
          <p:cNvGrpSpPr/>
          <p:nvPr/>
        </p:nvGrpSpPr>
        <p:grpSpPr>
          <a:xfrm>
            <a:off x="4246090" y="316778"/>
            <a:ext cx="4377474" cy="1057130"/>
            <a:chOff x="4019023" y="316047"/>
            <a:chExt cx="4377474" cy="1057130"/>
          </a:xfrm>
        </p:grpSpPr>
        <p:sp>
          <p:nvSpPr>
            <p:cNvPr id="18" name="Google Shape;4713;p51">
              <a:extLst>
                <a:ext uri="{FF2B5EF4-FFF2-40B4-BE49-F238E27FC236}">
                  <a16:creationId xmlns:a16="http://schemas.microsoft.com/office/drawing/2014/main" xmlns="" id="{9D36BAF4-55B6-4A0D-8B8C-2817DF8FB70D}"/>
                </a:ext>
              </a:extLst>
            </p:cNvPr>
            <p:cNvSpPr/>
            <p:nvPr/>
          </p:nvSpPr>
          <p:spPr>
            <a:xfrm>
              <a:off x="4019023" y="316047"/>
              <a:ext cx="4377474" cy="1057130"/>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xmlns="" id="{A94DCF7F-98EF-43EC-886C-C34AF5DA77F5}"/>
                </a:ext>
              </a:extLst>
            </p:cNvPr>
            <p:cNvSpPr txBox="1"/>
            <p:nvPr/>
          </p:nvSpPr>
          <p:spPr>
            <a:xfrm>
              <a:off x="4734560" y="449847"/>
              <a:ext cx="2560320" cy="923330"/>
            </a:xfrm>
            <a:prstGeom prst="rect">
              <a:avLst/>
            </a:prstGeom>
            <a:noFill/>
          </p:spPr>
          <p:txBody>
            <a:bodyPr wrap="square" rtlCol="0">
              <a:spAutoFit/>
            </a:bodyPr>
            <a:lstStyle/>
            <a:p>
              <a:r>
                <a:rPr lang="en-US" sz="5400" b="1" dirty="0">
                  <a:solidFill>
                    <a:schemeClr val="bg1"/>
                  </a:solidFill>
                  <a:latin typeface="#9Slide07 SVNDessert Menu Scrip" panose="00000500000000000000" pitchFamily="2" charset="0"/>
                </a:rPr>
                <a:t>Du lịch</a:t>
              </a:r>
            </a:p>
          </p:txBody>
        </p:sp>
      </p:grpSp>
    </p:spTree>
    <p:extLst>
      <p:ext uri="{BB962C8B-B14F-4D97-AF65-F5344CB8AC3E}">
        <p14:creationId xmlns:p14="http://schemas.microsoft.com/office/powerpoint/2010/main" val="4644240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E8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E9F2326-A469-4517-9C4E-82550D1DDD53}"/>
              </a:ext>
            </a:extLst>
          </p:cNvPr>
          <p:cNvSpPr/>
          <p:nvPr/>
        </p:nvSpPr>
        <p:spPr>
          <a:xfrm>
            <a:off x="199746" y="395364"/>
            <a:ext cx="3813454" cy="802640"/>
          </a:xfrm>
          <a:prstGeom prst="rect">
            <a:avLst/>
          </a:prstGeom>
          <a:solidFill>
            <a:srgbClr val="FCE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CE3C33F1-E9B7-48CC-8CBD-750AD8D600DA}"/>
              </a:ext>
            </a:extLst>
          </p:cNvPr>
          <p:cNvSpPr/>
          <p:nvPr/>
        </p:nvSpPr>
        <p:spPr>
          <a:xfrm>
            <a:off x="8524240" y="22667"/>
            <a:ext cx="3545840" cy="1894840"/>
          </a:xfrm>
          <a:prstGeom prst="rect">
            <a:avLst/>
          </a:prstGeom>
          <a:solidFill>
            <a:srgbClr val="FCE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2E29FBD-BC46-46E4-AE4C-1376AAC44A0E}"/>
              </a:ext>
            </a:extLst>
          </p:cNvPr>
          <p:cNvSpPr txBox="1"/>
          <p:nvPr/>
        </p:nvSpPr>
        <p:spPr>
          <a:xfrm>
            <a:off x="1459887" y="1357699"/>
            <a:ext cx="9875520" cy="324415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vi-VN"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Thương mại gồm các hoạt động mua bán hàng hóa ở trong nước và với nước ngoài. Nước ta chủ yếu xuất khẩu các khoáng sản (dầu mỏ, than, …), hàng tiêu dùng, nông sản và thủy sản; nhập khẩu các máy móc, thiết bị, nguyên liệu, nhiên liệu và vật liệu.</a:t>
            </a:r>
          </a:p>
        </p:txBody>
      </p:sp>
      <p:sp>
        <p:nvSpPr>
          <p:cNvPr id="6" name="Rectangle 5">
            <a:extLst>
              <a:ext uri="{FF2B5EF4-FFF2-40B4-BE49-F238E27FC236}">
                <a16:creationId xmlns:a16="http://schemas.microsoft.com/office/drawing/2014/main" xmlns="" id="{F2E0F8FF-DB81-4814-A5AF-8BEA48712766}"/>
              </a:ext>
            </a:extLst>
          </p:cNvPr>
          <p:cNvSpPr/>
          <p:nvPr/>
        </p:nvSpPr>
        <p:spPr>
          <a:xfrm>
            <a:off x="1459887" y="5125913"/>
            <a:ext cx="1013968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Nhờ có nhiều điều kiện thuận lợi, ngành du lịch của nước ta ngày càng phát triển.</a:t>
            </a:r>
            <a:endParaRPr kumimoji="0" lang="vi-VN"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pic>
        <p:nvPicPr>
          <p:cNvPr id="7" name="图片 75">
            <a:extLst>
              <a:ext uri="{FF2B5EF4-FFF2-40B4-BE49-F238E27FC236}">
                <a16:creationId xmlns:a16="http://schemas.microsoft.com/office/drawing/2014/main" xmlns="" id="{0D64BBD1-15B9-4A53-B7BB-718E26330D3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9746" y="4943732"/>
            <a:ext cx="1124607" cy="795813"/>
          </a:xfrm>
          <a:prstGeom prst="rect">
            <a:avLst/>
          </a:prstGeom>
        </p:spPr>
      </p:pic>
      <p:pic>
        <p:nvPicPr>
          <p:cNvPr id="8" name="Picture 7" descr="Logo&#10;&#10;Description automatically generated">
            <a:extLst>
              <a:ext uri="{FF2B5EF4-FFF2-40B4-BE49-F238E27FC236}">
                <a16:creationId xmlns:a16="http://schemas.microsoft.com/office/drawing/2014/main" xmlns="" id="{07A7E626-06D8-4A63-9B64-166490CEE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066" y="31457"/>
            <a:ext cx="4314347" cy="1604372"/>
          </a:xfrm>
          <a:prstGeom prst="rect">
            <a:avLst/>
          </a:prstGeom>
        </p:spPr>
      </p:pic>
      <p:pic>
        <p:nvPicPr>
          <p:cNvPr id="9" name="图片 75">
            <a:extLst>
              <a:ext uri="{FF2B5EF4-FFF2-40B4-BE49-F238E27FC236}">
                <a16:creationId xmlns:a16="http://schemas.microsoft.com/office/drawing/2014/main" xmlns="" id="{B2E1846C-476D-4C7E-86FD-D3B33CD13DA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9746" y="1357699"/>
            <a:ext cx="1124607" cy="795813"/>
          </a:xfrm>
          <a:prstGeom prst="rect">
            <a:avLst/>
          </a:prstGeom>
        </p:spPr>
      </p:pic>
    </p:spTree>
    <p:extLst>
      <p:ext uri="{BB962C8B-B14F-4D97-AF65-F5344CB8AC3E}">
        <p14:creationId xmlns:p14="http://schemas.microsoft.com/office/powerpoint/2010/main" val="408171968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xmlns="" id="{0D2EF722-AC9E-4C65-A690-2FDDAAAD6CF9}"/>
              </a:ext>
            </a:extLst>
          </p:cNvPr>
          <p:cNvPicPr>
            <a:picLocks noChangeAspect="1"/>
          </p:cNvPicPr>
          <p:nvPr/>
        </p:nvPicPr>
        <p:blipFill>
          <a:blip r:embed="rId3"/>
          <a:stretch>
            <a:fillRect/>
          </a:stretch>
        </p:blipFill>
        <p:spPr>
          <a:xfrm>
            <a:off x="1340999" y="1271544"/>
            <a:ext cx="9416944" cy="4337093"/>
          </a:xfrm>
          <a:prstGeom prst="rect">
            <a:avLst/>
          </a:prstGeom>
        </p:spPr>
      </p:pic>
      <p:pic>
        <p:nvPicPr>
          <p:cNvPr id="64" name="图片 63">
            <a:extLst>
              <a:ext uri="{FF2B5EF4-FFF2-40B4-BE49-F238E27FC236}">
                <a16:creationId xmlns:a16="http://schemas.microsoft.com/office/drawing/2014/main" xmlns="" id="{FA302E32-7E2C-404B-BFA9-B9238829CD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5" name="图片 64">
            <a:extLst>
              <a:ext uri="{FF2B5EF4-FFF2-40B4-BE49-F238E27FC236}">
                <a16:creationId xmlns:a16="http://schemas.microsoft.com/office/drawing/2014/main" xmlns="" id="{1E3FF6F6-13DC-43C7-BC1C-C97E2FE728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66" name="图片 65">
            <a:extLst>
              <a:ext uri="{FF2B5EF4-FFF2-40B4-BE49-F238E27FC236}">
                <a16:creationId xmlns:a16="http://schemas.microsoft.com/office/drawing/2014/main" xmlns="" id="{999B95EF-57B9-4705-87B3-AA4554D7A4C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95102" y="6298230"/>
            <a:ext cx="1397903" cy="537586"/>
          </a:xfrm>
          <a:prstGeom prst="rect">
            <a:avLst/>
          </a:prstGeom>
        </p:spPr>
      </p:pic>
      <p:pic>
        <p:nvPicPr>
          <p:cNvPr id="67" name="图片 66">
            <a:extLst>
              <a:ext uri="{FF2B5EF4-FFF2-40B4-BE49-F238E27FC236}">
                <a16:creationId xmlns:a16="http://schemas.microsoft.com/office/drawing/2014/main" xmlns="" id="{EEFAF566-0F6E-4A64-89C6-A38B7E8ADC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450" y="6029579"/>
            <a:ext cx="2100438" cy="807757"/>
          </a:xfrm>
          <a:prstGeom prst="rect">
            <a:avLst/>
          </a:prstGeom>
        </p:spPr>
      </p:pic>
      <p:pic>
        <p:nvPicPr>
          <p:cNvPr id="68" name="图片 67">
            <a:extLst>
              <a:ext uri="{FF2B5EF4-FFF2-40B4-BE49-F238E27FC236}">
                <a16:creationId xmlns:a16="http://schemas.microsoft.com/office/drawing/2014/main" xmlns="" id="{349A3226-4EB5-41ED-9463-A1AC4A1854C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63309" y="6503269"/>
            <a:ext cx="922419" cy="354731"/>
          </a:xfrm>
          <a:prstGeom prst="rect">
            <a:avLst/>
          </a:prstGeom>
        </p:spPr>
      </p:pic>
      <p:pic>
        <p:nvPicPr>
          <p:cNvPr id="69" name="图片 68">
            <a:extLst>
              <a:ext uri="{FF2B5EF4-FFF2-40B4-BE49-F238E27FC236}">
                <a16:creationId xmlns:a16="http://schemas.microsoft.com/office/drawing/2014/main" xmlns="" id="{B15ACCA6-9DA2-4F09-B016-208CC64DD47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00970" y="294999"/>
            <a:ext cx="1566018" cy="1108172"/>
          </a:xfrm>
          <a:prstGeom prst="rect">
            <a:avLst/>
          </a:prstGeom>
        </p:spPr>
      </p:pic>
      <p:pic>
        <p:nvPicPr>
          <p:cNvPr id="70" name="图片 69">
            <a:extLst>
              <a:ext uri="{FF2B5EF4-FFF2-40B4-BE49-F238E27FC236}">
                <a16:creationId xmlns:a16="http://schemas.microsoft.com/office/drawing/2014/main" xmlns="" id="{65B8F962-2975-4A85-B4F0-12371E730A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80371" y="1007724"/>
            <a:ext cx="1105092" cy="782004"/>
          </a:xfrm>
          <a:prstGeom prst="rect">
            <a:avLst/>
          </a:prstGeom>
        </p:spPr>
      </p:pic>
      <p:pic>
        <p:nvPicPr>
          <p:cNvPr id="75" name="图片 74">
            <a:extLst>
              <a:ext uri="{FF2B5EF4-FFF2-40B4-BE49-F238E27FC236}">
                <a16:creationId xmlns:a16="http://schemas.microsoft.com/office/drawing/2014/main" xmlns="" id="{CE565F27-2DB3-464F-887A-824D0FF1F29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771019" y="713548"/>
            <a:ext cx="1247331" cy="1621087"/>
          </a:xfrm>
          <a:prstGeom prst="rect">
            <a:avLst/>
          </a:prstGeom>
        </p:spPr>
      </p:pic>
      <p:pic>
        <p:nvPicPr>
          <p:cNvPr id="76" name="图片 75">
            <a:extLst>
              <a:ext uri="{FF2B5EF4-FFF2-40B4-BE49-F238E27FC236}">
                <a16:creationId xmlns:a16="http://schemas.microsoft.com/office/drawing/2014/main" xmlns="" id="{A6985571-C6E0-40B5-9EF9-5E1A78EED1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244262" y="5400187"/>
            <a:ext cx="1837722" cy="130044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2AEC3A8F-4957-4CFA-BDC3-3C674DDCEE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3682"/>
          <a:stretch/>
        </p:blipFill>
        <p:spPr>
          <a:xfrm>
            <a:off x="3263309" y="2307876"/>
            <a:ext cx="6873610" cy="2264427"/>
          </a:xfrm>
          <a:prstGeom prst="rect">
            <a:avLst/>
          </a:prstGeom>
        </p:spPr>
      </p:pic>
    </p:spTree>
    <p:extLst>
      <p:ext uri="{BB962C8B-B14F-4D97-AF65-F5344CB8AC3E}">
        <p14:creationId xmlns:p14="http://schemas.microsoft.com/office/powerpoint/2010/main" val="6408031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randombar(horizontal)">
                                      <p:cBhvr>
                                        <p:cTn id="10" dur="500"/>
                                        <p:tgtEl>
                                          <p:spTgt spid="65"/>
                                        </p:tgtEl>
                                      </p:cBhvr>
                                    </p:animEffect>
                                  </p:childTnLst>
                                </p:cTn>
                              </p:par>
                              <p:par>
                                <p:cTn id="11" presetID="14" presetClass="entr" presetSubtype="1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randombar(horizontal)">
                                      <p:cBhvr>
                                        <p:cTn id="13" dur="500"/>
                                        <p:tgtEl>
                                          <p:spTgt spid="66"/>
                                        </p:tgtEl>
                                      </p:cBhvr>
                                    </p:animEffect>
                                  </p:childTnLst>
                                </p:cTn>
                              </p:par>
                              <p:par>
                                <p:cTn id="14" presetID="14" presetClass="entr" presetSubtype="1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randombar(horizontal)">
                                      <p:cBhvr>
                                        <p:cTn id="16" dur="500"/>
                                        <p:tgtEl>
                                          <p:spTgt spid="67"/>
                                        </p:tgtEl>
                                      </p:cBhvr>
                                    </p:animEffect>
                                  </p:childTnLst>
                                </p:cTn>
                              </p:par>
                              <p:par>
                                <p:cTn id="17" presetID="14" presetClass="entr" presetSubtype="1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par>
                                <p:cTn id="20" presetID="14" presetClass="entr" presetSubtype="1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randombar(horizontal)">
                                      <p:cBhvr>
                                        <p:cTn id="22" dur="500"/>
                                        <p:tgtEl>
                                          <p:spTgt spid="69"/>
                                        </p:tgtEl>
                                      </p:cBhvr>
                                    </p:animEffect>
                                  </p:childTnLst>
                                </p:cTn>
                              </p:par>
                              <p:par>
                                <p:cTn id="23" presetID="14" presetClass="entr" presetSubtype="1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randombar(horizontal)">
                                      <p:cBhvr>
                                        <p:cTn id="25" dur="500"/>
                                        <p:tgtEl>
                                          <p:spTgt spid="70"/>
                                        </p:tgtEl>
                                      </p:cBhvr>
                                    </p:animEffect>
                                  </p:childTnLst>
                                </p:cTn>
                              </p:par>
                              <p:par>
                                <p:cTn id="26" presetID="14" presetClass="entr" presetSubtype="1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randombar(horizontal)">
                                      <p:cBhvr>
                                        <p:cTn id="28" dur="500"/>
                                        <p:tgtEl>
                                          <p:spTgt spid="75"/>
                                        </p:tgtEl>
                                      </p:cBhvr>
                                    </p:animEffect>
                                  </p:childTnLst>
                                </p:cTn>
                              </p:par>
                              <p:par>
                                <p:cTn id="29" presetID="14" presetClass="entr" presetSubtype="1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randombar(horizontal)">
                                      <p:cBhvr>
                                        <p:cTn id="3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8332618" y="3716234"/>
            <a:ext cx="4662567" cy="3141766"/>
          </a:xfrm>
          <a:prstGeom prst="rect">
            <a:avLst/>
          </a:prstGeom>
        </p:spPr>
      </p:pic>
      <p:pic>
        <p:nvPicPr>
          <p:cNvPr id="6" name="图片 5">
            <a:extLst>
              <a:ext uri="{FF2B5EF4-FFF2-40B4-BE49-F238E27FC236}">
                <a16:creationId xmlns:a16="http://schemas.microsoft.com/office/drawing/2014/main" xmlns=""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xmlns=""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xmlns=""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xmlns=""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xmlns=""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xmlns=""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xmlns=""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xmlns=""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xmlns=""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xmlns=""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xmlns=""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xmlns=""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xmlns=""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xmlns=""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0" name="组合 49">
            <a:extLst>
              <a:ext uri="{FF2B5EF4-FFF2-40B4-BE49-F238E27FC236}">
                <a16:creationId xmlns:a16="http://schemas.microsoft.com/office/drawing/2014/main" xmlns=""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xmlns="" id="{292E376A-5CFE-45D6-80A7-D388EF7315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xmlns="" id="{F7186AA6-B55E-47DE-9CE6-967821EA244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xmlns=""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xmlns=""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xmlns=""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xmlns=""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xmlns=""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xmlns=""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xmlns=""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xmlns=""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xmlns=""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xmlns=""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xmlns=""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xmlns=""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xmlns=""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xmlns=""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xmlns=""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xmlns=""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xmlns=""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xmlns=""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xmlns=""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xmlns=""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xmlns=""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xmlns=""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xmlns=""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xmlns=""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xmlns=""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3" name="Freeform 123">
            <a:extLst>
              <a:ext uri="{FF2B5EF4-FFF2-40B4-BE49-F238E27FC236}">
                <a16:creationId xmlns:a16="http://schemas.microsoft.com/office/drawing/2014/main" xmlns=""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4" name="Picture 3" descr="Shape&#10;&#10;Description automatically generated with medium confidence">
            <a:extLst>
              <a:ext uri="{FF2B5EF4-FFF2-40B4-BE49-F238E27FC236}">
                <a16:creationId xmlns:a16="http://schemas.microsoft.com/office/drawing/2014/main" xmlns="" id="{CE786E04-951F-48B0-9082-19C60F9053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5736"/>
          <a:stretch/>
        </p:blipFill>
        <p:spPr>
          <a:xfrm>
            <a:off x="2343790" y="2088898"/>
            <a:ext cx="7936058" cy="1839283"/>
          </a:xfrm>
          <a:prstGeom prst="rect">
            <a:avLst/>
          </a:prstGeom>
        </p:spPr>
      </p:pic>
    </p:spTree>
    <p:extLst>
      <p:ext uri="{BB962C8B-B14F-4D97-AF65-F5344CB8AC3E}">
        <p14:creationId xmlns:p14="http://schemas.microsoft.com/office/powerpoint/2010/main" val="3732980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randombar(horizontal)">
                                      <p:cBhvr>
                                        <p:cTn id="52" dur="500"/>
                                        <p:tgtEl>
                                          <p:spTgt spid="53"/>
                                        </p:tgtEl>
                                      </p:cBhvr>
                                    </p:animEffect>
                                  </p:childTnLst>
                                </p:cTn>
                              </p:par>
                              <p:par>
                                <p:cTn id="53" presetID="3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anim calcmode="lin" valueType="num">
                                      <p:cBhvr>
                                        <p:cTn id="57" dur="1000" fill="hold"/>
                                        <p:tgtEl>
                                          <p:spTgt spid="26"/>
                                        </p:tgtEl>
                                        <p:attrNameLst>
                                          <p:attrName>style.rotation</p:attrName>
                                        </p:attrNameLst>
                                      </p:cBhvr>
                                      <p:tavLst>
                                        <p:tav tm="0">
                                          <p:val>
                                            <p:fltVal val="90"/>
                                          </p:val>
                                        </p:tav>
                                        <p:tav tm="100000">
                                          <p:val>
                                            <p:fltVal val="0"/>
                                          </p:val>
                                        </p:tav>
                                      </p:tavLst>
                                    </p:anim>
                                    <p:animEffect transition="in" filter="fade">
                                      <p:cBhvr>
                                        <p:cTn id="58" dur="1000"/>
                                        <p:tgtEl>
                                          <p:spTgt spid="26"/>
                                        </p:tgtEl>
                                      </p:cBhvr>
                                    </p:animEffect>
                                  </p:childTnLst>
                                </p:cTn>
                              </p:par>
                              <p:par>
                                <p:cTn id="59" presetID="3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5A4284-9531-4111-A026-39E2DEB4C6F7}"/>
              </a:ext>
            </a:extLst>
          </p:cNvPr>
          <p:cNvSpPr txBox="1"/>
          <p:nvPr/>
        </p:nvSpPr>
        <p:spPr>
          <a:xfrm>
            <a:off x="345440" y="185042"/>
            <a:ext cx="11501120" cy="1384995"/>
          </a:xfrm>
          <a:prstGeom prst="rect">
            <a:avLst/>
          </a:prstGeom>
          <a:solidFill>
            <a:srgbClr val="FDFCE5"/>
          </a:solidFill>
        </p:spPr>
        <p:txBody>
          <a:bodyPr wrap="square" rtlCol="0">
            <a:spAutoFit/>
          </a:bodyPr>
          <a:lstStyle/>
          <a:p>
            <a:pPr algn="ctr">
              <a:lnSpc>
                <a:spcPct val="150000"/>
              </a:lnSpc>
            </a:pPr>
            <a:r>
              <a:rPr lang="en-US" sz="2800" b="1" dirty="0">
                <a:solidFill>
                  <a:srgbClr val="C00000"/>
                </a:solidFill>
                <a:latin typeface="Arial" panose="020B0604020202020204" pitchFamily="34" charset="0"/>
                <a:cs typeface="Arial" panose="020B0604020202020204" pitchFamily="34" charset="0"/>
              </a:rPr>
              <a:t>Nhân </a:t>
            </a:r>
            <a:r>
              <a:rPr lang="en-US" sz="2800" b="1">
                <a:solidFill>
                  <a:srgbClr val="C00000"/>
                </a:solidFill>
                <a:latin typeface="Arial" panose="020B0604020202020204" pitchFamily="34" charset="0"/>
                <a:cs typeface="Arial" panose="020B0604020202020204" pitchFamily="34" charset="0"/>
              </a:rPr>
              <a:t>vật </a:t>
            </a:r>
            <a:r>
              <a:rPr lang="en-US" sz="2800" b="1" smtClean="0">
                <a:solidFill>
                  <a:srgbClr val="C00000"/>
                </a:solidFill>
                <a:latin typeface="Arial" panose="020B0604020202020204" pitchFamily="34" charset="0"/>
                <a:cs typeface="Arial" panose="020B0604020202020204" pitchFamily="34" charset="0"/>
              </a:rPr>
              <a:t>đã </a:t>
            </a:r>
            <a:r>
              <a:rPr lang="en-US" sz="2800" b="1" dirty="0">
                <a:solidFill>
                  <a:srgbClr val="C00000"/>
                </a:solidFill>
                <a:latin typeface="Arial" panose="020B0604020202020204" pitchFamily="34" charset="0"/>
                <a:cs typeface="Arial" panose="020B0604020202020204" pitchFamily="34" charset="0"/>
              </a:rPr>
              <a:t>đi du lịch bằng phương tiện giao thông nào? </a:t>
            </a:r>
            <a:r>
              <a:rPr lang="vi-VN" sz="2800" b="1" dirty="0">
                <a:solidFill>
                  <a:srgbClr val="C00000"/>
                </a:solidFill>
                <a:latin typeface="Arial" panose="020B0604020202020204" pitchFamily="34" charset="0"/>
                <a:cs typeface="Arial" panose="020B0604020202020204" pitchFamily="34" charset="0"/>
              </a:rPr>
              <a:t>Phương tiện đó thuộc loại hình giao thông nào?</a:t>
            </a:r>
            <a:endParaRPr lang="en-US" sz="2800" b="1" dirty="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CC0270D5-F7DB-4EF5-96E1-7DF07CD87E52}"/>
              </a:ext>
            </a:extLst>
          </p:cNvPr>
          <p:cNvPicPr>
            <a:picLocks noChangeAspect="1"/>
          </p:cNvPicPr>
          <p:nvPr/>
        </p:nvPicPr>
        <p:blipFill>
          <a:blip r:embed="rId2"/>
          <a:stretch>
            <a:fillRect/>
          </a:stretch>
        </p:blipFill>
        <p:spPr>
          <a:xfrm>
            <a:off x="5267807" y="1895414"/>
            <a:ext cx="6706495" cy="3977066"/>
          </a:xfrm>
          <a:prstGeom prst="rect">
            <a:avLst/>
          </a:prstGeom>
        </p:spPr>
      </p:pic>
      <p:sp>
        <p:nvSpPr>
          <p:cNvPr id="5" name="TextBox 4">
            <a:extLst>
              <a:ext uri="{FF2B5EF4-FFF2-40B4-BE49-F238E27FC236}">
                <a16:creationId xmlns:a16="http://schemas.microsoft.com/office/drawing/2014/main" xmlns="" id="{B75641EA-4D45-4906-9FDC-4054EF761FDC}"/>
              </a:ext>
            </a:extLst>
          </p:cNvPr>
          <p:cNvSpPr txBox="1"/>
          <p:nvPr/>
        </p:nvSpPr>
        <p:spPr>
          <a:xfrm>
            <a:off x="1538947" y="2062480"/>
            <a:ext cx="2032000" cy="646986"/>
          </a:xfrm>
          <a:custGeom>
            <a:avLst/>
            <a:gdLst>
              <a:gd name="connsiteX0" fmla="*/ 0 w 2032000"/>
              <a:gd name="connsiteY0" fmla="*/ 107833 h 646986"/>
              <a:gd name="connsiteX1" fmla="*/ 107833 w 2032000"/>
              <a:gd name="connsiteY1" fmla="*/ 0 h 646986"/>
              <a:gd name="connsiteX2" fmla="*/ 598243 w 2032000"/>
              <a:gd name="connsiteY2" fmla="*/ 0 h 646986"/>
              <a:gd name="connsiteX3" fmla="*/ 1052327 w 2032000"/>
              <a:gd name="connsiteY3" fmla="*/ 0 h 646986"/>
              <a:gd name="connsiteX4" fmla="*/ 1451920 w 2032000"/>
              <a:gd name="connsiteY4" fmla="*/ 0 h 646986"/>
              <a:gd name="connsiteX5" fmla="*/ 1924167 w 2032000"/>
              <a:gd name="connsiteY5" fmla="*/ 0 h 646986"/>
              <a:gd name="connsiteX6" fmla="*/ 2032000 w 2032000"/>
              <a:gd name="connsiteY6" fmla="*/ 107833 h 646986"/>
              <a:gd name="connsiteX7" fmla="*/ 2032000 w 2032000"/>
              <a:gd name="connsiteY7" fmla="*/ 539153 h 646986"/>
              <a:gd name="connsiteX8" fmla="*/ 1924167 w 2032000"/>
              <a:gd name="connsiteY8" fmla="*/ 646986 h 646986"/>
              <a:gd name="connsiteX9" fmla="*/ 1470084 w 2032000"/>
              <a:gd name="connsiteY9" fmla="*/ 646986 h 646986"/>
              <a:gd name="connsiteX10" fmla="*/ 1070490 w 2032000"/>
              <a:gd name="connsiteY10" fmla="*/ 646986 h 646986"/>
              <a:gd name="connsiteX11" fmla="*/ 598243 w 2032000"/>
              <a:gd name="connsiteY11" fmla="*/ 646986 h 646986"/>
              <a:gd name="connsiteX12" fmla="*/ 107833 w 2032000"/>
              <a:gd name="connsiteY12" fmla="*/ 646986 h 646986"/>
              <a:gd name="connsiteX13" fmla="*/ 0 w 2032000"/>
              <a:gd name="connsiteY13" fmla="*/ 539153 h 646986"/>
              <a:gd name="connsiteX14" fmla="*/ 0 w 2032000"/>
              <a:gd name="connsiteY14" fmla="*/ 107833 h 64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646986" extrusionOk="0">
                <a:moveTo>
                  <a:pt x="0" y="107833"/>
                </a:moveTo>
                <a:cubicBezTo>
                  <a:pt x="16787" y="53862"/>
                  <a:pt x="41883" y="-7143"/>
                  <a:pt x="107833" y="0"/>
                </a:cubicBezTo>
                <a:cubicBezTo>
                  <a:pt x="302874" y="-42272"/>
                  <a:pt x="424176" y="50064"/>
                  <a:pt x="598243" y="0"/>
                </a:cubicBezTo>
                <a:cubicBezTo>
                  <a:pt x="772310" y="-50064"/>
                  <a:pt x="897803" y="38191"/>
                  <a:pt x="1052327" y="0"/>
                </a:cubicBezTo>
                <a:cubicBezTo>
                  <a:pt x="1206851" y="-38191"/>
                  <a:pt x="1339970" y="47584"/>
                  <a:pt x="1451920" y="0"/>
                </a:cubicBezTo>
                <a:cubicBezTo>
                  <a:pt x="1563870" y="-47584"/>
                  <a:pt x="1793375" y="14827"/>
                  <a:pt x="1924167" y="0"/>
                </a:cubicBezTo>
                <a:cubicBezTo>
                  <a:pt x="1994760" y="-1515"/>
                  <a:pt x="2034427" y="50801"/>
                  <a:pt x="2032000" y="107833"/>
                </a:cubicBezTo>
                <a:cubicBezTo>
                  <a:pt x="2043787" y="240883"/>
                  <a:pt x="1999920" y="439505"/>
                  <a:pt x="2032000" y="539153"/>
                </a:cubicBezTo>
                <a:cubicBezTo>
                  <a:pt x="2036087" y="602413"/>
                  <a:pt x="1976634" y="643336"/>
                  <a:pt x="1924167" y="646986"/>
                </a:cubicBezTo>
                <a:cubicBezTo>
                  <a:pt x="1805292" y="666860"/>
                  <a:pt x="1641911" y="601503"/>
                  <a:pt x="1470084" y="646986"/>
                </a:cubicBezTo>
                <a:cubicBezTo>
                  <a:pt x="1298257" y="692469"/>
                  <a:pt x="1235658" y="609643"/>
                  <a:pt x="1070490" y="646986"/>
                </a:cubicBezTo>
                <a:cubicBezTo>
                  <a:pt x="905322" y="684329"/>
                  <a:pt x="772788" y="643334"/>
                  <a:pt x="598243" y="646986"/>
                </a:cubicBezTo>
                <a:cubicBezTo>
                  <a:pt x="423698" y="650638"/>
                  <a:pt x="253792" y="636521"/>
                  <a:pt x="107833" y="646986"/>
                </a:cubicBezTo>
                <a:cubicBezTo>
                  <a:pt x="39430" y="639548"/>
                  <a:pt x="-6542" y="609332"/>
                  <a:pt x="0" y="539153"/>
                </a:cubicBezTo>
                <a:cubicBezTo>
                  <a:pt x="-36526" y="412235"/>
                  <a:pt x="9823" y="248571"/>
                  <a:pt x="0" y="107833"/>
                </a:cubicBezTo>
                <a:close/>
              </a:path>
            </a:pathLst>
          </a:custGeom>
          <a:noFill/>
          <a:ln w="38100">
            <a:solidFill>
              <a:srgbClr val="92D050"/>
            </a:solidFill>
            <a:extLst>
              <a:ext uri="{C807C97D-BFC1-408E-A445-0C87EB9F89A2}">
                <ask:lineSketchStyleProps xmlns:ask="http://schemas.microsoft.com/office/drawing/2018/sketchyshapes" xmlns="" sd="3190007400">
                  <a:prstGeom prst="roundRect">
                    <a:avLst/>
                  </a:prstGeom>
                  <ask:type>
                    <ask:lineSketchScribble/>
                  </ask:type>
                </ask:lineSketchStyleProps>
              </a:ext>
            </a:extLst>
          </a:ln>
        </p:spPr>
        <p:txBody>
          <a:bodyPr wrap="square" rtlCol="0">
            <a:spAutoFit/>
          </a:bodyPr>
          <a:lstStyle/>
          <a:p>
            <a:r>
              <a:rPr lang="en-US" sz="3200" b="1" dirty="0">
                <a:latin typeface="Arial" panose="020B0604020202020204" pitchFamily="34" charset="0"/>
                <a:cs typeface="Arial" panose="020B0604020202020204" pitchFamily="34" charset="0"/>
              </a:rPr>
              <a:t>Tàu hỏa</a:t>
            </a:r>
          </a:p>
        </p:txBody>
      </p:sp>
      <p:sp>
        <p:nvSpPr>
          <p:cNvPr id="6" name="TextBox 5">
            <a:extLst>
              <a:ext uri="{FF2B5EF4-FFF2-40B4-BE49-F238E27FC236}">
                <a16:creationId xmlns:a16="http://schemas.microsoft.com/office/drawing/2014/main" xmlns="" id="{709D90CC-91F2-4E5B-A9CE-4EA3B0F428DD}"/>
              </a:ext>
            </a:extLst>
          </p:cNvPr>
          <p:cNvSpPr txBox="1"/>
          <p:nvPr/>
        </p:nvSpPr>
        <p:spPr>
          <a:xfrm>
            <a:off x="238468" y="3455829"/>
            <a:ext cx="4632958" cy="646986"/>
          </a:xfrm>
          <a:prstGeom prst="roundRect">
            <a:avLst/>
          </a:prstGeom>
          <a:noFill/>
          <a:ln w="28575">
            <a:solidFill>
              <a:srgbClr val="85B750"/>
            </a:solidFill>
            <a:prstDash val="lgDash"/>
          </a:ln>
        </p:spPr>
        <p:txBody>
          <a:bodyPr wrap="square" rtlCol="0">
            <a:spAutoFit/>
          </a:bodyPr>
          <a:lstStyle/>
          <a:p>
            <a:r>
              <a:rPr lang="en-US" sz="3200" b="1" dirty="0">
                <a:latin typeface="Arial" panose="020B0604020202020204" pitchFamily="34" charset="0"/>
                <a:cs typeface="Arial" panose="020B0604020202020204" pitchFamily="34" charset="0"/>
              </a:rPr>
              <a:t>Giao thông đường sắt</a:t>
            </a:r>
          </a:p>
        </p:txBody>
      </p:sp>
      <p:pic>
        <p:nvPicPr>
          <p:cNvPr id="1026" name="Picture 2" descr="Train">
            <a:extLst>
              <a:ext uri="{FF2B5EF4-FFF2-40B4-BE49-F238E27FC236}">
                <a16:creationId xmlns:a16="http://schemas.microsoft.com/office/drawing/2014/main" xmlns="" id="{465CABF7-C9F9-4164-BF27-57AD14667D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38240">
            <a:off x="579651" y="4792560"/>
            <a:ext cx="1247825" cy="12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95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D0395F-52CE-4940-93FF-ABE720D301A4}"/>
              </a:ext>
            </a:extLst>
          </p:cNvPr>
          <p:cNvSpPr txBox="1"/>
          <p:nvPr/>
        </p:nvSpPr>
        <p:spPr>
          <a:xfrm>
            <a:off x="1788160" y="228232"/>
            <a:ext cx="9966960" cy="738664"/>
          </a:xfrm>
          <a:prstGeom prst="rect">
            <a:avLst/>
          </a:prstGeom>
          <a:solidFill>
            <a:srgbClr val="FDFCE5"/>
          </a:solidFill>
        </p:spPr>
        <p:txBody>
          <a:bodyPr wrap="square" rtlCol="0">
            <a:spAutoFit/>
          </a:bodyPr>
          <a:lstStyle/>
          <a:p>
            <a:pPr algn="ctr">
              <a:lnSpc>
                <a:spcPct val="150000"/>
              </a:lnSpc>
            </a:pPr>
            <a:r>
              <a:rPr lang="en-US" sz="2800" b="1" dirty="0">
                <a:solidFill>
                  <a:srgbClr val="C00000"/>
                </a:solidFill>
                <a:latin typeface="Arial" panose="020B0604020202020204" pitchFamily="34" charset="0"/>
                <a:cs typeface="Arial" panose="020B0604020202020204" pitchFamily="34" charset="0"/>
              </a:rPr>
              <a:t>Nhân </a:t>
            </a:r>
            <a:r>
              <a:rPr lang="en-US" sz="2800" b="1">
                <a:solidFill>
                  <a:srgbClr val="C00000"/>
                </a:solidFill>
                <a:latin typeface="Arial" panose="020B0604020202020204" pitchFamily="34" charset="0"/>
                <a:cs typeface="Arial" panose="020B0604020202020204" pitchFamily="34" charset="0"/>
              </a:rPr>
              <a:t>vật </a:t>
            </a:r>
            <a:r>
              <a:rPr lang="en-US" sz="2800" b="1" smtClean="0">
                <a:solidFill>
                  <a:srgbClr val="C00000"/>
                </a:solidFill>
                <a:latin typeface="Arial" panose="020B0604020202020204" pitchFamily="34" charset="0"/>
                <a:cs typeface="Arial" panose="020B0604020202020204" pitchFamily="34" charset="0"/>
              </a:rPr>
              <a:t>đã </a:t>
            </a:r>
            <a:r>
              <a:rPr lang="en-US" sz="2800" b="1" dirty="0">
                <a:solidFill>
                  <a:srgbClr val="C00000"/>
                </a:solidFill>
                <a:latin typeface="Arial" panose="020B0604020202020204" pitchFamily="34" charset="0"/>
                <a:cs typeface="Arial" panose="020B0604020202020204" pitchFamily="34" charset="0"/>
              </a:rPr>
              <a:t>đi đến những địa điểm nào?</a:t>
            </a:r>
          </a:p>
        </p:txBody>
      </p:sp>
      <p:pic>
        <p:nvPicPr>
          <p:cNvPr id="3074" name="Picture 2">
            <a:extLst>
              <a:ext uri="{FF2B5EF4-FFF2-40B4-BE49-F238E27FC236}">
                <a16:creationId xmlns:a16="http://schemas.microsoft.com/office/drawing/2014/main" xmlns="" id="{75344E54-3EE1-4D20-BD7E-5BC023CE3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891" y="1361440"/>
            <a:ext cx="5500272" cy="3669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20CBEBE-9CCB-45C7-A26A-F5020CF90253}"/>
              </a:ext>
            </a:extLst>
          </p:cNvPr>
          <p:cNvSpPr txBox="1"/>
          <p:nvPr/>
        </p:nvSpPr>
        <p:spPr>
          <a:xfrm>
            <a:off x="3220720" y="5579793"/>
            <a:ext cx="6675120" cy="523220"/>
          </a:xfrm>
          <a:prstGeom prst="rect">
            <a:avLst/>
          </a:prstGeom>
          <a:noFill/>
        </p:spPr>
        <p:txBody>
          <a:bodyPr wrap="square" rtlCol="0">
            <a:spAutoFit/>
          </a:bodyPr>
          <a:lstStyle/>
          <a:p>
            <a:r>
              <a:rPr lang="en-US" sz="2800" b="1" dirty="0">
                <a:solidFill>
                  <a:schemeClr val="tx2">
                    <a:lumMod val="75000"/>
                  </a:schemeClr>
                </a:solidFill>
                <a:latin typeface="Arial" panose="020B0604020202020204" pitchFamily="34" charset="0"/>
                <a:cs typeface="Arial" panose="020B0604020202020204" pitchFamily="34" charset="0"/>
              </a:rPr>
              <a:t>Thiên Nam Đệ Nhất thác (Lâm Đồng)</a:t>
            </a:r>
          </a:p>
        </p:txBody>
      </p:sp>
      <p:pic>
        <p:nvPicPr>
          <p:cNvPr id="5" name="Picture 4">
            <a:extLst>
              <a:ext uri="{FF2B5EF4-FFF2-40B4-BE49-F238E27FC236}">
                <a16:creationId xmlns:a16="http://schemas.microsoft.com/office/drawing/2014/main" xmlns="" id="{1479D5E2-6715-44EA-A9BB-E2A236A4A245}"/>
              </a:ext>
            </a:extLst>
          </p:cNvPr>
          <p:cNvPicPr>
            <a:picLocks noChangeAspect="1"/>
          </p:cNvPicPr>
          <p:nvPr/>
        </p:nvPicPr>
        <p:blipFill>
          <a:blip r:embed="rId4"/>
          <a:stretch>
            <a:fillRect/>
          </a:stretch>
        </p:blipFill>
        <p:spPr>
          <a:xfrm>
            <a:off x="250651" y="1361439"/>
            <a:ext cx="5596513" cy="3669713"/>
          </a:xfrm>
          <a:prstGeom prst="rect">
            <a:avLst/>
          </a:prstGeom>
        </p:spPr>
      </p:pic>
    </p:spTree>
    <p:extLst>
      <p:ext uri="{BB962C8B-B14F-4D97-AF65-F5344CB8AC3E}">
        <p14:creationId xmlns:p14="http://schemas.microsoft.com/office/powerpoint/2010/main" val="31941451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366B50-E6A7-4212-AF8D-AEC78314D054}"/>
              </a:ext>
            </a:extLst>
          </p:cNvPr>
          <p:cNvPicPr>
            <a:picLocks noChangeAspect="1"/>
          </p:cNvPicPr>
          <p:nvPr/>
        </p:nvPicPr>
        <p:blipFill rotWithShape="1">
          <a:blip r:embed="rId2"/>
          <a:srcRect l="8577" r="9733"/>
          <a:stretch/>
        </p:blipFill>
        <p:spPr>
          <a:xfrm>
            <a:off x="328486" y="1635760"/>
            <a:ext cx="5574454" cy="3344606"/>
          </a:xfrm>
          <a:prstGeom prst="rect">
            <a:avLst/>
          </a:prstGeom>
        </p:spPr>
      </p:pic>
      <p:pic>
        <p:nvPicPr>
          <p:cNvPr id="4098" name="Picture 2">
            <a:extLst>
              <a:ext uri="{FF2B5EF4-FFF2-40B4-BE49-F238E27FC236}">
                <a16:creationId xmlns:a16="http://schemas.microsoft.com/office/drawing/2014/main" xmlns="" id="{56C28BDB-C867-47E1-88A0-8A13C5134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940" y="1663901"/>
            <a:ext cx="5574454" cy="334460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68">
            <a:extLst>
              <a:ext uri="{FF2B5EF4-FFF2-40B4-BE49-F238E27FC236}">
                <a16:creationId xmlns:a16="http://schemas.microsoft.com/office/drawing/2014/main" xmlns="" id="{6CE9098F-B2AA-4958-89C4-6A1F8B756D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1186509"/>
            <a:ext cx="1190120" cy="842173"/>
          </a:xfrm>
          <a:prstGeom prst="rect">
            <a:avLst/>
          </a:prstGeom>
        </p:spPr>
      </p:pic>
      <p:sp>
        <p:nvSpPr>
          <p:cNvPr id="8" name="TextBox 7">
            <a:extLst>
              <a:ext uri="{FF2B5EF4-FFF2-40B4-BE49-F238E27FC236}">
                <a16:creationId xmlns:a16="http://schemas.microsoft.com/office/drawing/2014/main" xmlns="" id="{EAFDFC9A-78E4-4090-A1B4-06D41D41974B}"/>
              </a:ext>
            </a:extLst>
          </p:cNvPr>
          <p:cNvSpPr txBox="1"/>
          <p:nvPr/>
        </p:nvSpPr>
        <p:spPr>
          <a:xfrm>
            <a:off x="52483" y="5485899"/>
            <a:ext cx="12087034" cy="1384995"/>
          </a:xfrm>
          <a:prstGeom prst="rect">
            <a:avLst/>
          </a:prstGeom>
          <a:solidFill>
            <a:srgbClr val="FDFCE5"/>
          </a:solidFill>
        </p:spPr>
        <p:txBody>
          <a:bodyPr wrap="square">
            <a:spAutoFit/>
          </a:bodyPr>
          <a:lstStyle/>
          <a:p>
            <a:pPr algn="ctr"/>
            <a:r>
              <a:rPr lang="vi-VN" sz="2800" b="1" i="0" dirty="0">
                <a:effectLst/>
                <a:latin typeface="Arial" panose="020B0604020202020204" pitchFamily="34" charset="0"/>
                <a:cs typeface="Arial" panose="020B0604020202020204" pitchFamily="34" charset="0"/>
              </a:rPr>
              <a:t>Chợ đêm Đà Lạt là một trong những nơi bạn có thể thưởng thức hầu hết món ăn vặt đặc trưng của xứ sở ngàn hoa, như bánh tráng nướng, sữa đậu nành, đồ nướng…</a:t>
            </a:r>
            <a:endParaRPr lang="en-US" sz="2800" b="1" dirty="0">
              <a:latin typeface="Arial" panose="020B0604020202020204" pitchFamily="34" charset="0"/>
              <a:cs typeface="Arial" panose="020B0604020202020204" pitchFamily="34" charset="0"/>
            </a:endParaRPr>
          </a:p>
        </p:txBody>
      </p:sp>
      <p:pic>
        <p:nvPicPr>
          <p:cNvPr id="4" name="图片 68">
            <a:extLst>
              <a:ext uri="{FF2B5EF4-FFF2-40B4-BE49-F238E27FC236}">
                <a16:creationId xmlns:a16="http://schemas.microsoft.com/office/drawing/2014/main" xmlns="" id="{6889D64B-489C-4462-8F0D-6E4FDAE4D1E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483" y="4591038"/>
            <a:ext cx="1179896" cy="834938"/>
          </a:xfrm>
          <a:prstGeom prst="rect">
            <a:avLst/>
          </a:prstGeom>
        </p:spPr>
      </p:pic>
      <p:sp>
        <p:nvSpPr>
          <p:cNvPr id="7" name="TextBox 6">
            <a:extLst>
              <a:ext uri="{FF2B5EF4-FFF2-40B4-BE49-F238E27FC236}">
                <a16:creationId xmlns:a16="http://schemas.microsoft.com/office/drawing/2014/main" xmlns="" id="{07487A45-5B38-40F7-9E7F-E4D554092DCD}"/>
              </a:ext>
            </a:extLst>
          </p:cNvPr>
          <p:cNvSpPr txBox="1"/>
          <p:nvPr/>
        </p:nvSpPr>
        <p:spPr>
          <a:xfrm>
            <a:off x="4897142" y="354830"/>
            <a:ext cx="278384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Chợ Đà Lạt</a:t>
            </a:r>
          </a:p>
        </p:txBody>
      </p:sp>
      <p:pic>
        <p:nvPicPr>
          <p:cNvPr id="14" name="图片 14">
            <a:extLst>
              <a:ext uri="{FF2B5EF4-FFF2-40B4-BE49-F238E27FC236}">
                <a16:creationId xmlns:a16="http://schemas.microsoft.com/office/drawing/2014/main" xmlns="" id="{CBBA9FF4-9CBD-4BE7-9C92-60E9C6DFF9F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705423" y="42814"/>
            <a:ext cx="1247331" cy="1621087"/>
          </a:xfrm>
          <a:prstGeom prst="rect">
            <a:avLst/>
          </a:prstGeom>
        </p:spPr>
      </p:pic>
    </p:spTree>
    <p:extLst>
      <p:ext uri="{BB962C8B-B14F-4D97-AF65-F5344CB8AC3E}">
        <p14:creationId xmlns:p14="http://schemas.microsoft.com/office/powerpoint/2010/main" val="34879695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1000"/>
                                        <p:tgtEl>
                                          <p:spTgt spid="4098"/>
                                        </p:tgtEl>
                                      </p:cBhvr>
                                    </p:animEffect>
                                    <p:anim calcmode="lin" valueType="num">
                                      <p:cBhvr>
                                        <p:cTn id="25" dur="1000" fill="hold"/>
                                        <p:tgtEl>
                                          <p:spTgt spid="4098"/>
                                        </p:tgtEl>
                                        <p:attrNameLst>
                                          <p:attrName>ppt_x</p:attrName>
                                        </p:attrNameLst>
                                      </p:cBhvr>
                                      <p:tavLst>
                                        <p:tav tm="0">
                                          <p:val>
                                            <p:strVal val="#ppt_x"/>
                                          </p:val>
                                        </p:tav>
                                        <p:tav tm="100000">
                                          <p:val>
                                            <p:strVal val="#ppt_x"/>
                                          </p:val>
                                        </p:tav>
                                      </p:tavLst>
                                    </p:anim>
                                    <p:anim calcmode="lin" valueType="num">
                                      <p:cBhvr>
                                        <p:cTn id="26" dur="1000" fill="hold"/>
                                        <p:tgtEl>
                                          <p:spTgt spid="409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DA7A53A-AC44-4712-8648-55BF5B1C4F29}"/>
              </a:ext>
            </a:extLst>
          </p:cNvPr>
          <p:cNvPicPr>
            <a:picLocks noChangeAspect="1"/>
          </p:cNvPicPr>
          <p:nvPr/>
        </p:nvPicPr>
        <p:blipFill>
          <a:blip r:embed="rId3"/>
          <a:stretch>
            <a:fillRect/>
          </a:stretch>
        </p:blipFill>
        <p:spPr>
          <a:xfrm>
            <a:off x="1077460" y="1005840"/>
            <a:ext cx="10189979" cy="5039360"/>
          </a:xfrm>
          <a:prstGeom prst="rect">
            <a:avLst/>
          </a:prstGeom>
        </p:spPr>
      </p:pic>
      <p:sp>
        <p:nvSpPr>
          <p:cNvPr id="4" name="TextBox 3">
            <a:extLst>
              <a:ext uri="{FF2B5EF4-FFF2-40B4-BE49-F238E27FC236}">
                <a16:creationId xmlns:a16="http://schemas.microsoft.com/office/drawing/2014/main" xmlns="" id="{084C4D35-BBA6-4742-B6F9-720E134484AD}"/>
              </a:ext>
            </a:extLst>
          </p:cNvPr>
          <p:cNvSpPr txBox="1"/>
          <p:nvPr/>
        </p:nvSpPr>
        <p:spPr>
          <a:xfrm>
            <a:off x="3840480" y="268069"/>
            <a:ext cx="559818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Hồ Tuyền Lâm (Đà Lạt)</a:t>
            </a:r>
          </a:p>
        </p:txBody>
      </p:sp>
    </p:spTree>
    <p:extLst>
      <p:ext uri="{BB962C8B-B14F-4D97-AF65-F5344CB8AC3E}">
        <p14:creationId xmlns:p14="http://schemas.microsoft.com/office/powerpoint/2010/main" val="17139323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1444C9DD-1BBB-41AB-B92B-4505746EB811}"/>
              </a:ext>
            </a:extLst>
          </p:cNvPr>
          <p:cNvPicPr>
            <a:picLocks noChangeAspect="1"/>
          </p:cNvPicPr>
          <p:nvPr/>
        </p:nvPicPr>
        <p:blipFill rotWithShape="1">
          <a:blip r:embed="rId3">
            <a:clrChange>
              <a:clrFrom>
                <a:srgbClr val="FFFFFF"/>
              </a:clrFrom>
              <a:clrTo>
                <a:srgbClr val="FFFFFF">
                  <a:alpha val="0"/>
                </a:srgbClr>
              </a:clrTo>
            </a:clrChange>
          </a:blip>
          <a:srcRect l="33608" b="57967"/>
          <a:stretch/>
        </p:blipFill>
        <p:spPr>
          <a:xfrm>
            <a:off x="1344483" y="2208380"/>
            <a:ext cx="448806" cy="369286"/>
          </a:xfrm>
          <a:prstGeom prst="rect">
            <a:avLst/>
          </a:prstGeom>
        </p:spPr>
      </p:pic>
      <p:sp>
        <p:nvSpPr>
          <p:cNvPr id="20" name="TextBox 19">
            <a:extLst>
              <a:ext uri="{FF2B5EF4-FFF2-40B4-BE49-F238E27FC236}">
                <a16:creationId xmlns:a16="http://schemas.microsoft.com/office/drawing/2014/main" xmlns="" id="{90337218-5755-463C-92B7-26F6C1C5CD29}"/>
              </a:ext>
            </a:extLst>
          </p:cNvPr>
          <p:cNvSpPr txBox="1"/>
          <p:nvPr/>
        </p:nvSpPr>
        <p:spPr>
          <a:xfrm>
            <a:off x="3096726" y="817087"/>
            <a:ext cx="7014839" cy="1107996"/>
          </a:xfrm>
          <a:prstGeom prst="rect">
            <a:avLst/>
          </a:prstGeom>
          <a:noFill/>
        </p:spPr>
        <p:txBody>
          <a:bodyPr wrap="square" rtlCol="0">
            <a:spAutoFit/>
          </a:bodyPr>
          <a:lstStyle/>
          <a:p>
            <a:r>
              <a:rPr lang="en-US" sz="6600" dirty="0">
                <a:solidFill>
                  <a:srgbClr val="3C5A28"/>
                </a:solidFill>
                <a:latin typeface="Times New Roman" pitchFamily="18" charset="0"/>
                <a:cs typeface="Times New Roman" pitchFamily="18" charset="0"/>
              </a:rPr>
              <a:t>Yêu cầu cần đạt</a:t>
            </a:r>
          </a:p>
        </p:txBody>
      </p:sp>
      <p:sp>
        <p:nvSpPr>
          <p:cNvPr id="25" name="TextBox 24">
            <a:extLst>
              <a:ext uri="{FF2B5EF4-FFF2-40B4-BE49-F238E27FC236}">
                <a16:creationId xmlns:a16="http://schemas.microsoft.com/office/drawing/2014/main" xmlns="" id="{FE76FCDB-03BA-4210-A697-2F5DFE06B203}"/>
              </a:ext>
            </a:extLst>
          </p:cNvPr>
          <p:cNvSpPr txBox="1"/>
          <p:nvPr/>
        </p:nvSpPr>
        <p:spPr>
          <a:xfrm>
            <a:off x="2072935" y="1925083"/>
            <a:ext cx="9062423" cy="1305165"/>
          </a:xfrm>
          <a:prstGeom prst="rect">
            <a:avLst/>
          </a:prstGeom>
          <a:noFill/>
        </p:spPr>
        <p:txBody>
          <a:bodyPr wrap="square">
            <a:spAutoFit/>
          </a:bodyPr>
          <a:lstStyle/>
          <a:p>
            <a:pPr>
              <a:lnSpc>
                <a:spcPct val="150000"/>
              </a:lnSpc>
            </a:pPr>
            <a:r>
              <a:rPr lang="vi-VN" sz="2800" b="1" dirty="0"/>
              <a:t>Nêu</a:t>
            </a:r>
            <a:r>
              <a:rPr lang="en-US" sz="2800" b="1" dirty="0"/>
              <a:t> </a:t>
            </a:r>
            <a:r>
              <a:rPr lang="en-US" sz="2800" b="1" dirty="0">
                <a:latin typeface="Arial" panose="020B0604020202020204" pitchFamily="34" charset="0"/>
                <a:cs typeface="Arial" panose="020B0604020202020204" pitchFamily="34" charset="0"/>
              </a:rPr>
              <a:t>được khái niệm thương mại, </a:t>
            </a:r>
            <a:r>
              <a:rPr lang="vi-VN" sz="2800" b="1" dirty="0"/>
              <a:t>một số đặc điểm nổi bật về thương mại và du lịch của nước ta.</a:t>
            </a:r>
          </a:p>
        </p:txBody>
      </p:sp>
      <p:grpSp>
        <p:nvGrpSpPr>
          <p:cNvPr id="30" name="Group 29">
            <a:extLst>
              <a:ext uri="{FF2B5EF4-FFF2-40B4-BE49-F238E27FC236}">
                <a16:creationId xmlns:a16="http://schemas.microsoft.com/office/drawing/2014/main" xmlns="" id="{F4C7AA9C-C838-4C1D-BB2C-D9ED4F0407BA}"/>
              </a:ext>
            </a:extLst>
          </p:cNvPr>
          <p:cNvGrpSpPr/>
          <p:nvPr/>
        </p:nvGrpSpPr>
        <p:grpSpPr>
          <a:xfrm>
            <a:off x="1344483" y="3806425"/>
            <a:ext cx="9691877" cy="1305165"/>
            <a:chOff x="1344483" y="4039448"/>
            <a:chExt cx="9691877" cy="1305165"/>
          </a:xfrm>
        </p:grpSpPr>
        <p:pic>
          <p:nvPicPr>
            <p:cNvPr id="26" name="图片 13">
              <a:extLst>
                <a:ext uri="{FF2B5EF4-FFF2-40B4-BE49-F238E27FC236}">
                  <a16:creationId xmlns:a16="http://schemas.microsoft.com/office/drawing/2014/main" xmlns="" id="{815D57A6-FD12-47A7-9339-6171E38F7D5B}"/>
                </a:ext>
              </a:extLst>
            </p:cNvPr>
            <p:cNvPicPr>
              <a:picLocks noChangeAspect="1"/>
            </p:cNvPicPr>
            <p:nvPr/>
          </p:nvPicPr>
          <p:blipFill rotWithShape="1">
            <a:blip r:embed="rId3">
              <a:clrChange>
                <a:clrFrom>
                  <a:srgbClr val="FFFFFF"/>
                </a:clrFrom>
                <a:clrTo>
                  <a:srgbClr val="FFFFFF">
                    <a:alpha val="0"/>
                  </a:srgbClr>
                </a:clrTo>
              </a:clrChange>
            </a:blip>
            <a:srcRect l="33608" b="57967"/>
            <a:stretch/>
          </p:blipFill>
          <p:spPr>
            <a:xfrm>
              <a:off x="1344483" y="4322745"/>
              <a:ext cx="448806" cy="369286"/>
            </a:xfrm>
            <a:prstGeom prst="rect">
              <a:avLst/>
            </a:prstGeom>
          </p:spPr>
        </p:pic>
        <p:sp>
          <p:nvSpPr>
            <p:cNvPr id="29" name="TextBox 28">
              <a:extLst>
                <a:ext uri="{FF2B5EF4-FFF2-40B4-BE49-F238E27FC236}">
                  <a16:creationId xmlns:a16="http://schemas.microsoft.com/office/drawing/2014/main" xmlns="" id="{37B561A0-1239-434C-B2CE-FE03277D131D}"/>
                </a:ext>
              </a:extLst>
            </p:cNvPr>
            <p:cNvSpPr txBox="1"/>
            <p:nvPr/>
          </p:nvSpPr>
          <p:spPr>
            <a:xfrm>
              <a:off x="1973937" y="4039448"/>
              <a:ext cx="9062423" cy="1305165"/>
            </a:xfrm>
            <a:prstGeom prst="rect">
              <a:avLst/>
            </a:prstGeom>
            <a:noFill/>
          </p:spPr>
          <p:txBody>
            <a:bodyPr wrap="square">
              <a:spAutoFit/>
            </a:bodyPr>
            <a:lstStyle/>
            <a:p>
              <a:pPr>
                <a:lnSpc>
                  <a:spcPct val="150000"/>
                </a:lnSpc>
              </a:pPr>
              <a:r>
                <a:rPr lang="vi-VN" sz="2800" b="1" dirty="0">
                  <a:latin typeface="Arial" panose="020B0604020202020204" pitchFamily="34" charset="0"/>
                  <a:cs typeface="Arial" panose="020B0604020202020204" pitchFamily="34" charset="0"/>
                </a:rPr>
                <a:t>Kể tên một số điểm du lịch Hà Nội, TP</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Hồ Chí Minh</a:t>
              </a:r>
              <a:r>
                <a:rPr lang="vi-VN" sz="2800" b="1">
                  <a:latin typeface="Arial" panose="020B0604020202020204" pitchFamily="34" charset="0"/>
                  <a:cs typeface="Arial" panose="020B0604020202020204" pitchFamily="34" charset="0"/>
                </a:rPr>
                <a:t>, </a:t>
              </a:r>
              <a:r>
                <a:rPr lang="en-US" sz="2800" b="1">
                  <a:latin typeface="Arial" panose="020B0604020202020204" pitchFamily="34" charset="0"/>
                  <a:cs typeface="Arial" panose="020B0604020202020204" pitchFamily="34" charset="0"/>
                </a:rPr>
                <a:t>V</a:t>
              </a:r>
              <a:r>
                <a:rPr lang="vi-VN" sz="2800" b="1">
                  <a:latin typeface="Arial" panose="020B0604020202020204" pitchFamily="34" charset="0"/>
                  <a:cs typeface="Arial" panose="020B0604020202020204" pitchFamily="34" charset="0"/>
                </a:rPr>
                <a:t>ịnh </a:t>
              </a:r>
              <a:r>
                <a:rPr lang="vi-VN" sz="2800" b="1" dirty="0">
                  <a:latin typeface="Arial" panose="020B0604020202020204" pitchFamily="34" charset="0"/>
                  <a:cs typeface="Arial" panose="020B0604020202020204" pitchFamily="34" charset="0"/>
                </a:rPr>
                <a:t>Hạ Long, Huế,...</a:t>
              </a:r>
            </a:p>
          </p:txBody>
        </p:sp>
      </p:grpSp>
      <p:pic>
        <p:nvPicPr>
          <p:cNvPr id="31" name="图片 6">
            <a:extLst>
              <a:ext uri="{FF2B5EF4-FFF2-40B4-BE49-F238E27FC236}">
                <a16:creationId xmlns:a16="http://schemas.microsoft.com/office/drawing/2014/main" xmlns="" id="{452DC1E7-9A73-4E33-8C41-52A84BB33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1556">
            <a:off x="10240713" y="3505343"/>
            <a:ext cx="2094091" cy="3431425"/>
          </a:xfrm>
          <a:prstGeom prst="rect">
            <a:avLst/>
          </a:prstGeom>
        </p:spPr>
      </p:pic>
    </p:spTree>
    <p:extLst>
      <p:ext uri="{BB962C8B-B14F-4D97-AF65-F5344CB8AC3E}">
        <p14:creationId xmlns:p14="http://schemas.microsoft.com/office/powerpoint/2010/main" val="13162858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xmlns="" id="{0D2EF722-AC9E-4C65-A690-2FDDAAAD6CF9}"/>
              </a:ext>
            </a:extLst>
          </p:cNvPr>
          <p:cNvPicPr>
            <a:picLocks noChangeAspect="1"/>
          </p:cNvPicPr>
          <p:nvPr/>
        </p:nvPicPr>
        <p:blipFill>
          <a:blip r:embed="rId3"/>
          <a:stretch>
            <a:fillRect/>
          </a:stretch>
        </p:blipFill>
        <p:spPr>
          <a:xfrm>
            <a:off x="1340999" y="1271544"/>
            <a:ext cx="9416944" cy="4337093"/>
          </a:xfrm>
          <a:prstGeom prst="rect">
            <a:avLst/>
          </a:prstGeom>
        </p:spPr>
      </p:pic>
      <p:pic>
        <p:nvPicPr>
          <p:cNvPr id="64" name="图片 63">
            <a:extLst>
              <a:ext uri="{FF2B5EF4-FFF2-40B4-BE49-F238E27FC236}">
                <a16:creationId xmlns:a16="http://schemas.microsoft.com/office/drawing/2014/main" xmlns="" id="{FA302E32-7E2C-404B-BFA9-B9238829CD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5" name="图片 64">
            <a:extLst>
              <a:ext uri="{FF2B5EF4-FFF2-40B4-BE49-F238E27FC236}">
                <a16:creationId xmlns:a16="http://schemas.microsoft.com/office/drawing/2014/main" xmlns="" id="{1E3FF6F6-13DC-43C7-BC1C-C97E2FE728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66" name="图片 65">
            <a:extLst>
              <a:ext uri="{FF2B5EF4-FFF2-40B4-BE49-F238E27FC236}">
                <a16:creationId xmlns:a16="http://schemas.microsoft.com/office/drawing/2014/main" xmlns="" id="{999B95EF-57B9-4705-87B3-AA4554D7A4C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95102" y="6298230"/>
            <a:ext cx="1397903" cy="537586"/>
          </a:xfrm>
          <a:prstGeom prst="rect">
            <a:avLst/>
          </a:prstGeom>
        </p:spPr>
      </p:pic>
      <p:pic>
        <p:nvPicPr>
          <p:cNvPr id="67" name="图片 66">
            <a:extLst>
              <a:ext uri="{FF2B5EF4-FFF2-40B4-BE49-F238E27FC236}">
                <a16:creationId xmlns:a16="http://schemas.microsoft.com/office/drawing/2014/main" xmlns="" id="{EEFAF566-0F6E-4A64-89C6-A38B7E8ADC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450" y="6029579"/>
            <a:ext cx="2100438" cy="807757"/>
          </a:xfrm>
          <a:prstGeom prst="rect">
            <a:avLst/>
          </a:prstGeom>
        </p:spPr>
      </p:pic>
      <p:pic>
        <p:nvPicPr>
          <p:cNvPr id="68" name="图片 67">
            <a:extLst>
              <a:ext uri="{FF2B5EF4-FFF2-40B4-BE49-F238E27FC236}">
                <a16:creationId xmlns:a16="http://schemas.microsoft.com/office/drawing/2014/main" xmlns="" id="{349A3226-4EB5-41ED-9463-A1AC4A1854C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63309" y="6503269"/>
            <a:ext cx="922419" cy="354731"/>
          </a:xfrm>
          <a:prstGeom prst="rect">
            <a:avLst/>
          </a:prstGeom>
        </p:spPr>
      </p:pic>
      <p:pic>
        <p:nvPicPr>
          <p:cNvPr id="69" name="图片 68">
            <a:extLst>
              <a:ext uri="{FF2B5EF4-FFF2-40B4-BE49-F238E27FC236}">
                <a16:creationId xmlns:a16="http://schemas.microsoft.com/office/drawing/2014/main" xmlns="" id="{B15ACCA6-9DA2-4F09-B016-208CC64DD47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00970" y="294999"/>
            <a:ext cx="1566018" cy="1108172"/>
          </a:xfrm>
          <a:prstGeom prst="rect">
            <a:avLst/>
          </a:prstGeom>
        </p:spPr>
      </p:pic>
      <p:pic>
        <p:nvPicPr>
          <p:cNvPr id="70" name="图片 69">
            <a:extLst>
              <a:ext uri="{FF2B5EF4-FFF2-40B4-BE49-F238E27FC236}">
                <a16:creationId xmlns:a16="http://schemas.microsoft.com/office/drawing/2014/main" xmlns="" id="{65B8F962-2975-4A85-B4F0-12371E730A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80371" y="1007724"/>
            <a:ext cx="1105092" cy="782004"/>
          </a:xfrm>
          <a:prstGeom prst="rect">
            <a:avLst/>
          </a:prstGeom>
        </p:spPr>
      </p:pic>
      <p:pic>
        <p:nvPicPr>
          <p:cNvPr id="75" name="图片 74">
            <a:extLst>
              <a:ext uri="{FF2B5EF4-FFF2-40B4-BE49-F238E27FC236}">
                <a16:creationId xmlns:a16="http://schemas.microsoft.com/office/drawing/2014/main" xmlns="" id="{CE565F27-2DB3-464F-887A-824D0FF1F29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771019" y="713548"/>
            <a:ext cx="1247331" cy="1621087"/>
          </a:xfrm>
          <a:prstGeom prst="rect">
            <a:avLst/>
          </a:prstGeom>
        </p:spPr>
      </p:pic>
      <p:pic>
        <p:nvPicPr>
          <p:cNvPr id="76" name="图片 75">
            <a:extLst>
              <a:ext uri="{FF2B5EF4-FFF2-40B4-BE49-F238E27FC236}">
                <a16:creationId xmlns:a16="http://schemas.microsoft.com/office/drawing/2014/main" xmlns="" id="{A6985571-C6E0-40B5-9EF9-5E1A78EED1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244262" y="5400187"/>
            <a:ext cx="1837722" cy="130044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9680166A-C59A-4C72-A827-3890DBF40A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0557" y="1249169"/>
            <a:ext cx="6551964" cy="3222874"/>
          </a:xfrm>
          <a:prstGeom prst="rect">
            <a:avLst/>
          </a:prstGeom>
        </p:spPr>
      </p:pic>
    </p:spTree>
    <p:extLst>
      <p:ext uri="{BB962C8B-B14F-4D97-AF65-F5344CB8AC3E}">
        <p14:creationId xmlns:p14="http://schemas.microsoft.com/office/powerpoint/2010/main" val="39278854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randombar(horizontal)">
                                      <p:cBhvr>
                                        <p:cTn id="10" dur="500"/>
                                        <p:tgtEl>
                                          <p:spTgt spid="65"/>
                                        </p:tgtEl>
                                      </p:cBhvr>
                                    </p:animEffect>
                                  </p:childTnLst>
                                </p:cTn>
                              </p:par>
                              <p:par>
                                <p:cTn id="11" presetID="14" presetClass="entr" presetSubtype="1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randombar(horizontal)">
                                      <p:cBhvr>
                                        <p:cTn id="13" dur="500"/>
                                        <p:tgtEl>
                                          <p:spTgt spid="66"/>
                                        </p:tgtEl>
                                      </p:cBhvr>
                                    </p:animEffect>
                                  </p:childTnLst>
                                </p:cTn>
                              </p:par>
                              <p:par>
                                <p:cTn id="14" presetID="14" presetClass="entr" presetSubtype="1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randombar(horizontal)">
                                      <p:cBhvr>
                                        <p:cTn id="16" dur="500"/>
                                        <p:tgtEl>
                                          <p:spTgt spid="67"/>
                                        </p:tgtEl>
                                      </p:cBhvr>
                                    </p:animEffect>
                                  </p:childTnLst>
                                </p:cTn>
                              </p:par>
                              <p:par>
                                <p:cTn id="17" presetID="14" presetClass="entr" presetSubtype="1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par>
                                <p:cTn id="20" presetID="14" presetClass="entr" presetSubtype="1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randombar(horizontal)">
                                      <p:cBhvr>
                                        <p:cTn id="22" dur="500"/>
                                        <p:tgtEl>
                                          <p:spTgt spid="69"/>
                                        </p:tgtEl>
                                      </p:cBhvr>
                                    </p:animEffect>
                                  </p:childTnLst>
                                </p:cTn>
                              </p:par>
                              <p:par>
                                <p:cTn id="23" presetID="14" presetClass="entr" presetSubtype="1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randombar(horizontal)">
                                      <p:cBhvr>
                                        <p:cTn id="25" dur="500"/>
                                        <p:tgtEl>
                                          <p:spTgt spid="70"/>
                                        </p:tgtEl>
                                      </p:cBhvr>
                                    </p:animEffect>
                                  </p:childTnLst>
                                </p:cTn>
                              </p:par>
                              <p:par>
                                <p:cTn id="26" presetID="14" presetClass="entr" presetSubtype="1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randombar(horizontal)">
                                      <p:cBhvr>
                                        <p:cTn id="28" dur="500"/>
                                        <p:tgtEl>
                                          <p:spTgt spid="75"/>
                                        </p:tgtEl>
                                      </p:cBhvr>
                                    </p:animEffect>
                                  </p:childTnLst>
                                </p:cTn>
                              </p:par>
                              <p:par>
                                <p:cTn id="29" presetID="14" presetClass="entr" presetSubtype="1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randombar(horizontal)">
                                      <p:cBhvr>
                                        <p:cTn id="3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xmlns="" id="{A7084A1D-B1B0-4B1E-8773-4E1CCBAC090D}"/>
              </a:ext>
            </a:extLst>
          </p:cNvPr>
          <p:cNvGrpSpPr/>
          <p:nvPr/>
        </p:nvGrpSpPr>
        <p:grpSpPr>
          <a:xfrm>
            <a:off x="1178561" y="1702645"/>
            <a:ext cx="4730657" cy="769441"/>
            <a:chOff x="1491350" y="1727756"/>
            <a:chExt cx="2979950" cy="523540"/>
          </a:xfrm>
        </p:grpSpPr>
        <p:sp>
          <p:nvSpPr>
            <p:cNvPr id="24" name="矩形 23">
              <a:extLst>
                <a:ext uri="{FF2B5EF4-FFF2-40B4-BE49-F238E27FC236}">
                  <a16:creationId xmlns:a16="http://schemas.microsoft.com/office/drawing/2014/main" xmlns="" id="{D5A1D2CF-8A82-4D08-88C5-01C12D9A9EF9}"/>
                </a:ext>
              </a:extLst>
            </p:cNvPr>
            <p:cNvSpPr/>
            <p:nvPr/>
          </p:nvSpPr>
          <p:spPr>
            <a:xfrm>
              <a:off x="2000194" y="1727756"/>
              <a:ext cx="2471106" cy="52354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4400" b="1" i="0" u="none" strike="noStrike" kern="1200" cap="none" spc="0" normalizeH="0" baseline="0" noProof="0" dirty="0">
                  <a:ln>
                    <a:noFill/>
                  </a:ln>
                  <a:solidFill>
                    <a:srgbClr val="00557A"/>
                  </a:solidFill>
                  <a:effectLst/>
                  <a:uLnTx/>
                  <a:uFillTx/>
                  <a:latin typeface="Arial" panose="020B0604020202020204" pitchFamily="34" charset="0"/>
                  <a:ea typeface="微软雅黑" panose="020B0503020204020204" pitchFamily="34" charset="-122"/>
                  <a:cs typeface="Arial" panose="020B0604020202020204" pitchFamily="34" charset="0"/>
                </a:rPr>
                <a:t>THƯƠNG MẠI</a:t>
              </a:r>
              <a:endParaRPr kumimoji="0" lang="zh-CN" altLang="en-US" sz="4400" b="1" i="0" u="none" strike="noStrike" kern="1200" cap="none" spc="0" normalizeH="0" baseline="0" noProof="0" dirty="0">
                <a:ln>
                  <a:noFill/>
                </a:ln>
                <a:solidFill>
                  <a:srgbClr val="00557A"/>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25" name="组合 24">
              <a:extLst>
                <a:ext uri="{FF2B5EF4-FFF2-40B4-BE49-F238E27FC236}">
                  <a16:creationId xmlns:a16="http://schemas.microsoft.com/office/drawing/2014/main" xmlns="" id="{53B4447F-0ABC-4CCC-BF2F-F620C30C0432}"/>
                </a:ext>
              </a:extLst>
            </p:cNvPr>
            <p:cNvGrpSpPr/>
            <p:nvPr/>
          </p:nvGrpSpPr>
          <p:grpSpPr>
            <a:xfrm>
              <a:off x="1491350" y="1781435"/>
              <a:ext cx="426719" cy="430670"/>
              <a:chOff x="2409628" y="1585566"/>
              <a:chExt cx="1594024"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8" y="1620004"/>
                <a:ext cx="1594024"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29" name="图片 28">
            <a:extLst>
              <a:ext uri="{FF2B5EF4-FFF2-40B4-BE49-F238E27FC236}">
                <a16:creationId xmlns:a16="http://schemas.microsoft.com/office/drawing/2014/main" xmlns="" id="{2143593E-F7D3-46D9-B179-F46D046BC0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6682942" y="2166257"/>
            <a:ext cx="6192500" cy="4172677"/>
          </a:xfrm>
          <a:prstGeom prst="rect">
            <a:avLst/>
          </a:prstGeom>
        </p:spPr>
      </p:pic>
      <p:grpSp>
        <p:nvGrpSpPr>
          <p:cNvPr id="30" name="组合 29">
            <a:extLst>
              <a:ext uri="{FF2B5EF4-FFF2-40B4-BE49-F238E27FC236}">
                <a16:creationId xmlns:a16="http://schemas.microsoft.com/office/drawing/2014/main" xmlns="" id="{BE237EE8-B9B7-417E-A844-FD4F584CC403}"/>
              </a:ext>
            </a:extLst>
          </p:cNvPr>
          <p:cNvGrpSpPr/>
          <p:nvPr/>
        </p:nvGrpSpPr>
        <p:grpSpPr>
          <a:xfrm>
            <a:off x="1191106" y="3587570"/>
            <a:ext cx="3385696" cy="769441"/>
            <a:chOff x="1491350" y="1781435"/>
            <a:chExt cx="2111935" cy="468504"/>
          </a:xfrm>
        </p:grpSpPr>
        <p:sp>
          <p:nvSpPr>
            <p:cNvPr id="36" name="矩形 35">
              <a:extLst>
                <a:ext uri="{FF2B5EF4-FFF2-40B4-BE49-F238E27FC236}">
                  <a16:creationId xmlns:a16="http://schemas.microsoft.com/office/drawing/2014/main" xmlns="" id="{4923BC22-5BC5-421A-AF6A-50D9EA9B1D5D}"/>
                </a:ext>
              </a:extLst>
            </p:cNvPr>
            <p:cNvSpPr/>
            <p:nvPr/>
          </p:nvSpPr>
          <p:spPr>
            <a:xfrm>
              <a:off x="2061202" y="1781435"/>
              <a:ext cx="1542083" cy="46850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4400" b="1" i="0" u="none" strike="noStrike" kern="1200" cap="none" spc="0" normalizeH="0" baseline="0" noProof="0" dirty="0">
                  <a:ln>
                    <a:noFill/>
                  </a:ln>
                  <a:solidFill>
                    <a:srgbClr val="00557A"/>
                  </a:solidFill>
                  <a:effectLst/>
                  <a:uLnTx/>
                  <a:uFillTx/>
                  <a:latin typeface="Arial" panose="020B0604020202020204" pitchFamily="34" charset="0"/>
                  <a:ea typeface="微软雅黑" panose="020B0503020204020204" pitchFamily="34" charset="-122"/>
                  <a:cs typeface="Arial" panose="020B0604020202020204" pitchFamily="34" charset="0"/>
                </a:rPr>
                <a:t>DU LỊCH</a:t>
              </a:r>
              <a:endParaRPr kumimoji="0" lang="zh-CN" altLang="en-US" sz="4400" b="1" i="0" u="none" strike="noStrike" kern="1200" cap="none" spc="0" normalizeH="0" baseline="0" noProof="0" dirty="0">
                <a:ln>
                  <a:noFill/>
                </a:ln>
                <a:solidFill>
                  <a:srgbClr val="00557A"/>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32" name="组合 31">
              <a:extLst>
                <a:ext uri="{FF2B5EF4-FFF2-40B4-BE49-F238E27FC236}">
                  <a16:creationId xmlns:a16="http://schemas.microsoft.com/office/drawing/2014/main" xmlns="" id="{DF0FD59F-EAD3-4395-A66E-35912D1EA1D1}"/>
                </a:ext>
              </a:extLst>
            </p:cNvPr>
            <p:cNvGrpSpPr/>
            <p:nvPr/>
          </p:nvGrpSpPr>
          <p:grpSpPr>
            <a:xfrm>
              <a:off x="1491350" y="1781435"/>
              <a:ext cx="426719" cy="430670"/>
              <a:chOff x="2409628" y="1585566"/>
              <a:chExt cx="1594024" cy="1608784"/>
            </a:xfrm>
          </p:grpSpPr>
          <p:sp>
            <p:nvSpPr>
              <p:cNvPr id="33" name="Freeform 28">
                <a:extLst>
                  <a:ext uri="{FF2B5EF4-FFF2-40B4-BE49-F238E27FC236}">
                    <a16:creationId xmlns:a16="http://schemas.microsoft.com/office/drawing/2014/main" xmlns="" id="{B5183498-7DD4-4217-9C60-6ECA788D8DCA}"/>
                  </a:ext>
                </a:extLst>
              </p:cNvPr>
              <p:cNvSpPr>
                <a:spLocks noEditPoints="1"/>
              </p:cNvSpPr>
              <p:nvPr/>
            </p:nvSpPr>
            <p:spPr bwMode="auto">
              <a:xfrm>
                <a:off x="2409628" y="1620004"/>
                <a:ext cx="1594024"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4" name="Freeform 77">
                <a:extLst>
                  <a:ext uri="{FF2B5EF4-FFF2-40B4-BE49-F238E27FC236}">
                    <a16:creationId xmlns:a16="http://schemas.microsoft.com/office/drawing/2014/main" xmlns="" id="{7E9B4179-F08C-4781-845D-F3A1C7B6449D}"/>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37" name="组合 36">
            <a:extLst>
              <a:ext uri="{FF2B5EF4-FFF2-40B4-BE49-F238E27FC236}">
                <a16:creationId xmlns:a16="http://schemas.microsoft.com/office/drawing/2014/main" xmlns="" id="{65009B1A-0E94-4880-80BB-4084898E7B32}"/>
              </a:ext>
            </a:extLst>
          </p:cNvPr>
          <p:cNvGrpSpPr/>
          <p:nvPr/>
        </p:nvGrpSpPr>
        <p:grpSpPr>
          <a:xfrm>
            <a:off x="6943482" y="2387107"/>
            <a:ext cx="639278" cy="523571"/>
            <a:chOff x="2256140" y="1944762"/>
            <a:chExt cx="917169" cy="751165"/>
          </a:xfrm>
        </p:grpSpPr>
        <p:sp>
          <p:nvSpPr>
            <p:cNvPr id="38" name="Freeform 45">
              <a:extLst>
                <a:ext uri="{FF2B5EF4-FFF2-40B4-BE49-F238E27FC236}">
                  <a16:creationId xmlns:a16="http://schemas.microsoft.com/office/drawing/2014/main" xmlns="" id="{6A2E87E4-2D45-4360-8920-96576AD575BA}"/>
                </a:ext>
              </a:extLst>
            </p:cNvPr>
            <p:cNvSpPr>
              <a:spLocks noEditPoints="1"/>
            </p:cNvSpPr>
            <p:nvPr/>
          </p:nvSpPr>
          <p:spPr bwMode="auto">
            <a:xfrm>
              <a:off x="2737550" y="1944762"/>
              <a:ext cx="435759" cy="388034"/>
            </a:xfrm>
            <a:custGeom>
              <a:avLst/>
              <a:gdLst>
                <a:gd name="T0" fmla="*/ 81 w 89"/>
                <a:gd name="T1" fmla="*/ 9 h 79"/>
                <a:gd name="T2" fmla="*/ 48 w 89"/>
                <a:gd name="T3" fmla="*/ 20 h 79"/>
                <a:gd name="T4" fmla="*/ 33 w 89"/>
                <a:gd name="T5" fmla="*/ 5 h 79"/>
                <a:gd name="T6" fmla="*/ 25 w 89"/>
                <a:gd name="T7" fmla="*/ 13 h 79"/>
                <a:gd name="T8" fmla="*/ 31 w 89"/>
                <a:gd name="T9" fmla="*/ 19 h 79"/>
                <a:gd name="T10" fmla="*/ 31 w 89"/>
                <a:gd name="T11" fmla="*/ 24 h 79"/>
                <a:gd name="T12" fmla="*/ 5 w 89"/>
                <a:gd name="T13" fmla="*/ 34 h 79"/>
                <a:gd name="T14" fmla="*/ 6 w 89"/>
                <a:gd name="T15" fmla="*/ 44 h 79"/>
                <a:gd name="T16" fmla="*/ 29 w 89"/>
                <a:gd name="T17" fmla="*/ 54 h 79"/>
                <a:gd name="T18" fmla="*/ 27 w 89"/>
                <a:gd name="T19" fmla="*/ 73 h 79"/>
                <a:gd name="T20" fmla="*/ 35 w 89"/>
                <a:gd name="T21" fmla="*/ 75 h 79"/>
                <a:gd name="T22" fmla="*/ 44 w 89"/>
                <a:gd name="T23" fmla="*/ 61 h 79"/>
                <a:gd name="T24" fmla="*/ 79 w 89"/>
                <a:gd name="T25" fmla="*/ 71 h 79"/>
                <a:gd name="T26" fmla="*/ 84 w 89"/>
                <a:gd name="T27" fmla="*/ 62 h 79"/>
                <a:gd name="T28" fmla="*/ 65 w 89"/>
                <a:gd name="T29" fmla="*/ 37 h 79"/>
                <a:gd name="T30" fmla="*/ 86 w 89"/>
                <a:gd name="T31" fmla="*/ 18 h 79"/>
                <a:gd name="T32" fmla="*/ 81 w 89"/>
                <a:gd name="T33" fmla="*/ 9 h 79"/>
                <a:gd name="T34" fmla="*/ 50 w 89"/>
                <a:gd name="T35" fmla="*/ 38 h 79"/>
                <a:gd name="T36" fmla="*/ 42 w 89"/>
                <a:gd name="T37" fmla="*/ 48 h 79"/>
                <a:gd name="T38" fmla="*/ 37 w 89"/>
                <a:gd name="T39" fmla="*/ 46 h 79"/>
                <a:gd name="T40" fmla="*/ 37 w 89"/>
                <a:gd name="T41" fmla="*/ 33 h 79"/>
                <a:gd name="T42" fmla="*/ 43 w 89"/>
                <a:gd name="T43" fmla="*/ 32 h 79"/>
                <a:gd name="T44" fmla="*/ 50 w 89"/>
                <a:gd name="T45" fmla="*/ 38 h 79"/>
                <a:gd name="T46" fmla="*/ 22 w 89"/>
                <a:gd name="T47" fmla="*/ 38 h 79"/>
                <a:gd name="T48" fmla="*/ 30 w 89"/>
                <a:gd name="T49" fmla="*/ 35 h 79"/>
                <a:gd name="T50" fmla="*/ 30 w 89"/>
                <a:gd name="T51" fmla="*/ 42 h 79"/>
                <a:gd name="T52" fmla="*/ 22 w 89"/>
                <a:gd name="T53" fmla="*/ 38 h 79"/>
                <a:gd name="T54" fmla="*/ 57 w 89"/>
                <a:gd name="T55" fmla="*/ 46 h 79"/>
                <a:gd name="T56" fmla="*/ 67 w 89"/>
                <a:gd name="T57" fmla="*/ 57 h 79"/>
                <a:gd name="T58" fmla="*/ 51 w 89"/>
                <a:gd name="T59" fmla="*/ 52 h 79"/>
                <a:gd name="T60" fmla="*/ 57 w 89"/>
                <a:gd name="T61" fmla="*/ 46 h 79"/>
                <a:gd name="T62" fmla="*/ 56 w 89"/>
                <a:gd name="T63" fmla="*/ 28 h 79"/>
                <a:gd name="T64" fmla="*/ 61 w 89"/>
                <a:gd name="T65" fmla="*/ 27 h 79"/>
                <a:gd name="T66" fmla="*/ 58 w 89"/>
                <a:gd name="T67" fmla="*/ 30 h 79"/>
                <a:gd name="T68" fmla="*/ 56 w 89"/>
                <a:gd name="T69"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 name="Freeform 113">
              <a:extLst>
                <a:ext uri="{FF2B5EF4-FFF2-40B4-BE49-F238E27FC236}">
                  <a16:creationId xmlns:a16="http://schemas.microsoft.com/office/drawing/2014/main" xmlns="" id="{CC522818-A838-470B-9673-F01D5BA6C510}"/>
                </a:ext>
              </a:extLst>
            </p:cNvPr>
            <p:cNvSpPr>
              <a:spLocks/>
            </p:cNvSpPr>
            <p:nvPr/>
          </p:nvSpPr>
          <p:spPr bwMode="auto">
            <a:xfrm>
              <a:off x="2256140" y="2430322"/>
              <a:ext cx="284281" cy="265605"/>
            </a:xfrm>
            <a:custGeom>
              <a:avLst/>
              <a:gdLst>
                <a:gd name="T0" fmla="*/ 46 w 58"/>
                <a:gd name="T1" fmla="*/ 12 h 54"/>
                <a:gd name="T2" fmla="*/ 36 w 58"/>
                <a:gd name="T3" fmla="*/ 18 h 54"/>
                <a:gd name="T4" fmla="*/ 34 w 58"/>
                <a:gd name="T5" fmla="*/ 9 h 54"/>
                <a:gd name="T6" fmla="*/ 22 w 58"/>
                <a:gd name="T7" fmla="*/ 9 h 54"/>
                <a:gd name="T8" fmla="*/ 24 w 58"/>
                <a:gd name="T9" fmla="*/ 25 h 54"/>
                <a:gd name="T10" fmla="*/ 3 w 58"/>
                <a:gd name="T11" fmla="*/ 36 h 54"/>
                <a:gd name="T12" fmla="*/ 5 w 58"/>
                <a:gd name="T13" fmla="*/ 41 h 54"/>
                <a:gd name="T14" fmla="*/ 28 w 58"/>
                <a:gd name="T15" fmla="*/ 35 h 54"/>
                <a:gd name="T16" fmla="*/ 37 w 58"/>
                <a:gd name="T17" fmla="*/ 48 h 54"/>
                <a:gd name="T18" fmla="*/ 48 w 58"/>
                <a:gd name="T19" fmla="*/ 37 h 54"/>
                <a:gd name="T20" fmla="*/ 41 w 58"/>
                <a:gd name="T21" fmla="*/ 29 h 54"/>
                <a:gd name="T22" fmla="*/ 53 w 58"/>
                <a:gd name="T23" fmla="*/ 21 h 54"/>
                <a:gd name="T24" fmla="*/ 46 w 58"/>
                <a:gd name="T2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40" name="组合 39">
            <a:extLst>
              <a:ext uri="{FF2B5EF4-FFF2-40B4-BE49-F238E27FC236}">
                <a16:creationId xmlns:a16="http://schemas.microsoft.com/office/drawing/2014/main" xmlns="" id="{A7353921-0F25-4B37-9388-9D801EF9971D}"/>
              </a:ext>
            </a:extLst>
          </p:cNvPr>
          <p:cNvGrpSpPr/>
          <p:nvPr/>
        </p:nvGrpSpPr>
        <p:grpSpPr>
          <a:xfrm>
            <a:off x="6887861" y="4290663"/>
            <a:ext cx="1086067" cy="889493"/>
            <a:chOff x="2256140" y="1944762"/>
            <a:chExt cx="917169" cy="751165"/>
          </a:xfrm>
        </p:grpSpPr>
        <p:sp>
          <p:nvSpPr>
            <p:cNvPr id="41" name="Freeform 45">
              <a:extLst>
                <a:ext uri="{FF2B5EF4-FFF2-40B4-BE49-F238E27FC236}">
                  <a16:creationId xmlns:a16="http://schemas.microsoft.com/office/drawing/2014/main" xmlns="" id="{E540A1B3-C7B3-4480-ACB4-BF41B147AA18}"/>
                </a:ext>
              </a:extLst>
            </p:cNvPr>
            <p:cNvSpPr>
              <a:spLocks noEditPoints="1"/>
            </p:cNvSpPr>
            <p:nvPr/>
          </p:nvSpPr>
          <p:spPr bwMode="auto">
            <a:xfrm>
              <a:off x="2737550" y="1944762"/>
              <a:ext cx="435759" cy="388034"/>
            </a:xfrm>
            <a:custGeom>
              <a:avLst/>
              <a:gdLst>
                <a:gd name="T0" fmla="*/ 81 w 89"/>
                <a:gd name="T1" fmla="*/ 9 h 79"/>
                <a:gd name="T2" fmla="*/ 48 w 89"/>
                <a:gd name="T3" fmla="*/ 20 h 79"/>
                <a:gd name="T4" fmla="*/ 33 w 89"/>
                <a:gd name="T5" fmla="*/ 5 h 79"/>
                <a:gd name="T6" fmla="*/ 25 w 89"/>
                <a:gd name="T7" fmla="*/ 13 h 79"/>
                <a:gd name="T8" fmla="*/ 31 w 89"/>
                <a:gd name="T9" fmla="*/ 19 h 79"/>
                <a:gd name="T10" fmla="*/ 31 w 89"/>
                <a:gd name="T11" fmla="*/ 24 h 79"/>
                <a:gd name="T12" fmla="*/ 5 w 89"/>
                <a:gd name="T13" fmla="*/ 34 h 79"/>
                <a:gd name="T14" fmla="*/ 6 w 89"/>
                <a:gd name="T15" fmla="*/ 44 h 79"/>
                <a:gd name="T16" fmla="*/ 29 w 89"/>
                <a:gd name="T17" fmla="*/ 54 h 79"/>
                <a:gd name="T18" fmla="*/ 27 w 89"/>
                <a:gd name="T19" fmla="*/ 73 h 79"/>
                <a:gd name="T20" fmla="*/ 35 w 89"/>
                <a:gd name="T21" fmla="*/ 75 h 79"/>
                <a:gd name="T22" fmla="*/ 44 w 89"/>
                <a:gd name="T23" fmla="*/ 61 h 79"/>
                <a:gd name="T24" fmla="*/ 79 w 89"/>
                <a:gd name="T25" fmla="*/ 71 h 79"/>
                <a:gd name="T26" fmla="*/ 84 w 89"/>
                <a:gd name="T27" fmla="*/ 62 h 79"/>
                <a:gd name="T28" fmla="*/ 65 w 89"/>
                <a:gd name="T29" fmla="*/ 37 h 79"/>
                <a:gd name="T30" fmla="*/ 86 w 89"/>
                <a:gd name="T31" fmla="*/ 18 h 79"/>
                <a:gd name="T32" fmla="*/ 81 w 89"/>
                <a:gd name="T33" fmla="*/ 9 h 79"/>
                <a:gd name="T34" fmla="*/ 50 w 89"/>
                <a:gd name="T35" fmla="*/ 38 h 79"/>
                <a:gd name="T36" fmla="*/ 42 w 89"/>
                <a:gd name="T37" fmla="*/ 48 h 79"/>
                <a:gd name="T38" fmla="*/ 37 w 89"/>
                <a:gd name="T39" fmla="*/ 46 h 79"/>
                <a:gd name="T40" fmla="*/ 37 w 89"/>
                <a:gd name="T41" fmla="*/ 33 h 79"/>
                <a:gd name="T42" fmla="*/ 43 w 89"/>
                <a:gd name="T43" fmla="*/ 32 h 79"/>
                <a:gd name="T44" fmla="*/ 50 w 89"/>
                <a:gd name="T45" fmla="*/ 38 h 79"/>
                <a:gd name="T46" fmla="*/ 22 w 89"/>
                <a:gd name="T47" fmla="*/ 38 h 79"/>
                <a:gd name="T48" fmla="*/ 30 w 89"/>
                <a:gd name="T49" fmla="*/ 35 h 79"/>
                <a:gd name="T50" fmla="*/ 30 w 89"/>
                <a:gd name="T51" fmla="*/ 42 h 79"/>
                <a:gd name="T52" fmla="*/ 22 w 89"/>
                <a:gd name="T53" fmla="*/ 38 h 79"/>
                <a:gd name="T54" fmla="*/ 57 w 89"/>
                <a:gd name="T55" fmla="*/ 46 h 79"/>
                <a:gd name="T56" fmla="*/ 67 w 89"/>
                <a:gd name="T57" fmla="*/ 57 h 79"/>
                <a:gd name="T58" fmla="*/ 51 w 89"/>
                <a:gd name="T59" fmla="*/ 52 h 79"/>
                <a:gd name="T60" fmla="*/ 57 w 89"/>
                <a:gd name="T61" fmla="*/ 46 h 79"/>
                <a:gd name="T62" fmla="*/ 56 w 89"/>
                <a:gd name="T63" fmla="*/ 28 h 79"/>
                <a:gd name="T64" fmla="*/ 61 w 89"/>
                <a:gd name="T65" fmla="*/ 27 h 79"/>
                <a:gd name="T66" fmla="*/ 58 w 89"/>
                <a:gd name="T67" fmla="*/ 30 h 79"/>
                <a:gd name="T68" fmla="*/ 56 w 89"/>
                <a:gd name="T69"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 name="Freeform 113">
              <a:extLst>
                <a:ext uri="{FF2B5EF4-FFF2-40B4-BE49-F238E27FC236}">
                  <a16:creationId xmlns:a16="http://schemas.microsoft.com/office/drawing/2014/main" xmlns="" id="{BD925068-4994-4A3D-A0DB-A8ACFB57EF5D}"/>
                </a:ext>
              </a:extLst>
            </p:cNvPr>
            <p:cNvSpPr>
              <a:spLocks/>
            </p:cNvSpPr>
            <p:nvPr/>
          </p:nvSpPr>
          <p:spPr bwMode="auto">
            <a:xfrm>
              <a:off x="2256140" y="2430322"/>
              <a:ext cx="284281" cy="265605"/>
            </a:xfrm>
            <a:custGeom>
              <a:avLst/>
              <a:gdLst>
                <a:gd name="T0" fmla="*/ 46 w 58"/>
                <a:gd name="T1" fmla="*/ 12 h 54"/>
                <a:gd name="T2" fmla="*/ 36 w 58"/>
                <a:gd name="T3" fmla="*/ 18 h 54"/>
                <a:gd name="T4" fmla="*/ 34 w 58"/>
                <a:gd name="T5" fmla="*/ 9 h 54"/>
                <a:gd name="T6" fmla="*/ 22 w 58"/>
                <a:gd name="T7" fmla="*/ 9 h 54"/>
                <a:gd name="T8" fmla="*/ 24 w 58"/>
                <a:gd name="T9" fmla="*/ 25 h 54"/>
                <a:gd name="T10" fmla="*/ 3 w 58"/>
                <a:gd name="T11" fmla="*/ 36 h 54"/>
                <a:gd name="T12" fmla="*/ 5 w 58"/>
                <a:gd name="T13" fmla="*/ 41 h 54"/>
                <a:gd name="T14" fmla="*/ 28 w 58"/>
                <a:gd name="T15" fmla="*/ 35 h 54"/>
                <a:gd name="T16" fmla="*/ 37 w 58"/>
                <a:gd name="T17" fmla="*/ 48 h 54"/>
                <a:gd name="T18" fmla="*/ 48 w 58"/>
                <a:gd name="T19" fmla="*/ 37 h 54"/>
                <a:gd name="T20" fmla="*/ 41 w 58"/>
                <a:gd name="T21" fmla="*/ 29 h 54"/>
                <a:gd name="T22" fmla="*/ 53 w 58"/>
                <a:gd name="T23" fmla="*/ 21 h 54"/>
                <a:gd name="T24" fmla="*/ 46 w 58"/>
                <a:gd name="T2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Rectangle 1">
            <a:extLst>
              <a:ext uri="{FF2B5EF4-FFF2-40B4-BE49-F238E27FC236}">
                <a16:creationId xmlns:a16="http://schemas.microsoft.com/office/drawing/2014/main" xmlns="" id="{EFAF1209-AD81-40AD-A945-1C19A0DC45EB}"/>
              </a:ext>
            </a:extLst>
          </p:cNvPr>
          <p:cNvSpPr/>
          <p:nvPr/>
        </p:nvSpPr>
        <p:spPr>
          <a:xfrm>
            <a:off x="1840295" y="457200"/>
            <a:ext cx="1888425" cy="653230"/>
          </a:xfrm>
          <a:prstGeom prst="rect">
            <a:avLst/>
          </a:prstGeom>
          <a:solidFill>
            <a:srgbClr val="FD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7574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mph" presetSubtype="0" repeatCount="2000" fill="hold" nodeType="clickEffect">
                                  <p:stCondLst>
                                    <p:cond delay="0"/>
                                  </p:stCondLst>
                                  <p:childTnLst>
                                    <p:animEffect transition="out" filter="fade">
                                      <p:cBhvr>
                                        <p:cTn id="28" dur="500" tmFilter="0, 0; .2, .5; .8, .5; 1, 0"/>
                                        <p:tgtEl>
                                          <p:spTgt spid="28"/>
                                        </p:tgtEl>
                                      </p:cBhvr>
                                    </p:animEffect>
                                    <p:animScale>
                                      <p:cBhvr>
                                        <p:cTn id="29"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09820898"/>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1498</TotalTime>
  <Words>810</Words>
  <Application>Microsoft Office PowerPoint</Application>
  <PresentationFormat>Custom</PresentationFormat>
  <Paragraphs>100</Paragraphs>
  <Slides>29</Slides>
  <Notes>13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HP</cp:lastModifiedBy>
  <cp:revision>11</cp:revision>
  <dcterms:created xsi:type="dcterms:W3CDTF">2021-12-05T15:24:16Z</dcterms:created>
  <dcterms:modified xsi:type="dcterms:W3CDTF">2023-12-18T03:58:26Z</dcterms:modified>
  <cp:category>9Slide.vn</cp:category>
</cp:coreProperties>
</file>