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6"/>
  </p:notesMasterIdLst>
  <p:sldIdLst>
    <p:sldId id="280" r:id="rId3"/>
    <p:sldId id="509" r:id="rId4"/>
    <p:sldId id="526" r:id="rId5"/>
    <p:sldId id="529" r:id="rId6"/>
    <p:sldId id="517" r:id="rId7"/>
    <p:sldId id="527" r:id="rId8"/>
    <p:sldId id="279" r:id="rId9"/>
    <p:sldId id="530" r:id="rId10"/>
    <p:sldId id="531" r:id="rId11"/>
    <p:sldId id="532" r:id="rId12"/>
    <p:sldId id="533" r:id="rId13"/>
    <p:sldId id="534"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a:srgbClr val="008200"/>
    <a:srgbClr val="CC66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3" autoAdjust="0"/>
    <p:restoredTop sz="93950" autoAdjust="0"/>
  </p:normalViewPr>
  <p:slideViewPr>
    <p:cSldViewPr snapToGrid="0">
      <p:cViewPr varScale="1">
        <p:scale>
          <a:sx n="63" d="100"/>
          <a:sy n="63" d="100"/>
        </p:scale>
        <p:origin x="81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12/24/2021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12/24/2021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1019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148289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12/24/2021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12/24/2021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12/24/2021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4.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3.wdp"/><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343302" y="781050"/>
            <a:ext cx="11195283" cy="2123658"/>
          </a:xfrm>
          <a:prstGeom prst="rect">
            <a:avLst/>
          </a:prstGeom>
          <a:noFill/>
        </p:spPr>
        <p:txBody>
          <a:bodyPr wrap="square" rtlCol="0">
            <a:spAutoFit/>
          </a:bodyPr>
          <a:lstStyle/>
          <a:p>
            <a:pPr algn="ct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mừng</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thầy</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cô</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và</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các</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em</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p>
          <a:p>
            <a:pPr algn="ct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với</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môn</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Tiếng</a:t>
            </a:r>
            <a:r>
              <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6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Việt</a:t>
            </a:r>
            <a:endParaRPr lang="en-US" sz="66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055" y="1332254"/>
            <a:ext cx="11197390" cy="3244158"/>
          </a:xfrm>
          <a:prstGeom prst="rect">
            <a:avLst/>
          </a:prstGeom>
        </p:spPr>
        <p:txBody>
          <a:bodyPr wrap="square">
            <a:spAutoFit/>
          </a:bodyPr>
          <a:lstStyle/>
          <a:p>
            <a:pPr algn="just">
              <a:lnSpc>
                <a:spcPct val="150000"/>
              </a:lnSpc>
            </a:pPr>
            <a:r>
              <a:rPr lang="en-US" sz="2800" b="1">
                <a:solidFill>
                  <a:srgbClr val="002060"/>
                </a:solidFill>
                <a:latin typeface="Arial-Rounded" pitchFamily="34" charset="0"/>
                <a:ea typeface="Arial-Rounded" pitchFamily="34" charset="0"/>
                <a:cs typeface="Arial-Rounded" pitchFamily="34" charset="0"/>
              </a:rPr>
              <a:t> 	</a:t>
            </a:r>
            <a:r>
              <a:rPr lang="vi-VN" sz="2800" b="0" i="0">
                <a:effectLst/>
                <a:latin typeface="arial" panose="020B0604020202020204" pitchFamily="34" charset="0"/>
              </a:rPr>
              <a:t>Bố em mới mua về một cây ổi. Bố nói trồng </a:t>
            </a:r>
            <a:r>
              <a:rPr lang="en-US" sz="2800" b="0" i="0">
                <a:effectLst/>
                <a:latin typeface="arial" panose="020B0604020202020204" pitchFamily="34" charset="0"/>
              </a:rPr>
              <a:t>cây </a:t>
            </a:r>
            <a:r>
              <a:rPr lang="vi-VN" sz="2800" b="0" i="0">
                <a:effectLst/>
                <a:latin typeface="arial" panose="020B0604020202020204" pitchFamily="34" charset="0"/>
              </a:rPr>
              <a:t>ở góc vườn. Em đề nghị được giúp bố. Sau khi bố đào đất, đặt cây ổi vào. Em giúp bố lấp đất lại. Em còn chạy đi múc nước để tưới cho cây. Hằng ngày, em giúp bố chăm sóc cây. Em mong rằng cây ổi sẽ lớn thật nhanh.</a:t>
            </a:r>
            <a:r>
              <a:rPr lang="en-US" sz="2800" b="0" i="0">
                <a:effectLst/>
                <a:latin typeface="arial" panose="020B0604020202020204" pitchFamily="34" charset="0"/>
              </a:rPr>
              <a:t> Em rất vui khi được làm việc cùng bố.</a:t>
            </a:r>
            <a:endParaRPr lang="en-US" sz="2800" b="1" dirty="0">
              <a:solidFill>
                <a:srgbClr val="002060"/>
              </a:solidFill>
              <a:latin typeface="Arial-Rounded" pitchFamily="34" charset="0"/>
              <a:ea typeface="Arial-Rounded" pitchFamily="34" charset="0"/>
              <a:cs typeface="Arial-Rounded" pitchFamily="34" charset="0"/>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Tree>
    <p:extLst>
      <p:ext uri="{BB962C8B-B14F-4D97-AF65-F5344CB8AC3E}">
        <p14:creationId xmlns:p14="http://schemas.microsoft.com/office/powerpoint/2010/main" val="1758183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055" y="1332254"/>
            <a:ext cx="11197390" cy="2597827"/>
          </a:xfrm>
          <a:prstGeom prst="rect">
            <a:avLst/>
          </a:prstGeom>
        </p:spPr>
        <p:txBody>
          <a:bodyPr wrap="square">
            <a:spAutoFit/>
          </a:bodyPr>
          <a:lstStyle/>
          <a:p>
            <a:pPr algn="just">
              <a:lnSpc>
                <a:spcPct val="150000"/>
              </a:lnSpc>
            </a:pPr>
            <a:r>
              <a:rPr lang="en-US" sz="2800" b="1">
                <a:solidFill>
                  <a:srgbClr val="002060"/>
                </a:solidFill>
                <a:latin typeface="Arial-Rounded" pitchFamily="34" charset="0"/>
                <a:ea typeface="Arial-Rounded" pitchFamily="34" charset="0"/>
                <a:cs typeface="Arial-Rounded" pitchFamily="34" charset="0"/>
              </a:rPr>
              <a:t> 	</a:t>
            </a:r>
            <a:r>
              <a:rPr lang="en-US" sz="2800">
                <a:latin typeface="arial" panose="020B0604020202020204" pitchFamily="34" charset="0"/>
              </a:rPr>
              <a:t>Thứ bảy</a:t>
            </a:r>
            <a:r>
              <a:rPr lang="vi-VN" sz="2800" b="0" i="0">
                <a:effectLst/>
                <a:latin typeface="arial" panose="020B0604020202020204" pitchFamily="34" charset="0"/>
              </a:rPr>
              <a:t>, em được nghỉ ở nhà. Em đã giúp mẹ làm một số việc nhà. Đầu tiên, em quét sân. Sau đó, em phơi quần áo giúp mẹ. Đến trưa, mẹ dạy em nấu cơm. Em còn nhặt rau nữa. Trong bữa ăn, mẹ đã khen ngợi em. Em cảm thấy vô cùng vui vẻ.</a:t>
            </a:r>
            <a:endParaRPr lang="en-US" sz="2800" b="1" dirty="0">
              <a:solidFill>
                <a:srgbClr val="002060"/>
              </a:solidFill>
              <a:latin typeface="Arial-Rounded" pitchFamily="34" charset="0"/>
              <a:ea typeface="Arial-Rounded" pitchFamily="34" charset="0"/>
              <a:cs typeface="Arial-Rounded" pitchFamily="34" charset="0"/>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Tree>
    <p:extLst>
      <p:ext uri="{BB962C8B-B14F-4D97-AF65-F5344CB8AC3E}">
        <p14:creationId xmlns:p14="http://schemas.microsoft.com/office/powerpoint/2010/main" val="489634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590"/>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a:defRPr/>
            </a:pPr>
            <a:endParaRPr lang="en-US">
              <a:solidFill>
                <a:prstClr val="white"/>
              </a:solidFill>
              <a:latin typeface="Arial"/>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247414"/>
            <a:ext cx="2667636" cy="592470"/>
          </a:xfrm>
          <a:prstGeom prst="rect">
            <a:avLst/>
          </a:prstGeom>
          <a:noFill/>
        </p:spPr>
        <p:txBody>
          <a:bodyPr wrap="square" lIns="91392" tIns="45696" rIns="91392" bIns="45696">
            <a:spAutoFit/>
          </a:bodyPr>
          <a:lstStyle/>
          <a:p>
            <a:pPr fontAlgn="base">
              <a:lnSpc>
                <a:spcPct val="125000"/>
              </a:lnSpc>
              <a:spcBef>
                <a:spcPct val="0"/>
              </a:spcBef>
              <a:spcAft>
                <a:spcPct val="0"/>
              </a:spcAft>
              <a:defRPr/>
            </a:pPr>
            <a:r>
              <a:rPr lang="en-US" sz="2600" b="1" dirty="0">
                <a:solidFill>
                  <a:srgbClr val="000000">
                    <a:lumMod val="95000"/>
                    <a:lumOff val="5000"/>
                  </a:srgbClr>
                </a:solidFill>
                <a:latin typeface="HP001 4H" panose="020B0603050302020204" pitchFamily="34" charset="0"/>
                <a:cs typeface="Times New Roman" pitchFamily="18" charset="0"/>
              </a:rPr>
              <a:t> </a:t>
            </a:r>
            <a:endParaRPr lang="en-US" sz="2600" b="1" dirty="0">
              <a:solidFill>
                <a:srgbClr val="000000">
                  <a:lumMod val="95000"/>
                  <a:lumOff val="5000"/>
                </a:srgbClr>
              </a:solidFill>
              <a:latin typeface="HP001 4 hàng" panose="020B0603050302020204" pitchFamily="34" charset="-93"/>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279" y="70058"/>
            <a:ext cx="9362505" cy="7109445"/>
          </a:xfrm>
          <a:prstGeom prst="rect">
            <a:avLst/>
          </a:prstGeom>
        </p:spPr>
      </p:pic>
      <p:sp>
        <p:nvSpPr>
          <p:cNvPr id="14" name="Rounded Rectangle 13"/>
          <p:cNvSpPr/>
          <p:nvPr/>
        </p:nvSpPr>
        <p:spPr>
          <a:xfrm>
            <a:off x="265759" y="1306560"/>
            <a:ext cx="1199150" cy="177409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a:defRPr/>
            </a:pPr>
            <a:endParaRPr lang="en-US">
              <a:solidFill>
                <a:prstClr val="white"/>
              </a:solidFill>
              <a:latin typeface="Arial"/>
            </a:endParaRPr>
          </a:p>
        </p:txBody>
      </p:sp>
      <p:sp>
        <p:nvSpPr>
          <p:cNvPr id="15" name="TextBox 14"/>
          <p:cNvSpPr txBox="1"/>
          <p:nvPr/>
        </p:nvSpPr>
        <p:spPr>
          <a:xfrm>
            <a:off x="340409" y="1433873"/>
            <a:ext cx="1175430" cy="1384995"/>
          </a:xfrm>
          <a:prstGeom prst="rect">
            <a:avLst/>
          </a:prstGeom>
          <a:noFill/>
        </p:spPr>
        <p:txBody>
          <a:bodyPr wrap="square" lIns="91392" tIns="45696" rIns="91392" bIns="45696" rtlCol="0">
            <a:spAutoFit/>
          </a:bodyPr>
          <a:lstStyle/>
          <a:p>
            <a:pPr>
              <a:defRPr/>
            </a:pPr>
            <a:r>
              <a:rPr lang="en-US" sz="2800" b="1" dirty="0" err="1">
                <a:solidFill>
                  <a:srgbClr val="FF0000"/>
                </a:solidFill>
                <a:latin typeface="HP001 4H" panose="020B0603050302020204" pitchFamily="34" charset="0"/>
                <a:cs typeface="Times New Roman" panose="02020603050405020304" pitchFamily="18" charset="0"/>
              </a:rPr>
              <a:t>Vở</a:t>
            </a:r>
            <a:endParaRPr lang="en-US" sz="2800" b="1" dirty="0">
              <a:solidFill>
                <a:srgbClr val="FF0000"/>
              </a:solidFill>
              <a:latin typeface="HP001 4H" panose="020B0603050302020204" pitchFamily="34" charset="0"/>
              <a:cs typeface="Times New Roman" panose="02020603050405020304" pitchFamily="18" charset="0"/>
            </a:endParaRPr>
          </a:p>
          <a:p>
            <a:pPr>
              <a:defRPr/>
            </a:pPr>
            <a:r>
              <a:rPr lang="en-US" sz="2800" b="1" dirty="0" err="1">
                <a:solidFill>
                  <a:srgbClr val="FF0000"/>
                </a:solidFill>
                <a:latin typeface="HP001 4H" panose="020B0603050302020204" pitchFamily="34" charset="0"/>
                <a:cs typeface="Times New Roman" panose="02020603050405020304" pitchFamily="18" charset="0"/>
              </a:rPr>
              <a:t>Tiếng</a:t>
            </a:r>
            <a:r>
              <a:rPr lang="en-US" sz="2800" b="1" dirty="0">
                <a:solidFill>
                  <a:srgbClr val="FF0000"/>
                </a:solidFill>
                <a:latin typeface="HP001 4H" panose="020B0603050302020204" pitchFamily="34" charset="0"/>
                <a:cs typeface="Times New Roman" panose="02020603050405020304" pitchFamily="18" charset="0"/>
              </a:rPr>
              <a:t> </a:t>
            </a:r>
            <a:r>
              <a:rPr lang="en-US" sz="2800" b="1" dirty="0" err="1">
                <a:solidFill>
                  <a:srgbClr val="FF0000"/>
                </a:solidFill>
                <a:latin typeface="HP001 4H" panose="020B0603050302020204" pitchFamily="34" charset="0"/>
                <a:cs typeface="Times New Roman" panose="02020603050405020304" pitchFamily="18" charset="0"/>
              </a:rPr>
              <a:t>Việt</a:t>
            </a:r>
            <a:endParaRPr lang="en-US" sz="2800" b="1" dirty="0">
              <a:solidFill>
                <a:srgbClr val="FF0000"/>
              </a:solidFill>
              <a:latin typeface="HP001 4H" panose="020B0603050302020204" pitchFamily="34" charset="0"/>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75"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427637" y="994536"/>
            <a:ext cx="3309256" cy="707838"/>
          </a:xfrm>
          <a:prstGeom prst="rect">
            <a:avLst/>
          </a:prstGeom>
          <a:noFill/>
        </p:spPr>
        <p:txBody>
          <a:bodyPr wrap="square" lIns="91392" tIns="45696" rIns="91392" bIns="45696">
            <a:spAutoFit/>
          </a:bodyPr>
          <a:lstStyle/>
          <a:p>
            <a:pPr fontAlgn="base">
              <a:lnSpc>
                <a:spcPct val="125000"/>
              </a:lnSpc>
              <a:spcBef>
                <a:spcPct val="0"/>
              </a:spcBef>
              <a:spcAft>
                <a:spcPct val="0"/>
              </a:spcAft>
              <a:defRPr/>
            </a:pPr>
            <a:r>
              <a:rPr lang="en-US" sz="3000" b="1">
                <a:solidFill>
                  <a:prstClr val="white">
                    <a:lumMod val="10000"/>
                  </a:prstClr>
                </a:solidFill>
                <a:latin typeface="HP001 4H" panose="020B0603050302020204" pitchFamily="34" charset="0"/>
                <a:cs typeface="Times New Roman" pitchFamily="18" charset="0"/>
              </a:rPr>
              <a:t> </a:t>
            </a:r>
            <a:r>
              <a:rPr lang="en-US" sz="3200" b="1">
                <a:solidFill>
                  <a:prstClr val="white">
                    <a:lumMod val="10000"/>
                  </a:prstClr>
                </a:solidFill>
                <a:latin typeface="HP001 4 hàng" panose="020B0603050302020204" pitchFamily="34" charset="-93"/>
                <a:cs typeface="Times New Roman" pitchFamily="18" charset="0"/>
              </a:rPr>
              <a:t>Tiếng Việt</a:t>
            </a:r>
            <a:endParaRPr lang="en-US" sz="3000" b="1" dirty="0">
              <a:solidFill>
                <a:prstClr val="white">
                  <a:lumMod val="10000"/>
                </a:prstClr>
              </a:solidFill>
              <a:latin typeface="HP001 4 hàng" panose="020B0603050302020204" pitchFamily="34" charset="-93"/>
              <a:cs typeface="Times New Roman" pitchFamily="18" charset="0"/>
            </a:endParaRPr>
          </a:p>
        </p:txBody>
      </p:sp>
      <p:sp>
        <p:nvSpPr>
          <p:cNvPr id="23" name="TextBox 22">
            <a:extLst>
              <a:ext uri="{FF2B5EF4-FFF2-40B4-BE49-F238E27FC236}">
                <a16:creationId xmlns:a16="http://schemas.microsoft.com/office/drawing/2014/main" id="{7F954F0C-8853-46FB-B907-C94DD8FA7623}"/>
              </a:ext>
            </a:extLst>
          </p:cNvPr>
          <p:cNvSpPr txBox="1"/>
          <p:nvPr/>
        </p:nvSpPr>
        <p:spPr>
          <a:xfrm>
            <a:off x="2489291" y="366471"/>
            <a:ext cx="8656229" cy="707838"/>
          </a:xfrm>
          <a:prstGeom prst="rect">
            <a:avLst/>
          </a:prstGeom>
          <a:noFill/>
        </p:spPr>
        <p:txBody>
          <a:bodyPr wrap="square" lIns="91392" tIns="45696" rIns="91392" bIns="45696">
            <a:spAutoFit/>
          </a:bodyPr>
          <a:lstStyle/>
          <a:p>
            <a:pPr fontAlgn="base">
              <a:lnSpc>
                <a:spcPct val="125000"/>
              </a:lnSpc>
              <a:spcBef>
                <a:spcPct val="0"/>
              </a:spcBef>
              <a:spcAft>
                <a:spcPct val="0"/>
              </a:spcAft>
              <a:defRPr/>
            </a:pPr>
            <a:r>
              <a:rPr lang="en-US" sz="3000" b="1" dirty="0">
                <a:solidFill>
                  <a:prstClr val="white">
                    <a:lumMod val="10000"/>
                  </a:prstClr>
                </a:solidFill>
                <a:latin typeface="HP001 4H" panose="020B0603050302020204" pitchFamily="34" charset="0"/>
                <a:cs typeface="Times New Roman" pitchFamily="18" charset="0"/>
              </a:rPr>
              <a:t>    </a:t>
            </a:r>
            <a:r>
              <a:rPr lang="en-US" sz="3200" b="1" dirty="0" err="1">
                <a:solidFill>
                  <a:prstClr val="white">
                    <a:lumMod val="10000"/>
                  </a:prstClr>
                </a:solidFill>
                <a:latin typeface="HP001 4 hàng" panose="020B0603050302020204" pitchFamily="34" charset="-93"/>
                <a:cs typeface="Times New Roman" pitchFamily="18" charset="0"/>
              </a:rPr>
              <a:t>Thứ</a:t>
            </a:r>
            <a:r>
              <a:rPr lang="en-US" sz="3200" b="1" dirty="0">
                <a:solidFill>
                  <a:prstClr val="white">
                    <a:lumMod val="10000"/>
                  </a:prstClr>
                </a:solidFill>
                <a:latin typeface="HP001 4 hàng" panose="020B0603050302020204" pitchFamily="34" charset="-93"/>
                <a:cs typeface="Times New Roman" pitchFamily="18" charset="0"/>
              </a:rPr>
              <a:t> </a:t>
            </a:r>
            <a:r>
              <a:rPr lang="en-US" sz="3200" b="1" dirty="0" err="1">
                <a:solidFill>
                  <a:prstClr val="white">
                    <a:lumMod val="10000"/>
                  </a:prstClr>
                </a:solidFill>
                <a:latin typeface="HP001 4 hàng" panose="020B0603050302020204" pitchFamily="34" charset="-93"/>
                <a:cs typeface="Times New Roman" pitchFamily="18" charset="0"/>
              </a:rPr>
              <a:t>sáu</a:t>
            </a:r>
            <a:r>
              <a:rPr lang="en-US" sz="3200" b="1" dirty="0">
                <a:solidFill>
                  <a:prstClr val="white">
                    <a:lumMod val="10000"/>
                  </a:prstClr>
                </a:solidFill>
                <a:latin typeface="HP001 4 hàng" panose="020B0603050302020204" pitchFamily="34" charset="-93"/>
                <a:cs typeface="Times New Roman" pitchFamily="18" charset="0"/>
              </a:rPr>
              <a:t> </a:t>
            </a:r>
            <a:r>
              <a:rPr lang="en-US" sz="3200" b="1" err="1">
                <a:solidFill>
                  <a:prstClr val="white">
                    <a:lumMod val="10000"/>
                  </a:prstClr>
                </a:solidFill>
                <a:latin typeface="HP001 4 hàng" panose="020B0603050302020204" pitchFamily="34" charset="-93"/>
                <a:cs typeface="Times New Roman" pitchFamily="18" charset="0"/>
              </a:rPr>
              <a:t>ngày</a:t>
            </a:r>
            <a:r>
              <a:rPr lang="en-US" sz="3200" b="1">
                <a:solidFill>
                  <a:prstClr val="white">
                    <a:lumMod val="10000"/>
                  </a:prstClr>
                </a:solidFill>
                <a:latin typeface="HP001 4 hàng" panose="020B0603050302020204" pitchFamily="34" charset="-93"/>
                <a:cs typeface="Times New Roman" pitchFamily="18" charset="0"/>
              </a:rPr>
              <a:t> 24 tháng 12 năm </a:t>
            </a:r>
            <a:r>
              <a:rPr lang="en-US" sz="3200" b="1" dirty="0">
                <a:solidFill>
                  <a:prstClr val="white">
                    <a:lumMod val="10000"/>
                  </a:prstClr>
                </a:solidFill>
                <a:latin typeface="HP001 4 hàng" panose="020B0603050302020204" pitchFamily="34" charset="-93"/>
                <a:cs typeface="Times New Roman" pitchFamily="18" charset="0"/>
              </a:rPr>
              <a:t>2021</a:t>
            </a:r>
            <a:endParaRPr lang="en-US" sz="3000" b="1" dirty="0">
              <a:solidFill>
                <a:prstClr val="white">
                  <a:lumMod val="10000"/>
                </a:prstClr>
              </a:solidFill>
              <a:latin typeface="HP001 4 hàng" panose="020B0603050302020204" pitchFamily="34" charset="-93"/>
              <a:cs typeface="Times New Roman" pitchFamily="18" charset="0"/>
            </a:endParaRPr>
          </a:p>
        </p:txBody>
      </p:sp>
      <p:sp>
        <p:nvSpPr>
          <p:cNvPr id="11" name="TextBox 10">
            <a:extLst>
              <a:ext uri="{FF2B5EF4-FFF2-40B4-BE49-F238E27FC236}">
                <a16:creationId xmlns:a16="http://schemas.microsoft.com/office/drawing/2014/main" id="{44444465-4296-4724-87EF-E5D128E046BE}"/>
              </a:ext>
            </a:extLst>
          </p:cNvPr>
          <p:cNvSpPr txBox="1"/>
          <p:nvPr/>
        </p:nvSpPr>
        <p:spPr>
          <a:xfrm>
            <a:off x="2475406" y="1598569"/>
            <a:ext cx="9584514" cy="707838"/>
          </a:xfrm>
          <a:prstGeom prst="rect">
            <a:avLst/>
          </a:prstGeom>
          <a:noFill/>
        </p:spPr>
        <p:txBody>
          <a:bodyPr wrap="square" lIns="91392" tIns="45696" rIns="91392" bIns="45696">
            <a:spAutoFit/>
          </a:bodyPr>
          <a:lstStyle/>
          <a:p>
            <a:pPr fontAlgn="base">
              <a:lnSpc>
                <a:spcPct val="125000"/>
              </a:lnSpc>
              <a:spcBef>
                <a:spcPct val="0"/>
              </a:spcBef>
              <a:spcAft>
                <a:spcPct val="0"/>
              </a:spcAft>
              <a:defRPr/>
            </a:pPr>
            <a:r>
              <a:rPr lang="en-US" sz="3200" b="1" dirty="0" err="1">
                <a:solidFill>
                  <a:srgbClr val="FF0000"/>
                </a:solidFill>
                <a:latin typeface="HP001 4 hàng" panose="020B0603050302020204" pitchFamily="34" charset="-93"/>
                <a:cs typeface="Times New Roman" pitchFamily="18" charset="0"/>
              </a:rPr>
              <a:t>Viết</a:t>
            </a:r>
            <a:r>
              <a:rPr lang="en-US" sz="3200" b="1" dirty="0">
                <a:solidFill>
                  <a:srgbClr val="FF0000"/>
                </a:solidFill>
                <a:latin typeface="HP001 4 hàng" panose="020B0603050302020204" pitchFamily="34" charset="-93"/>
                <a:cs typeface="Times New Roman" pitchFamily="18" charset="0"/>
              </a:rPr>
              <a:t> </a:t>
            </a:r>
            <a:r>
              <a:rPr lang="en-US" sz="3200" b="1" dirty="0" err="1">
                <a:solidFill>
                  <a:srgbClr val="FF0000"/>
                </a:solidFill>
                <a:latin typeface="HP001 4 hàng" panose="020B0603050302020204" pitchFamily="34" charset="-93"/>
                <a:cs typeface="Times New Roman" pitchFamily="18" charset="0"/>
              </a:rPr>
              <a:t>đoạn</a:t>
            </a:r>
            <a:r>
              <a:rPr lang="en-US" sz="3200" b="1" dirty="0">
                <a:solidFill>
                  <a:srgbClr val="FF0000"/>
                </a:solidFill>
                <a:latin typeface="HP001 4 hàng" panose="020B0603050302020204" pitchFamily="34" charset="-93"/>
                <a:cs typeface="Times New Roman" pitchFamily="18" charset="0"/>
              </a:rPr>
              <a:t> </a:t>
            </a:r>
            <a:r>
              <a:rPr lang="en-US" sz="3200" b="1" err="1">
                <a:solidFill>
                  <a:srgbClr val="FF0000"/>
                </a:solidFill>
                <a:latin typeface="HP001 4 hàng" panose="020B0603050302020204" pitchFamily="34" charset="-93"/>
                <a:cs typeface="Times New Roman" pitchFamily="18" charset="0"/>
              </a:rPr>
              <a:t>văn</a:t>
            </a:r>
            <a:r>
              <a:rPr lang="en-US" sz="3200" b="1">
                <a:solidFill>
                  <a:srgbClr val="FF0000"/>
                </a:solidFill>
                <a:latin typeface="HP001 4 hàng" panose="020B0603050302020204" pitchFamily="34" charset="-93"/>
                <a:cs typeface="Times New Roman" pitchFamily="18" charset="0"/>
              </a:rPr>
              <a:t> kể về việc đã làm cùng </a:t>
            </a:r>
            <a:r>
              <a:rPr lang="en-US" sz="3200" b="1" err="1">
                <a:solidFill>
                  <a:srgbClr val="FF0000"/>
                </a:solidFill>
                <a:latin typeface="HP001 4 hàng" panose="020B0603050302020204" pitchFamily="34" charset="-93"/>
                <a:cs typeface="Times New Roman" pitchFamily="18" charset="0"/>
              </a:rPr>
              <a:t>người</a:t>
            </a:r>
            <a:r>
              <a:rPr lang="en-US" sz="3200" b="1">
                <a:solidFill>
                  <a:srgbClr val="FF0000"/>
                </a:solidFill>
                <a:latin typeface="HP001 4 hàng" panose="020B0603050302020204" pitchFamily="34" charset="-93"/>
                <a:cs typeface="Times New Roman" pitchFamily="18" charset="0"/>
              </a:rPr>
              <a:t> thân</a:t>
            </a:r>
            <a:endParaRPr lang="en-US" sz="3200" b="1" dirty="0">
              <a:solidFill>
                <a:srgbClr val="FF0000"/>
              </a:solidFill>
              <a:latin typeface="HP001 4 hàng" panose="020B0603050302020204" pitchFamily="34" charset="-93"/>
              <a:cs typeface="Times New Roman" pitchFamily="18" charset="0"/>
            </a:endParaRPr>
          </a:p>
        </p:txBody>
      </p:sp>
      <p:sp>
        <p:nvSpPr>
          <p:cNvPr id="12" name="TextBox 11">
            <a:extLst>
              <a:ext uri="{FF2B5EF4-FFF2-40B4-BE49-F238E27FC236}">
                <a16:creationId xmlns:a16="http://schemas.microsoft.com/office/drawing/2014/main" id="{A505A3A6-5365-4F53-BB4E-EEF40DA88FF8}"/>
              </a:ext>
            </a:extLst>
          </p:cNvPr>
          <p:cNvSpPr txBox="1"/>
          <p:nvPr/>
        </p:nvSpPr>
        <p:spPr>
          <a:xfrm>
            <a:off x="2937151" y="2226634"/>
            <a:ext cx="3309256" cy="707838"/>
          </a:xfrm>
          <a:prstGeom prst="rect">
            <a:avLst/>
          </a:prstGeom>
          <a:noFill/>
        </p:spPr>
        <p:txBody>
          <a:bodyPr wrap="square" lIns="91392" tIns="45696" rIns="91392" bIns="45696">
            <a:spAutoFit/>
          </a:bodyPr>
          <a:lstStyle/>
          <a:p>
            <a:pPr fontAlgn="base">
              <a:lnSpc>
                <a:spcPct val="125000"/>
              </a:lnSpc>
              <a:spcBef>
                <a:spcPct val="0"/>
              </a:spcBef>
              <a:spcAft>
                <a:spcPct val="0"/>
              </a:spcAft>
              <a:defRPr/>
            </a:pPr>
            <a:r>
              <a:rPr lang="en-US" sz="3000" b="1">
                <a:solidFill>
                  <a:prstClr val="white">
                    <a:lumMod val="10000"/>
                  </a:prstClr>
                </a:solidFill>
                <a:latin typeface="HP001 4H" panose="020B0603050302020204" pitchFamily="34" charset="0"/>
                <a:cs typeface="Times New Roman" pitchFamily="18" charset="0"/>
              </a:rPr>
              <a:t> </a:t>
            </a:r>
            <a:r>
              <a:rPr lang="en-US" sz="3200" b="1">
                <a:solidFill>
                  <a:prstClr val="white">
                    <a:lumMod val="10000"/>
                  </a:prstClr>
                </a:solidFill>
                <a:latin typeface="HP001 4 hàng" panose="020B0603050302020204" pitchFamily="34" charset="-93"/>
                <a:cs typeface="Times New Roman" pitchFamily="18" charset="0"/>
              </a:rPr>
              <a:t>Bài 2</a:t>
            </a:r>
            <a:endParaRPr lang="en-US" sz="3000" b="1" dirty="0">
              <a:solidFill>
                <a:prstClr val="white">
                  <a:lumMod val="10000"/>
                </a:prstClr>
              </a:solidFill>
              <a:latin typeface="HP001 4 hàng" panose="020B0603050302020204" pitchFamily="34" charset="-93"/>
              <a:cs typeface="Times New Roman" pitchFamily="18" charset="0"/>
            </a:endParaRPr>
          </a:p>
        </p:txBody>
      </p:sp>
      <p:sp>
        <p:nvSpPr>
          <p:cNvPr id="17" name="TextBox 16">
            <a:extLst>
              <a:ext uri="{FF2B5EF4-FFF2-40B4-BE49-F238E27FC236}">
                <a16:creationId xmlns:a16="http://schemas.microsoft.com/office/drawing/2014/main" id="{093F7286-777A-4EB7-9FFB-A71C60E14C62}"/>
              </a:ext>
            </a:extLst>
          </p:cNvPr>
          <p:cNvSpPr txBox="1"/>
          <p:nvPr/>
        </p:nvSpPr>
        <p:spPr>
          <a:xfrm>
            <a:off x="5416682" y="2862258"/>
            <a:ext cx="3309256" cy="707838"/>
          </a:xfrm>
          <a:prstGeom prst="rect">
            <a:avLst/>
          </a:prstGeom>
          <a:noFill/>
        </p:spPr>
        <p:txBody>
          <a:bodyPr wrap="square" lIns="91392" tIns="45696" rIns="91392" bIns="45696">
            <a:spAutoFit/>
          </a:bodyPr>
          <a:lstStyle/>
          <a:p>
            <a:pPr fontAlgn="base">
              <a:lnSpc>
                <a:spcPct val="125000"/>
              </a:lnSpc>
              <a:spcBef>
                <a:spcPct val="0"/>
              </a:spcBef>
              <a:spcAft>
                <a:spcPct val="0"/>
              </a:spcAft>
              <a:defRPr/>
            </a:pPr>
            <a:r>
              <a:rPr lang="en-US" sz="3000" b="1">
                <a:solidFill>
                  <a:prstClr val="white">
                    <a:lumMod val="10000"/>
                  </a:prstClr>
                </a:solidFill>
                <a:latin typeface="HP001 4H" panose="020B0603050302020204" pitchFamily="34" charset="0"/>
                <a:cs typeface="Times New Roman" pitchFamily="18" charset="0"/>
              </a:rPr>
              <a:t> </a:t>
            </a:r>
            <a:r>
              <a:rPr lang="en-US" sz="3200" b="1">
                <a:solidFill>
                  <a:prstClr val="white">
                    <a:lumMod val="10000"/>
                  </a:prstClr>
                </a:solidFill>
                <a:latin typeface="HP001 4 hàng" panose="020B0603050302020204" pitchFamily="34" charset="-93"/>
                <a:cs typeface="Times New Roman" pitchFamily="18" charset="0"/>
              </a:rPr>
              <a:t>Bài làm</a:t>
            </a:r>
            <a:endParaRPr lang="en-US" sz="3000" b="1" dirty="0">
              <a:solidFill>
                <a:prstClr val="white">
                  <a:lumMod val="10000"/>
                </a:prstClr>
              </a:solidFill>
              <a:latin typeface="HP001 4 hàng" panose="020B0603050302020204" pitchFamily="34" charset="-93"/>
              <a:cs typeface="Times New Roman" pitchFamily="18" charset="0"/>
            </a:endParaRPr>
          </a:p>
        </p:txBody>
      </p:sp>
    </p:spTree>
    <p:extLst>
      <p:ext uri="{BB962C8B-B14F-4D97-AF65-F5344CB8AC3E}">
        <p14:creationId xmlns:p14="http://schemas.microsoft.com/office/powerpoint/2010/main" val="2316535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8" name="TextBox 17">
            <a:extLst>
              <a:ext uri="{FF2B5EF4-FFF2-40B4-BE49-F238E27FC236}">
                <a16:creationId xmlns:a16="http://schemas.microsoft.com/office/drawing/2014/main" id="{EFCB4E51-6C3C-4B01-9660-290E17E43CF5}"/>
              </a:ext>
            </a:extLst>
          </p:cNvPr>
          <p:cNvSpPr txBox="1"/>
          <p:nvPr/>
        </p:nvSpPr>
        <p:spPr>
          <a:xfrm>
            <a:off x="2279189" y="1915160"/>
            <a:ext cx="7633146" cy="2018694"/>
          </a:xfrm>
          <a:prstGeom prst="rect">
            <a:avLst/>
          </a:prstGeom>
          <a:noFill/>
        </p:spPr>
        <p:txBody>
          <a:bodyPr wrap="square" rtlCol="0">
            <a:spAutoFit/>
          </a:bodyPr>
          <a:lstStyle/>
          <a:p>
            <a:pPr algn="ctr">
              <a:lnSpc>
                <a:spcPct val="150000"/>
              </a:lnSpc>
            </a:pPr>
            <a:r>
              <a:rPr lang="en-US" sz="4400" dirty="0" err="1">
                <a:solidFill>
                  <a:srgbClr val="FF0000"/>
                </a:solidFill>
                <a:latin typeface="iCiel Crocante" panose="02000000000000000000" pitchFamily="2" charset="0"/>
              </a:rPr>
              <a:t>Tạm</a:t>
            </a:r>
            <a:r>
              <a:rPr lang="en-US" sz="4400" dirty="0">
                <a:solidFill>
                  <a:srgbClr val="FF0000"/>
                </a:solidFill>
                <a:latin typeface="iCiel Crocante" panose="02000000000000000000" pitchFamily="2" charset="0"/>
              </a:rPr>
              <a:t> </a:t>
            </a:r>
            <a:r>
              <a:rPr lang="en-US" sz="4400" dirty="0" err="1">
                <a:solidFill>
                  <a:srgbClr val="FF0000"/>
                </a:solidFill>
                <a:latin typeface="iCiel Crocante" panose="02000000000000000000" pitchFamily="2" charset="0"/>
              </a:rPr>
              <a:t>biệt</a:t>
            </a:r>
            <a:r>
              <a:rPr lang="en-US" sz="4400" dirty="0">
                <a:solidFill>
                  <a:srgbClr val="FF0000"/>
                </a:solidFill>
                <a:latin typeface="iCiel Crocante" panose="02000000000000000000" pitchFamily="2" charset="0"/>
              </a:rPr>
              <a:t> </a:t>
            </a:r>
            <a:r>
              <a:rPr lang="en-US" sz="4400" dirty="0" err="1">
                <a:solidFill>
                  <a:srgbClr val="FF0000"/>
                </a:solidFill>
                <a:latin typeface="iCiel Crocante" panose="02000000000000000000" pitchFamily="2" charset="0"/>
              </a:rPr>
              <a:t>và</a:t>
            </a:r>
            <a:r>
              <a:rPr lang="en-US" sz="4400" dirty="0">
                <a:solidFill>
                  <a:srgbClr val="FF0000"/>
                </a:solidFill>
                <a:latin typeface="iCiel Crocante" panose="02000000000000000000" pitchFamily="2" charset="0"/>
              </a:rPr>
              <a:t> </a:t>
            </a:r>
            <a:r>
              <a:rPr lang="en-US" sz="4400" dirty="0" err="1">
                <a:solidFill>
                  <a:srgbClr val="FF0000"/>
                </a:solidFill>
                <a:latin typeface="iCiel Crocante" panose="02000000000000000000" pitchFamily="2" charset="0"/>
              </a:rPr>
              <a:t>hẹn</a:t>
            </a:r>
            <a:r>
              <a:rPr lang="en-US" sz="4400" dirty="0">
                <a:solidFill>
                  <a:srgbClr val="FF0000"/>
                </a:solidFill>
                <a:latin typeface="iCiel Crocante" panose="02000000000000000000" pitchFamily="2" charset="0"/>
              </a:rPr>
              <a:t> </a:t>
            </a:r>
            <a:r>
              <a:rPr lang="en-US" sz="4400" dirty="0" err="1">
                <a:solidFill>
                  <a:srgbClr val="FF0000"/>
                </a:solidFill>
                <a:latin typeface="iCiel Crocante" panose="02000000000000000000" pitchFamily="2" charset="0"/>
              </a:rPr>
              <a:t>gặp</a:t>
            </a:r>
            <a:r>
              <a:rPr lang="en-US" sz="4400" dirty="0">
                <a:solidFill>
                  <a:srgbClr val="FF0000"/>
                </a:solidFill>
                <a:latin typeface="iCiel Crocante" panose="02000000000000000000" pitchFamily="2" charset="0"/>
              </a:rPr>
              <a:t> </a:t>
            </a:r>
            <a:r>
              <a:rPr lang="en-US" sz="4400" dirty="0" err="1">
                <a:solidFill>
                  <a:srgbClr val="FF0000"/>
                </a:solidFill>
                <a:latin typeface="iCiel Crocante" panose="02000000000000000000" pitchFamily="2" charset="0"/>
              </a:rPr>
              <a:t>lại</a:t>
            </a:r>
            <a:r>
              <a:rPr lang="en-US" sz="4400" dirty="0">
                <a:solidFill>
                  <a:srgbClr val="FF0000"/>
                </a:solidFill>
                <a:latin typeface="iCiel Crocante" panose="02000000000000000000" pitchFamily="2" charset="0"/>
              </a:rPr>
              <a:t> </a:t>
            </a:r>
          </a:p>
          <a:p>
            <a:pPr algn="ctr">
              <a:lnSpc>
                <a:spcPct val="150000"/>
              </a:lnSpc>
            </a:pPr>
            <a:r>
              <a:rPr lang="en-US" sz="4400" dirty="0" err="1">
                <a:solidFill>
                  <a:srgbClr val="FF0000"/>
                </a:solidFill>
                <a:latin typeface="iCiel Crocante" panose="02000000000000000000" pitchFamily="2" charset="0"/>
              </a:rPr>
              <a:t>các</a:t>
            </a:r>
            <a:r>
              <a:rPr lang="en-US" sz="4400" dirty="0">
                <a:solidFill>
                  <a:srgbClr val="FF0000"/>
                </a:solidFill>
                <a:latin typeface="iCiel Crocante" panose="02000000000000000000" pitchFamily="2" charset="0"/>
              </a:rPr>
              <a:t> con </a:t>
            </a:r>
            <a:r>
              <a:rPr lang="en-US" sz="4400" dirty="0" err="1">
                <a:solidFill>
                  <a:srgbClr val="FF0000"/>
                </a:solidFill>
                <a:latin typeface="iCiel Crocante" panose="02000000000000000000" pitchFamily="2" charset="0"/>
              </a:rPr>
              <a:t>vào</a:t>
            </a:r>
            <a:r>
              <a:rPr lang="en-US" sz="4400" dirty="0">
                <a:solidFill>
                  <a:srgbClr val="FF0000"/>
                </a:solidFill>
                <a:latin typeface="iCiel Crocante" panose="02000000000000000000" pitchFamily="2" charset="0"/>
              </a:rPr>
              <a:t> </a:t>
            </a:r>
            <a:r>
              <a:rPr lang="en-US" sz="4400" dirty="0" err="1">
                <a:solidFill>
                  <a:srgbClr val="FF0000"/>
                </a:solidFill>
                <a:latin typeface="iCiel Crocante" panose="02000000000000000000" pitchFamily="2" charset="0"/>
              </a:rPr>
              <a:t>những</a:t>
            </a:r>
            <a:r>
              <a:rPr lang="en-US" sz="4400" dirty="0">
                <a:solidFill>
                  <a:srgbClr val="FF0000"/>
                </a:solidFill>
                <a:latin typeface="iCiel Crocante" panose="02000000000000000000" pitchFamily="2" charset="0"/>
              </a:rPr>
              <a:t> </a:t>
            </a:r>
            <a:r>
              <a:rPr lang="en-US" sz="4400" dirty="0" err="1">
                <a:solidFill>
                  <a:srgbClr val="FF0000"/>
                </a:solidFill>
                <a:latin typeface="iCiel Crocante" panose="02000000000000000000" pitchFamily="2" charset="0"/>
              </a:rPr>
              <a:t>tiết</a:t>
            </a:r>
            <a:r>
              <a:rPr lang="en-US" sz="4400" dirty="0">
                <a:solidFill>
                  <a:srgbClr val="FF0000"/>
                </a:solidFill>
                <a:latin typeface="iCiel Crocante" panose="02000000000000000000" pitchFamily="2" charset="0"/>
              </a:rPr>
              <a:t> </a:t>
            </a:r>
            <a:r>
              <a:rPr lang="en-US" sz="4400" dirty="0" err="1">
                <a:solidFill>
                  <a:srgbClr val="FF0000"/>
                </a:solidFill>
                <a:latin typeface="iCiel Crocante" panose="02000000000000000000" pitchFamily="2" charset="0"/>
              </a:rPr>
              <a:t>học</a:t>
            </a:r>
            <a:r>
              <a:rPr lang="en-US" sz="4400" dirty="0">
                <a:solidFill>
                  <a:srgbClr val="FF0000"/>
                </a:solidFill>
                <a:latin typeface="iCiel Crocante" panose="02000000000000000000" pitchFamily="2" charset="0"/>
              </a:rPr>
              <a:t> </a:t>
            </a:r>
            <a:r>
              <a:rPr lang="en-US" sz="4400" dirty="0" err="1">
                <a:solidFill>
                  <a:srgbClr val="FF0000"/>
                </a:solidFill>
                <a:latin typeface="iCiel Crocante" panose="02000000000000000000" pitchFamily="2" charset="0"/>
              </a:rPr>
              <a:t>sau</a:t>
            </a:r>
            <a:r>
              <a:rPr lang="en-US" sz="44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7283F-8797-43CA-9D9A-3D9EEEF7D9EA}"/>
              </a:ext>
            </a:extLst>
          </p:cNvPr>
          <p:cNvSpPr txBox="1"/>
          <p:nvPr/>
        </p:nvSpPr>
        <p:spPr>
          <a:xfrm>
            <a:off x="2672316" y="2815110"/>
            <a:ext cx="6847367" cy="1015663"/>
          </a:xfrm>
          <a:prstGeom prst="rect">
            <a:avLst/>
          </a:prstGeom>
          <a:noFill/>
        </p:spPr>
        <p:txBody>
          <a:bodyPr wrap="square" rtlCol="0">
            <a:spAutoFit/>
          </a:bodyPr>
          <a:lstStyle/>
          <a:p>
            <a:pPr algn="ctr"/>
            <a:r>
              <a:rPr lang="en-US" sz="6000" b="1" dirty="0" err="1">
                <a:solidFill>
                  <a:srgbClr val="00B050"/>
                </a:solidFill>
              </a:rPr>
              <a:t>Luyện</a:t>
            </a:r>
            <a:r>
              <a:rPr lang="en-US" sz="6000" b="1" dirty="0">
                <a:solidFill>
                  <a:srgbClr val="00B050"/>
                </a:solidFill>
              </a:rPr>
              <a:t> </a:t>
            </a:r>
            <a:r>
              <a:rPr lang="en-US" sz="6000" b="1" dirty="0" err="1">
                <a:solidFill>
                  <a:srgbClr val="00B050"/>
                </a:solidFill>
              </a:rPr>
              <a:t>viết</a:t>
            </a:r>
            <a:r>
              <a:rPr lang="en-US" sz="6000" b="1" dirty="0">
                <a:solidFill>
                  <a:srgbClr val="00B050"/>
                </a:solidFill>
              </a:rPr>
              <a:t> </a:t>
            </a:r>
            <a:r>
              <a:rPr lang="en-US" sz="6000" b="1" dirty="0" err="1">
                <a:solidFill>
                  <a:srgbClr val="00B050"/>
                </a:solidFill>
              </a:rPr>
              <a:t>đoạn</a:t>
            </a:r>
            <a:endParaRPr lang="en-US" sz="6000" b="1" dirty="0">
              <a:solidFill>
                <a:srgbClr val="00B050"/>
              </a:solidFill>
            </a:endParaRPr>
          </a:p>
        </p:txBody>
      </p:sp>
    </p:spTree>
    <p:extLst>
      <p:ext uri="{BB962C8B-B14F-4D97-AF65-F5344CB8AC3E}">
        <p14:creationId xmlns:p14="http://schemas.microsoft.com/office/powerpoint/2010/main" val="3370708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4590"/>
            <a:ext cx="12192000" cy="7358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a:defRPr/>
            </a:pPr>
            <a:endParaRPr lang="en-US">
              <a:solidFill>
                <a:prstClr val="white"/>
              </a:solidFill>
              <a:latin typeface="Arial"/>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2781625" y="2247414"/>
            <a:ext cx="2667636" cy="592470"/>
          </a:xfrm>
          <a:prstGeom prst="rect">
            <a:avLst/>
          </a:prstGeom>
          <a:noFill/>
        </p:spPr>
        <p:txBody>
          <a:bodyPr wrap="square" lIns="91392" tIns="45696" rIns="91392" bIns="45696">
            <a:spAutoFit/>
          </a:bodyPr>
          <a:lstStyle/>
          <a:p>
            <a:pPr fontAlgn="base">
              <a:lnSpc>
                <a:spcPct val="125000"/>
              </a:lnSpc>
              <a:spcBef>
                <a:spcPct val="0"/>
              </a:spcBef>
              <a:spcAft>
                <a:spcPct val="0"/>
              </a:spcAft>
              <a:defRPr/>
            </a:pPr>
            <a:r>
              <a:rPr lang="en-US" sz="2600" b="1" dirty="0">
                <a:solidFill>
                  <a:srgbClr val="000000">
                    <a:lumMod val="95000"/>
                    <a:lumOff val="5000"/>
                  </a:srgbClr>
                </a:solidFill>
                <a:latin typeface="HP001 4H" panose="020B0603050302020204" pitchFamily="34" charset="0"/>
                <a:cs typeface="Times New Roman" pitchFamily="18" charset="0"/>
              </a:rPr>
              <a:t> </a:t>
            </a:r>
            <a:endParaRPr lang="en-US" sz="2600" b="1" dirty="0">
              <a:solidFill>
                <a:srgbClr val="000000">
                  <a:lumMod val="95000"/>
                  <a:lumOff val="5000"/>
                </a:srgbClr>
              </a:solidFill>
              <a:latin typeface="HP001 4 hàng" panose="020B0603050302020204" pitchFamily="34" charset="-93"/>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279" y="70058"/>
            <a:ext cx="9362505" cy="7109445"/>
          </a:xfrm>
          <a:prstGeom prst="rect">
            <a:avLst/>
          </a:prstGeom>
        </p:spPr>
      </p:pic>
      <p:sp>
        <p:nvSpPr>
          <p:cNvPr id="14" name="Rounded Rectangle 13"/>
          <p:cNvSpPr/>
          <p:nvPr/>
        </p:nvSpPr>
        <p:spPr>
          <a:xfrm>
            <a:off x="265759" y="1306560"/>
            <a:ext cx="1199150" cy="177409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a:defRPr/>
            </a:pPr>
            <a:endParaRPr lang="en-US">
              <a:solidFill>
                <a:prstClr val="white"/>
              </a:solidFill>
              <a:latin typeface="Arial"/>
            </a:endParaRPr>
          </a:p>
        </p:txBody>
      </p:sp>
      <p:sp>
        <p:nvSpPr>
          <p:cNvPr id="15" name="TextBox 14"/>
          <p:cNvSpPr txBox="1"/>
          <p:nvPr/>
        </p:nvSpPr>
        <p:spPr>
          <a:xfrm>
            <a:off x="340409" y="1433873"/>
            <a:ext cx="1175430" cy="1384995"/>
          </a:xfrm>
          <a:prstGeom prst="rect">
            <a:avLst/>
          </a:prstGeom>
          <a:noFill/>
        </p:spPr>
        <p:txBody>
          <a:bodyPr wrap="square" lIns="91392" tIns="45696" rIns="91392" bIns="45696" rtlCol="0">
            <a:spAutoFit/>
          </a:bodyPr>
          <a:lstStyle/>
          <a:p>
            <a:pPr>
              <a:defRPr/>
            </a:pPr>
            <a:r>
              <a:rPr lang="en-US" sz="2800" b="1" dirty="0" err="1">
                <a:solidFill>
                  <a:srgbClr val="FF0000"/>
                </a:solidFill>
                <a:latin typeface="HP001 4H" panose="020B0603050302020204" pitchFamily="34" charset="0"/>
                <a:cs typeface="Times New Roman" panose="02020603050405020304" pitchFamily="18" charset="0"/>
              </a:rPr>
              <a:t>Vở</a:t>
            </a:r>
            <a:endParaRPr lang="en-US" sz="2800" b="1" dirty="0">
              <a:solidFill>
                <a:srgbClr val="FF0000"/>
              </a:solidFill>
              <a:latin typeface="HP001 4H" panose="020B0603050302020204" pitchFamily="34" charset="0"/>
              <a:cs typeface="Times New Roman" panose="02020603050405020304" pitchFamily="18" charset="0"/>
            </a:endParaRPr>
          </a:p>
          <a:p>
            <a:pPr>
              <a:defRPr/>
            </a:pPr>
            <a:r>
              <a:rPr lang="en-US" sz="2800" b="1" dirty="0" err="1">
                <a:solidFill>
                  <a:srgbClr val="FF0000"/>
                </a:solidFill>
                <a:latin typeface="HP001 4H" panose="020B0603050302020204" pitchFamily="34" charset="0"/>
                <a:cs typeface="Times New Roman" panose="02020603050405020304" pitchFamily="18" charset="0"/>
              </a:rPr>
              <a:t>Tiếng</a:t>
            </a:r>
            <a:r>
              <a:rPr lang="en-US" sz="2800" b="1" dirty="0">
                <a:solidFill>
                  <a:srgbClr val="FF0000"/>
                </a:solidFill>
                <a:latin typeface="HP001 4H" panose="020B0603050302020204" pitchFamily="34" charset="0"/>
                <a:cs typeface="Times New Roman" panose="02020603050405020304" pitchFamily="18" charset="0"/>
              </a:rPr>
              <a:t> </a:t>
            </a:r>
            <a:r>
              <a:rPr lang="en-US" sz="2800" b="1" dirty="0" err="1">
                <a:solidFill>
                  <a:srgbClr val="FF0000"/>
                </a:solidFill>
                <a:latin typeface="HP001 4H" panose="020B0603050302020204" pitchFamily="34" charset="0"/>
                <a:cs typeface="Times New Roman" panose="02020603050405020304" pitchFamily="18" charset="0"/>
              </a:rPr>
              <a:t>Việt</a:t>
            </a:r>
            <a:endParaRPr lang="en-US" sz="2800" b="1" dirty="0">
              <a:solidFill>
                <a:srgbClr val="FF0000"/>
              </a:solidFill>
              <a:latin typeface="HP001 4H" panose="020B0603050302020204" pitchFamily="34" charset="0"/>
              <a:cs typeface="Times New Roman" panose="02020603050405020304" pitchFamily="18" charset="0"/>
            </a:endParaRPr>
          </a:p>
        </p:txBody>
      </p:sp>
      <p:pic>
        <p:nvPicPr>
          <p:cNvPr id="16"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75" y="-52495"/>
            <a:ext cx="1327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427637" y="994536"/>
            <a:ext cx="3309256" cy="707838"/>
          </a:xfrm>
          <a:prstGeom prst="rect">
            <a:avLst/>
          </a:prstGeom>
          <a:noFill/>
        </p:spPr>
        <p:txBody>
          <a:bodyPr wrap="square" lIns="91392" tIns="45696" rIns="91392" bIns="45696">
            <a:spAutoFit/>
          </a:bodyPr>
          <a:lstStyle/>
          <a:p>
            <a:pPr fontAlgn="base">
              <a:lnSpc>
                <a:spcPct val="125000"/>
              </a:lnSpc>
              <a:spcBef>
                <a:spcPct val="0"/>
              </a:spcBef>
              <a:spcAft>
                <a:spcPct val="0"/>
              </a:spcAft>
              <a:defRPr/>
            </a:pPr>
            <a:r>
              <a:rPr lang="en-US" sz="3000" b="1">
                <a:solidFill>
                  <a:prstClr val="white">
                    <a:lumMod val="10000"/>
                  </a:prstClr>
                </a:solidFill>
                <a:latin typeface="HP001 4H" panose="020B0603050302020204" pitchFamily="34" charset="0"/>
                <a:cs typeface="Times New Roman" pitchFamily="18" charset="0"/>
              </a:rPr>
              <a:t> </a:t>
            </a:r>
            <a:r>
              <a:rPr lang="en-US" sz="3200" b="1">
                <a:solidFill>
                  <a:prstClr val="white">
                    <a:lumMod val="10000"/>
                  </a:prstClr>
                </a:solidFill>
                <a:latin typeface="HP001 4 hàng" panose="020B0603050302020204" pitchFamily="34" charset="-93"/>
                <a:cs typeface="Times New Roman" pitchFamily="18" charset="0"/>
              </a:rPr>
              <a:t>Tiếng Việt</a:t>
            </a:r>
            <a:endParaRPr lang="en-US" sz="3000" b="1" dirty="0">
              <a:solidFill>
                <a:prstClr val="white">
                  <a:lumMod val="10000"/>
                </a:prstClr>
              </a:solidFill>
              <a:latin typeface="HP001 4 hàng" panose="020B0603050302020204" pitchFamily="34" charset="-93"/>
              <a:cs typeface="Times New Roman" pitchFamily="18" charset="0"/>
            </a:endParaRPr>
          </a:p>
        </p:txBody>
      </p:sp>
      <p:sp>
        <p:nvSpPr>
          <p:cNvPr id="23" name="TextBox 22">
            <a:extLst>
              <a:ext uri="{FF2B5EF4-FFF2-40B4-BE49-F238E27FC236}">
                <a16:creationId xmlns:a16="http://schemas.microsoft.com/office/drawing/2014/main" id="{7F954F0C-8853-46FB-B907-C94DD8FA7623}"/>
              </a:ext>
            </a:extLst>
          </p:cNvPr>
          <p:cNvSpPr txBox="1"/>
          <p:nvPr/>
        </p:nvSpPr>
        <p:spPr>
          <a:xfrm>
            <a:off x="2489291" y="366471"/>
            <a:ext cx="8656229" cy="707838"/>
          </a:xfrm>
          <a:prstGeom prst="rect">
            <a:avLst/>
          </a:prstGeom>
          <a:noFill/>
        </p:spPr>
        <p:txBody>
          <a:bodyPr wrap="square" lIns="91392" tIns="45696" rIns="91392" bIns="45696">
            <a:spAutoFit/>
          </a:bodyPr>
          <a:lstStyle/>
          <a:p>
            <a:pPr fontAlgn="base">
              <a:lnSpc>
                <a:spcPct val="125000"/>
              </a:lnSpc>
              <a:spcBef>
                <a:spcPct val="0"/>
              </a:spcBef>
              <a:spcAft>
                <a:spcPct val="0"/>
              </a:spcAft>
              <a:defRPr/>
            </a:pPr>
            <a:r>
              <a:rPr lang="en-US" sz="3000" b="1" dirty="0">
                <a:solidFill>
                  <a:prstClr val="white">
                    <a:lumMod val="10000"/>
                  </a:prstClr>
                </a:solidFill>
                <a:latin typeface="HP001 4H" panose="020B0603050302020204" pitchFamily="34" charset="0"/>
                <a:cs typeface="Times New Roman" pitchFamily="18" charset="0"/>
              </a:rPr>
              <a:t>    </a:t>
            </a:r>
            <a:r>
              <a:rPr lang="en-US" sz="3200" b="1" dirty="0" err="1">
                <a:solidFill>
                  <a:prstClr val="white">
                    <a:lumMod val="10000"/>
                  </a:prstClr>
                </a:solidFill>
                <a:latin typeface="HP001 4 hàng" panose="020B0603050302020204" pitchFamily="34" charset="-93"/>
                <a:cs typeface="Times New Roman" pitchFamily="18" charset="0"/>
              </a:rPr>
              <a:t>Thứ</a:t>
            </a:r>
            <a:r>
              <a:rPr lang="en-US" sz="3200" b="1" dirty="0">
                <a:solidFill>
                  <a:prstClr val="white">
                    <a:lumMod val="10000"/>
                  </a:prstClr>
                </a:solidFill>
                <a:latin typeface="HP001 4 hàng" panose="020B0603050302020204" pitchFamily="34" charset="-93"/>
                <a:cs typeface="Times New Roman" pitchFamily="18" charset="0"/>
              </a:rPr>
              <a:t> </a:t>
            </a:r>
            <a:r>
              <a:rPr lang="en-US" sz="3200" b="1" dirty="0" err="1">
                <a:solidFill>
                  <a:prstClr val="white">
                    <a:lumMod val="10000"/>
                  </a:prstClr>
                </a:solidFill>
                <a:latin typeface="HP001 4 hàng" panose="020B0603050302020204" pitchFamily="34" charset="-93"/>
                <a:cs typeface="Times New Roman" pitchFamily="18" charset="0"/>
              </a:rPr>
              <a:t>sáu</a:t>
            </a:r>
            <a:r>
              <a:rPr lang="en-US" sz="3200" b="1" dirty="0">
                <a:solidFill>
                  <a:prstClr val="white">
                    <a:lumMod val="10000"/>
                  </a:prstClr>
                </a:solidFill>
                <a:latin typeface="HP001 4 hàng" panose="020B0603050302020204" pitchFamily="34" charset="-93"/>
                <a:cs typeface="Times New Roman" pitchFamily="18" charset="0"/>
              </a:rPr>
              <a:t> </a:t>
            </a:r>
            <a:r>
              <a:rPr lang="en-US" sz="3200" b="1" err="1">
                <a:solidFill>
                  <a:prstClr val="white">
                    <a:lumMod val="10000"/>
                  </a:prstClr>
                </a:solidFill>
                <a:latin typeface="HP001 4 hàng" panose="020B0603050302020204" pitchFamily="34" charset="-93"/>
                <a:cs typeface="Times New Roman" pitchFamily="18" charset="0"/>
              </a:rPr>
              <a:t>ngày</a:t>
            </a:r>
            <a:r>
              <a:rPr lang="en-US" sz="3200" b="1">
                <a:solidFill>
                  <a:prstClr val="white">
                    <a:lumMod val="10000"/>
                  </a:prstClr>
                </a:solidFill>
                <a:latin typeface="HP001 4 hàng" panose="020B0603050302020204" pitchFamily="34" charset="-93"/>
                <a:cs typeface="Times New Roman" pitchFamily="18" charset="0"/>
              </a:rPr>
              <a:t> 24 tháng 12 năm </a:t>
            </a:r>
            <a:r>
              <a:rPr lang="en-US" sz="3200" b="1" dirty="0">
                <a:solidFill>
                  <a:prstClr val="white">
                    <a:lumMod val="10000"/>
                  </a:prstClr>
                </a:solidFill>
                <a:latin typeface="HP001 4 hàng" panose="020B0603050302020204" pitchFamily="34" charset="-93"/>
                <a:cs typeface="Times New Roman" pitchFamily="18" charset="0"/>
              </a:rPr>
              <a:t>2021</a:t>
            </a:r>
            <a:endParaRPr lang="en-US" sz="3000" b="1" dirty="0">
              <a:solidFill>
                <a:prstClr val="white">
                  <a:lumMod val="10000"/>
                </a:prstClr>
              </a:solidFill>
              <a:latin typeface="HP001 4 hàng" panose="020B0603050302020204" pitchFamily="34" charset="-93"/>
              <a:cs typeface="Times New Roman" pitchFamily="18" charset="0"/>
            </a:endParaRPr>
          </a:p>
        </p:txBody>
      </p:sp>
      <p:sp>
        <p:nvSpPr>
          <p:cNvPr id="11" name="TextBox 10">
            <a:extLst>
              <a:ext uri="{FF2B5EF4-FFF2-40B4-BE49-F238E27FC236}">
                <a16:creationId xmlns:a16="http://schemas.microsoft.com/office/drawing/2014/main" id="{44444465-4296-4724-87EF-E5D128E046BE}"/>
              </a:ext>
            </a:extLst>
          </p:cNvPr>
          <p:cNvSpPr txBox="1"/>
          <p:nvPr/>
        </p:nvSpPr>
        <p:spPr>
          <a:xfrm>
            <a:off x="2475406" y="1608729"/>
            <a:ext cx="9584514" cy="707838"/>
          </a:xfrm>
          <a:prstGeom prst="rect">
            <a:avLst/>
          </a:prstGeom>
          <a:noFill/>
        </p:spPr>
        <p:txBody>
          <a:bodyPr wrap="square" lIns="91392" tIns="45696" rIns="91392" bIns="45696">
            <a:spAutoFit/>
          </a:bodyPr>
          <a:lstStyle/>
          <a:p>
            <a:pPr fontAlgn="base">
              <a:lnSpc>
                <a:spcPct val="125000"/>
              </a:lnSpc>
              <a:spcBef>
                <a:spcPct val="0"/>
              </a:spcBef>
              <a:spcAft>
                <a:spcPct val="0"/>
              </a:spcAft>
              <a:defRPr/>
            </a:pPr>
            <a:r>
              <a:rPr lang="en-US" sz="3200" b="1" dirty="0" err="1">
                <a:solidFill>
                  <a:srgbClr val="FF0000"/>
                </a:solidFill>
                <a:latin typeface="HP001 4 hàng" panose="020B0603050302020204" pitchFamily="34" charset="-93"/>
                <a:cs typeface="Times New Roman" pitchFamily="18" charset="0"/>
              </a:rPr>
              <a:t>Viết</a:t>
            </a:r>
            <a:r>
              <a:rPr lang="en-US" sz="3200" b="1" dirty="0">
                <a:solidFill>
                  <a:srgbClr val="FF0000"/>
                </a:solidFill>
                <a:latin typeface="HP001 4 hàng" panose="020B0603050302020204" pitchFamily="34" charset="-93"/>
                <a:cs typeface="Times New Roman" pitchFamily="18" charset="0"/>
              </a:rPr>
              <a:t> </a:t>
            </a:r>
            <a:r>
              <a:rPr lang="en-US" sz="3200" b="1" dirty="0" err="1">
                <a:solidFill>
                  <a:srgbClr val="FF0000"/>
                </a:solidFill>
                <a:latin typeface="HP001 4 hàng" panose="020B0603050302020204" pitchFamily="34" charset="-93"/>
                <a:cs typeface="Times New Roman" pitchFamily="18" charset="0"/>
              </a:rPr>
              <a:t>đoạn</a:t>
            </a:r>
            <a:r>
              <a:rPr lang="en-US" sz="3200" b="1" dirty="0">
                <a:solidFill>
                  <a:srgbClr val="FF0000"/>
                </a:solidFill>
                <a:latin typeface="HP001 4 hàng" panose="020B0603050302020204" pitchFamily="34" charset="-93"/>
                <a:cs typeface="Times New Roman" pitchFamily="18" charset="0"/>
              </a:rPr>
              <a:t> </a:t>
            </a:r>
            <a:r>
              <a:rPr lang="en-US" sz="3200" b="1" err="1">
                <a:solidFill>
                  <a:srgbClr val="FF0000"/>
                </a:solidFill>
                <a:latin typeface="HP001 4 hàng" panose="020B0603050302020204" pitchFamily="34" charset="-93"/>
                <a:cs typeface="Times New Roman" pitchFamily="18" charset="0"/>
              </a:rPr>
              <a:t>văn</a:t>
            </a:r>
            <a:r>
              <a:rPr lang="en-US" sz="3200" b="1">
                <a:solidFill>
                  <a:srgbClr val="FF0000"/>
                </a:solidFill>
                <a:latin typeface="HP001 4 hàng" panose="020B0603050302020204" pitchFamily="34" charset="-93"/>
                <a:cs typeface="Times New Roman" pitchFamily="18" charset="0"/>
              </a:rPr>
              <a:t> kể về việc đã làm cùng </a:t>
            </a:r>
            <a:r>
              <a:rPr lang="en-US" sz="3200" b="1" err="1">
                <a:solidFill>
                  <a:srgbClr val="FF0000"/>
                </a:solidFill>
                <a:latin typeface="HP001 4 hàng" panose="020B0603050302020204" pitchFamily="34" charset="-93"/>
                <a:cs typeface="Times New Roman" pitchFamily="18" charset="0"/>
              </a:rPr>
              <a:t>người</a:t>
            </a:r>
            <a:r>
              <a:rPr lang="en-US" sz="3200" b="1">
                <a:solidFill>
                  <a:srgbClr val="FF0000"/>
                </a:solidFill>
                <a:latin typeface="HP001 4 hàng" panose="020B0603050302020204" pitchFamily="34" charset="-93"/>
                <a:cs typeface="Times New Roman" pitchFamily="18" charset="0"/>
              </a:rPr>
              <a:t> thân</a:t>
            </a:r>
            <a:endParaRPr lang="en-US" sz="3200" b="1" dirty="0">
              <a:solidFill>
                <a:srgbClr val="FF0000"/>
              </a:solidFill>
              <a:latin typeface="HP001 4 hàng" panose="020B0603050302020204" pitchFamily="34" charset="-93"/>
              <a:cs typeface="Times New Roman" pitchFamily="18" charset="0"/>
            </a:endParaRPr>
          </a:p>
        </p:txBody>
      </p:sp>
    </p:spTree>
    <p:extLst>
      <p:ext uri="{BB962C8B-B14F-4D97-AF65-F5344CB8AC3E}">
        <p14:creationId xmlns:p14="http://schemas.microsoft.com/office/powerpoint/2010/main" val="4067635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F2BB78-C5FD-4758-8318-35AEAF97B39C}"/>
              </a:ext>
            </a:extLst>
          </p:cNvPr>
          <p:cNvSpPr txBox="1"/>
          <p:nvPr/>
        </p:nvSpPr>
        <p:spPr>
          <a:xfrm>
            <a:off x="1056640" y="121413"/>
            <a:ext cx="10546479" cy="489236"/>
          </a:xfrm>
          <a:prstGeom prst="rect">
            <a:avLst/>
          </a:prstGeom>
          <a:solidFill>
            <a:schemeClr val="accent6">
              <a:lumMod val="20000"/>
              <a:lumOff val="80000"/>
            </a:schemeClr>
          </a:solidFill>
        </p:spPr>
        <p:txBody>
          <a:bodyPr wrap="square" rtlCol="0">
            <a:spAutoFit/>
          </a:bodyPr>
          <a:lstStyle/>
          <a:p>
            <a:pPr>
              <a:lnSpc>
                <a:spcPts val="3000"/>
              </a:lnSpc>
            </a:pPr>
            <a:r>
              <a:rPr lang="en-US" sz="3200" b="1" dirty="0">
                <a:latin typeface="+mj-lt"/>
              </a:rPr>
              <a:t>1. Quan </a:t>
            </a:r>
            <a:r>
              <a:rPr lang="en-US" sz="3200" b="1" dirty="0" err="1">
                <a:latin typeface="+mj-lt"/>
              </a:rPr>
              <a:t>sát</a:t>
            </a:r>
            <a:r>
              <a:rPr lang="en-US" sz="3200" b="1" dirty="0">
                <a:latin typeface="+mj-lt"/>
              </a:rPr>
              <a:t> </a:t>
            </a:r>
            <a:r>
              <a:rPr lang="en-US" sz="3200" b="1" dirty="0" err="1">
                <a:latin typeface="+mj-lt"/>
              </a:rPr>
              <a:t>tranh</a:t>
            </a:r>
            <a:r>
              <a:rPr lang="en-US" sz="3200" b="1" dirty="0">
                <a:latin typeface="+mj-lt"/>
              </a:rPr>
              <a:t>, </a:t>
            </a:r>
            <a:r>
              <a:rPr lang="en-US" sz="3200" b="1" dirty="0" err="1">
                <a:latin typeface="+mj-lt"/>
              </a:rPr>
              <a:t>nêu</a:t>
            </a:r>
            <a:r>
              <a:rPr lang="en-US" sz="3200" b="1" dirty="0">
                <a:latin typeface="+mj-lt"/>
              </a:rPr>
              <a:t> </a:t>
            </a:r>
            <a:r>
              <a:rPr lang="en-US" sz="3200" b="1" dirty="0" err="1">
                <a:latin typeface="+mj-lt"/>
              </a:rPr>
              <a:t>việc</a:t>
            </a:r>
            <a:r>
              <a:rPr lang="en-US" sz="3200" b="1" dirty="0">
                <a:latin typeface="+mj-lt"/>
              </a:rPr>
              <a:t> </a:t>
            </a:r>
            <a:r>
              <a:rPr lang="en-US" sz="3200" b="1" dirty="0" err="1">
                <a:latin typeface="+mj-lt"/>
              </a:rPr>
              <a:t>các</a:t>
            </a:r>
            <a:r>
              <a:rPr lang="en-US" sz="3200" b="1" dirty="0">
                <a:latin typeface="+mj-lt"/>
              </a:rPr>
              <a:t> </a:t>
            </a:r>
            <a:r>
              <a:rPr lang="en-US" sz="3200" b="1" dirty="0" err="1">
                <a:latin typeface="+mj-lt"/>
              </a:rPr>
              <a:t>bạn</a:t>
            </a:r>
            <a:r>
              <a:rPr lang="en-US" sz="3200" b="1" dirty="0">
                <a:latin typeface="+mj-lt"/>
              </a:rPr>
              <a:t> </a:t>
            </a:r>
            <a:r>
              <a:rPr lang="en-US" sz="3200" b="1" dirty="0" err="1">
                <a:latin typeface="+mj-lt"/>
              </a:rPr>
              <a:t>nhỏ</a:t>
            </a:r>
            <a:r>
              <a:rPr lang="en-US" sz="3200" b="1" dirty="0">
                <a:latin typeface="+mj-lt"/>
              </a:rPr>
              <a:t> </a:t>
            </a:r>
            <a:r>
              <a:rPr lang="en-US" sz="3200" b="1" dirty="0" err="1">
                <a:latin typeface="+mj-lt"/>
              </a:rPr>
              <a:t>đã</a:t>
            </a:r>
            <a:r>
              <a:rPr lang="en-US" sz="3200" b="1" dirty="0">
                <a:latin typeface="+mj-lt"/>
              </a:rPr>
              <a:t> </a:t>
            </a:r>
            <a:r>
              <a:rPr lang="en-US" sz="3200" b="1" dirty="0" err="1">
                <a:latin typeface="+mj-lt"/>
              </a:rPr>
              <a:t>làm</a:t>
            </a:r>
            <a:r>
              <a:rPr lang="en-US" sz="3200" b="1" dirty="0">
                <a:latin typeface="+mj-lt"/>
              </a:rPr>
              <a:t> </a:t>
            </a:r>
            <a:r>
              <a:rPr lang="en-US" sz="3200" b="1" dirty="0" err="1">
                <a:latin typeface="+mj-lt"/>
              </a:rPr>
              <a:t>cùng</a:t>
            </a:r>
            <a:r>
              <a:rPr lang="en-US" sz="3200" b="1" dirty="0">
                <a:latin typeface="+mj-lt"/>
              </a:rPr>
              <a:t> </a:t>
            </a:r>
            <a:r>
              <a:rPr lang="en-US" sz="3200" b="1" dirty="0" err="1">
                <a:latin typeface="+mj-lt"/>
              </a:rPr>
              <a:t>người</a:t>
            </a:r>
            <a:r>
              <a:rPr lang="en-US" sz="3200" b="1" dirty="0">
                <a:latin typeface="+mj-lt"/>
              </a:rPr>
              <a:t> </a:t>
            </a:r>
            <a:r>
              <a:rPr lang="en-US" sz="3200" b="1" dirty="0" err="1">
                <a:latin typeface="+mj-lt"/>
              </a:rPr>
              <a:t>thân</a:t>
            </a:r>
            <a:r>
              <a:rPr lang="en-US" sz="3200" b="1" dirty="0">
                <a:latin typeface="+mj-lt"/>
              </a:rPr>
              <a:t>.</a:t>
            </a:r>
          </a:p>
        </p:txBody>
      </p:sp>
      <p:pic>
        <p:nvPicPr>
          <p:cNvPr id="4" name="Picture 3">
            <a:extLst>
              <a:ext uri="{FF2B5EF4-FFF2-40B4-BE49-F238E27FC236}">
                <a16:creationId xmlns:a16="http://schemas.microsoft.com/office/drawing/2014/main" id="{57380CEF-9251-4919-A104-A73A8A15130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rcRect r="62571"/>
          <a:stretch/>
        </p:blipFill>
        <p:spPr>
          <a:xfrm>
            <a:off x="1586759" y="753289"/>
            <a:ext cx="2934442" cy="2433320"/>
          </a:xfrm>
          <a:prstGeom prst="rect">
            <a:avLst/>
          </a:prstGeom>
        </p:spPr>
      </p:pic>
      <p:pic>
        <p:nvPicPr>
          <p:cNvPr id="5" name="Picture 4">
            <a:extLst>
              <a:ext uri="{FF2B5EF4-FFF2-40B4-BE49-F238E27FC236}">
                <a16:creationId xmlns:a16="http://schemas.microsoft.com/office/drawing/2014/main" id="{68DD6B3F-C530-4B88-B9B6-B225BFDF72F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r="46246"/>
          <a:stretch/>
        </p:blipFill>
        <p:spPr>
          <a:xfrm>
            <a:off x="1535029" y="3671392"/>
            <a:ext cx="4214251" cy="2637705"/>
          </a:xfrm>
          <a:prstGeom prst="rect">
            <a:avLst/>
          </a:prstGeom>
        </p:spPr>
      </p:pic>
      <p:sp>
        <p:nvSpPr>
          <p:cNvPr id="6" name="TextBox 5">
            <a:extLst>
              <a:ext uri="{FF2B5EF4-FFF2-40B4-BE49-F238E27FC236}">
                <a16:creationId xmlns:a16="http://schemas.microsoft.com/office/drawing/2014/main" id="{E134C70B-6BF4-4C96-B1E8-0647179077E1}"/>
              </a:ext>
            </a:extLst>
          </p:cNvPr>
          <p:cNvSpPr txBox="1"/>
          <p:nvPr/>
        </p:nvSpPr>
        <p:spPr>
          <a:xfrm>
            <a:off x="1419525" y="3145544"/>
            <a:ext cx="3861800" cy="523220"/>
          </a:xfrm>
          <a:prstGeom prst="rect">
            <a:avLst/>
          </a:prstGeom>
          <a:noFill/>
        </p:spPr>
        <p:txBody>
          <a:bodyPr wrap="square" rtlCol="0">
            <a:spAutoFit/>
          </a:bodyPr>
          <a:lstStyle/>
          <a:p>
            <a:pPr algn="just"/>
            <a:r>
              <a:rPr lang="en-US" sz="2800" dirty="0" err="1">
                <a:solidFill>
                  <a:srgbClr val="FF0000"/>
                </a:solidFill>
                <a:latin typeface="+mj-lt"/>
                <a:sym typeface="Wingdings" panose="05000000000000000000" pitchFamily="2" charset="2"/>
              </a:rPr>
              <a:t>Bạn</a:t>
            </a:r>
            <a:r>
              <a:rPr lang="en-US" sz="2800" dirty="0">
                <a:solidFill>
                  <a:srgbClr val="FF0000"/>
                </a:solidFill>
                <a:latin typeface="+mj-lt"/>
                <a:sym typeface="Wingdings" panose="05000000000000000000" pitchFamily="2" charset="2"/>
              </a:rPr>
              <a:t> </a:t>
            </a:r>
            <a:r>
              <a:rPr lang="en-US" sz="2800" err="1">
                <a:solidFill>
                  <a:srgbClr val="FF0000"/>
                </a:solidFill>
                <a:latin typeface="+mj-lt"/>
                <a:sym typeface="Wingdings" panose="05000000000000000000" pitchFamily="2" charset="2"/>
              </a:rPr>
              <a:t>nhỏ</a:t>
            </a:r>
            <a:r>
              <a:rPr lang="en-US" sz="2800">
                <a:solidFill>
                  <a:srgbClr val="FF0000"/>
                </a:solidFill>
                <a:latin typeface="+mj-lt"/>
                <a:sym typeface="Wingdings" panose="05000000000000000000" pitchFamily="2" charset="2"/>
              </a:rPr>
              <a:t> đi dạo với ông.</a:t>
            </a:r>
            <a:endParaRPr lang="vi-VN" sz="2800" dirty="0">
              <a:solidFill>
                <a:srgbClr val="FF0000"/>
              </a:solidFill>
              <a:latin typeface="+mj-lt"/>
            </a:endParaRPr>
          </a:p>
        </p:txBody>
      </p:sp>
      <p:pic>
        <p:nvPicPr>
          <p:cNvPr id="7" name="Picture 6">
            <a:extLst>
              <a:ext uri="{FF2B5EF4-FFF2-40B4-BE49-F238E27FC236}">
                <a16:creationId xmlns:a16="http://schemas.microsoft.com/office/drawing/2014/main" id="{AEAD967E-5BEA-4EF6-9006-1E791AF1C20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rcRect l="43002"/>
          <a:stretch/>
        </p:blipFill>
        <p:spPr>
          <a:xfrm>
            <a:off x="6268018" y="840717"/>
            <a:ext cx="4468601" cy="2433320"/>
          </a:xfrm>
          <a:prstGeom prst="rect">
            <a:avLst/>
          </a:prstGeom>
        </p:spPr>
      </p:pic>
      <p:sp>
        <p:nvSpPr>
          <p:cNvPr id="8" name="TextBox 7">
            <a:extLst>
              <a:ext uri="{FF2B5EF4-FFF2-40B4-BE49-F238E27FC236}">
                <a16:creationId xmlns:a16="http://schemas.microsoft.com/office/drawing/2014/main" id="{DAFB1A41-D765-4D91-99EC-39979BD478C2}"/>
              </a:ext>
            </a:extLst>
          </p:cNvPr>
          <p:cNvSpPr txBox="1"/>
          <p:nvPr/>
        </p:nvSpPr>
        <p:spPr>
          <a:xfrm>
            <a:off x="6702799" y="3197115"/>
            <a:ext cx="4468600" cy="523220"/>
          </a:xfrm>
          <a:prstGeom prst="rect">
            <a:avLst/>
          </a:prstGeom>
          <a:noFill/>
        </p:spPr>
        <p:txBody>
          <a:bodyPr wrap="square" rtlCol="0">
            <a:spAutoFit/>
          </a:bodyPr>
          <a:lstStyle/>
          <a:p>
            <a:pPr algn="just"/>
            <a:r>
              <a:rPr lang="en-US" sz="2800" dirty="0" err="1">
                <a:solidFill>
                  <a:srgbClr val="FF0000"/>
                </a:solidFill>
                <a:latin typeface="+mj-lt"/>
                <a:sym typeface="Wingdings" panose="05000000000000000000" pitchFamily="2" charset="2"/>
              </a:rPr>
              <a:t>Bạn</a:t>
            </a:r>
            <a:r>
              <a:rPr lang="en-US" sz="2800" dirty="0">
                <a:solidFill>
                  <a:srgbClr val="FF0000"/>
                </a:solidFill>
                <a:latin typeface="+mj-lt"/>
                <a:sym typeface="Wingdings" panose="05000000000000000000" pitchFamily="2" charset="2"/>
              </a:rPr>
              <a:t> </a:t>
            </a:r>
            <a:r>
              <a:rPr lang="en-US" sz="2800" err="1">
                <a:solidFill>
                  <a:srgbClr val="FF0000"/>
                </a:solidFill>
                <a:latin typeface="+mj-lt"/>
                <a:sym typeface="Wingdings" panose="05000000000000000000" pitchFamily="2" charset="2"/>
              </a:rPr>
              <a:t>nhỏ</a:t>
            </a:r>
            <a:r>
              <a:rPr lang="en-US" sz="2800">
                <a:solidFill>
                  <a:srgbClr val="FF0000"/>
                </a:solidFill>
                <a:latin typeface="+mj-lt"/>
                <a:sym typeface="Wingdings" panose="05000000000000000000" pitchFamily="2" charset="2"/>
              </a:rPr>
              <a:t> trồng cây </a:t>
            </a:r>
            <a:r>
              <a:rPr lang="en-US" sz="2800">
                <a:solidFill>
                  <a:srgbClr val="FF0000"/>
                </a:solidFill>
                <a:sym typeface="Wingdings" panose="05000000000000000000" pitchFamily="2" charset="2"/>
              </a:rPr>
              <a:t>cùng bố</a:t>
            </a:r>
            <a:r>
              <a:rPr lang="en-US" sz="2800">
                <a:solidFill>
                  <a:srgbClr val="FF0000"/>
                </a:solidFill>
                <a:latin typeface="+mj-lt"/>
                <a:sym typeface="Wingdings" panose="05000000000000000000" pitchFamily="2" charset="2"/>
              </a:rPr>
              <a:t>.</a:t>
            </a:r>
            <a:endParaRPr lang="vi-VN" sz="2800" dirty="0">
              <a:solidFill>
                <a:srgbClr val="FF0000"/>
              </a:solidFill>
              <a:latin typeface="+mj-lt"/>
            </a:endParaRPr>
          </a:p>
        </p:txBody>
      </p:sp>
      <p:sp>
        <p:nvSpPr>
          <p:cNvPr id="9" name="TextBox 8">
            <a:extLst>
              <a:ext uri="{FF2B5EF4-FFF2-40B4-BE49-F238E27FC236}">
                <a16:creationId xmlns:a16="http://schemas.microsoft.com/office/drawing/2014/main" id="{BF1F1E40-31A8-4F97-96C0-8222F821FCB3}"/>
              </a:ext>
            </a:extLst>
          </p:cNvPr>
          <p:cNvSpPr txBox="1"/>
          <p:nvPr/>
        </p:nvSpPr>
        <p:spPr>
          <a:xfrm>
            <a:off x="1375109" y="6286376"/>
            <a:ext cx="4079459" cy="523220"/>
          </a:xfrm>
          <a:prstGeom prst="rect">
            <a:avLst/>
          </a:prstGeom>
          <a:noFill/>
        </p:spPr>
        <p:txBody>
          <a:bodyPr wrap="square" rtlCol="0">
            <a:spAutoFit/>
          </a:bodyPr>
          <a:lstStyle/>
          <a:p>
            <a:pPr algn="just"/>
            <a:r>
              <a:rPr lang="en-US" sz="2800" dirty="0" err="1">
                <a:solidFill>
                  <a:srgbClr val="FF0000"/>
                </a:solidFill>
                <a:latin typeface="+mj-lt"/>
                <a:sym typeface="Wingdings" panose="05000000000000000000" pitchFamily="2" charset="2"/>
              </a:rPr>
              <a:t>Bạn</a:t>
            </a:r>
            <a:r>
              <a:rPr lang="en-US" sz="2800" dirty="0">
                <a:solidFill>
                  <a:srgbClr val="FF0000"/>
                </a:solidFill>
                <a:latin typeface="+mj-lt"/>
                <a:sym typeface="Wingdings" panose="05000000000000000000" pitchFamily="2" charset="2"/>
              </a:rPr>
              <a:t> </a:t>
            </a:r>
            <a:r>
              <a:rPr lang="en-US" sz="2800" err="1">
                <a:solidFill>
                  <a:srgbClr val="FF0000"/>
                </a:solidFill>
                <a:latin typeface="+mj-lt"/>
                <a:sym typeface="Wingdings" panose="05000000000000000000" pitchFamily="2" charset="2"/>
              </a:rPr>
              <a:t>nhỏ</a:t>
            </a:r>
            <a:r>
              <a:rPr lang="en-US" sz="2800">
                <a:solidFill>
                  <a:srgbClr val="FF0000"/>
                </a:solidFill>
                <a:latin typeface="+mj-lt"/>
                <a:sym typeface="Wingdings" panose="05000000000000000000" pitchFamily="2" charset="2"/>
              </a:rPr>
              <a:t> và </a:t>
            </a:r>
            <a:r>
              <a:rPr lang="en-US" sz="2800" dirty="0" err="1">
                <a:solidFill>
                  <a:srgbClr val="FF0000"/>
                </a:solidFill>
                <a:latin typeface="+mj-lt"/>
                <a:sym typeface="Wingdings" panose="05000000000000000000" pitchFamily="2" charset="2"/>
              </a:rPr>
              <a:t>bà</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đọc</a:t>
            </a:r>
            <a:r>
              <a:rPr lang="en-US" sz="2800" dirty="0">
                <a:solidFill>
                  <a:srgbClr val="FF0000"/>
                </a:solidFill>
                <a:latin typeface="+mj-lt"/>
                <a:sym typeface="Wingdings" panose="05000000000000000000" pitchFamily="2" charset="2"/>
              </a:rPr>
              <a:t> </a:t>
            </a:r>
            <a:r>
              <a:rPr lang="en-US" sz="2800" dirty="0" err="1">
                <a:solidFill>
                  <a:srgbClr val="FF0000"/>
                </a:solidFill>
                <a:latin typeface="+mj-lt"/>
                <a:sym typeface="Wingdings" panose="05000000000000000000" pitchFamily="2" charset="2"/>
              </a:rPr>
              <a:t>sách</a:t>
            </a:r>
            <a:r>
              <a:rPr lang="en-US" sz="2800" dirty="0">
                <a:solidFill>
                  <a:srgbClr val="FF0000"/>
                </a:solidFill>
                <a:latin typeface="+mj-lt"/>
                <a:sym typeface="Wingdings" panose="05000000000000000000" pitchFamily="2" charset="2"/>
              </a:rPr>
              <a:t>.</a:t>
            </a:r>
            <a:endParaRPr lang="vi-VN" sz="2800" dirty="0">
              <a:solidFill>
                <a:srgbClr val="FF0000"/>
              </a:solidFill>
              <a:latin typeface="+mj-lt"/>
            </a:endParaRPr>
          </a:p>
        </p:txBody>
      </p:sp>
      <p:pic>
        <p:nvPicPr>
          <p:cNvPr id="10" name="Picture 9">
            <a:extLst>
              <a:ext uri="{FF2B5EF4-FFF2-40B4-BE49-F238E27FC236}">
                <a16:creationId xmlns:a16="http://schemas.microsoft.com/office/drawing/2014/main" id="{628354C7-F9F0-4821-AB97-A37E49A8687C}"/>
              </a:ext>
            </a:extLst>
          </p:cNvPr>
          <p:cNvPicPr>
            <a:picLocks noChangeAspect="1"/>
          </p:cNvPicPr>
          <p:nvPr/>
        </p:nvPicPr>
        <p:blipFill rotWithShape="1">
          <a:blip r:embed="rId4">
            <a:clrChange>
              <a:clrFrom>
                <a:srgbClr val="FFEBC6"/>
              </a:clrFrom>
              <a:clrTo>
                <a:srgbClr val="FFEBC6">
                  <a:alpha val="0"/>
                </a:srgbClr>
              </a:clrTo>
            </a:clrChange>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rcRect l="58209"/>
          <a:stretch/>
        </p:blipFill>
        <p:spPr>
          <a:xfrm>
            <a:off x="7431350" y="3669097"/>
            <a:ext cx="3276420" cy="2637705"/>
          </a:xfrm>
          <a:prstGeom prst="rect">
            <a:avLst/>
          </a:prstGeom>
        </p:spPr>
      </p:pic>
      <p:sp>
        <p:nvSpPr>
          <p:cNvPr id="11" name="TextBox 10">
            <a:extLst>
              <a:ext uri="{FF2B5EF4-FFF2-40B4-BE49-F238E27FC236}">
                <a16:creationId xmlns:a16="http://schemas.microsoft.com/office/drawing/2014/main" id="{F1E37EDA-E2DC-441F-91D8-049ECEA10E79}"/>
              </a:ext>
            </a:extLst>
          </p:cNvPr>
          <p:cNvSpPr txBox="1"/>
          <p:nvPr/>
        </p:nvSpPr>
        <p:spPr>
          <a:xfrm>
            <a:off x="6929779" y="6286376"/>
            <a:ext cx="4079460" cy="523220"/>
          </a:xfrm>
          <a:prstGeom prst="rect">
            <a:avLst/>
          </a:prstGeom>
          <a:noFill/>
        </p:spPr>
        <p:txBody>
          <a:bodyPr wrap="square" rtlCol="0">
            <a:spAutoFit/>
          </a:bodyPr>
          <a:lstStyle/>
          <a:p>
            <a:pPr algn="just"/>
            <a:r>
              <a:rPr lang="en-US" sz="2800" dirty="0" err="1">
                <a:solidFill>
                  <a:srgbClr val="FF0000"/>
                </a:solidFill>
                <a:latin typeface="+mj-lt"/>
                <a:sym typeface="Wingdings" panose="05000000000000000000" pitchFamily="2" charset="2"/>
              </a:rPr>
              <a:t>Bạn</a:t>
            </a:r>
            <a:r>
              <a:rPr lang="en-US" sz="2800" dirty="0">
                <a:solidFill>
                  <a:srgbClr val="FF0000"/>
                </a:solidFill>
                <a:latin typeface="+mj-lt"/>
                <a:sym typeface="Wingdings" panose="05000000000000000000" pitchFamily="2" charset="2"/>
              </a:rPr>
              <a:t> </a:t>
            </a:r>
            <a:r>
              <a:rPr lang="en-US" sz="2800" err="1">
                <a:solidFill>
                  <a:srgbClr val="FF0000"/>
                </a:solidFill>
                <a:latin typeface="+mj-lt"/>
                <a:sym typeface="Wingdings" panose="05000000000000000000" pitchFamily="2" charset="2"/>
              </a:rPr>
              <a:t>nhỏ</a:t>
            </a:r>
            <a:r>
              <a:rPr lang="en-US" sz="2800">
                <a:solidFill>
                  <a:srgbClr val="FF0000"/>
                </a:solidFill>
                <a:latin typeface="+mj-lt"/>
                <a:sym typeface="Wingdings" panose="05000000000000000000" pitchFamily="2" charset="2"/>
              </a:rPr>
              <a:t> cùng mẹ </a:t>
            </a:r>
            <a:r>
              <a:rPr lang="en-US" sz="2800">
                <a:solidFill>
                  <a:srgbClr val="FF0000"/>
                </a:solidFill>
                <a:sym typeface="Wingdings" panose="05000000000000000000" pitchFamily="2" charset="2"/>
              </a:rPr>
              <a:t>rửa bát </a:t>
            </a:r>
            <a:r>
              <a:rPr lang="en-US" sz="2800">
                <a:solidFill>
                  <a:srgbClr val="FF0000"/>
                </a:solidFill>
                <a:latin typeface="+mj-lt"/>
                <a:sym typeface="Wingdings" panose="05000000000000000000" pitchFamily="2" charset="2"/>
              </a:rPr>
              <a:t>.</a:t>
            </a:r>
            <a:endParaRPr lang="vi-VN" sz="2800" dirty="0">
              <a:solidFill>
                <a:srgbClr val="FF0000"/>
              </a:solidFill>
              <a:latin typeface="+mj-lt"/>
            </a:endParaRPr>
          </a:p>
        </p:txBody>
      </p:sp>
    </p:spTree>
    <p:extLst>
      <p:ext uri="{BB962C8B-B14F-4D97-AF65-F5344CB8AC3E}">
        <p14:creationId xmlns:p14="http://schemas.microsoft.com/office/powerpoint/2010/main" val="381987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72" name="Picture 24" descr="Hình Nền PP Đẹp ❤️ 1001 Ảnh Nền Powerpoint Đẹp Nhất 2021">
            <a:extLst>
              <a:ext uri="{FF2B5EF4-FFF2-40B4-BE49-F238E27FC236}">
                <a16:creationId xmlns:a16="http://schemas.microsoft.com/office/drawing/2014/main" id="{30F85FEF-F592-4443-9E8E-3E7BC0E31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EDBBA5C-75B8-4930-ACF9-7122AE011B03}"/>
              </a:ext>
            </a:extLst>
          </p:cNvPr>
          <p:cNvSpPr txBox="1"/>
          <p:nvPr/>
        </p:nvSpPr>
        <p:spPr>
          <a:xfrm>
            <a:off x="516424" y="249158"/>
            <a:ext cx="11516088" cy="1958998"/>
          </a:xfrm>
          <a:prstGeom prst="rect">
            <a:avLst/>
          </a:prstGeom>
          <a:noFill/>
        </p:spPr>
        <p:txBody>
          <a:bodyPr wrap="square" rtlCol="0">
            <a:spAutoFit/>
          </a:bodyPr>
          <a:lstStyle/>
          <a:p>
            <a:pPr>
              <a:lnSpc>
                <a:spcPts val="3000"/>
              </a:lnSpc>
              <a:buClr>
                <a:srgbClr val="000000"/>
              </a:buClr>
              <a:buFont typeface="Arial"/>
              <a:buNone/>
            </a:pPr>
            <a:endParaRPr lang="en-US" sz="4000" b="1" kern="0">
              <a:solidFill>
                <a:srgbClr val="0000FF"/>
              </a:solidFill>
              <a:latin typeface="+mj-lt"/>
              <a:cs typeface="Arial"/>
              <a:sym typeface="Arial"/>
            </a:endParaRPr>
          </a:p>
          <a:p>
            <a:pPr>
              <a:lnSpc>
                <a:spcPct val="125000"/>
              </a:lnSpc>
              <a:buClr>
                <a:srgbClr val="000000"/>
              </a:buClr>
              <a:buFont typeface="Arial"/>
              <a:buNone/>
            </a:pPr>
            <a:r>
              <a:rPr lang="en-US" sz="4000" b="1" kern="0">
                <a:solidFill>
                  <a:srgbClr val="0000FF"/>
                </a:solidFill>
                <a:latin typeface="+mj-lt"/>
                <a:cs typeface="Arial"/>
                <a:sym typeface="Arial"/>
              </a:rPr>
              <a:t>2</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Viết</a:t>
            </a:r>
            <a:r>
              <a:rPr lang="en-US" sz="4000" b="1" kern="0" dirty="0">
                <a:solidFill>
                  <a:srgbClr val="0000FF"/>
                </a:solidFill>
                <a:latin typeface="+mj-lt"/>
                <a:cs typeface="Arial"/>
                <a:sym typeface="Arial"/>
              </a:rPr>
              <a:t> 3 – 5 </a:t>
            </a:r>
            <a:r>
              <a:rPr lang="en-US" sz="4000" b="1" kern="0" dirty="0" err="1">
                <a:solidFill>
                  <a:srgbClr val="0000FF"/>
                </a:solidFill>
                <a:latin typeface="+mj-lt"/>
                <a:cs typeface="Arial"/>
                <a:sym typeface="Arial"/>
              </a:rPr>
              <a:t>câu</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kể</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về</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một</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công</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việc</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em</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đã</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làm</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cùng</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người</a:t>
            </a:r>
            <a:r>
              <a:rPr lang="en-US" sz="4000" b="1" kern="0" dirty="0">
                <a:solidFill>
                  <a:srgbClr val="0000FF"/>
                </a:solidFill>
                <a:latin typeface="+mj-lt"/>
                <a:cs typeface="Arial"/>
                <a:sym typeface="Arial"/>
              </a:rPr>
              <a:t> </a:t>
            </a:r>
            <a:r>
              <a:rPr lang="en-US" sz="4000" b="1" kern="0" dirty="0" err="1">
                <a:solidFill>
                  <a:srgbClr val="0000FF"/>
                </a:solidFill>
                <a:latin typeface="+mj-lt"/>
                <a:cs typeface="Arial"/>
                <a:sym typeface="Arial"/>
              </a:rPr>
              <a:t>thân</a:t>
            </a:r>
            <a:r>
              <a:rPr lang="en-US" sz="4000" b="1" kern="0" dirty="0">
                <a:solidFill>
                  <a:srgbClr val="0000FF"/>
                </a:solidFill>
                <a:latin typeface="+mj-lt"/>
                <a:cs typeface="Arial"/>
                <a:sym typeface="Arial"/>
              </a:rPr>
              <a:t>.</a:t>
            </a:r>
          </a:p>
        </p:txBody>
      </p:sp>
      <p:sp>
        <p:nvSpPr>
          <p:cNvPr id="30" name="TextBox 29">
            <a:extLst>
              <a:ext uri="{FF2B5EF4-FFF2-40B4-BE49-F238E27FC236}">
                <a16:creationId xmlns:a16="http://schemas.microsoft.com/office/drawing/2014/main" id="{6946334D-E4D1-4E47-9941-C91EF9AF3958}"/>
              </a:ext>
            </a:extLst>
          </p:cNvPr>
          <p:cNvSpPr txBox="1"/>
          <p:nvPr/>
        </p:nvSpPr>
        <p:spPr>
          <a:xfrm>
            <a:off x="4967441" y="2041815"/>
            <a:ext cx="2070388" cy="830997"/>
          </a:xfrm>
          <a:prstGeom prst="rect">
            <a:avLst/>
          </a:prstGeom>
          <a:noFill/>
        </p:spPr>
        <p:txBody>
          <a:bodyPr wrap="square" rtlCol="0">
            <a:spAutoFit/>
          </a:bodyPr>
          <a:lstStyle/>
          <a:p>
            <a:pPr>
              <a:buClr>
                <a:srgbClr val="000000"/>
              </a:buClr>
              <a:buFont typeface="Arial"/>
              <a:buNone/>
            </a:pPr>
            <a:r>
              <a:rPr lang="en-US" sz="4800" b="1" kern="0" dirty="0" err="1">
                <a:solidFill>
                  <a:srgbClr val="FF0000"/>
                </a:solidFill>
                <a:latin typeface="+mj-lt"/>
                <a:cs typeface="Arial"/>
                <a:sym typeface="Arial"/>
              </a:rPr>
              <a:t>Gợi</a:t>
            </a:r>
            <a:r>
              <a:rPr lang="en-US" sz="4800" b="1" kern="0" dirty="0">
                <a:solidFill>
                  <a:srgbClr val="FF0000"/>
                </a:solidFill>
                <a:latin typeface="+mj-lt"/>
                <a:cs typeface="Arial"/>
                <a:sym typeface="Arial"/>
              </a:rPr>
              <a:t> ý</a:t>
            </a:r>
          </a:p>
        </p:txBody>
      </p:sp>
      <p:sp>
        <p:nvSpPr>
          <p:cNvPr id="31" name="TextBox 30">
            <a:extLst>
              <a:ext uri="{FF2B5EF4-FFF2-40B4-BE49-F238E27FC236}">
                <a16:creationId xmlns:a16="http://schemas.microsoft.com/office/drawing/2014/main" id="{215513FB-075C-41D3-8E6B-9223E4A52A59}"/>
              </a:ext>
            </a:extLst>
          </p:cNvPr>
          <p:cNvSpPr txBox="1"/>
          <p:nvPr/>
        </p:nvSpPr>
        <p:spPr>
          <a:xfrm>
            <a:off x="921475" y="2710988"/>
            <a:ext cx="10189277" cy="2499467"/>
          </a:xfrm>
          <a:prstGeom prst="rect">
            <a:avLst/>
          </a:prstGeom>
          <a:noFill/>
        </p:spPr>
        <p:txBody>
          <a:bodyPr wrap="square" rtlCol="0">
            <a:spAutoFit/>
          </a:bodyPr>
          <a:lstStyle/>
          <a:p>
            <a:pPr marL="342900" indent="-342900">
              <a:lnSpc>
                <a:spcPct val="150000"/>
              </a:lnSpc>
              <a:buClr>
                <a:srgbClr val="000000"/>
              </a:buClr>
              <a:buFontTx/>
              <a:buChar char="-"/>
            </a:pPr>
            <a:r>
              <a:rPr lang="en-US" sz="3600" b="1" kern="0" dirty="0" err="1">
                <a:solidFill>
                  <a:srgbClr val="000000"/>
                </a:solidFill>
                <a:latin typeface="+mj-lt"/>
                <a:cs typeface="Arial"/>
                <a:sym typeface="Arial"/>
              </a:rPr>
              <a:t>Em</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đã</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cùng</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người</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thân</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làm</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việc</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gì</a:t>
            </a:r>
            <a:r>
              <a:rPr lang="en-US" sz="3600" b="1" kern="0" dirty="0">
                <a:solidFill>
                  <a:srgbClr val="000000"/>
                </a:solidFill>
                <a:latin typeface="+mj-lt"/>
                <a:cs typeface="Arial"/>
                <a:sym typeface="Arial"/>
              </a:rPr>
              <a:t>? Khi </a:t>
            </a:r>
            <a:r>
              <a:rPr lang="en-US" sz="3600" b="1" kern="0" dirty="0" err="1">
                <a:solidFill>
                  <a:srgbClr val="000000"/>
                </a:solidFill>
                <a:latin typeface="+mj-lt"/>
                <a:cs typeface="Arial"/>
                <a:sym typeface="Arial"/>
              </a:rPr>
              <a:t>nào</a:t>
            </a:r>
            <a:r>
              <a:rPr lang="en-US" sz="3600" b="1" kern="0" dirty="0">
                <a:solidFill>
                  <a:srgbClr val="000000"/>
                </a:solidFill>
                <a:latin typeface="+mj-lt"/>
                <a:cs typeface="Arial"/>
                <a:sym typeface="Arial"/>
              </a:rPr>
              <a:t>?</a:t>
            </a:r>
          </a:p>
          <a:p>
            <a:pPr marL="342900" indent="-342900">
              <a:lnSpc>
                <a:spcPct val="150000"/>
              </a:lnSpc>
              <a:buClr>
                <a:srgbClr val="000000"/>
              </a:buClr>
              <a:buFontTx/>
              <a:buChar char="-"/>
            </a:pPr>
            <a:r>
              <a:rPr lang="en-US" sz="3600" b="1" kern="0" dirty="0" err="1">
                <a:solidFill>
                  <a:srgbClr val="000000"/>
                </a:solidFill>
                <a:latin typeface="+mj-lt"/>
                <a:cs typeface="Arial"/>
                <a:sym typeface="Arial"/>
              </a:rPr>
              <a:t>Em</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đã</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cùng</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người</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thân</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làm</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việc</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đó</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như</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thế</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nào</a:t>
            </a:r>
            <a:r>
              <a:rPr lang="en-US" sz="3600" b="1" kern="0" dirty="0">
                <a:solidFill>
                  <a:srgbClr val="000000"/>
                </a:solidFill>
                <a:latin typeface="+mj-lt"/>
                <a:cs typeface="Arial"/>
                <a:sym typeface="Arial"/>
              </a:rPr>
              <a:t>?</a:t>
            </a:r>
          </a:p>
          <a:p>
            <a:pPr marL="342900" indent="-342900">
              <a:lnSpc>
                <a:spcPct val="150000"/>
              </a:lnSpc>
              <a:buClr>
                <a:srgbClr val="000000"/>
              </a:buClr>
              <a:buFontTx/>
              <a:buChar char="-"/>
            </a:pPr>
            <a:r>
              <a:rPr lang="en-US" sz="3600" b="1" kern="0" dirty="0" err="1">
                <a:solidFill>
                  <a:srgbClr val="000000"/>
                </a:solidFill>
                <a:latin typeface="+mj-lt"/>
                <a:cs typeface="Arial"/>
                <a:sym typeface="Arial"/>
              </a:rPr>
              <a:t>Em</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cảm</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thấy</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thế</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nào</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khi</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làm</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việc</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cùng</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người</a:t>
            </a:r>
            <a:r>
              <a:rPr lang="en-US" sz="3600" b="1" kern="0" dirty="0">
                <a:solidFill>
                  <a:srgbClr val="000000"/>
                </a:solidFill>
                <a:latin typeface="+mj-lt"/>
                <a:cs typeface="Arial"/>
                <a:sym typeface="Arial"/>
              </a:rPr>
              <a:t> </a:t>
            </a:r>
            <a:r>
              <a:rPr lang="en-US" sz="3600" b="1" kern="0" dirty="0" err="1">
                <a:solidFill>
                  <a:srgbClr val="000000"/>
                </a:solidFill>
                <a:latin typeface="+mj-lt"/>
                <a:cs typeface="Arial"/>
                <a:sym typeface="Arial"/>
              </a:rPr>
              <a:t>thân</a:t>
            </a:r>
            <a:r>
              <a:rPr lang="en-US" sz="3600" b="1" kern="0" dirty="0">
                <a:solidFill>
                  <a:srgbClr val="000000"/>
                </a:solidFill>
                <a:latin typeface="+mj-lt"/>
                <a:cs typeface="Arial"/>
                <a:sym typeface="Arial"/>
              </a:rPr>
              <a:t>?</a:t>
            </a:r>
            <a:endParaRPr lang="en-US" sz="3200" b="1" kern="0" dirty="0">
              <a:solidFill>
                <a:srgbClr val="000000"/>
              </a:solidFill>
              <a:latin typeface="+mj-lt"/>
              <a:cs typeface="Arial"/>
              <a:sym typeface="Arial"/>
            </a:endParaRPr>
          </a:p>
        </p:txBody>
      </p:sp>
      <p:grpSp>
        <p:nvGrpSpPr>
          <p:cNvPr id="32" name="Google Shape;1029;p42">
            <a:extLst>
              <a:ext uri="{FF2B5EF4-FFF2-40B4-BE49-F238E27FC236}">
                <a16:creationId xmlns:a16="http://schemas.microsoft.com/office/drawing/2014/main" id="{50581A9D-F702-4564-A22E-9BE22178B31C}"/>
              </a:ext>
            </a:extLst>
          </p:cNvPr>
          <p:cNvGrpSpPr/>
          <p:nvPr/>
        </p:nvGrpSpPr>
        <p:grpSpPr>
          <a:xfrm rot="20594821">
            <a:off x="10140903" y="5596200"/>
            <a:ext cx="1784242" cy="898360"/>
            <a:chOff x="7570574" y="3912596"/>
            <a:chExt cx="1175015" cy="898360"/>
          </a:xfrm>
        </p:grpSpPr>
        <p:grpSp>
          <p:nvGrpSpPr>
            <p:cNvPr id="33" name="Google Shape;1030;p42">
              <a:extLst>
                <a:ext uri="{FF2B5EF4-FFF2-40B4-BE49-F238E27FC236}">
                  <a16:creationId xmlns:a16="http://schemas.microsoft.com/office/drawing/2014/main"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a16="http://schemas.microsoft.com/office/drawing/2014/main"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6" name="Google Shape;1032;p42">
                <a:extLst>
                  <a:ext uri="{FF2B5EF4-FFF2-40B4-BE49-F238E27FC236}">
                    <a16:creationId xmlns:a16="http://schemas.microsoft.com/office/drawing/2014/main"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7" name="Google Shape;1033;p42">
                <a:extLst>
                  <a:ext uri="{FF2B5EF4-FFF2-40B4-BE49-F238E27FC236}">
                    <a16:creationId xmlns:a16="http://schemas.microsoft.com/office/drawing/2014/main"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034;p42">
                <a:extLst>
                  <a:ext uri="{FF2B5EF4-FFF2-40B4-BE49-F238E27FC236}">
                    <a16:creationId xmlns:a16="http://schemas.microsoft.com/office/drawing/2014/main"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9" name="Google Shape;1035;p42">
                <a:extLst>
                  <a:ext uri="{FF2B5EF4-FFF2-40B4-BE49-F238E27FC236}">
                    <a16:creationId xmlns:a16="http://schemas.microsoft.com/office/drawing/2014/main"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0" name="Google Shape;1036;p42">
                <a:extLst>
                  <a:ext uri="{FF2B5EF4-FFF2-40B4-BE49-F238E27FC236}">
                    <a16:creationId xmlns:a16="http://schemas.microsoft.com/office/drawing/2014/main"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1" name="Google Shape;1037;p42">
                <a:extLst>
                  <a:ext uri="{FF2B5EF4-FFF2-40B4-BE49-F238E27FC236}">
                    <a16:creationId xmlns:a16="http://schemas.microsoft.com/office/drawing/2014/main"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2" name="Google Shape;1038;p42">
                <a:extLst>
                  <a:ext uri="{FF2B5EF4-FFF2-40B4-BE49-F238E27FC236}">
                    <a16:creationId xmlns:a16="http://schemas.microsoft.com/office/drawing/2014/main"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3" name="Google Shape;1039;p42">
                <a:extLst>
                  <a:ext uri="{FF2B5EF4-FFF2-40B4-BE49-F238E27FC236}">
                    <a16:creationId xmlns:a16="http://schemas.microsoft.com/office/drawing/2014/main"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4" name="Google Shape;1040;p42">
                <a:extLst>
                  <a:ext uri="{FF2B5EF4-FFF2-40B4-BE49-F238E27FC236}">
                    <a16:creationId xmlns:a16="http://schemas.microsoft.com/office/drawing/2014/main"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5" name="Google Shape;1041;p42">
                <a:extLst>
                  <a:ext uri="{FF2B5EF4-FFF2-40B4-BE49-F238E27FC236}">
                    <a16:creationId xmlns:a16="http://schemas.microsoft.com/office/drawing/2014/main"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6" name="Google Shape;1042;p42">
                <a:extLst>
                  <a:ext uri="{FF2B5EF4-FFF2-40B4-BE49-F238E27FC236}">
                    <a16:creationId xmlns:a16="http://schemas.microsoft.com/office/drawing/2014/main"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7" name="Google Shape;1043;p42">
                <a:extLst>
                  <a:ext uri="{FF2B5EF4-FFF2-40B4-BE49-F238E27FC236}">
                    <a16:creationId xmlns:a16="http://schemas.microsoft.com/office/drawing/2014/main"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8" name="Google Shape;1044;p42">
                <a:extLst>
                  <a:ext uri="{FF2B5EF4-FFF2-40B4-BE49-F238E27FC236}">
                    <a16:creationId xmlns:a16="http://schemas.microsoft.com/office/drawing/2014/main"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9" name="Google Shape;1045;p42">
                <a:extLst>
                  <a:ext uri="{FF2B5EF4-FFF2-40B4-BE49-F238E27FC236}">
                    <a16:creationId xmlns:a16="http://schemas.microsoft.com/office/drawing/2014/main"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0" name="Google Shape;1046;p42">
                <a:extLst>
                  <a:ext uri="{FF2B5EF4-FFF2-40B4-BE49-F238E27FC236}">
                    <a16:creationId xmlns:a16="http://schemas.microsoft.com/office/drawing/2014/main"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1" name="Google Shape;1047;p42">
                <a:extLst>
                  <a:ext uri="{FF2B5EF4-FFF2-40B4-BE49-F238E27FC236}">
                    <a16:creationId xmlns:a16="http://schemas.microsoft.com/office/drawing/2014/main"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2" name="Google Shape;1048;p42">
                <a:extLst>
                  <a:ext uri="{FF2B5EF4-FFF2-40B4-BE49-F238E27FC236}">
                    <a16:creationId xmlns:a16="http://schemas.microsoft.com/office/drawing/2014/main"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3" name="Google Shape;1049;p42">
                <a:extLst>
                  <a:ext uri="{FF2B5EF4-FFF2-40B4-BE49-F238E27FC236}">
                    <a16:creationId xmlns:a16="http://schemas.microsoft.com/office/drawing/2014/main"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4" name="Google Shape;1050;p42">
                <a:extLst>
                  <a:ext uri="{FF2B5EF4-FFF2-40B4-BE49-F238E27FC236}">
                    <a16:creationId xmlns:a16="http://schemas.microsoft.com/office/drawing/2014/main"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5" name="Google Shape;1051;p42">
                <a:extLst>
                  <a:ext uri="{FF2B5EF4-FFF2-40B4-BE49-F238E27FC236}">
                    <a16:creationId xmlns:a16="http://schemas.microsoft.com/office/drawing/2014/main"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34" name="Google Shape;1052;p42">
              <a:extLst>
                <a:ext uri="{FF2B5EF4-FFF2-40B4-BE49-F238E27FC236}">
                  <a16:creationId xmlns:a16="http://schemas.microsoft.com/office/drawing/2014/main"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ể về một công việc mà em đã làm cùng người thân">
            <a:extLst>
              <a:ext uri="{FF2B5EF4-FFF2-40B4-BE49-F238E27FC236}">
                <a16:creationId xmlns:a16="http://schemas.microsoft.com/office/drawing/2014/main" id="{A4433E98-EDA4-4322-AC6E-889F1667E5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66B4D90-7EB9-4E8A-BF8C-6287FE725F2C}"/>
              </a:ext>
            </a:extLst>
          </p:cNvPr>
          <p:cNvSpPr/>
          <p:nvPr/>
        </p:nvSpPr>
        <p:spPr>
          <a:xfrm>
            <a:off x="2174240" y="2479040"/>
            <a:ext cx="3749040" cy="20523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Thời gian: </a:t>
            </a:r>
            <a:r>
              <a:rPr lang="en-US" sz="2800">
                <a:solidFill>
                  <a:srgbClr val="0000FF"/>
                </a:solidFill>
              </a:rPr>
              <a:t>Cuối tuần, Tết, ...</a:t>
            </a:r>
          </a:p>
          <a:p>
            <a:r>
              <a:rPr lang="en-US" sz="2800">
                <a:solidFill>
                  <a:schemeClr val="tx1"/>
                </a:solidFill>
              </a:rPr>
              <a:t>Địa điểm: </a:t>
            </a:r>
            <a:r>
              <a:rPr lang="en-US" sz="2800">
                <a:solidFill>
                  <a:srgbClr val="C00000"/>
                </a:solidFill>
              </a:rPr>
              <a:t>trong nhà, chợ hoa, vườn cây, ...</a:t>
            </a:r>
            <a:endParaRPr lang="en-SG" sz="2800">
              <a:solidFill>
                <a:srgbClr val="C00000"/>
              </a:solidFill>
            </a:endParaRPr>
          </a:p>
        </p:txBody>
      </p:sp>
      <p:pic>
        <p:nvPicPr>
          <p:cNvPr id="13" name="Graphic 12" descr="Stars">
            <a:extLst>
              <a:ext uri="{FF2B5EF4-FFF2-40B4-BE49-F238E27FC236}">
                <a16:creationId xmlns:a16="http://schemas.microsoft.com/office/drawing/2014/main" id="{D45DD5D4-D291-4BB9-AF79-DA3B3AAF10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10480" y="2956540"/>
            <a:ext cx="914400" cy="914400"/>
          </a:xfrm>
          <a:prstGeom prst="rect">
            <a:avLst/>
          </a:prstGeom>
        </p:spPr>
      </p:pic>
      <p:sp>
        <p:nvSpPr>
          <p:cNvPr id="7" name="Oval 6">
            <a:extLst>
              <a:ext uri="{FF2B5EF4-FFF2-40B4-BE49-F238E27FC236}">
                <a16:creationId xmlns:a16="http://schemas.microsoft.com/office/drawing/2014/main" id="{7ED8717B-3346-4F2B-8FD3-4EC621EFB863}"/>
              </a:ext>
            </a:extLst>
          </p:cNvPr>
          <p:cNvSpPr/>
          <p:nvPr/>
        </p:nvSpPr>
        <p:spPr>
          <a:xfrm>
            <a:off x="5334000" y="2509520"/>
            <a:ext cx="568960" cy="52322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2</a:t>
            </a:r>
            <a:endParaRPr lang="en-SG" sz="3600">
              <a:solidFill>
                <a:srgbClr val="FF0000"/>
              </a:solidFill>
            </a:endParaRPr>
          </a:p>
        </p:txBody>
      </p:sp>
      <p:sp>
        <p:nvSpPr>
          <p:cNvPr id="17" name="Rectangle 16">
            <a:extLst>
              <a:ext uri="{FF2B5EF4-FFF2-40B4-BE49-F238E27FC236}">
                <a16:creationId xmlns:a16="http://schemas.microsoft.com/office/drawing/2014/main" id="{14CD15E1-F878-4680-9D13-545EEFE460AD}"/>
              </a:ext>
            </a:extLst>
          </p:cNvPr>
          <p:cNvSpPr/>
          <p:nvPr/>
        </p:nvSpPr>
        <p:spPr>
          <a:xfrm>
            <a:off x="5735320" y="253990"/>
            <a:ext cx="3749040" cy="20523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Công việc: </a:t>
            </a:r>
            <a:r>
              <a:rPr lang="en-US" sz="2800">
                <a:solidFill>
                  <a:srgbClr val="008200"/>
                </a:solidFill>
              </a:rPr>
              <a:t>nấu cơm, dọn dẹp, mua sắm, ...</a:t>
            </a:r>
            <a:endParaRPr lang="en-SG" sz="2800">
              <a:solidFill>
                <a:srgbClr val="008200"/>
              </a:solidFill>
            </a:endParaRPr>
          </a:p>
        </p:txBody>
      </p:sp>
      <p:sp>
        <p:nvSpPr>
          <p:cNvPr id="5" name="Oval 4">
            <a:extLst>
              <a:ext uri="{FF2B5EF4-FFF2-40B4-BE49-F238E27FC236}">
                <a16:creationId xmlns:a16="http://schemas.microsoft.com/office/drawing/2014/main" id="{A515D577-B40B-4F73-8820-1B7C5EFD0602}"/>
              </a:ext>
            </a:extLst>
          </p:cNvPr>
          <p:cNvSpPr/>
          <p:nvPr/>
        </p:nvSpPr>
        <p:spPr>
          <a:xfrm>
            <a:off x="8890000" y="284470"/>
            <a:ext cx="568960" cy="52322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1</a:t>
            </a:r>
            <a:endParaRPr lang="en-SG" sz="3600">
              <a:solidFill>
                <a:srgbClr val="FF0000"/>
              </a:solidFill>
            </a:endParaRPr>
          </a:p>
        </p:txBody>
      </p:sp>
      <p:pic>
        <p:nvPicPr>
          <p:cNvPr id="18" name="Graphic 17" descr="Stars">
            <a:extLst>
              <a:ext uri="{FF2B5EF4-FFF2-40B4-BE49-F238E27FC236}">
                <a16:creationId xmlns:a16="http://schemas.microsoft.com/office/drawing/2014/main" id="{04B6F2DC-2A98-40FC-B6B1-028D371128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9960" y="1295395"/>
            <a:ext cx="914400" cy="914400"/>
          </a:xfrm>
          <a:prstGeom prst="rect">
            <a:avLst/>
          </a:prstGeom>
        </p:spPr>
      </p:pic>
      <p:sp>
        <p:nvSpPr>
          <p:cNvPr id="21" name="Rectangle 20">
            <a:extLst>
              <a:ext uri="{FF2B5EF4-FFF2-40B4-BE49-F238E27FC236}">
                <a16:creationId xmlns:a16="http://schemas.microsoft.com/office/drawing/2014/main" id="{0DED654F-48BC-450C-899A-0B3359B9706A}"/>
              </a:ext>
            </a:extLst>
          </p:cNvPr>
          <p:cNvSpPr/>
          <p:nvPr/>
        </p:nvSpPr>
        <p:spPr>
          <a:xfrm>
            <a:off x="7518400" y="2580645"/>
            <a:ext cx="3749040" cy="20523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00FF"/>
                </a:solidFill>
              </a:rPr>
              <a:t>Công việc diễn ra như thế nào?</a:t>
            </a:r>
            <a:endParaRPr lang="en-SG" sz="2800">
              <a:solidFill>
                <a:srgbClr val="0000FF"/>
              </a:solidFill>
            </a:endParaRPr>
          </a:p>
        </p:txBody>
      </p:sp>
      <p:pic>
        <p:nvPicPr>
          <p:cNvPr id="22" name="Graphic 21" descr="Stars">
            <a:extLst>
              <a:ext uri="{FF2B5EF4-FFF2-40B4-BE49-F238E27FC236}">
                <a16:creationId xmlns:a16="http://schemas.microsoft.com/office/drawing/2014/main" id="{FD4A8249-6659-4DB3-8BF0-4DC7A830B3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42880" y="3688065"/>
            <a:ext cx="914400" cy="914400"/>
          </a:xfrm>
          <a:prstGeom prst="rect">
            <a:avLst/>
          </a:prstGeom>
        </p:spPr>
      </p:pic>
      <p:sp>
        <p:nvSpPr>
          <p:cNvPr id="8" name="Oval 7">
            <a:extLst>
              <a:ext uri="{FF2B5EF4-FFF2-40B4-BE49-F238E27FC236}">
                <a16:creationId xmlns:a16="http://schemas.microsoft.com/office/drawing/2014/main" id="{A4A0A789-DE5D-4011-99EB-5442272E8C5A}"/>
              </a:ext>
            </a:extLst>
          </p:cNvPr>
          <p:cNvSpPr/>
          <p:nvPr/>
        </p:nvSpPr>
        <p:spPr>
          <a:xfrm>
            <a:off x="10632440" y="2626400"/>
            <a:ext cx="568960" cy="52322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3</a:t>
            </a:r>
            <a:endParaRPr lang="en-SG" sz="3600">
              <a:solidFill>
                <a:srgbClr val="FF0000"/>
              </a:solidFill>
            </a:endParaRPr>
          </a:p>
        </p:txBody>
      </p:sp>
      <p:sp>
        <p:nvSpPr>
          <p:cNvPr id="23" name="Rectangle 22">
            <a:extLst>
              <a:ext uri="{FF2B5EF4-FFF2-40B4-BE49-F238E27FC236}">
                <a16:creationId xmlns:a16="http://schemas.microsoft.com/office/drawing/2014/main" id="{A476A356-6AA7-4EE8-9C7D-4DDBB987BB8A}"/>
              </a:ext>
            </a:extLst>
          </p:cNvPr>
          <p:cNvSpPr/>
          <p:nvPr/>
        </p:nvSpPr>
        <p:spPr>
          <a:xfrm>
            <a:off x="3891280" y="4653280"/>
            <a:ext cx="3749040" cy="20523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rgbClr val="00B050"/>
                </a:solidFill>
              </a:rPr>
              <a:t>Cảm nhận sau khi làm xong: vui vẻ, hạnh phúc, ...</a:t>
            </a:r>
            <a:endParaRPr lang="en-SG" sz="2800">
              <a:solidFill>
                <a:srgbClr val="00B050"/>
              </a:solidFill>
            </a:endParaRPr>
          </a:p>
        </p:txBody>
      </p:sp>
      <p:sp>
        <p:nvSpPr>
          <p:cNvPr id="9" name="Oval 8">
            <a:extLst>
              <a:ext uri="{FF2B5EF4-FFF2-40B4-BE49-F238E27FC236}">
                <a16:creationId xmlns:a16="http://schemas.microsoft.com/office/drawing/2014/main" id="{B05AC1CA-F122-4EE2-81F9-EF0A400F8814}"/>
              </a:ext>
            </a:extLst>
          </p:cNvPr>
          <p:cNvSpPr/>
          <p:nvPr/>
        </p:nvSpPr>
        <p:spPr>
          <a:xfrm>
            <a:off x="7040880" y="4688850"/>
            <a:ext cx="568960" cy="52322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4</a:t>
            </a:r>
            <a:endParaRPr lang="en-SG" sz="3600">
              <a:solidFill>
                <a:srgbClr val="FF0000"/>
              </a:solidFill>
            </a:endParaRPr>
          </a:p>
        </p:txBody>
      </p:sp>
      <p:pic>
        <p:nvPicPr>
          <p:cNvPr id="24" name="Graphic 23" descr="Stars">
            <a:extLst>
              <a:ext uri="{FF2B5EF4-FFF2-40B4-BE49-F238E27FC236}">
                <a16:creationId xmlns:a16="http://schemas.microsoft.com/office/drawing/2014/main" id="{BB930096-D5B1-414B-958B-5DE60E0E5B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5760" y="5811520"/>
            <a:ext cx="914400" cy="914400"/>
          </a:xfrm>
          <a:prstGeom prst="rect">
            <a:avLst/>
          </a:prstGeom>
        </p:spPr>
      </p:pic>
      <p:pic>
        <p:nvPicPr>
          <p:cNvPr id="25" name="Graphic 24" descr="Grapes">
            <a:extLst>
              <a:ext uri="{FF2B5EF4-FFF2-40B4-BE49-F238E27FC236}">
                <a16:creationId xmlns:a16="http://schemas.microsoft.com/office/drawing/2014/main" id="{2E770485-BFFC-49E5-B7AA-A53AAEE29D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6240" y="5974078"/>
            <a:ext cx="914400" cy="914400"/>
          </a:xfrm>
          <a:prstGeom prst="rect">
            <a:avLst/>
          </a:prstGeom>
        </p:spPr>
      </p:pic>
      <p:pic>
        <p:nvPicPr>
          <p:cNvPr id="27" name="Graphic 26" descr="Apple">
            <a:extLst>
              <a:ext uri="{FF2B5EF4-FFF2-40B4-BE49-F238E27FC236}">
                <a16:creationId xmlns:a16="http://schemas.microsoft.com/office/drawing/2014/main" id="{8EFE9E49-68C7-4223-AA02-4D3C8D06830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07120" y="5943600"/>
            <a:ext cx="1026160" cy="914400"/>
          </a:xfrm>
          <a:prstGeom prst="rect">
            <a:avLst/>
          </a:prstGeom>
        </p:spPr>
      </p:pic>
    </p:spTree>
    <p:extLst>
      <p:ext uri="{BB962C8B-B14F-4D97-AF65-F5344CB8AC3E}">
        <p14:creationId xmlns:p14="http://schemas.microsoft.com/office/powerpoint/2010/main" val="1541206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5385" y="1035512"/>
            <a:ext cx="11197390" cy="3890489"/>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           </a:t>
            </a:r>
            <a:r>
              <a:rPr lang="vi-VN" sz="2800" dirty="0">
                <a:latin typeface="Arial-Rounded" pitchFamily="34" charset="0"/>
                <a:ea typeface="Arial-Rounded" pitchFamily="34" charset="0"/>
                <a:cs typeface="Arial-Rounded" pitchFamily="34" charset="0"/>
              </a:rPr>
              <a:t>Mỗi dịp </a:t>
            </a:r>
            <a:r>
              <a:rPr lang="vi-VN" sz="2800">
                <a:latin typeface="Arial-Rounded" pitchFamily="34" charset="0"/>
                <a:ea typeface="Arial-Rounded" pitchFamily="34" charset="0"/>
                <a:cs typeface="Arial-Rounded" pitchFamily="34" charset="0"/>
              </a:rPr>
              <a:t>Tết đến</a:t>
            </a:r>
            <a:r>
              <a:rPr lang="en-US" sz="2800">
                <a:latin typeface="Arial-Rounded" pitchFamily="34" charset="0"/>
                <a:ea typeface="Arial-Rounded" pitchFamily="34" charset="0"/>
                <a:cs typeface="Arial-Rounded" pitchFamily="34" charset="0"/>
              </a:rPr>
              <a:t>,</a:t>
            </a:r>
            <a:r>
              <a:rPr lang="vi-VN" sz="2800">
                <a:latin typeface="Arial-Rounded" pitchFamily="34" charset="0"/>
                <a:ea typeface="Arial-Rounded" pitchFamily="34" charset="0"/>
                <a:cs typeface="Arial-Rounded" pitchFamily="34" charset="0"/>
              </a:rPr>
              <a:t> </a:t>
            </a:r>
            <a:r>
              <a:rPr lang="vi-VN" sz="2800" dirty="0">
                <a:latin typeface="Arial-Rounded" pitchFamily="34" charset="0"/>
                <a:ea typeface="Arial-Rounded" pitchFamily="34" charset="0"/>
                <a:cs typeface="Arial-Rounded" pitchFamily="34" charset="0"/>
              </a:rPr>
              <a:t>cả gia đình em lại háo hức cùng nhau chuẩn bị đón Tết. </a:t>
            </a:r>
            <a:r>
              <a:rPr lang="en-US" sz="2800" dirty="0">
                <a:latin typeface="Arial-Rounded" pitchFamily="34" charset="0"/>
                <a:ea typeface="Arial-Rounded" pitchFamily="34" charset="0"/>
                <a:cs typeface="Arial-Rounded" pitchFamily="34" charset="0"/>
              </a:rPr>
              <a:t>Em thường cùng</a:t>
            </a:r>
            <a:r>
              <a:rPr lang="vi-VN" sz="2800" dirty="0">
                <a:latin typeface="Arial-Rounded" pitchFamily="34" charset="0"/>
                <a:ea typeface="Arial-Rounded" pitchFamily="34" charset="0"/>
                <a:cs typeface="Arial-Rounded" pitchFamily="34" charset="0"/>
              </a:rPr>
              <a:t> mẹ đi chợ để mua sắm đồ cho ngày tết</a:t>
            </a:r>
            <a:r>
              <a:rPr lang="en-US" sz="2800" dirty="0">
                <a:latin typeface="Arial-Rounded" pitchFamily="34" charset="0"/>
                <a:ea typeface="Arial-Rounded" pitchFamily="34" charset="0"/>
                <a:cs typeface="Arial-Rounded" pitchFamily="34" charset="0"/>
              </a:rPr>
              <a:t> như: </a:t>
            </a:r>
            <a:r>
              <a:rPr lang="vi-VN" sz="2800" dirty="0">
                <a:latin typeface="Arial-Rounded" pitchFamily="34" charset="0"/>
                <a:ea typeface="Arial-Rounded" pitchFamily="34" charset="0"/>
                <a:cs typeface="Arial-Rounded" pitchFamily="34" charset="0"/>
              </a:rPr>
              <a:t>hoa quả, bánh kẹo, quần </a:t>
            </a:r>
            <a:r>
              <a:rPr lang="vi-VN" sz="2800">
                <a:latin typeface="Arial-Rounded" pitchFamily="34" charset="0"/>
                <a:ea typeface="Arial-Rounded" pitchFamily="34" charset="0"/>
                <a:cs typeface="Arial-Rounded" pitchFamily="34" charset="0"/>
              </a:rPr>
              <a:t>áo</a:t>
            </a:r>
            <a:r>
              <a:rPr lang="en-US" sz="2800">
                <a:latin typeface="Arial-Rounded" pitchFamily="34" charset="0"/>
                <a:ea typeface="Arial-Rounded" pitchFamily="34" charset="0"/>
                <a:cs typeface="Arial-Rounded" pitchFamily="34" charset="0"/>
              </a:rPr>
              <a:t> mới, </a:t>
            </a:r>
            <a:r>
              <a:rPr lang="vi-VN" sz="2800">
                <a:latin typeface="Arial-Rounded" pitchFamily="34" charset="0"/>
                <a:ea typeface="Arial-Rounded" pitchFamily="34" charset="0"/>
                <a:cs typeface="Arial-Rounded" pitchFamily="34" charset="0"/>
              </a:rPr>
              <a:t>… </a:t>
            </a:r>
            <a:r>
              <a:rPr lang="en-US" sz="2800">
                <a:latin typeface="Arial-Rounded" pitchFamily="34" charset="0"/>
                <a:ea typeface="Arial-Rounded" pitchFamily="34" charset="0"/>
                <a:cs typeface="Arial-Rounded" pitchFamily="34" charset="0"/>
              </a:rPr>
              <a:t> </a:t>
            </a:r>
            <a:r>
              <a:rPr lang="en-US" sz="2800" dirty="0">
                <a:latin typeface="Arial-Rounded" pitchFamily="34" charset="0"/>
                <a:ea typeface="Arial-Rounded" pitchFamily="34" charset="0"/>
                <a:cs typeface="Arial-Rounded" pitchFamily="34" charset="0"/>
              </a:rPr>
              <a:t>Đi </a:t>
            </a:r>
            <a:r>
              <a:rPr lang="en-US" sz="2800">
                <a:latin typeface="Arial-Rounded" pitchFamily="34" charset="0"/>
                <a:ea typeface="Arial-Rounded" pitchFamily="34" charset="0"/>
                <a:cs typeface="Arial-Rounded" pitchFamily="34" charset="0"/>
              </a:rPr>
              <a:t>chợ về</a:t>
            </a:r>
            <a:r>
              <a:rPr lang="en-US" sz="2800" dirty="0">
                <a:latin typeface="Arial-Rounded" pitchFamily="34" charset="0"/>
                <a:ea typeface="Arial-Rounded" pitchFamily="34" charset="0"/>
                <a:cs typeface="Arial-Rounded" pitchFamily="34" charset="0"/>
              </a:rPr>
              <a:t>, </a:t>
            </a:r>
            <a:r>
              <a:rPr lang="en-US" sz="2800">
                <a:latin typeface="Arial-Rounded" pitchFamily="34" charset="0"/>
                <a:ea typeface="Arial-Rounded" pitchFamily="34" charset="0"/>
                <a:cs typeface="Arial-Rounded" pitchFamily="34" charset="0"/>
              </a:rPr>
              <a:t>em cùng </a:t>
            </a:r>
            <a:r>
              <a:rPr lang="en-US" sz="2800" dirty="0">
                <a:latin typeface="Arial-Rounded" pitchFamily="34" charset="0"/>
                <a:ea typeface="Arial-Rounded" pitchFamily="34" charset="0"/>
                <a:cs typeface="Arial-Rounded" pitchFamily="34" charset="0"/>
              </a:rPr>
              <a:t>chị gái giúp mẹ rửa sạch hoa quả. </a:t>
            </a:r>
            <a:r>
              <a:rPr lang="en-US" sz="2800">
                <a:latin typeface="Arial-Rounded" pitchFamily="34" charset="0"/>
                <a:ea typeface="Arial-Rounded" pitchFamily="34" charset="0"/>
                <a:cs typeface="Arial-Rounded" pitchFamily="34" charset="0"/>
              </a:rPr>
              <a:t>Sau đó, </a:t>
            </a:r>
            <a:r>
              <a:rPr lang="en-US" sz="2800" dirty="0">
                <a:latin typeface="Arial-Rounded" pitchFamily="34" charset="0"/>
                <a:ea typeface="Arial-Rounded" pitchFamily="34" charset="0"/>
                <a:cs typeface="Arial-Rounded" pitchFamily="34" charset="0"/>
              </a:rPr>
              <a:t>hai chị em bày bánh kẹo ra bàn để </a:t>
            </a:r>
            <a:r>
              <a:rPr lang="en-US" sz="2800">
                <a:latin typeface="Arial-Rounded" pitchFamily="34" charset="0"/>
                <a:ea typeface="Arial-Rounded" pitchFamily="34" charset="0"/>
                <a:cs typeface="Arial-Rounded" pitchFamily="34" charset="0"/>
              </a:rPr>
              <a:t>tiếp khách</a:t>
            </a:r>
            <a:r>
              <a:rPr lang="en-US" sz="2800" dirty="0">
                <a:latin typeface="Arial-Rounded" pitchFamily="34" charset="0"/>
                <a:ea typeface="Arial-Rounded" pitchFamily="34" charset="0"/>
                <a:cs typeface="Arial-Rounded" pitchFamily="34" charset="0"/>
              </a:rPr>
              <a:t>. Được cùng cả nhà chuẩn bị </a:t>
            </a:r>
            <a:r>
              <a:rPr lang="en-US" sz="2800">
                <a:latin typeface="Arial-Rounded" pitchFamily="34" charset="0"/>
                <a:ea typeface="Arial-Rounded" pitchFamily="34" charset="0"/>
                <a:cs typeface="Arial-Rounded" pitchFamily="34" charset="0"/>
              </a:rPr>
              <a:t>đón Tết </a:t>
            </a:r>
            <a:r>
              <a:rPr lang="en-US" sz="2800" dirty="0">
                <a:latin typeface="Arial-Rounded" pitchFamily="34" charset="0"/>
                <a:ea typeface="Arial-Rounded" pitchFamily="34" charset="0"/>
                <a:cs typeface="Arial-Rounded" pitchFamily="34" charset="0"/>
              </a:rPr>
              <a:t>như vậy, em rất vui.</a:t>
            </a:r>
            <a:r>
              <a:rPr lang="vi-VN" sz="2800" dirty="0">
                <a:latin typeface="Arial-Rounded" pitchFamily="34" charset="0"/>
                <a:ea typeface="Arial-Rounded" pitchFamily="34" charset="0"/>
                <a:cs typeface="Arial-Rounded" pitchFamily="34" charset="0"/>
              </a:rPr>
              <a:t> </a:t>
            </a:r>
            <a:endParaRPr lang="en-US" sz="2800" dirty="0">
              <a:latin typeface="Arial-Rounded" pitchFamily="34" charset="0"/>
              <a:ea typeface="Arial-Rounded" pitchFamily="34" charset="0"/>
              <a:cs typeface="Arial-Rounded" pitchFamily="34" charset="0"/>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Tree>
    <p:extLst>
      <p:ext uri="{BB962C8B-B14F-4D97-AF65-F5344CB8AC3E}">
        <p14:creationId xmlns:p14="http://schemas.microsoft.com/office/powerpoint/2010/main" val="1844210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055" y="1332254"/>
            <a:ext cx="11197390" cy="3244158"/>
          </a:xfrm>
          <a:prstGeom prst="rect">
            <a:avLst/>
          </a:prstGeom>
        </p:spPr>
        <p:txBody>
          <a:bodyPr wrap="square">
            <a:spAutoFit/>
          </a:bodyPr>
          <a:lstStyle/>
          <a:p>
            <a:pPr algn="just">
              <a:lnSpc>
                <a:spcPct val="150000"/>
              </a:lnSpc>
            </a:pPr>
            <a:r>
              <a:rPr lang="en-US" sz="2800" b="1">
                <a:solidFill>
                  <a:srgbClr val="002060"/>
                </a:solidFill>
                <a:latin typeface="Arial-Rounded" pitchFamily="34" charset="0"/>
                <a:ea typeface="Arial-Rounded" pitchFamily="34" charset="0"/>
                <a:cs typeface="Arial-Rounded" pitchFamily="34" charset="0"/>
              </a:rPr>
              <a:t> 	</a:t>
            </a:r>
            <a:r>
              <a:rPr lang="vi-VN" sz="2800" b="0" i="0">
                <a:effectLst/>
                <a:latin typeface="arial" panose="020B0604020202020204" pitchFamily="34" charset="0"/>
              </a:rPr>
              <a:t>Chủ nhật, em được nghỉ học. Buổi trưa, mẹ bận rộn nấu cơm. Em liền chạy vào bếp để giúp mẹ. Mẹ đã nhờ em nhặt và rửa rau. Em vui vẻ nhận lời. Sau khi rửa rau sạch sẽ, em còn giúp mẹ vo gạo nữa. Hai mẹ con làm việc rất vui vẻ. Trong bữa ăn, em đã được cả nhà khen. Em cảm thấy rất vui.</a:t>
            </a:r>
            <a:endParaRPr lang="en-US" sz="2800" b="1" dirty="0">
              <a:solidFill>
                <a:srgbClr val="002060"/>
              </a:solidFill>
              <a:latin typeface="Arial-Rounded" pitchFamily="34" charset="0"/>
              <a:ea typeface="Arial-Rounded" pitchFamily="34" charset="0"/>
              <a:cs typeface="Arial-Rounded" pitchFamily="34" charset="0"/>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Tree>
    <p:extLst>
      <p:ext uri="{BB962C8B-B14F-4D97-AF65-F5344CB8AC3E}">
        <p14:creationId xmlns:p14="http://schemas.microsoft.com/office/powerpoint/2010/main" val="2858770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6055" y="1332254"/>
            <a:ext cx="11197390" cy="3890489"/>
          </a:xfrm>
          <a:prstGeom prst="rect">
            <a:avLst/>
          </a:prstGeom>
        </p:spPr>
        <p:txBody>
          <a:bodyPr wrap="square">
            <a:spAutoFit/>
          </a:bodyPr>
          <a:lstStyle/>
          <a:p>
            <a:pPr algn="just">
              <a:lnSpc>
                <a:spcPct val="150000"/>
              </a:lnSpc>
            </a:pPr>
            <a:r>
              <a:rPr lang="en-US" sz="2800" b="1">
                <a:solidFill>
                  <a:srgbClr val="002060"/>
                </a:solidFill>
                <a:latin typeface="Arial-Rounded" pitchFamily="34" charset="0"/>
                <a:ea typeface="Arial-Rounded" pitchFamily="34" charset="0"/>
                <a:cs typeface="Arial-Rounded" pitchFamily="34" charset="0"/>
              </a:rPr>
              <a:t> 	</a:t>
            </a:r>
            <a:r>
              <a:rPr lang="vi-VN" sz="2800" b="0" i="0">
                <a:effectLst/>
                <a:latin typeface="arial" panose="020B0604020202020204" pitchFamily="34" charset="0"/>
              </a:rPr>
              <a:t>Hôm qua, gia đình em quyết định tổng vệ sinh nhà cửa. Bố dọn dẹp phòng khách. Mẹ phụ trách phòng bếp. Còn chị gái lau dọn phòng ngủ. Em nhỏ tuổi nhất nhưng vẫn xung phong giúp chăm sóc vườn cây. Em đã nhặt thật sạch toàn bộ cỏ. Sau đó, em còn tưới nước cho cây cối trong vườn. Công việc khá vất vả nhưng em cảm thấy rất vui vẻ.</a:t>
            </a:r>
            <a:endParaRPr lang="en-US" sz="2800" b="1" dirty="0">
              <a:solidFill>
                <a:srgbClr val="002060"/>
              </a:solidFill>
              <a:latin typeface="Arial-Rounded" pitchFamily="34" charset="0"/>
              <a:ea typeface="Arial-Rounded" pitchFamily="34" charset="0"/>
              <a:cs typeface="Arial-Rounded" pitchFamily="34" charset="0"/>
            </a:endParaRPr>
          </a:p>
        </p:txBody>
      </p:sp>
      <p:pic>
        <p:nvPicPr>
          <p:cNvPr id="5" name="图片 5"/>
          <p:cNvPicPr>
            <a:picLocks noChangeAspect="1"/>
          </p:cNvPicPr>
          <p:nvPr/>
        </p:nvPicPr>
        <p:blipFill rotWithShape="1">
          <a:blip r:embed="rId2" cstate="print">
            <a:extLst>
              <a:ext uri="{28A0092B-C50C-407E-A947-70E740481C1C}">
                <a14:useLocalDpi xmlns:a14="http://schemas.microsoft.com/office/drawing/2010/main" val="0"/>
              </a:ext>
            </a:extLst>
          </a:blip>
          <a:srcRect t="26626" b="33866"/>
          <a:stretch/>
        </p:blipFill>
        <p:spPr>
          <a:xfrm>
            <a:off x="4541837" y="5229727"/>
            <a:ext cx="5931736" cy="1628273"/>
          </a:xfrm>
          <a:prstGeom prst="rect">
            <a:avLst/>
          </a:prstGeom>
        </p:spPr>
      </p:pic>
    </p:spTree>
    <p:extLst>
      <p:ext uri="{BB962C8B-B14F-4D97-AF65-F5344CB8AC3E}">
        <p14:creationId xmlns:p14="http://schemas.microsoft.com/office/powerpoint/2010/main" val="16548332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959</TotalTime>
  <Words>668</Words>
  <Application>Microsoft Office PowerPoint</Application>
  <PresentationFormat>Widescreen</PresentationFormat>
  <Paragraphs>44</Paragraphs>
  <Slides>13</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Arial</vt:lpstr>
      <vt:lpstr>Arial</vt:lpstr>
      <vt:lpstr>Arial-Rounded</vt:lpstr>
      <vt:lpstr>Calibri</vt:lpstr>
      <vt:lpstr>Calibri Light</vt:lpstr>
      <vt:lpstr>HP001 4 hàng</vt:lpstr>
      <vt:lpstr>HP001 4H</vt:lpstr>
      <vt:lpstr>iCiel Crocante</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246</cp:revision>
  <dcterms:created xsi:type="dcterms:W3CDTF">2021-05-29T04:05:18Z</dcterms:created>
  <dcterms:modified xsi:type="dcterms:W3CDTF">2021-12-24T09:36:45Z</dcterms:modified>
</cp:coreProperties>
</file>