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2" r:id="rId3"/>
    <p:sldMasterId id="2147483682" r:id="rId4"/>
    <p:sldMasterId id="2147483691" r:id="rId5"/>
    <p:sldMasterId id="2147483701" r:id="rId6"/>
    <p:sldMasterId id="2147483711" r:id="rId7"/>
  </p:sldMasterIdLst>
  <p:notesMasterIdLst>
    <p:notesMasterId r:id="rId38"/>
  </p:notesMasterIdLst>
  <p:sldIdLst>
    <p:sldId id="257" r:id="rId8"/>
    <p:sldId id="327" r:id="rId9"/>
    <p:sldId id="326" r:id="rId10"/>
    <p:sldId id="325" r:id="rId11"/>
    <p:sldId id="258" r:id="rId12"/>
    <p:sldId id="353" r:id="rId13"/>
    <p:sldId id="391" r:id="rId14"/>
    <p:sldId id="406" r:id="rId15"/>
    <p:sldId id="308" r:id="rId16"/>
    <p:sldId id="320" r:id="rId17"/>
    <p:sldId id="321" r:id="rId18"/>
    <p:sldId id="328" r:id="rId19"/>
    <p:sldId id="261" r:id="rId20"/>
    <p:sldId id="417" r:id="rId21"/>
    <p:sldId id="303" r:id="rId22"/>
    <p:sldId id="422" r:id="rId23"/>
    <p:sldId id="424" r:id="rId24"/>
    <p:sldId id="322" r:id="rId25"/>
    <p:sldId id="298" r:id="rId26"/>
    <p:sldId id="316" r:id="rId27"/>
    <p:sldId id="313" r:id="rId28"/>
    <p:sldId id="317" r:id="rId29"/>
    <p:sldId id="323" r:id="rId30"/>
    <p:sldId id="318" r:id="rId31"/>
    <p:sldId id="305" r:id="rId32"/>
    <p:sldId id="268" r:id="rId33"/>
    <p:sldId id="319" r:id="rId34"/>
    <p:sldId id="402" r:id="rId35"/>
    <p:sldId id="403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4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24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014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697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32478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195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997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410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3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33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405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0084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8454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925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640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6546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578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52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23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144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47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0348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056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8672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38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9620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298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6018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994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816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1065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934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404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4967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251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59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27697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7172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51566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880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1753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422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845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91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1693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4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9057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12357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0679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6036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045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996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9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10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0894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10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0624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050505"/>
                </a:solidFill>
              </a:rPr>
              <a:t>FeistyForwarders_0968120672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4096029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42B36-A591-48A7-9A69-97DE04933170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050505"/>
                </a:solidFill>
              </a:rPr>
              <a:t>FeistyForwarders_0968120672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44522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10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4095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10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6080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024195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5200824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0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3122" y="1323940"/>
            <a:ext cx="3217155" cy="27222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023681">
            <a:off x="374754" y="2164766"/>
            <a:ext cx="264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nối tiếp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5698" y="90260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2465698" y="2917488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2465698" y="492283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61061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286573"/>
            <a:ext cx="10097970" cy="7144573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0" y="823986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3580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5879" y="2591364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8112" y="3526230"/>
            <a:ext cx="350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750" y="4344461"/>
            <a:ext cx="3245944" cy="25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024195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5041026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0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3122" y="1323940"/>
            <a:ext cx="3217155" cy="27222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023681">
            <a:off x="374754" y="2164766"/>
            <a:ext cx="264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nối tiếp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5698" y="90260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2465698" y="2917488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2465698" y="492283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20401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031" y="5513167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 (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14897"/>
          <a:stretch/>
        </p:blipFill>
        <p:spPr>
          <a:xfrm>
            <a:off x="1959292" y="1609321"/>
            <a:ext cx="3584257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/>
          <a:stretch/>
        </p:blipFill>
        <p:spPr>
          <a:xfrm>
            <a:off x="6745612" y="1609321"/>
            <a:ext cx="3806456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ụ bà 76 tuổi cặm cụi khâu vá cho cả nhà gây &amp;#39;sốt&amp;#39; mạng - VnExpress Đời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55" y="3034490"/>
            <a:ext cx="2717203" cy="30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2300181" y="747564"/>
            <a:ext cx="7995683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cắm cúi</a:t>
            </a:r>
            <a:endParaRPr lang="vi-VN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2413767" y="937181"/>
            <a:ext cx="311888" cy="311888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2610629" y="747563"/>
            <a:ext cx="737478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               </a:t>
            </a: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gợi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tả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dáng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vẻ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hơi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cúi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xuống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chăm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chú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mải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miết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xung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quanh</a:t>
            </a:r>
            <a:endParaRPr lang="en-US" sz="2400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2" descr="Một tiết học hòa nhập thú vị - Tuổi Trẻ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034491"/>
            <a:ext cx="4022876" cy="30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071" y="882870"/>
            <a:ext cx="1341557" cy="875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790114" y="54133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LUYỆN ĐỌC NHÓM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2197081" y="2278986"/>
            <a:ext cx="4144996" cy="201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Ngày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cháu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thấp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then</a:t>
            </a: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Cháu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then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Nhờ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</a:t>
            </a:r>
            <a:r>
              <a:rPr lang="en-US" sz="2133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cài 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then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4233569" y="1758292"/>
            <a:ext cx="415110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CÁNH CỬA NHỚ BÀ</a:t>
            </a:r>
            <a:endParaRPr lang="en-US" sz="2133" b="1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19362C-DFB4-4237-BF08-C7A9AF75B2DA}"/>
              </a:ext>
            </a:extLst>
          </p:cNvPr>
          <p:cNvSpPr txBox="1"/>
          <p:nvPr/>
        </p:nvSpPr>
        <p:spPr>
          <a:xfrm>
            <a:off x="6523005" y="2273340"/>
            <a:ext cx="4144996" cy="201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năm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cháu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lưng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còng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cắm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cúi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Cháu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then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then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…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5A7C947-8CD1-4918-8DDC-B26EF3C7C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43" y="2436184"/>
            <a:ext cx="406360" cy="38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E3BD-6399-44E2-B549-5BC081641D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3" y="2432329"/>
            <a:ext cx="384000" cy="3840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5179074" y="2405369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027627" y="2955857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139738" y="3381725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824447" y="3882501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880502" y="3882501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9244557" y="2408952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9336649" y="2893827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9567218" y="3331624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9271782" y="3879679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9327837" y="3879679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V="1">
            <a:off x="3987010" y="3277742"/>
            <a:ext cx="837437" cy="282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959231" y="3765725"/>
            <a:ext cx="984013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790114" y="4246219"/>
            <a:ext cx="984013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7271025" y="4288880"/>
            <a:ext cx="1831748" cy="174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4CC416E-91DD-4A0A-87BF-97290EF5A8CF}"/>
              </a:ext>
            </a:extLst>
          </p:cNvPr>
          <p:cNvSpPr txBox="1"/>
          <p:nvPr/>
        </p:nvSpPr>
        <p:spPr>
          <a:xfrm>
            <a:off x="4344215" y="4313004"/>
            <a:ext cx="4144996" cy="201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Nay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cháu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mới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Bao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cửa</a:t>
            </a:r>
            <a:r>
              <a:rPr lang="en-US" sz="2133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trời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đẩy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cửa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nhớ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nguôi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0F9FFC-FB9B-457D-8837-440263352ADB}"/>
              </a:ext>
            </a:extLst>
          </p:cNvPr>
          <p:cNvSpPr txBox="1"/>
          <p:nvPr/>
        </p:nvSpPr>
        <p:spPr>
          <a:xfrm>
            <a:off x="6679361" y="6182565"/>
            <a:ext cx="2887856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1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Đoàn</a:t>
            </a:r>
            <a:r>
              <a:rPr lang="en-US" sz="1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Thị</a:t>
            </a:r>
            <a:r>
              <a:rPr lang="en-US" sz="1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Lam </a:t>
            </a:r>
            <a:r>
              <a:rPr lang="en-US" sz="16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Luyến</a:t>
            </a:r>
            <a:r>
              <a:rPr lang="en-US" sz="1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E3B7840-AF9B-4062-8CD1-62550D10F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65" y="4541913"/>
            <a:ext cx="384000" cy="38400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7069877" y="4417292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7069877" y="4945941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857918" y="5452873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158915" y="5906520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7214970" y="5906520"/>
            <a:ext cx="112111" cy="38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5318622" y="5292446"/>
            <a:ext cx="1589599" cy="2004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/>
        </p:nvCxnSpPr>
        <p:spPr>
          <a:xfrm>
            <a:off x="5887013" y="6290520"/>
            <a:ext cx="121162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50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5221966" y="2015720"/>
            <a:ext cx="286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THI ĐỌC</a:t>
            </a:r>
            <a:endParaRPr lang="en-US" sz="48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8384" y="3112521"/>
            <a:ext cx="7811384" cy="141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07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Tiêu chí: </a:t>
            </a:r>
            <a:endParaRPr lang="en-US" sz="2133" b="1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07000"/>
              </a:lnSpc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667" i="1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Đọc đúng, to, rõ ràng, đúng tốc độ.</a:t>
            </a:r>
            <a:endParaRPr lang="en-US" sz="2133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667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Đọc đúng ngắt nghỉ và nhấn giọng vào các từ ngữ.</a:t>
            </a:r>
            <a:endParaRPr lang="en-US" sz="2133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2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963742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4675350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1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842" y="1468286"/>
            <a:ext cx="283294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948967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áu Yêu Bà 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42900"/>
            <a:ext cx="11125200" cy="5834063"/>
          </a:xfrm>
        </p:spPr>
      </p:pic>
    </p:spTree>
    <p:extLst>
      <p:ext uri="{BB962C8B-B14F-4D97-AF65-F5344CB8AC3E}">
        <p14:creationId xmlns:p14="http://schemas.microsoft.com/office/powerpoint/2010/main" val="21480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04428" y="1286950"/>
            <a:ext cx="1022087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3572" y="2748587"/>
            <a:ext cx="9734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cánh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81150" y="1501173"/>
            <a:ext cx="1047750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lớn,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cửa?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631" y="2753974"/>
            <a:ext cx="9734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cánh cửa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9298" y="630182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39" y="1392017"/>
            <a:ext cx="8752479" cy="45325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9298" y="630182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4"/>
          <a:stretch/>
        </p:blipFill>
        <p:spPr>
          <a:xfrm>
            <a:off x="4798718" y="1392016"/>
            <a:ext cx="2923861" cy="45325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2102" r="33297" b="-2102"/>
          <a:stretch/>
        </p:blipFill>
        <p:spPr>
          <a:xfrm>
            <a:off x="8329769" y="1499966"/>
            <a:ext cx="2923861" cy="45325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1961" r="-734" b="-1961"/>
          <a:stretch/>
        </p:blipFill>
        <p:spPr>
          <a:xfrm>
            <a:off x="1567019" y="1392016"/>
            <a:ext cx="2923861" cy="45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8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58048" y="1355885"/>
            <a:ext cx="1009105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lên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của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28101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/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/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016315" y="3666728"/>
            <a:ext cx="3111088" cy="1466361"/>
            <a:chOff x="10416387" y="2276833"/>
            <a:chExt cx="4172718" cy="1630450"/>
          </a:xfrm>
        </p:grpSpPr>
        <p:pic>
          <p:nvPicPr>
            <p:cNvPr id="85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6" name="TextBox 85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/>
                <a:t>về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48989" y="3635086"/>
            <a:ext cx="2881239" cy="1466361"/>
            <a:chOff x="630726" y="1461607"/>
            <a:chExt cx="3864435" cy="1630450"/>
          </a:xfrm>
        </p:grpSpPr>
        <p:pic>
          <p:nvPicPr>
            <p:cNvPr id="82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/>
                <a:t>đẩy</a:t>
              </a:r>
              <a:endParaRPr lang="en-US" sz="32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736" y="608710"/>
            <a:ext cx="1049666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08901" y="1693190"/>
            <a:ext cx="2881774" cy="1466361"/>
            <a:chOff x="5913437" y="2276833"/>
            <a:chExt cx="3865152" cy="1630450"/>
          </a:xfrm>
        </p:grpSpPr>
        <p:pic>
          <p:nvPicPr>
            <p:cNvPr id="4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/>
                <a:t>cài</a:t>
              </a:r>
              <a:endParaRPr lang="en-US" dirty="0"/>
            </a:p>
          </p:txBody>
        </p:sp>
      </p:grpSp>
      <p:sp>
        <p:nvSpPr>
          <p:cNvPr id="48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2" y="3655853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8" y="3718924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5" y="5578815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2" y="3485992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978364" y="1686881"/>
            <a:ext cx="2328789" cy="1466361"/>
            <a:chOff x="630726" y="1461607"/>
            <a:chExt cx="3123466" cy="1630450"/>
          </a:xfrm>
        </p:grpSpPr>
        <p:pic>
          <p:nvPicPr>
            <p:cNvPr id="5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709093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/>
                <a:t>cánh</a:t>
              </a:r>
              <a:r>
                <a:rPr lang="en-US" sz="3200" dirty="0"/>
                <a:t> </a:t>
              </a:r>
              <a:r>
                <a:rPr lang="en-US" sz="3200" dirty="0" err="1"/>
                <a:t>cửa</a:t>
              </a:r>
              <a:endParaRPr lang="en-US" sz="3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939916" y="1710971"/>
            <a:ext cx="2920588" cy="1466361"/>
            <a:chOff x="10416387" y="2276833"/>
            <a:chExt cx="3917211" cy="1630450"/>
          </a:xfrm>
        </p:grpSpPr>
        <p:pic>
          <p:nvPicPr>
            <p:cNvPr id="5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10952950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/>
                <a:t>then</a:t>
              </a:r>
            </a:p>
          </p:txBody>
        </p:sp>
      </p:grpSp>
      <p:pic>
        <p:nvPicPr>
          <p:cNvPr id="6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95778" y="3635086"/>
            <a:ext cx="2767474" cy="1466361"/>
            <a:chOff x="5913437" y="2276833"/>
            <a:chExt cx="3711848" cy="1630450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6526652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/>
                <a:t>lưng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65243" y="3647827"/>
            <a:ext cx="2881239" cy="1466361"/>
            <a:chOff x="630726" y="1461607"/>
            <a:chExt cx="3864435" cy="1630450"/>
          </a:xfrm>
        </p:grpSpPr>
        <p:pic>
          <p:nvPicPr>
            <p:cNvPr id="7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>
                  <a:solidFill>
                    <a:srgbClr val="FF0000"/>
                  </a:solidFill>
                </a:rPr>
                <a:t>đẩy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26791" y="3671917"/>
            <a:ext cx="3111088" cy="1466361"/>
            <a:chOff x="10416387" y="2276833"/>
            <a:chExt cx="4172718" cy="1630450"/>
          </a:xfrm>
        </p:grpSpPr>
        <p:pic>
          <p:nvPicPr>
            <p:cNvPr id="7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solidFill>
                    <a:srgbClr val="FF0000"/>
                  </a:solidFill>
                </a:rPr>
                <a:t>về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520976" y="3619768"/>
            <a:ext cx="3111088" cy="1466361"/>
            <a:chOff x="10416387" y="2276833"/>
            <a:chExt cx="4172718" cy="1630450"/>
          </a:xfrm>
        </p:grpSpPr>
        <p:pic>
          <p:nvPicPr>
            <p:cNvPr id="79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/>
                <a:t>nhà</a:t>
              </a:r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708901" y="1693189"/>
            <a:ext cx="2881774" cy="1466361"/>
            <a:chOff x="5913437" y="2276833"/>
            <a:chExt cx="3865152" cy="1630450"/>
          </a:xfrm>
        </p:grpSpPr>
        <p:pic>
          <p:nvPicPr>
            <p:cNvPr id="88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9" name="TextBox 88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solidFill>
                    <a:srgbClr val="FF0000"/>
                  </a:solidFill>
                </a:rPr>
                <a:t>cài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 animBg="1"/>
      <p:bldP spid="49" grpId="0" animBg="1"/>
      <p:bldP spid="50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555074" y="417561"/>
            <a:ext cx="563246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</a:t>
            </a: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417ECD-513C-4AF3-85E8-02A62FFF7D48}"/>
              </a:ext>
            </a:extLst>
          </p:cNvPr>
          <p:cNvGrpSpPr/>
          <p:nvPr/>
        </p:nvGrpSpPr>
        <p:grpSpPr>
          <a:xfrm>
            <a:off x="2717189" y="941465"/>
            <a:ext cx="1747315" cy="994199"/>
            <a:chOff x="777906" y="2168297"/>
            <a:chExt cx="1310486" cy="745649"/>
          </a:xfrm>
        </p:grpSpPr>
        <p:pic>
          <p:nvPicPr>
            <p:cNvPr id="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29CFB1C-EEAA-444D-9743-F7C621334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68297"/>
              <a:ext cx="1310486" cy="74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3084E1-50F9-4520-AAAF-4C012D51F2C5}"/>
                </a:ext>
              </a:extLst>
            </p:cNvPr>
            <p:cNvSpPr txBox="1"/>
            <p:nvPr/>
          </p:nvSpPr>
          <p:spPr>
            <a:xfrm>
              <a:off x="913222" y="2410223"/>
              <a:ext cx="1175170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cánh</a:t>
              </a:r>
              <a:r>
                <a:rPr lang="en-US" sz="2000" kern="0" dirty="0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cửa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EDE3B81-BFA0-4660-9F56-EEA9C27D326A}"/>
              </a:ext>
            </a:extLst>
          </p:cNvPr>
          <p:cNvGrpSpPr/>
          <p:nvPr/>
        </p:nvGrpSpPr>
        <p:grpSpPr>
          <a:xfrm>
            <a:off x="5194158" y="1084049"/>
            <a:ext cx="1791231" cy="811241"/>
            <a:chOff x="777906" y="2185316"/>
            <a:chExt cx="1343423" cy="608431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0A4A856E-E021-4822-9716-DDC60738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66E9C2-F41B-4935-AE5A-4AD974FC6DE8}"/>
                </a:ext>
              </a:extLst>
            </p:cNvPr>
            <p:cNvSpPr txBox="1"/>
            <p:nvPr/>
          </p:nvSpPr>
          <p:spPr>
            <a:xfrm>
              <a:off x="1073661" y="2263248"/>
              <a:ext cx="1047668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cài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798EB-6110-4917-92C1-72E58EC552D0}"/>
              </a:ext>
            </a:extLst>
          </p:cNvPr>
          <p:cNvGrpSpPr/>
          <p:nvPr/>
        </p:nvGrpSpPr>
        <p:grpSpPr>
          <a:xfrm>
            <a:off x="4219186" y="2065441"/>
            <a:ext cx="1810005" cy="901703"/>
            <a:chOff x="777906" y="2185316"/>
            <a:chExt cx="1357504" cy="676277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04C27E4-4E79-4742-9719-C1EC88D37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3897B9-A093-4D3D-9F5A-611A8DC2B562}"/>
                </a:ext>
              </a:extLst>
            </p:cNvPr>
            <p:cNvSpPr txBox="1"/>
            <p:nvPr/>
          </p:nvSpPr>
          <p:spPr>
            <a:xfrm>
              <a:off x="1087742" y="2360881"/>
              <a:ext cx="1047668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lưng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3C70FD-426D-47B6-BB17-756319A0CB4F}"/>
              </a:ext>
            </a:extLst>
          </p:cNvPr>
          <p:cNvGrpSpPr/>
          <p:nvPr/>
        </p:nvGrpSpPr>
        <p:grpSpPr>
          <a:xfrm>
            <a:off x="7527545" y="998834"/>
            <a:ext cx="1850401" cy="803376"/>
            <a:chOff x="1004700" y="2185316"/>
            <a:chExt cx="1387801" cy="602532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EE4E4C1-005B-439D-B9FE-91901364F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8CB4EB-4915-4B35-8A0E-326894A0BD35}"/>
                </a:ext>
              </a:extLst>
            </p:cNvPr>
            <p:cNvSpPr txBox="1"/>
            <p:nvPr/>
          </p:nvSpPr>
          <p:spPr>
            <a:xfrm>
              <a:off x="1217331" y="2326595"/>
              <a:ext cx="1175170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then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0828DC-060F-42DF-A76E-00EA734B5297}"/>
              </a:ext>
            </a:extLst>
          </p:cNvPr>
          <p:cNvGrpSpPr/>
          <p:nvPr/>
        </p:nvGrpSpPr>
        <p:grpSpPr>
          <a:xfrm>
            <a:off x="6466276" y="2163769"/>
            <a:ext cx="1783729" cy="803376"/>
            <a:chOff x="1004700" y="2185316"/>
            <a:chExt cx="1337797" cy="602532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8D503F1-4125-49D7-82F0-BB4ADDFC3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3291CF-53CA-4537-B89A-130D1B80837D}"/>
                </a:ext>
              </a:extLst>
            </p:cNvPr>
            <p:cNvSpPr txBox="1"/>
            <p:nvPr/>
          </p:nvSpPr>
          <p:spPr>
            <a:xfrm>
              <a:off x="1294829" y="2312763"/>
              <a:ext cx="1047668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về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B6331D-97D6-475D-83AC-F4FF28407F02}"/>
              </a:ext>
            </a:extLst>
          </p:cNvPr>
          <p:cNvGrpSpPr/>
          <p:nvPr/>
        </p:nvGrpSpPr>
        <p:grpSpPr>
          <a:xfrm>
            <a:off x="8353917" y="2039269"/>
            <a:ext cx="1713011" cy="757991"/>
            <a:chOff x="1065922" y="2185316"/>
            <a:chExt cx="1284758" cy="568493"/>
          </a:xfrm>
        </p:grpSpPr>
        <p:pic>
          <p:nvPicPr>
            <p:cNvPr id="1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90E4758-62C4-4FEE-8964-DF26E7CE6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B3DD87-3B38-46E7-A41C-608F67DBEC9A}"/>
                </a:ext>
              </a:extLst>
            </p:cNvPr>
            <p:cNvSpPr txBox="1"/>
            <p:nvPr/>
          </p:nvSpPr>
          <p:spPr>
            <a:xfrm>
              <a:off x="1303012" y="2249426"/>
              <a:ext cx="1047668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nhà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64B0A-695F-48CC-8DA0-BF99F86D328F}"/>
              </a:ext>
            </a:extLst>
          </p:cNvPr>
          <p:cNvGrpSpPr/>
          <p:nvPr/>
        </p:nvGrpSpPr>
        <p:grpSpPr>
          <a:xfrm>
            <a:off x="2387425" y="2141010"/>
            <a:ext cx="1696976" cy="803376"/>
            <a:chOff x="1004700" y="2185316"/>
            <a:chExt cx="1272732" cy="602532"/>
          </a:xfrm>
        </p:grpSpPr>
        <p:pic>
          <p:nvPicPr>
            <p:cNvPr id="2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158EE9F-5E1C-4AD4-B3C0-F211C975B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5ADDFA-CD37-40F3-8182-1CE958EE6226}"/>
                </a:ext>
              </a:extLst>
            </p:cNvPr>
            <p:cNvSpPr txBox="1"/>
            <p:nvPr/>
          </p:nvSpPr>
          <p:spPr>
            <a:xfrm>
              <a:off x="1229764" y="2282224"/>
              <a:ext cx="1047668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0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đẩy</a:t>
              </a:r>
              <a:endParaRPr lang="vi-VN" sz="200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11918" y="3371381"/>
            <a:ext cx="2366157" cy="37965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UTM Avo" panose="02040603050506020204" pitchFamily="18" charset="0"/>
                <a:cs typeface="Arial"/>
                <a:sym typeface="Arial"/>
              </a:rPr>
              <a:t>Từ chỉ hoạt động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53225" y="3328701"/>
            <a:ext cx="3063985" cy="37965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UTM Avo" panose="02040603050506020204" pitchFamily="18" charset="0"/>
                <a:cs typeface="Arial"/>
                <a:sym typeface="Arial"/>
              </a:rPr>
              <a:t>Từ không chỉ hoạt động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029191" y="3371381"/>
            <a:ext cx="0" cy="302293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53909" y="1175551"/>
            <a:ext cx="7813019" cy="102624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   Từ chỉ hoạt động </a:t>
            </a:r>
            <a:r>
              <a:rPr lang="en-US" sz="2133" kern="0">
                <a:ln>
                  <a:solidFill>
                    <a:srgbClr val="213054"/>
                  </a:solidFill>
                </a:ln>
                <a:solidFill>
                  <a:srgbClr val="213054"/>
                </a:solidFill>
                <a:latin typeface="UTM Avo" panose="02040603050506020204" pitchFamily="18" charset="0"/>
                <a:cs typeface="Arial"/>
                <a:sym typeface="Arial"/>
              </a:rPr>
              <a:t>là những từ chỉ sự vận động, cử động của người, loài vật, sự vật nhằm mục đích nào đó.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6567497" y="941464"/>
            <a:ext cx="12579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9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2.09877E-6 L 0.38912 0.4410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4" y="2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69136E-6 L -0.33658 0.4472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9" y="223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34568E-6 L 0.13217 0.4503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2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9.87654E-7 L 0.18935 0.2916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8" y="145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4.69136E-6 L 0.22917 0.4475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23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07407E-6 L -0.35787 0.4345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4" y="217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8.64198E-7 L -0.00255 0.4817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1F4360-3974-4366-8607-5CEC31FB1079}"/>
              </a:ext>
            </a:extLst>
          </p:cNvPr>
          <p:cNvSpPr txBox="1"/>
          <p:nvPr/>
        </p:nvSpPr>
        <p:spPr>
          <a:xfrm>
            <a:off x="2110144" y="746693"/>
            <a:ext cx="815976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</a:t>
            </a:r>
            <a:r>
              <a:rPr lang="vi-VN" sz="20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hợp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“</a:t>
            </a:r>
            <a:r>
              <a:rPr lang="en-US" sz="2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cửa</a:t>
            </a: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”.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4C8DBD-6AB8-4480-8D87-B7A5A2181AA6}"/>
              </a:ext>
            </a:extLst>
          </p:cNvPr>
          <p:cNvSpPr txBox="1"/>
          <p:nvPr/>
        </p:nvSpPr>
        <p:spPr>
          <a:xfrm>
            <a:off x="2344033" y="1321884"/>
            <a:ext cx="815976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M: </a:t>
            </a: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2000" b="1" kern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đẩy</a:t>
            </a:r>
            <a:r>
              <a:rPr lang="en-US" sz="2000" b="1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cửa,…</a:t>
            </a:r>
            <a:endParaRPr lang="en-US" sz="2000" b="1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90719" y="3320100"/>
            <a:ext cx="1272792" cy="870857"/>
          </a:xfrm>
          <a:prstGeom prst="ellipse">
            <a:avLst/>
          </a:prstGeom>
          <a:solidFill>
            <a:srgbClr val="FFFF99"/>
          </a:solidFill>
          <a:ln w="31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>
                <a:solidFill>
                  <a:srgbClr val="213054"/>
                </a:solidFill>
                <a:latin typeface="UTM Avo" panose="02040603050506020204" pitchFamily="18" charset="0"/>
                <a:sym typeface="Arial"/>
              </a:rPr>
              <a:t>cửa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01182" y="2703418"/>
            <a:ext cx="3331356" cy="653285"/>
            <a:chOff x="914400" y="1649494"/>
            <a:chExt cx="2498517" cy="489964"/>
          </a:xfrm>
        </p:grpSpPr>
        <p:sp>
          <p:nvSpPr>
            <p:cNvPr id="5" name="Rounded Rectangle 4"/>
            <p:cNvSpPr/>
            <p:nvPr/>
          </p:nvSpPr>
          <p:spPr>
            <a:xfrm>
              <a:off x="914400" y="1649494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đóng</a:t>
              </a:r>
            </a:p>
          </p:txBody>
        </p:sp>
        <p:cxnSp>
          <p:nvCxnSpPr>
            <p:cNvPr id="7" name="Straight Arrow Connector 6"/>
            <p:cNvCxnSpPr>
              <a:stCxn id="5" idx="3"/>
              <a:endCxn id="4" idx="1"/>
            </p:cNvCxnSpPr>
            <p:nvPr/>
          </p:nvCxnSpPr>
          <p:spPr>
            <a:xfrm>
              <a:off x="2100106" y="1885630"/>
              <a:ext cx="1312811" cy="253828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395570" y="1957949"/>
            <a:ext cx="1931545" cy="1362151"/>
            <a:chOff x="914400" y="1649494"/>
            <a:chExt cx="1448659" cy="1021613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1649494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cài</a:t>
              </a:r>
            </a:p>
          </p:txBody>
        </p:sp>
        <p:cxnSp>
          <p:nvCxnSpPr>
            <p:cNvPr id="11" name="Straight Arrow Connector 10"/>
            <p:cNvCxnSpPr>
              <a:endCxn id="4" idx="0"/>
            </p:cNvCxnSpPr>
            <p:nvPr/>
          </p:nvCxnSpPr>
          <p:spPr>
            <a:xfrm>
              <a:off x="2057062" y="2112346"/>
              <a:ext cx="305997" cy="558761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777115" y="1913091"/>
            <a:ext cx="1762277" cy="1534543"/>
            <a:chOff x="778398" y="1649494"/>
            <a:chExt cx="1321708" cy="1150907"/>
          </a:xfrm>
        </p:grpSpPr>
        <p:sp>
          <p:nvSpPr>
            <p:cNvPr id="14" name="Rounded Rectangle 13"/>
            <p:cNvSpPr/>
            <p:nvPr/>
          </p:nvSpPr>
          <p:spPr>
            <a:xfrm>
              <a:off x="914400" y="1649494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khép</a:t>
              </a:r>
            </a:p>
          </p:txBody>
        </p:sp>
        <p:cxnSp>
          <p:nvCxnSpPr>
            <p:cNvPr id="15" name="Straight Arrow Connector 14"/>
            <p:cNvCxnSpPr>
              <a:stCxn id="14" idx="2"/>
              <a:endCxn id="4" idx="7"/>
            </p:cNvCxnSpPr>
            <p:nvPr/>
          </p:nvCxnSpPr>
          <p:spPr>
            <a:xfrm flipH="1">
              <a:off x="778398" y="2121766"/>
              <a:ext cx="728855" cy="678635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963511" y="3130321"/>
            <a:ext cx="2808015" cy="629696"/>
            <a:chOff x="-20096" y="1725048"/>
            <a:chExt cx="2106011" cy="472272"/>
          </a:xfrm>
        </p:grpSpPr>
        <p:sp>
          <p:nvSpPr>
            <p:cNvPr id="20" name="Rounded Rectangle 19"/>
            <p:cNvSpPr/>
            <p:nvPr/>
          </p:nvSpPr>
          <p:spPr>
            <a:xfrm>
              <a:off x="900209" y="1725048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gõ</a:t>
              </a:r>
            </a:p>
          </p:txBody>
        </p:sp>
        <p:cxnSp>
          <p:nvCxnSpPr>
            <p:cNvPr id="21" name="Straight Arrow Connector 20"/>
            <p:cNvCxnSpPr>
              <a:stCxn id="20" idx="1"/>
              <a:endCxn id="4" idx="6"/>
            </p:cNvCxnSpPr>
            <p:nvPr/>
          </p:nvCxnSpPr>
          <p:spPr>
            <a:xfrm flipH="1">
              <a:off x="-20096" y="1961184"/>
              <a:ext cx="920305" cy="232769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777116" y="4063421"/>
            <a:ext cx="2713057" cy="898104"/>
            <a:chOff x="-159893" y="1629397"/>
            <a:chExt cx="2034793" cy="673578"/>
          </a:xfrm>
        </p:grpSpPr>
        <p:sp>
          <p:nvSpPr>
            <p:cNvPr id="26" name="Rounded Rectangle 25"/>
            <p:cNvSpPr/>
            <p:nvPr/>
          </p:nvSpPr>
          <p:spPr>
            <a:xfrm>
              <a:off x="689194" y="1830703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mở</a:t>
              </a:r>
            </a:p>
          </p:txBody>
        </p:sp>
        <p:cxnSp>
          <p:nvCxnSpPr>
            <p:cNvPr id="27" name="Straight Arrow Connector 26"/>
            <p:cNvCxnSpPr>
              <a:stCxn id="26" idx="1"/>
              <a:endCxn id="4" idx="5"/>
            </p:cNvCxnSpPr>
            <p:nvPr/>
          </p:nvCxnSpPr>
          <p:spPr>
            <a:xfrm flipH="1" flipV="1">
              <a:off x="-159893" y="1629397"/>
              <a:ext cx="849087" cy="437442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327115" y="4190957"/>
            <a:ext cx="2401557" cy="1909383"/>
            <a:chOff x="73732" y="870938"/>
            <a:chExt cx="1801168" cy="1432037"/>
          </a:xfrm>
        </p:grpSpPr>
        <p:sp>
          <p:nvSpPr>
            <p:cNvPr id="32" name="Rounded Rectangle 31"/>
            <p:cNvSpPr/>
            <p:nvPr/>
          </p:nvSpPr>
          <p:spPr>
            <a:xfrm>
              <a:off x="689194" y="1830703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khóa</a:t>
              </a:r>
            </a:p>
          </p:txBody>
        </p:sp>
        <p:cxnSp>
          <p:nvCxnSpPr>
            <p:cNvPr id="33" name="Straight Arrow Connector 32"/>
            <p:cNvCxnSpPr>
              <a:endCxn id="4" idx="4"/>
            </p:cNvCxnSpPr>
            <p:nvPr/>
          </p:nvCxnSpPr>
          <p:spPr>
            <a:xfrm flipH="1" flipV="1">
              <a:off x="73732" y="870938"/>
              <a:ext cx="638202" cy="994794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893550" y="4063421"/>
            <a:ext cx="1580941" cy="2064795"/>
            <a:chOff x="689194" y="754379"/>
            <a:chExt cx="1185706" cy="1548596"/>
          </a:xfrm>
        </p:grpSpPr>
        <p:sp>
          <p:nvSpPr>
            <p:cNvPr id="37" name="Rounded Rectangle 36"/>
            <p:cNvSpPr/>
            <p:nvPr/>
          </p:nvSpPr>
          <p:spPr>
            <a:xfrm>
              <a:off x="689194" y="1830703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lau</a:t>
              </a:r>
            </a:p>
          </p:txBody>
        </p:sp>
        <p:cxnSp>
          <p:nvCxnSpPr>
            <p:cNvPr id="38" name="Straight Arrow Connector 37"/>
            <p:cNvCxnSpPr>
              <a:endCxn id="4" idx="3"/>
            </p:cNvCxnSpPr>
            <p:nvPr/>
          </p:nvCxnSpPr>
          <p:spPr>
            <a:xfrm flipV="1">
              <a:off x="1264465" y="754379"/>
              <a:ext cx="162403" cy="1082729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959785" y="3937235"/>
            <a:ext cx="2761075" cy="1701293"/>
            <a:chOff x="689194" y="1027005"/>
            <a:chExt cx="2070806" cy="1275970"/>
          </a:xfrm>
        </p:grpSpPr>
        <p:sp>
          <p:nvSpPr>
            <p:cNvPr id="41" name="Rounded Rectangle 40"/>
            <p:cNvSpPr/>
            <p:nvPr/>
          </p:nvSpPr>
          <p:spPr>
            <a:xfrm>
              <a:off x="689194" y="1830703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tháo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1507173" y="1027005"/>
              <a:ext cx="1252827" cy="793901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480021" y="3600349"/>
            <a:ext cx="3288825" cy="839588"/>
            <a:chOff x="689194" y="1673284"/>
            <a:chExt cx="2466619" cy="629691"/>
          </a:xfrm>
        </p:grpSpPr>
        <p:sp>
          <p:nvSpPr>
            <p:cNvPr id="64" name="Rounded Rectangle 63"/>
            <p:cNvSpPr/>
            <p:nvPr/>
          </p:nvSpPr>
          <p:spPr>
            <a:xfrm>
              <a:off x="689194" y="1830703"/>
              <a:ext cx="1185706" cy="472272"/>
            </a:xfrm>
            <a:prstGeom prst="roundRect">
              <a:avLst/>
            </a:prstGeom>
            <a:solidFill>
              <a:srgbClr val="66FFFF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…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1860569" y="1673284"/>
              <a:ext cx="1295244" cy="396711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750257" y="1203921"/>
            <a:ext cx="19404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7825998" y="1236267"/>
            <a:ext cx="7291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4" y="205763"/>
            <a:ext cx="12261574" cy="6652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956" y="1164946"/>
            <a:ext cx="9012450" cy="609317"/>
          </a:xfrm>
          <a:prstGeom prst="rect">
            <a:avLst/>
          </a:prstGeom>
          <a:noFill/>
        </p:spPr>
        <p:txBody>
          <a:bodyPr wrap="square" lIns="70025" tIns="35012" rIns="70025" bIns="35012" rtlCol="0">
            <a:spAutoFit/>
          </a:bodyPr>
          <a:lstStyle/>
          <a:p>
            <a:pPr defTabSz="700248">
              <a:defRPr/>
            </a:pPr>
            <a:r>
              <a:rPr lang="en-US" sz="3500" b="1" err="1">
                <a:solidFill>
                  <a:prstClr val="white"/>
                </a:solidFill>
                <a:latin typeface="HP001 4 hang 1 ô ly" pitchFamily="34" charset="0"/>
              </a:rPr>
              <a:t>Thứ</a:t>
            </a:r>
            <a:r>
              <a:rPr lang="en-US" sz="3500" b="1">
                <a:solidFill>
                  <a:prstClr val="white"/>
                </a:solidFill>
                <a:latin typeface="HP001 4 hang 1 ô ly" pitchFamily="34" charset="0"/>
              </a:rPr>
              <a:t> hai </a:t>
            </a:r>
            <a:r>
              <a:rPr lang="en-US" sz="3500" b="1" err="1">
                <a:solidFill>
                  <a:prstClr val="white"/>
                </a:solidFill>
                <a:latin typeface="HP001 4 hang 1 ô ly" pitchFamily="34" charset="0"/>
              </a:rPr>
              <a:t>ngày</a:t>
            </a:r>
            <a:r>
              <a:rPr lang="en-US" sz="3500" b="1">
                <a:solidFill>
                  <a:prstClr val="white"/>
                </a:solidFill>
                <a:latin typeface="HP001 4 hang 1 ô ly" pitchFamily="34" charset="0"/>
              </a:rPr>
              <a:t> 20 </a:t>
            </a: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tháng</a:t>
            </a:r>
            <a:r>
              <a:rPr lang="en-US" sz="3500" b="1" dirty="0">
                <a:solidFill>
                  <a:prstClr val="white"/>
                </a:solidFill>
                <a:latin typeface="HP001 4 hang 1 ô ly" pitchFamily="34" charset="0"/>
              </a:rPr>
              <a:t> 12 </a:t>
            </a: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HP001 4 hang 1 ô ly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1233" y="1774263"/>
            <a:ext cx="3529876" cy="609317"/>
          </a:xfrm>
          <a:prstGeom prst="rect">
            <a:avLst/>
          </a:prstGeom>
          <a:noFill/>
        </p:spPr>
        <p:txBody>
          <a:bodyPr wrap="square" lIns="70025" tIns="35012" rIns="70025" bIns="35012" rtlCol="0">
            <a:spAutoFit/>
          </a:bodyPr>
          <a:lstStyle/>
          <a:p>
            <a:pPr defTabSz="700248">
              <a:defRPr/>
            </a:pP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Tiếng</a:t>
            </a:r>
            <a:r>
              <a:rPr lang="en-US" sz="3500" b="1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Việt</a:t>
            </a:r>
            <a:endParaRPr lang="en-US" sz="3500" b="1" dirty="0">
              <a:solidFill>
                <a:prstClr val="white"/>
              </a:solidFill>
              <a:latin typeface="HP001 4 hang 1 ô ly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755648" y="2498397"/>
            <a:ext cx="12999145" cy="1261884"/>
            <a:chOff x="2347386" y="2045544"/>
            <a:chExt cx="12927075" cy="1325055"/>
          </a:xfrm>
        </p:grpSpPr>
        <p:sp>
          <p:nvSpPr>
            <p:cNvPr id="8" name="TextBox 7"/>
            <p:cNvSpPr txBox="1"/>
            <p:nvPr/>
          </p:nvSpPr>
          <p:spPr>
            <a:xfrm>
              <a:off x="2347386" y="2045544"/>
              <a:ext cx="12927075" cy="66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0248">
                <a:defRPr/>
              </a:pPr>
              <a:r>
                <a:rPr lang="en-US" sz="3500" b="1" dirty="0" err="1">
                  <a:solidFill>
                    <a:srgbClr val="FFFF00"/>
                  </a:solidFill>
                  <a:latin typeface="HP001 4 hang 1 ô ly" pitchFamily="34" charset="0"/>
                </a:rPr>
                <a:t>Đọc</a:t>
              </a:r>
              <a:r>
                <a:rPr lang="en-US" sz="3500" b="1" dirty="0">
                  <a:solidFill>
                    <a:srgbClr val="FFFF00"/>
                  </a:solidFill>
                  <a:latin typeface="HP001 4 hang 1 ô ly" pitchFamily="34" charset="0"/>
                </a:rPr>
                <a:t>: </a:t>
              </a:r>
              <a:r>
                <a:rPr lang="en-US" sz="3500" b="1" dirty="0" err="1">
                  <a:solidFill>
                    <a:srgbClr val="FFFF00"/>
                  </a:solidFill>
                  <a:latin typeface="HP001 4 hang 1 ô ly" pitchFamily="34" charset="0"/>
                </a:rPr>
                <a:t>Cánh</a:t>
              </a:r>
              <a:r>
                <a:rPr lang="en-US" sz="3500" b="1" dirty="0">
                  <a:solidFill>
                    <a:srgbClr val="FFFF00"/>
                  </a:solidFill>
                  <a:latin typeface="HP001 4 hang 1 ô ly" pitchFamily="34" charset="0"/>
                </a:rPr>
                <a:t> </a:t>
              </a:r>
              <a:r>
                <a:rPr lang="en-US" sz="3500" b="1" dirty="0" err="1">
                  <a:solidFill>
                    <a:srgbClr val="FFFF00"/>
                  </a:solidFill>
                  <a:latin typeface="HP001 4 hang 1 ô ly" pitchFamily="34" charset="0"/>
                </a:rPr>
                <a:t>cửa</a:t>
              </a:r>
              <a:r>
                <a:rPr lang="en-US" sz="3500" b="1" dirty="0">
                  <a:solidFill>
                    <a:srgbClr val="FFFF00"/>
                  </a:solidFill>
                  <a:latin typeface="HP001 4 hang 1 ô ly" pitchFamily="34" charset="0"/>
                </a:rPr>
                <a:t> </a:t>
              </a:r>
              <a:r>
                <a:rPr lang="en-US" sz="3500" b="1" dirty="0" err="1">
                  <a:solidFill>
                    <a:srgbClr val="FFFF00"/>
                  </a:solidFill>
                  <a:latin typeface="HP001 4 hang 1 ô ly" pitchFamily="34" charset="0"/>
                </a:rPr>
                <a:t>nhớ</a:t>
              </a:r>
              <a:r>
                <a:rPr lang="en-US" sz="3500" b="1" dirty="0">
                  <a:solidFill>
                    <a:srgbClr val="FFFF00"/>
                  </a:solidFill>
                  <a:latin typeface="HP001 4 hang 1 ô ly" pitchFamily="34" charset="0"/>
                </a:rPr>
                <a:t> </a:t>
              </a:r>
              <a:r>
                <a:rPr lang="en-US" sz="3500" b="1" dirty="0" err="1">
                  <a:solidFill>
                    <a:srgbClr val="FFFF00"/>
                  </a:solidFill>
                  <a:latin typeface="HP001 4 hang 1 ô ly" pitchFamily="34" charset="0"/>
                </a:rPr>
                <a:t>bà</a:t>
              </a:r>
              <a:endParaRPr lang="en-US" sz="3500" b="1" dirty="0">
                <a:solidFill>
                  <a:srgbClr val="FFFF00"/>
                </a:solidFill>
                <a:latin typeface="HP001 4 hang 1 ô ly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09120" y="2708071"/>
              <a:ext cx="8347762" cy="66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0248">
                <a:defRPr/>
              </a:pPr>
              <a:endParaRPr lang="en-US" sz="3500" b="1" dirty="0">
                <a:solidFill>
                  <a:srgbClr val="FFFF00"/>
                </a:solidFill>
                <a:latin typeface="HP001 4 hang 1 ô ly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28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64042" y="383606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YÊU CẦU CẦN ĐẠT</a:t>
            </a:r>
            <a:endParaRPr lang="zh-CN" altLang="en-US" sz="4800" dirty="0">
              <a:solidFill>
                <a:srgbClr val="FF0000"/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48522" y="1749977"/>
            <a:ext cx="10621929" cy="1405177"/>
            <a:chOff x="774356" y="888444"/>
            <a:chExt cx="10187293" cy="140517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hangingPunct="0"/>
              <a:r>
                <a:rPr lang="en-US" sz="3600" b="1">
                  <a:solidFill>
                    <a:srgbClr val="00B050"/>
                  </a:solidFill>
                  <a:latin typeface="HP001 4 hàng" pitchFamily="34" charset="0"/>
                </a:rPr>
                <a:t>Đọc đúng các từ khó, biết cách đọc bài thơ (ngắt nghỉ, nhấn giọng phù hợp).</a:t>
              </a:r>
              <a:endParaRPr lang="zh-CN" altLang="en-US" sz="3600" b="1" dirty="0">
                <a:solidFill>
                  <a:srgbClr val="00B05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52041" y="4123807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221400" y="4157977"/>
            <a:ext cx="805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HP001 4 hàng" pitchFamily="34" charset="0"/>
              </a:rPr>
              <a:t>Hiểu nội dung bài thơ, có tình cảm yêu thương đối với ông bà và những người thân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324614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5" y="1832044"/>
            <a:ext cx="6382251" cy="490393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65972" y="1431632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349628" y="1265280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4064362" y="535932"/>
            <a:ext cx="564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THẢO LUẬN NHÓM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4682695" y="2698921"/>
            <a:ext cx="5543872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Ông bà thương làm gì cho em?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Em thường làm gì cho ông bà?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Tình cảm của em đối với ông bà như thế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759" y="966819"/>
            <a:ext cx="1256664" cy="662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3A3010-419C-412B-94AE-EAD7561D5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759" y="2698920"/>
            <a:ext cx="2261811" cy="324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BC143-5A18-401B-8089-BEBEF5ECFAC3}"/>
              </a:ext>
            </a:extLst>
          </p:cNvPr>
          <p:cNvSpPr txBox="1"/>
          <p:nvPr/>
        </p:nvSpPr>
        <p:spPr>
          <a:xfrm>
            <a:off x="4371975" y="2152651"/>
            <a:ext cx="57340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Nói tình cảm của em với ông bà</a:t>
            </a:r>
            <a:endParaRPr kumimoji="0" lang="en-US" sz="2667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1A50CF-42AB-483A-858C-11CE84CD372E}"/>
              </a:ext>
            </a:extLst>
          </p:cNvPr>
          <p:cNvGrpSpPr/>
          <p:nvPr/>
        </p:nvGrpSpPr>
        <p:grpSpPr>
          <a:xfrm>
            <a:off x="2336799" y="696685"/>
            <a:ext cx="7344229" cy="5602513"/>
            <a:chOff x="0" y="1"/>
            <a:chExt cx="9144000" cy="6040404"/>
          </a:xfrm>
        </p:grpSpPr>
        <p:pic>
          <p:nvPicPr>
            <p:cNvPr id="3" name="Picture 2" descr="TUYỂN DỤNG PHÓNG VIÊN NHÍ – TẠP CHÍ THAMES UK – Thames UK English">
              <a:extLst>
                <a:ext uri="{FF2B5EF4-FFF2-40B4-BE49-F238E27FC236}">
                  <a16:creationId xmlns:a16="http://schemas.microsoft.com/office/drawing/2014/main" id="{B7F26B11-8DA7-4C1C-ACE6-86C772AD0B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0"/>
            <a:stretch/>
          </p:blipFill>
          <p:spPr bwMode="auto">
            <a:xfrm>
              <a:off x="0" y="903737"/>
              <a:ext cx="9144000" cy="505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984CB-66B8-4DF7-8794-90F57CC958AA}"/>
                </a:ext>
              </a:extLst>
            </p:cNvPr>
            <p:cNvSpPr/>
            <p:nvPr/>
          </p:nvSpPr>
          <p:spPr>
            <a:xfrm>
              <a:off x="172278" y="2716697"/>
              <a:ext cx="3366052" cy="15107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425B5C-0620-44E2-969E-64586480045C}"/>
                </a:ext>
              </a:extLst>
            </p:cNvPr>
            <p:cNvSpPr/>
            <p:nvPr/>
          </p:nvSpPr>
          <p:spPr>
            <a:xfrm>
              <a:off x="2557669" y="1961323"/>
              <a:ext cx="1152939" cy="22661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6B5196-19FA-4C14-9F6B-3B74F053DC1F}"/>
                </a:ext>
              </a:extLst>
            </p:cNvPr>
            <p:cNvSpPr/>
            <p:nvPr/>
          </p:nvSpPr>
          <p:spPr>
            <a:xfrm>
              <a:off x="4943060" y="828263"/>
              <a:ext cx="1298714" cy="3399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45B4D8-1D73-4C74-A681-E383482747FE}"/>
                </a:ext>
              </a:extLst>
            </p:cNvPr>
            <p:cNvSpPr/>
            <p:nvPr/>
          </p:nvSpPr>
          <p:spPr>
            <a:xfrm rot="5400000">
              <a:off x="3694040" y="915050"/>
              <a:ext cx="980661" cy="22661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FE8151-89AE-453E-866C-FEF0AC7C5DF7}"/>
                </a:ext>
              </a:extLst>
            </p:cNvPr>
            <p:cNvSpPr/>
            <p:nvPr/>
          </p:nvSpPr>
          <p:spPr>
            <a:xfrm rot="5400000">
              <a:off x="-422776" y="5167055"/>
              <a:ext cx="1296126" cy="4505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2" descr="TUYỂN DỤNG PHÓNG VIÊN NHÍ – TẠP CHÍ THAMES UK – Thames UK English">
              <a:extLst>
                <a:ext uri="{FF2B5EF4-FFF2-40B4-BE49-F238E27FC236}">
                  <a16:creationId xmlns:a16="http://schemas.microsoft.com/office/drawing/2014/main" id="{94D2DABA-B10F-4A4B-BA49-1901587749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0" r="72609" b="56344"/>
            <a:stretch/>
          </p:blipFill>
          <p:spPr bwMode="auto">
            <a:xfrm>
              <a:off x="0" y="1"/>
              <a:ext cx="3710608" cy="282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289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A3010-419C-412B-94AE-EAD7561D5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983" y="547169"/>
            <a:ext cx="3982540" cy="571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757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963742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50771" y="385263"/>
              <a:ext cx="4706948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6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71896" y="1239138"/>
            <a:ext cx="3217155" cy="2722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023681">
            <a:off x="459371" y="1997312"/>
            <a:ext cx="204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1010</Words>
  <Application>Microsoft Office PowerPoint</Application>
  <PresentationFormat>Widescreen</PresentationFormat>
  <Paragraphs>168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Gulim</vt:lpstr>
      <vt:lpstr>Arial</vt:lpstr>
      <vt:lpstr>Arial-Rounded</vt:lpstr>
      <vt:lpstr>Calibri</vt:lpstr>
      <vt:lpstr>Calibri Light</vt:lpstr>
      <vt:lpstr>HP001 4 hàng</vt:lpstr>
      <vt:lpstr>HP001 4 hang 1 ô ly</vt:lpstr>
      <vt:lpstr>iCiel Cadena</vt:lpstr>
      <vt:lpstr>iCiel Crocante</vt:lpstr>
      <vt:lpstr>iCiel Nabila</vt:lpstr>
      <vt:lpstr>Kalam</vt:lpstr>
      <vt:lpstr>Montserrat</vt:lpstr>
      <vt:lpstr>Times New Roman</vt:lpstr>
      <vt:lpstr>UTM Avo</vt:lpstr>
      <vt:lpstr>UTM Cookies</vt:lpstr>
      <vt:lpstr>Office Theme</vt:lpstr>
      <vt:lpstr>Doodle Sketchbook by Slidesgo</vt:lpstr>
      <vt:lpstr>1_Doodle Sketchbook by Slidesgo</vt:lpstr>
      <vt:lpstr>5_Doodle Sketchbook by Slidesgo</vt:lpstr>
      <vt:lpstr>7_Doodle Sketchbook by Slidesgo</vt:lpstr>
      <vt:lpstr>2_Doodle Sketchbook by Slidesgo</vt:lpstr>
      <vt:lpstr>3_Doodle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Nguyen Dang Quyet</cp:lastModifiedBy>
  <cp:revision>152</cp:revision>
  <dcterms:created xsi:type="dcterms:W3CDTF">2021-06-17T09:40:01Z</dcterms:created>
  <dcterms:modified xsi:type="dcterms:W3CDTF">2021-12-20T09:01:21Z</dcterms:modified>
</cp:coreProperties>
</file>