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85" r:id="rId4"/>
    <p:sldId id="283" r:id="rId5"/>
    <p:sldId id="284" r:id="rId6"/>
    <p:sldId id="257" r:id="rId7"/>
    <p:sldId id="273" r:id="rId8"/>
    <p:sldId id="278" r:id="rId9"/>
    <p:sldId id="270" r:id="rId10"/>
    <p:sldId id="274" r:id="rId11"/>
    <p:sldId id="277" r:id="rId12"/>
    <p:sldId id="265" r:id="rId13"/>
  </p:sldIdLst>
  <p:sldSz cx="16778288" cy="9475788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5"/>
    <p:restoredTop sz="94660"/>
  </p:normalViewPr>
  <p:slideViewPr>
    <p:cSldViewPr showGuides="1">
      <p:cViewPr>
        <p:scale>
          <a:sx n="59" d="100"/>
          <a:sy n="59" d="100"/>
        </p:scale>
        <p:origin x="230" y="34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475912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069806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520519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588755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88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800600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917972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2982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500749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51805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5529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文本占位符 5529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466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6776700" cy="94742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3000">
    <p:random/>
  </p:transition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gif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2.wav"/><Relationship Id="rId7" Type="http://schemas.openxmlformats.org/officeDocument/2006/relationships/image" Target="../media/image14.gif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11" Type="http://schemas.openxmlformats.org/officeDocument/2006/relationships/image" Target="../media/image19.png"/><Relationship Id="rId5" Type="http://schemas.openxmlformats.org/officeDocument/2006/relationships/image" Target="../media/image12.gif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2.wav"/><Relationship Id="rId7" Type="http://schemas.openxmlformats.org/officeDocument/2006/relationships/image" Target="../media/image14.gif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11" Type="http://schemas.openxmlformats.org/officeDocument/2006/relationships/image" Target="../media/image19.png"/><Relationship Id="rId5" Type="http://schemas.openxmlformats.org/officeDocument/2006/relationships/image" Target="../media/image12.gif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9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图片 2068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13" y="965200"/>
            <a:ext cx="13465175" cy="843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图片 2070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9938"/>
            <a:ext cx="16778288" cy="489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0" name="图片 2069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0404" y="4705521"/>
            <a:ext cx="12749212" cy="4897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772520" y="2720819"/>
            <a:ext cx="98427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92" panose="020B0603050302020204" pitchFamily="34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24166" y="1984628"/>
            <a:ext cx="169629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u="sng" dirty="0" err="1" smtClean="0">
                <a:latin typeface="HP001 4 hàng" panose="020B0603050302020204" pitchFamily="34" charset="0"/>
              </a:rPr>
              <a:t>Toán</a:t>
            </a:r>
            <a:endParaRPr lang="en-US" sz="5000" b="1" u="sng" dirty="0"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77576" y="4302939"/>
            <a:ext cx="21226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UTM Isadora" panose="02040603050506020204" pitchFamily="18" charset="0"/>
              </a:rPr>
              <a:t>(</a:t>
            </a:r>
            <a:r>
              <a:rPr lang="en-US" sz="3000" b="1" dirty="0" err="1" smtClean="0">
                <a:solidFill>
                  <a:schemeClr val="accent2">
                    <a:lumMod val="50000"/>
                  </a:schemeClr>
                </a:solidFill>
                <a:latin typeface="UTM Isadora" panose="02040603050506020204" pitchFamily="18" charset="0"/>
              </a:rPr>
              <a:t>Trang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UTM Isadora" panose="02040603050506020204" pitchFamily="18" charset="0"/>
              </a:rPr>
              <a:t> 52)</a:t>
            </a:r>
            <a:endParaRPr lang="en-US" sz="3000" b="1" dirty="0">
              <a:solidFill>
                <a:schemeClr val="accent2">
                  <a:lumMod val="50000"/>
                </a:schemeClr>
              </a:solidFill>
              <a:latin typeface="UTM Isadora" panose="020406030505060202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298450"/>
            <a:ext cx="16792575" cy="9264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61" y="6552580"/>
            <a:ext cx="5910090" cy="344491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1620392" y="1137494"/>
            <a:ext cx="1382553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500" b="1" u="sng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Bài</a:t>
            </a:r>
            <a:r>
              <a:rPr lang="en-US" altLang="en-US" sz="4500" b="1" u="sng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4</a:t>
            </a:r>
            <a:r>
              <a:rPr lang="en-US" altLang="en-US" sz="45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Một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người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thợ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dệt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ngày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thứ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nhất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dệt</a:t>
            </a:r>
            <a:r>
              <a:rPr lang="en-US" altLang="en-US" sz="4500" b="1" dirty="0">
                <a:latin typeface="UTM Isadora" panose="02040603050506020204" pitchFamily="18" charset="0"/>
              </a:rPr>
              <a:t>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được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 28,4m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vải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,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ngày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thứ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hai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dệt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nhiều</a:t>
            </a:r>
            <a:r>
              <a:rPr lang="en-US" altLang="en-US" sz="4500" b="1" dirty="0">
                <a:latin typeface="UTM Isadora" panose="02040603050506020204" pitchFamily="18" charset="0"/>
              </a:rPr>
              <a:t>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hơn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ngày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thứ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nhất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 2,2m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vải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,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ngày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thứ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ba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dệt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nhiều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hơn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ngày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thứ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hai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 1,5m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vải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.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Hỏi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cả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ba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ngày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người</a:t>
            </a:r>
            <a:r>
              <a:rPr lang="en-US" altLang="en-US" sz="4500" b="1" dirty="0">
                <a:latin typeface="UTM Isadora" panose="02040603050506020204" pitchFamily="18" charset="0"/>
              </a:rPr>
              <a:t> </a:t>
            </a:r>
            <a:r>
              <a:rPr lang="en-US" altLang="en-US" sz="4500" b="1" dirty="0" err="1">
                <a:latin typeface="UTM Isadora" panose="02040603050506020204" pitchFamily="18" charset="0"/>
              </a:rPr>
              <a:t>đ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ó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dệt</a:t>
            </a:r>
            <a:r>
              <a:rPr lang="en-US" altLang="en-US" sz="4500" b="1" dirty="0">
                <a:latin typeface="UTM Isadora" panose="02040603050506020204" pitchFamily="18" charset="0"/>
              </a:rPr>
              <a:t>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được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bao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nhiêu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mét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 </a:t>
            </a:r>
            <a:r>
              <a:rPr lang="en-US" altLang="en-US" sz="4500" b="1" dirty="0" err="1" smtClean="0">
                <a:latin typeface="UTM Isadora" panose="02040603050506020204" pitchFamily="18" charset="0"/>
              </a:rPr>
              <a:t>vải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?</a:t>
            </a:r>
            <a:endParaRPr lang="en-US" altLang="en-US" sz="4500" b="1" dirty="0">
              <a:latin typeface="UTM Isadora" panose="0204060305050602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995721" y="1857574"/>
            <a:ext cx="6450207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20392" y="2505646"/>
            <a:ext cx="29431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04768" y="2505646"/>
            <a:ext cx="1029714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647536" y="3217141"/>
            <a:ext cx="4005411" cy="288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68864" y="3217141"/>
            <a:ext cx="9433048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47536" y="3945806"/>
            <a:ext cx="3573256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660952" y="3945806"/>
            <a:ext cx="8640960" cy="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660952" y="3873799"/>
            <a:ext cx="8640960" cy="52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64408" y="4658834"/>
            <a:ext cx="3456384" cy="93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764408" y="4585294"/>
            <a:ext cx="3456384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52348" y="5227638"/>
            <a:ext cx="29193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UTM Isadora" panose="02040603050506020204" pitchFamily="18" charset="0"/>
              </a:rPr>
              <a:t>Ngày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thứ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nhất</a:t>
            </a:r>
            <a:r>
              <a:rPr lang="en-US" b="1" dirty="0" smtClean="0">
                <a:latin typeface="UTM Isadora" panose="02040603050506020204" pitchFamily="18" charset="0"/>
              </a:rPr>
              <a:t>:</a:t>
            </a:r>
            <a:endParaRPr lang="en-US" b="1" dirty="0">
              <a:latin typeface="UTM Isadora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2214" y="4735763"/>
            <a:ext cx="16818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  <a:latin typeface="UTM Isadora" panose="02040603050506020204" pitchFamily="18" charset="0"/>
              </a:rPr>
              <a:t>Tóm</a:t>
            </a:r>
            <a:r>
              <a:rPr lang="en-US" b="1" dirty="0" smtClean="0">
                <a:solidFill>
                  <a:srgbClr val="0000CC"/>
                </a:solidFill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UTM Isadora" panose="02040603050506020204" pitchFamily="18" charset="0"/>
              </a:rPr>
              <a:t>tắt</a:t>
            </a:r>
            <a:r>
              <a:rPr lang="en-US" b="1" dirty="0" smtClean="0">
                <a:solidFill>
                  <a:srgbClr val="0000CC"/>
                </a:solidFill>
                <a:latin typeface="UTM Isadora" panose="02040603050506020204" pitchFamily="18" charset="0"/>
              </a:rPr>
              <a:t>:</a:t>
            </a:r>
            <a:endParaRPr lang="en-US" b="1" dirty="0">
              <a:solidFill>
                <a:srgbClr val="0000CC"/>
              </a:solidFill>
              <a:latin typeface="UTM Isadora" panose="020406030505060202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281134" y="5458174"/>
            <a:ext cx="0" cy="2892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81134" y="5616599"/>
            <a:ext cx="22987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79892" y="5498412"/>
            <a:ext cx="0" cy="2892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52348" y="5736210"/>
            <a:ext cx="26821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UTM Isadora" panose="02040603050506020204" pitchFamily="18" charset="0"/>
              </a:rPr>
              <a:t>Ngày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thứ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hai</a:t>
            </a:r>
            <a:r>
              <a:rPr lang="en-US" b="1" dirty="0" smtClean="0">
                <a:latin typeface="UTM Isadora" panose="02040603050506020204" pitchFamily="18" charset="0"/>
              </a:rPr>
              <a:t>:</a:t>
            </a:r>
            <a:endParaRPr lang="en-US" b="1" dirty="0">
              <a:latin typeface="UTM Isadora" panose="020406030505060202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281134" y="5955807"/>
            <a:ext cx="0" cy="2892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81134" y="6114232"/>
            <a:ext cx="22987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579892" y="5996045"/>
            <a:ext cx="0" cy="2892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579892" y="6114232"/>
            <a:ext cx="9447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24664" y="5988077"/>
            <a:ext cx="0" cy="2892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81402" y="6251707"/>
            <a:ext cx="25474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UTM Isadora" panose="02040603050506020204" pitchFamily="18" charset="0"/>
              </a:rPr>
              <a:t>Ngày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thứ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ba</a:t>
            </a:r>
            <a:r>
              <a:rPr lang="en-US" b="1" dirty="0" smtClean="0">
                <a:latin typeface="UTM Isadora" panose="02040603050506020204" pitchFamily="18" charset="0"/>
              </a:rPr>
              <a:t>:</a:t>
            </a:r>
            <a:endParaRPr lang="en-US" b="1" dirty="0">
              <a:latin typeface="UTM Isadora" panose="020406030505060202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281134" y="6481432"/>
            <a:ext cx="0" cy="2892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281134" y="6626056"/>
            <a:ext cx="3239222" cy="138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520356" y="6481432"/>
            <a:ext cx="0" cy="2892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194540" y="6496597"/>
            <a:ext cx="0" cy="2892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Brace 32"/>
          <p:cNvSpPr/>
          <p:nvPr/>
        </p:nvSpPr>
        <p:spPr>
          <a:xfrm rot="16200000">
            <a:off x="5320580" y="4187237"/>
            <a:ext cx="219867" cy="2298758"/>
          </a:xfrm>
          <a:prstGeom prst="rightBrace">
            <a:avLst/>
          </a:prstGeom>
          <a:ln w="127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004768" y="4757167"/>
            <a:ext cx="949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UTM Isadora" panose="02040603050506020204" pitchFamily="18" charset="0"/>
              </a:rPr>
              <a:t>28,4m</a:t>
            </a:r>
            <a:endParaRPr lang="en-US" sz="2000" b="1" dirty="0">
              <a:latin typeface="UTM Isadora" panose="02040603050506020204" pitchFamily="18" charset="0"/>
            </a:endParaRPr>
          </a:p>
        </p:txBody>
      </p:sp>
      <p:sp>
        <p:nvSpPr>
          <p:cNvPr id="35" name="Right Brace 34"/>
          <p:cNvSpPr/>
          <p:nvPr/>
        </p:nvSpPr>
        <p:spPr>
          <a:xfrm rot="16200000">
            <a:off x="6923444" y="5432604"/>
            <a:ext cx="259068" cy="953422"/>
          </a:xfrm>
          <a:prstGeom prst="rightBrace">
            <a:avLst/>
          </a:prstGeom>
          <a:ln w="127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753763" y="5387298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UTM Isadora" panose="02040603050506020204" pitchFamily="18" charset="0"/>
              </a:rPr>
              <a:t>2,2m</a:t>
            </a:r>
            <a:endParaRPr lang="en-US" sz="2000" b="1" dirty="0">
              <a:latin typeface="UTM Isadora" panose="02040603050506020204" pitchFamily="18" charset="0"/>
            </a:endParaRPr>
          </a:p>
        </p:txBody>
      </p:sp>
      <p:sp>
        <p:nvSpPr>
          <p:cNvPr id="37" name="Right Brace 36"/>
          <p:cNvSpPr/>
          <p:nvPr/>
        </p:nvSpPr>
        <p:spPr>
          <a:xfrm rot="16200000">
            <a:off x="7726220" y="6032388"/>
            <a:ext cx="255379" cy="670310"/>
          </a:xfrm>
          <a:prstGeom prst="rightBrace">
            <a:avLst/>
          </a:prstGeom>
          <a:ln w="127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527291" y="5870914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UTM Isadora" panose="02040603050506020204" pitchFamily="18" charset="0"/>
              </a:rPr>
              <a:t>1,5m</a:t>
            </a:r>
            <a:endParaRPr lang="en-US" sz="2000" b="1" dirty="0">
              <a:latin typeface="UTM Isadora" panose="02040603050506020204" pitchFamily="18" charset="0"/>
            </a:endParaRPr>
          </a:p>
        </p:txBody>
      </p:sp>
      <p:sp>
        <p:nvSpPr>
          <p:cNvPr id="39" name="Right Brace 38"/>
          <p:cNvSpPr/>
          <p:nvPr/>
        </p:nvSpPr>
        <p:spPr>
          <a:xfrm>
            <a:off x="8316881" y="4983236"/>
            <a:ext cx="259816" cy="173193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8671333" y="5528837"/>
            <a:ext cx="7312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?m</a:t>
            </a:r>
            <a:endParaRPr lang="en-US" b="1" dirty="0">
              <a:solidFill>
                <a:srgbClr val="FF0000"/>
              </a:solidFill>
              <a:latin typeface="UTM Isadora" panose="02040603050506020204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415886" y="4632322"/>
            <a:ext cx="22442" cy="46420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425407" y="4540248"/>
            <a:ext cx="50097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Ngày</a:t>
            </a:r>
            <a:r>
              <a:rPr lang="en-US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thứ</a:t>
            </a:r>
            <a:r>
              <a:rPr lang="en-US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hai</a:t>
            </a:r>
            <a:r>
              <a:rPr lang="en-US" b="1" dirty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người</a:t>
            </a:r>
            <a:r>
              <a:rPr lang="en-US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đó</a:t>
            </a:r>
            <a:r>
              <a:rPr lang="en-US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dệt</a:t>
            </a:r>
            <a:endParaRPr lang="en-US" b="1" dirty="0">
              <a:solidFill>
                <a:srgbClr val="FF0000"/>
              </a:solidFill>
              <a:latin typeface="UTM Isadora" panose="020406030505060202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478828" y="5700973"/>
            <a:ext cx="48750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Ngày</a:t>
            </a:r>
            <a:r>
              <a:rPr lang="en-US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thứ</a:t>
            </a:r>
            <a:r>
              <a:rPr lang="en-US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ba</a:t>
            </a:r>
            <a:r>
              <a:rPr lang="en-US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người</a:t>
            </a:r>
            <a:r>
              <a:rPr lang="en-US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đó</a:t>
            </a:r>
            <a:r>
              <a:rPr lang="en-US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dệt</a:t>
            </a:r>
            <a:endParaRPr lang="en-US" b="1" dirty="0">
              <a:solidFill>
                <a:srgbClr val="FF0000"/>
              </a:solidFill>
              <a:latin typeface="UTM Isadora" panose="020406030505060202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538975" y="6830305"/>
            <a:ext cx="46313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Cả</a:t>
            </a:r>
            <a:r>
              <a:rPr lang="en-US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ba</a:t>
            </a:r>
            <a:r>
              <a:rPr lang="en-US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ngày</a:t>
            </a:r>
            <a:r>
              <a:rPr lang="en-US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người</a:t>
            </a:r>
            <a:r>
              <a:rPr lang="en-US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đó</a:t>
            </a:r>
            <a:r>
              <a:rPr lang="en-US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dệt</a:t>
            </a:r>
            <a:endParaRPr lang="en-US" b="1" dirty="0">
              <a:solidFill>
                <a:srgbClr val="FF0000"/>
              </a:solidFill>
              <a:latin typeface="UTM Isadora" panose="02040603050506020204" pitchFamily="18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7516810" y="6615903"/>
            <a:ext cx="668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941732" y="5072985"/>
            <a:ext cx="5593198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UTM Isadora" panose="02040603050506020204" pitchFamily="18" charset="0"/>
              </a:rPr>
              <a:t>Số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mét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vải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ngày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thứ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nhất</a:t>
            </a:r>
            <a:r>
              <a:rPr lang="en-US" b="1" dirty="0" smtClean="0">
                <a:latin typeface="UTM Isadora" panose="02040603050506020204" pitchFamily="18" charset="0"/>
              </a:rPr>
              <a:t> + 2,2</a:t>
            </a:r>
            <a:endParaRPr lang="en-US" b="1" dirty="0">
              <a:latin typeface="UTM Isadora" panose="0204060305050602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941732" y="6202181"/>
            <a:ext cx="5355953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UTM Isadora" panose="02040603050506020204" pitchFamily="18" charset="0"/>
              </a:rPr>
              <a:t>Số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mét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vải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ngày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thứ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hai</a:t>
            </a:r>
            <a:r>
              <a:rPr lang="en-US" b="1" dirty="0" smtClean="0">
                <a:latin typeface="UTM Isadora" panose="02040603050506020204" pitchFamily="18" charset="0"/>
              </a:rPr>
              <a:t> + 1,5</a:t>
            </a:r>
            <a:endParaRPr lang="en-US" b="1" dirty="0">
              <a:latin typeface="UTM Isadora" panose="0204060305050602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941731" y="7384303"/>
            <a:ext cx="555152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UTM Isadora" panose="02040603050506020204" pitchFamily="18" charset="0"/>
              </a:rPr>
              <a:t>Số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mét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vải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ngày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thứ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nhất</a:t>
            </a:r>
            <a:r>
              <a:rPr lang="en-US" b="1" dirty="0" smtClean="0">
                <a:latin typeface="UTM Isadora" panose="02040603050506020204" pitchFamily="18" charset="0"/>
              </a:rPr>
              <a:t> + </a:t>
            </a:r>
            <a:r>
              <a:rPr lang="en-US" b="1" dirty="0" err="1" smtClean="0">
                <a:latin typeface="UTM Isadora" panose="02040603050506020204" pitchFamily="18" charset="0"/>
              </a:rPr>
              <a:t>số</a:t>
            </a:r>
            <a:endParaRPr lang="en-US" b="1" dirty="0" smtClean="0">
              <a:latin typeface="UTM Isadora" panose="02040603050506020204" pitchFamily="18" charset="0"/>
            </a:endParaRPr>
          </a:p>
          <a:p>
            <a:r>
              <a:rPr lang="en-US" b="1" dirty="0" err="1">
                <a:latin typeface="UTM Isadora" panose="02040603050506020204" pitchFamily="18" charset="0"/>
              </a:rPr>
              <a:t>m</a:t>
            </a:r>
            <a:r>
              <a:rPr lang="en-US" b="1" dirty="0" err="1" smtClean="0">
                <a:latin typeface="UTM Isadora" panose="02040603050506020204" pitchFamily="18" charset="0"/>
              </a:rPr>
              <a:t>ét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vải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ngày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thứ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hai</a:t>
            </a:r>
            <a:r>
              <a:rPr lang="en-US" b="1" dirty="0" smtClean="0">
                <a:latin typeface="UTM Isadora" panose="02040603050506020204" pitchFamily="18" charset="0"/>
              </a:rPr>
              <a:t> + </a:t>
            </a:r>
            <a:r>
              <a:rPr lang="en-US" b="1" dirty="0" err="1" smtClean="0">
                <a:latin typeface="UTM Isadora" panose="02040603050506020204" pitchFamily="18" charset="0"/>
              </a:rPr>
              <a:t>số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mét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</a:p>
          <a:p>
            <a:r>
              <a:rPr lang="en-US" b="1" dirty="0" err="1">
                <a:latin typeface="UTM Isadora" panose="02040603050506020204" pitchFamily="18" charset="0"/>
              </a:rPr>
              <a:t>v</a:t>
            </a:r>
            <a:r>
              <a:rPr lang="en-US" b="1" dirty="0" err="1" smtClean="0">
                <a:latin typeface="UTM Isadora" panose="02040603050506020204" pitchFamily="18" charset="0"/>
              </a:rPr>
              <a:t>ải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ngày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thứ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ba</a:t>
            </a:r>
            <a:endParaRPr lang="en-US" b="1" dirty="0">
              <a:latin typeface="UTM Isadora" panose="020406030505060202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20" grpId="0"/>
      <p:bldP spid="26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2" grpId="0"/>
      <p:bldP spid="43" grpId="0"/>
      <p:bldP spid="44" grpId="0"/>
      <p:bldP spid="47" grpId="0" animBg="1"/>
      <p:bldP spid="48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图片 43011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3" name="图片 43012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440" y="346075"/>
            <a:ext cx="12025336" cy="8570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4" name="图片 43013" descr="1-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7863" y="611188"/>
            <a:ext cx="6229350" cy="9167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5" name="图片 43014" descr="1-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03450"/>
            <a:ext cx="5608638" cy="7272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760779" y="2265139"/>
            <a:ext cx="1151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err="1" smtClean="0">
                <a:latin typeface="UTM Isadora" panose="02040603050506020204" pitchFamily="18" charset="0"/>
              </a:rPr>
              <a:t>Giải</a:t>
            </a:r>
            <a:endParaRPr lang="en-US" sz="4000" b="1" u="sng" dirty="0">
              <a:latin typeface="UTM Isadora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1731" y="3119110"/>
            <a:ext cx="768832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UTM Isadora" panose="02040603050506020204" pitchFamily="18" charset="0"/>
              </a:rPr>
              <a:t>Ngày</a:t>
            </a:r>
            <a:r>
              <a:rPr lang="en-US" sz="4000" b="1" dirty="0" smtClean="0">
                <a:latin typeface="UTM Isadora" panose="02040603050506020204" pitchFamily="18" charset="0"/>
              </a:rPr>
              <a:t> </a:t>
            </a:r>
            <a:r>
              <a:rPr lang="en-US" sz="4000" b="1" dirty="0" err="1" smtClean="0">
                <a:latin typeface="UTM Isadora" panose="02040603050506020204" pitchFamily="18" charset="0"/>
              </a:rPr>
              <a:t>thứ</a:t>
            </a:r>
            <a:r>
              <a:rPr lang="en-US" sz="4000" b="1" dirty="0" smtClean="0">
                <a:latin typeface="UTM Isadora" panose="02040603050506020204" pitchFamily="18" charset="0"/>
              </a:rPr>
              <a:t> </a:t>
            </a:r>
            <a:r>
              <a:rPr lang="en-US" sz="4000" b="1" dirty="0" err="1" smtClean="0">
                <a:latin typeface="UTM Isadora" panose="02040603050506020204" pitchFamily="18" charset="0"/>
              </a:rPr>
              <a:t>hai</a:t>
            </a:r>
            <a:r>
              <a:rPr lang="en-US" sz="4000" b="1" dirty="0" smtClean="0">
                <a:latin typeface="UTM Isadora" panose="02040603050506020204" pitchFamily="18" charset="0"/>
              </a:rPr>
              <a:t> </a:t>
            </a:r>
            <a:r>
              <a:rPr lang="en-US" sz="4000" b="1" dirty="0" err="1" smtClean="0">
                <a:latin typeface="UTM Isadora" panose="02040603050506020204" pitchFamily="18" charset="0"/>
              </a:rPr>
              <a:t>người</a:t>
            </a:r>
            <a:r>
              <a:rPr lang="en-US" sz="4000" b="1" dirty="0" smtClean="0">
                <a:latin typeface="UTM Isadora" panose="02040603050506020204" pitchFamily="18" charset="0"/>
              </a:rPr>
              <a:t> </a:t>
            </a:r>
            <a:r>
              <a:rPr lang="en-US" sz="4000" b="1" dirty="0" err="1" smtClean="0">
                <a:latin typeface="UTM Isadora" panose="02040603050506020204" pitchFamily="18" charset="0"/>
              </a:rPr>
              <a:t>đó</a:t>
            </a:r>
            <a:r>
              <a:rPr lang="en-US" sz="4000" b="1" dirty="0" smtClean="0">
                <a:latin typeface="UTM Isadora" panose="02040603050506020204" pitchFamily="18" charset="0"/>
              </a:rPr>
              <a:t> </a:t>
            </a:r>
            <a:r>
              <a:rPr lang="en-US" sz="4000" b="1" dirty="0" err="1" smtClean="0">
                <a:latin typeface="UTM Isadora" panose="02040603050506020204" pitchFamily="18" charset="0"/>
              </a:rPr>
              <a:t>dệt</a:t>
            </a:r>
            <a:r>
              <a:rPr lang="en-US" sz="4000" b="1" dirty="0" smtClean="0">
                <a:latin typeface="UTM Isadora" panose="02040603050506020204" pitchFamily="18" charset="0"/>
              </a:rPr>
              <a:t> </a:t>
            </a:r>
            <a:r>
              <a:rPr lang="en-US" sz="4000" b="1" dirty="0" err="1" smtClean="0">
                <a:latin typeface="UTM Isadora" panose="02040603050506020204" pitchFamily="18" charset="0"/>
              </a:rPr>
              <a:t>được</a:t>
            </a:r>
            <a:r>
              <a:rPr lang="en-US" sz="4000" b="1" dirty="0" smtClean="0">
                <a:latin typeface="UTM Isadora" panose="02040603050506020204" pitchFamily="18" charset="0"/>
              </a:rPr>
              <a:t>:</a:t>
            </a:r>
            <a:endParaRPr lang="en-US" sz="4000" b="1" dirty="0" smtClean="0">
              <a:latin typeface="UTM Isadora" panose="02040603050506020204" pitchFamily="18" charset="0"/>
            </a:endParaRPr>
          </a:p>
          <a:p>
            <a:r>
              <a:rPr lang="en-US" sz="4000" b="1" dirty="0">
                <a:latin typeface="UTM Isadora" panose="02040603050506020204" pitchFamily="18" charset="0"/>
              </a:rPr>
              <a:t> </a:t>
            </a:r>
            <a:r>
              <a:rPr lang="en-US" sz="4000" b="1" dirty="0" smtClean="0">
                <a:latin typeface="UTM Isadora" panose="02040603050506020204" pitchFamily="18" charset="0"/>
              </a:rPr>
              <a:t>   28,4 </a:t>
            </a:r>
            <a:r>
              <a:rPr lang="en-US" sz="4000" b="1" dirty="0" smtClean="0">
                <a:latin typeface="UTM Isadora" panose="02040603050506020204" pitchFamily="18" charset="0"/>
              </a:rPr>
              <a:t>+ 2,2 = 30,6 (m)</a:t>
            </a:r>
          </a:p>
          <a:p>
            <a:r>
              <a:rPr lang="en-US" sz="4000" b="1" dirty="0" err="1" smtClean="0">
                <a:latin typeface="UTM Isadora" panose="02040603050506020204" pitchFamily="18" charset="0"/>
              </a:rPr>
              <a:t>Ngày</a:t>
            </a:r>
            <a:r>
              <a:rPr lang="en-US" sz="4000" b="1" dirty="0" smtClean="0">
                <a:latin typeface="UTM Isadora" panose="02040603050506020204" pitchFamily="18" charset="0"/>
              </a:rPr>
              <a:t> </a:t>
            </a:r>
            <a:r>
              <a:rPr lang="en-US" sz="4000" b="1" dirty="0" err="1" smtClean="0">
                <a:latin typeface="UTM Isadora" panose="02040603050506020204" pitchFamily="18" charset="0"/>
              </a:rPr>
              <a:t>thứ</a:t>
            </a:r>
            <a:r>
              <a:rPr lang="en-US" sz="4000" b="1" dirty="0" smtClean="0">
                <a:latin typeface="UTM Isadora" panose="02040603050506020204" pitchFamily="18" charset="0"/>
              </a:rPr>
              <a:t> </a:t>
            </a:r>
            <a:r>
              <a:rPr lang="en-US" sz="4000" b="1" dirty="0" err="1" smtClean="0">
                <a:latin typeface="UTM Isadora" panose="02040603050506020204" pitchFamily="18" charset="0"/>
              </a:rPr>
              <a:t>ba</a:t>
            </a:r>
            <a:r>
              <a:rPr lang="en-US" sz="4000" b="1" dirty="0" smtClean="0">
                <a:latin typeface="UTM Isadora" panose="02040603050506020204" pitchFamily="18" charset="0"/>
              </a:rPr>
              <a:t> </a:t>
            </a:r>
            <a:r>
              <a:rPr lang="en-US" sz="4000" b="1" dirty="0" err="1" smtClean="0">
                <a:latin typeface="UTM Isadora" panose="02040603050506020204" pitchFamily="18" charset="0"/>
              </a:rPr>
              <a:t>người</a:t>
            </a:r>
            <a:r>
              <a:rPr lang="en-US" sz="4000" b="1" dirty="0" smtClean="0">
                <a:latin typeface="UTM Isadora" panose="02040603050506020204" pitchFamily="18" charset="0"/>
              </a:rPr>
              <a:t> </a:t>
            </a:r>
            <a:r>
              <a:rPr lang="en-US" sz="4000" b="1" dirty="0" err="1" smtClean="0">
                <a:latin typeface="UTM Isadora" panose="02040603050506020204" pitchFamily="18" charset="0"/>
              </a:rPr>
              <a:t>đó</a:t>
            </a:r>
            <a:r>
              <a:rPr lang="en-US" sz="4000" b="1" dirty="0" smtClean="0">
                <a:latin typeface="UTM Isadora" panose="02040603050506020204" pitchFamily="18" charset="0"/>
              </a:rPr>
              <a:t> </a:t>
            </a:r>
            <a:r>
              <a:rPr lang="en-US" sz="4000" b="1" dirty="0" err="1" smtClean="0">
                <a:latin typeface="UTM Isadora" panose="02040603050506020204" pitchFamily="18" charset="0"/>
              </a:rPr>
              <a:t>dệt</a:t>
            </a:r>
            <a:r>
              <a:rPr lang="en-US" sz="4000" b="1" dirty="0" smtClean="0">
                <a:latin typeface="UTM Isadora" panose="02040603050506020204" pitchFamily="18" charset="0"/>
              </a:rPr>
              <a:t> </a:t>
            </a:r>
            <a:r>
              <a:rPr lang="en-US" sz="4000" b="1" dirty="0" err="1" smtClean="0">
                <a:latin typeface="UTM Isadora" panose="02040603050506020204" pitchFamily="18" charset="0"/>
              </a:rPr>
              <a:t>được</a:t>
            </a:r>
            <a:r>
              <a:rPr lang="en-US" sz="4000" b="1" dirty="0" smtClean="0">
                <a:latin typeface="UTM Isadora" panose="02040603050506020204" pitchFamily="18" charset="0"/>
              </a:rPr>
              <a:t>:</a:t>
            </a:r>
            <a:endParaRPr lang="en-US" sz="4000" b="1" dirty="0" smtClean="0">
              <a:latin typeface="UTM Isadora" panose="02040603050506020204" pitchFamily="18" charset="0"/>
            </a:endParaRPr>
          </a:p>
          <a:p>
            <a:r>
              <a:rPr lang="en-US" sz="4000" b="1" dirty="0">
                <a:latin typeface="UTM Isadora" panose="02040603050506020204" pitchFamily="18" charset="0"/>
              </a:rPr>
              <a:t> </a:t>
            </a:r>
            <a:r>
              <a:rPr lang="en-US" sz="4000" b="1" dirty="0" smtClean="0">
                <a:latin typeface="UTM Isadora" panose="02040603050506020204" pitchFamily="18" charset="0"/>
              </a:rPr>
              <a:t>  </a:t>
            </a:r>
            <a:r>
              <a:rPr lang="en-US" sz="4000" b="1" dirty="0" smtClean="0">
                <a:latin typeface="UTM Isadora" panose="02040603050506020204" pitchFamily="18" charset="0"/>
              </a:rPr>
              <a:t>30,6 </a:t>
            </a:r>
            <a:r>
              <a:rPr lang="en-US" sz="4000" b="1" dirty="0" smtClean="0">
                <a:latin typeface="UTM Isadora" panose="02040603050506020204" pitchFamily="18" charset="0"/>
              </a:rPr>
              <a:t>+ 1,5 = 32,1 (m)</a:t>
            </a:r>
          </a:p>
          <a:p>
            <a:r>
              <a:rPr lang="en-US" sz="4000" b="1" dirty="0" err="1" smtClean="0">
                <a:latin typeface="UTM Isadora" panose="02040603050506020204" pitchFamily="18" charset="0"/>
              </a:rPr>
              <a:t>Cả</a:t>
            </a:r>
            <a:r>
              <a:rPr lang="en-US" sz="4000" b="1" dirty="0" smtClean="0">
                <a:latin typeface="UTM Isadora" panose="02040603050506020204" pitchFamily="18" charset="0"/>
              </a:rPr>
              <a:t> </a:t>
            </a:r>
            <a:r>
              <a:rPr lang="en-US" sz="4000" b="1" dirty="0" err="1" smtClean="0">
                <a:latin typeface="UTM Isadora" panose="02040603050506020204" pitchFamily="18" charset="0"/>
              </a:rPr>
              <a:t>ba</a:t>
            </a:r>
            <a:r>
              <a:rPr lang="en-US" sz="4000" b="1" dirty="0" smtClean="0">
                <a:latin typeface="UTM Isadora" panose="02040603050506020204" pitchFamily="18" charset="0"/>
              </a:rPr>
              <a:t> </a:t>
            </a:r>
            <a:r>
              <a:rPr lang="en-US" sz="4000" b="1" dirty="0" err="1" smtClean="0">
                <a:latin typeface="UTM Isadora" panose="02040603050506020204" pitchFamily="18" charset="0"/>
              </a:rPr>
              <a:t>ngày</a:t>
            </a:r>
            <a:r>
              <a:rPr lang="en-US" sz="4000" b="1" dirty="0" smtClean="0">
                <a:latin typeface="UTM Isadora" panose="02040603050506020204" pitchFamily="18" charset="0"/>
              </a:rPr>
              <a:t> </a:t>
            </a:r>
            <a:r>
              <a:rPr lang="en-US" sz="4000" b="1" dirty="0" err="1" smtClean="0">
                <a:latin typeface="UTM Isadora" panose="02040603050506020204" pitchFamily="18" charset="0"/>
              </a:rPr>
              <a:t>người</a:t>
            </a:r>
            <a:r>
              <a:rPr lang="en-US" sz="4000" b="1" dirty="0" smtClean="0">
                <a:latin typeface="UTM Isadora" panose="02040603050506020204" pitchFamily="18" charset="0"/>
              </a:rPr>
              <a:t> </a:t>
            </a:r>
            <a:r>
              <a:rPr lang="en-US" sz="4000" b="1" dirty="0" err="1" smtClean="0">
                <a:latin typeface="UTM Isadora" panose="02040603050506020204" pitchFamily="18" charset="0"/>
              </a:rPr>
              <a:t>đó</a:t>
            </a:r>
            <a:r>
              <a:rPr lang="en-US" sz="4000" b="1" dirty="0" smtClean="0">
                <a:latin typeface="UTM Isadora" panose="02040603050506020204" pitchFamily="18" charset="0"/>
              </a:rPr>
              <a:t> </a:t>
            </a:r>
            <a:r>
              <a:rPr lang="en-US" sz="4000" b="1" dirty="0" err="1" smtClean="0">
                <a:latin typeface="UTM Isadora" panose="02040603050506020204" pitchFamily="18" charset="0"/>
              </a:rPr>
              <a:t>dệt</a:t>
            </a:r>
            <a:r>
              <a:rPr lang="en-US" sz="4000" b="1" dirty="0" smtClean="0">
                <a:latin typeface="UTM Isadora" panose="02040603050506020204" pitchFamily="18" charset="0"/>
              </a:rPr>
              <a:t> </a:t>
            </a:r>
            <a:r>
              <a:rPr lang="en-US" sz="4000" b="1" dirty="0" err="1" smtClean="0">
                <a:latin typeface="UTM Isadora" panose="02040603050506020204" pitchFamily="18" charset="0"/>
              </a:rPr>
              <a:t>được</a:t>
            </a:r>
            <a:r>
              <a:rPr lang="en-US" sz="4000" b="1" dirty="0" smtClean="0">
                <a:latin typeface="UTM Isadora" panose="02040603050506020204" pitchFamily="18" charset="0"/>
              </a:rPr>
              <a:t>:</a:t>
            </a:r>
          </a:p>
          <a:p>
            <a:r>
              <a:rPr lang="en-US" sz="4000" b="1" dirty="0">
                <a:latin typeface="UTM Isadora" panose="02040603050506020204" pitchFamily="18" charset="0"/>
              </a:rPr>
              <a:t> </a:t>
            </a:r>
            <a:r>
              <a:rPr lang="en-US" sz="4000" b="1" dirty="0" smtClean="0">
                <a:latin typeface="UTM Isadora" panose="02040603050506020204" pitchFamily="18" charset="0"/>
              </a:rPr>
              <a:t>  </a:t>
            </a:r>
            <a:r>
              <a:rPr lang="en-US" sz="4000" b="1" dirty="0" smtClean="0">
                <a:latin typeface="UTM Isadora" panose="02040603050506020204" pitchFamily="18" charset="0"/>
              </a:rPr>
              <a:t>28,4 </a:t>
            </a:r>
            <a:r>
              <a:rPr lang="en-US" sz="4000" b="1" dirty="0" smtClean="0">
                <a:latin typeface="UTM Isadora" panose="02040603050506020204" pitchFamily="18" charset="0"/>
              </a:rPr>
              <a:t>+ 30,6 + 32,1 = 91,1 (m)</a:t>
            </a:r>
          </a:p>
          <a:p>
            <a:r>
              <a:rPr lang="en-US" sz="4000" b="1" dirty="0">
                <a:latin typeface="UTM Isadora" panose="02040603050506020204" pitchFamily="18" charset="0"/>
              </a:rPr>
              <a:t>	</a:t>
            </a:r>
            <a:r>
              <a:rPr lang="en-US" sz="4000" b="1" dirty="0" smtClean="0">
                <a:latin typeface="UTM Isadora" panose="02040603050506020204" pitchFamily="18" charset="0"/>
              </a:rPr>
              <a:t>	</a:t>
            </a:r>
            <a:r>
              <a:rPr lang="en-US" sz="4000" b="1" dirty="0" err="1" smtClean="0">
                <a:latin typeface="UTM Isadora" panose="02040603050506020204" pitchFamily="18" charset="0"/>
              </a:rPr>
              <a:t>Đáp</a:t>
            </a:r>
            <a:r>
              <a:rPr lang="en-US" sz="4000" b="1" dirty="0" smtClean="0">
                <a:latin typeface="UTM Isadora" panose="02040603050506020204" pitchFamily="18" charset="0"/>
              </a:rPr>
              <a:t> </a:t>
            </a:r>
            <a:r>
              <a:rPr lang="en-US" sz="4000" b="1" dirty="0" err="1" smtClean="0">
                <a:latin typeface="UTM Isadora" panose="02040603050506020204" pitchFamily="18" charset="0"/>
              </a:rPr>
              <a:t>số</a:t>
            </a:r>
            <a:r>
              <a:rPr lang="en-US" sz="4000" b="1" dirty="0" smtClean="0">
                <a:latin typeface="UTM Isadora" panose="02040603050506020204" pitchFamily="18" charset="0"/>
              </a:rPr>
              <a:t>: 91,1m</a:t>
            </a:r>
            <a:endParaRPr lang="en-US" sz="4000" b="1" dirty="0">
              <a:latin typeface="UTM Isadora" panose="020406030505060202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1267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9888"/>
            <a:ext cx="16778288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7413" y="331788"/>
            <a:ext cx="9196387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50" y="6064250"/>
            <a:ext cx="6948488" cy="3411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3317" descr="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42773">
            <a:off x="3045364" y="408347"/>
            <a:ext cx="3055110" cy="57092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702904" y="5589231"/>
            <a:ext cx="826540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Chúc</a:t>
            </a:r>
            <a:r>
              <a:rPr lang="en-US" sz="50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0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50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0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50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0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sz="50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0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sức</a:t>
            </a:r>
            <a:r>
              <a:rPr lang="en-US" sz="50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0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khỏe</a:t>
            </a:r>
            <a:endParaRPr lang="en-US" sz="5000" kern="10" dirty="0" smtClean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HP-080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5000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v</a:t>
            </a:r>
            <a:r>
              <a:rPr lang="en-US" sz="50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à</a:t>
            </a:r>
            <a:r>
              <a:rPr lang="en-US" sz="50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000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h</a:t>
            </a:r>
            <a:r>
              <a:rPr lang="en-US" sz="50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ọc</a:t>
            </a:r>
            <a:r>
              <a:rPr lang="en-US" sz="50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0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tập</a:t>
            </a:r>
            <a:r>
              <a:rPr lang="en-US" sz="50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0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thật</a:t>
            </a:r>
            <a:r>
              <a:rPr lang="en-US" sz="50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0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tốt</a:t>
            </a:r>
            <a:r>
              <a:rPr lang="en-US" sz="50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!</a:t>
            </a:r>
            <a:endParaRPr lang="en-US" sz="5000" kern="10" dirty="0" smtClean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HP-080" panose="000004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图片 4099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9888"/>
            <a:ext cx="16778288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4100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84613"/>
            <a:ext cx="7200900" cy="559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6213" y="-3175"/>
            <a:ext cx="11522075" cy="9478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6084888" y="4561802"/>
            <a:ext cx="838835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UTM Isadora" panose="02040603050506020204" pitchFamily="18" charset="0"/>
              </a:rPr>
              <a:t>Muốn</a:t>
            </a:r>
            <a:r>
              <a:rPr lang="en-US" sz="6000" b="1" dirty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Isadora" panose="02040603050506020204" pitchFamily="18" charset="0"/>
              </a:rPr>
              <a:t>tính</a:t>
            </a:r>
            <a:r>
              <a:rPr lang="en-US" sz="6000" b="1" dirty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Isadora" panose="02040603050506020204" pitchFamily="18" charset="0"/>
              </a:rPr>
              <a:t>tổng</a:t>
            </a:r>
            <a:r>
              <a:rPr lang="en-US" sz="6000" b="1" dirty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Isadora" panose="02040603050506020204" pitchFamily="18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Isadora" panose="020406030505060202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Isadora" panose="02040603050506020204" pitchFamily="18" charset="0"/>
              </a:rPr>
              <a:t>thập</a:t>
            </a:r>
            <a:r>
              <a:rPr lang="en-US" sz="6000" b="1" dirty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Isadora" panose="02040603050506020204" pitchFamily="18" charset="0"/>
              </a:rPr>
              <a:t>phân</a:t>
            </a:r>
            <a:r>
              <a:rPr lang="en-US" sz="6000" b="1" dirty="0">
                <a:solidFill>
                  <a:srgbClr val="FF0000"/>
                </a:solidFill>
                <a:latin typeface="UTM Isadora" panose="02040603050506020204" pitchFamily="18" charset="0"/>
              </a:rPr>
              <a:t>, ta </a:t>
            </a:r>
            <a:r>
              <a:rPr lang="en-US" sz="6000" b="1" dirty="0" err="1">
                <a:solidFill>
                  <a:srgbClr val="FF0000"/>
                </a:solidFill>
                <a:latin typeface="UTM Isadora" panose="02040603050506020204" pitchFamily="18" charset="0"/>
              </a:rPr>
              <a:t>làm</a:t>
            </a:r>
            <a:r>
              <a:rPr lang="en-US" sz="6000" b="1" dirty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Isadora" panose="02040603050506020204" pitchFamily="18" charset="0"/>
              </a:rPr>
              <a:t>thế</a:t>
            </a:r>
            <a:r>
              <a:rPr lang="en-US" sz="6000" b="1" dirty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Isadora" panose="02040603050506020204" pitchFamily="18" charset="0"/>
              </a:rPr>
              <a:t>nào</a:t>
            </a:r>
            <a:r>
              <a:rPr lang="en-US" sz="6000" b="1" dirty="0">
                <a:solidFill>
                  <a:srgbClr val="FF0000"/>
                </a:solidFill>
                <a:latin typeface="UTM Isadora" panose="02040603050506020204" pitchFamily="18" charset="0"/>
              </a:rPr>
              <a:t>?</a:t>
            </a:r>
            <a:endParaRPr lang="vi-VN" sz="6000" b="1" dirty="0">
              <a:solidFill>
                <a:srgbClr val="FF0000"/>
              </a:solidFill>
            </a:endParaRPr>
          </a:p>
        </p:txBody>
      </p:sp>
      <p:pic>
        <p:nvPicPr>
          <p:cNvPr id="10" name="图片 26">
            <a:extLst>
              <a:ext uri="{FF2B5EF4-FFF2-40B4-BE49-F238E27FC236}">
                <a16:creationId xmlns:a16="http://schemas.microsoft.com/office/drawing/2014/main" xmlns="" id="{A62A8FA4-787B-44B4-8DE8-D92AE89353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512" y="5004766"/>
            <a:ext cx="304080" cy="608160"/>
          </a:xfrm>
          <a:prstGeom prst="rect">
            <a:avLst/>
          </a:prstGeom>
        </p:spPr>
      </p:pic>
      <p:pic>
        <p:nvPicPr>
          <p:cNvPr id="11" name="图片 28">
            <a:extLst>
              <a:ext uri="{FF2B5EF4-FFF2-40B4-BE49-F238E27FC236}">
                <a16:creationId xmlns:a16="http://schemas.microsoft.com/office/drawing/2014/main" xmlns="" id="{BC5079E4-B01E-45FA-A2EB-5F33DA52F9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034" y="6257889"/>
            <a:ext cx="420767" cy="495904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3F43950D-66A2-4400-9EEC-40A13A5132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48" y="7301187"/>
            <a:ext cx="413198" cy="4869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82619" y="2948302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err="1" smtClean="0">
                <a:solidFill>
                  <a:srgbClr val="0000FF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 smtClean="0">
                <a:solidFill>
                  <a:srgbClr val="0000FF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 smtClean="0">
                <a:solidFill>
                  <a:srgbClr val="0000FF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000" b="1" dirty="0" smtClean="0">
                <a:solidFill>
                  <a:srgbClr val="0000FF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4000" b="1" dirty="0" smtClean="0">
                <a:solidFill>
                  <a:srgbClr val="0000FF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 smtClean="0">
                <a:solidFill>
                  <a:srgbClr val="0000FF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4000" b="1" dirty="0" smtClean="0">
                <a:solidFill>
                  <a:srgbClr val="0000FF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 smtClean="0">
                <a:solidFill>
                  <a:srgbClr val="0000FF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altLang="en-US" sz="4000" b="1" dirty="0" smtClean="0">
                <a:solidFill>
                  <a:srgbClr val="0000FF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 smtClean="0">
                <a:solidFill>
                  <a:srgbClr val="0000FF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4000" b="1" dirty="0" smtClean="0">
                <a:solidFill>
                  <a:srgbClr val="0000FF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000" b="1" dirty="0" smtClean="0">
                <a:solidFill>
                  <a:srgbClr val="0000FF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000" b="1" dirty="0" smtClean="0">
                <a:solidFill>
                  <a:srgbClr val="0000FF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 smtClean="0">
                <a:solidFill>
                  <a:srgbClr val="0000FF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000" b="1" dirty="0" smtClean="0">
                <a:solidFill>
                  <a:srgbClr val="0000FF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 smtClean="0">
                <a:solidFill>
                  <a:srgbClr val="0000FF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4000" b="1" dirty="0" err="1" smtClean="0">
                <a:solidFill>
                  <a:srgbClr val="0000FF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 smtClean="0">
                <a:solidFill>
                  <a:srgbClr val="0000FF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4000" b="1" dirty="0" smtClean="0">
                <a:solidFill>
                  <a:srgbClr val="0000FF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0000FF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UTM Isadora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06137" y="4876769"/>
            <a:ext cx="11572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UTM Isadora" panose="02040603050506020204" pitchFamily="18" charset="0"/>
              </a:rPr>
              <a:t>Viết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số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hạng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này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dưới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số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hạng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kia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sao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cho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các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</a:p>
          <a:p>
            <a:r>
              <a:rPr lang="en-US" b="1" dirty="0" err="1" smtClean="0">
                <a:latin typeface="UTM Isadora" panose="02040603050506020204" pitchFamily="18" charset="0"/>
              </a:rPr>
              <a:t>chữ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số</a:t>
            </a:r>
            <a:r>
              <a:rPr lang="en-US" b="1" dirty="0" smtClean="0">
                <a:latin typeface="UTM Isadora" panose="02040603050506020204" pitchFamily="18" charset="0"/>
              </a:rPr>
              <a:t> ở </a:t>
            </a:r>
            <a:r>
              <a:rPr lang="en-US" b="1" dirty="0" err="1" smtClean="0">
                <a:latin typeface="UTM Isadora" panose="02040603050506020204" pitchFamily="18" charset="0"/>
              </a:rPr>
              <a:t>cùng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một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hàng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thẳng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cột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với</a:t>
            </a:r>
            <a:r>
              <a:rPr lang="en-US" b="1" dirty="0" smtClean="0">
                <a:latin typeface="UTM Isadora" panose="02040603050506020204" pitchFamily="18" charset="0"/>
              </a:rPr>
              <a:t> </a:t>
            </a:r>
            <a:r>
              <a:rPr lang="en-US" b="1" dirty="0" err="1" smtClean="0">
                <a:latin typeface="UTM Isadora" panose="02040603050506020204" pitchFamily="18" charset="0"/>
              </a:rPr>
              <a:t>nhau</a:t>
            </a:r>
            <a:r>
              <a:rPr lang="en-US" b="1" dirty="0" smtClean="0">
                <a:latin typeface="UTM Isadora" panose="02040603050506020204" pitchFamily="18" charset="0"/>
              </a:rPr>
              <a:t>.</a:t>
            </a:r>
            <a:endParaRPr lang="en-US" b="1" dirty="0">
              <a:latin typeface="UTM Isadora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48801" y="6174821"/>
            <a:ext cx="10905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UTM Isadora" panose="02040603050506020204" pitchFamily="18" charset="0"/>
              </a:rPr>
              <a:t>Cộng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latin typeface="UTM Isadora" panose="02040603050506020204" pitchFamily="18" charset="0"/>
              </a:rPr>
              <a:t>như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latin typeface="UTM Isadora" panose="02040603050506020204" pitchFamily="18" charset="0"/>
              </a:rPr>
              <a:t>cộng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latin typeface="UTM Isadora" panose="02040603050506020204" pitchFamily="18" charset="0"/>
              </a:rPr>
              <a:t>các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latin typeface="UTM Isadora" panose="02040603050506020204" pitchFamily="18" charset="0"/>
              </a:rPr>
              <a:t>số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latin typeface="UTM Isadora" panose="02040603050506020204" pitchFamily="18" charset="0"/>
              </a:rPr>
              <a:t>tự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latin typeface="UTM Isadora" panose="02040603050506020204" pitchFamily="18" charset="0"/>
              </a:rPr>
              <a:t>nhiên</a:t>
            </a:r>
            <a:r>
              <a:rPr lang="en-US" sz="3000" b="1" dirty="0" smtClean="0">
                <a:latin typeface="UTM Isadora" panose="02040603050506020204" pitchFamily="18" charset="0"/>
              </a:rPr>
              <a:t>.</a:t>
            </a:r>
            <a:endParaRPr lang="en-US" sz="3000" b="1" dirty="0">
              <a:latin typeface="UTM Isadora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3046" y="7093199"/>
            <a:ext cx="8007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 smtClean="0">
                <a:latin typeface="UTM Isadora" panose="02040603050506020204" pitchFamily="18" charset="0"/>
              </a:rPr>
              <a:t>Viết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latin typeface="UTM Isadora" panose="02040603050506020204" pitchFamily="18" charset="0"/>
              </a:rPr>
              <a:t>dấu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latin typeface="UTM Isadora" panose="02040603050506020204" pitchFamily="18" charset="0"/>
              </a:rPr>
              <a:t>phẩy</a:t>
            </a:r>
            <a:r>
              <a:rPr lang="en-US" sz="3000" b="1" dirty="0" smtClean="0">
                <a:latin typeface="UTM Isadora" panose="02040603050506020204" pitchFamily="18" charset="0"/>
              </a:rPr>
              <a:t> ở </a:t>
            </a:r>
            <a:r>
              <a:rPr lang="en-US" sz="3000" b="1" dirty="0" err="1" smtClean="0">
                <a:latin typeface="UTM Isadora" panose="02040603050506020204" pitchFamily="18" charset="0"/>
              </a:rPr>
              <a:t>tổng</a:t>
            </a:r>
            <a:r>
              <a:rPr lang="en-US" sz="3000" b="1" dirty="0"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latin typeface="UTM Isadora" panose="02040603050506020204" pitchFamily="18" charset="0"/>
              </a:rPr>
              <a:t>thẳng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latin typeface="UTM Isadora" panose="02040603050506020204" pitchFamily="18" charset="0"/>
              </a:rPr>
              <a:t>cột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latin typeface="UTM Isadora" panose="02040603050506020204" pitchFamily="18" charset="0"/>
              </a:rPr>
              <a:t>với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latin typeface="UTM Isadora" panose="02040603050506020204" pitchFamily="18" charset="0"/>
              </a:rPr>
              <a:t>các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latin typeface="UTM Isadora" panose="02040603050506020204" pitchFamily="18" charset="0"/>
              </a:rPr>
              <a:t>dấu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</a:p>
          <a:p>
            <a:pPr algn="just"/>
            <a:r>
              <a:rPr lang="en-US" sz="3000" b="1" dirty="0" err="1" smtClean="0">
                <a:latin typeface="UTM Isadora" panose="02040603050506020204" pitchFamily="18" charset="0"/>
              </a:rPr>
              <a:t>phẩy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latin typeface="UTM Isadora" panose="02040603050506020204" pitchFamily="18" charset="0"/>
              </a:rPr>
              <a:t>của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latin typeface="UTM Isadora" panose="02040603050506020204" pitchFamily="18" charset="0"/>
              </a:rPr>
              <a:t>các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latin typeface="UTM Isadora" panose="02040603050506020204" pitchFamily="18" charset="0"/>
              </a:rPr>
              <a:t>số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latin typeface="UTM Isadora" panose="02040603050506020204" pitchFamily="18" charset="0"/>
              </a:rPr>
              <a:t>hạng</a:t>
            </a:r>
            <a:r>
              <a:rPr lang="en-US" sz="3000" b="1" dirty="0" smtClean="0">
                <a:latin typeface="UTM Isadora" panose="02040603050506020204" pitchFamily="18" charset="0"/>
              </a:rPr>
              <a:t>.</a:t>
            </a:r>
            <a:endParaRPr lang="en-US" sz="3000" b="1" dirty="0">
              <a:latin typeface="UTM Isadora" panose="020406030505060202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"/>
            <a:ext cx="16778288" cy="945071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635" y="4860223"/>
            <a:ext cx="490023" cy="459608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58" y="4702939"/>
            <a:ext cx="506844" cy="475384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938" y="6479119"/>
            <a:ext cx="321199" cy="301262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33" y="2526047"/>
            <a:ext cx="1434482" cy="9961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25935" y="4877715"/>
            <a:ext cx="617536" cy="104281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87" y="4175599"/>
            <a:ext cx="633137" cy="106916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81" y="4498300"/>
            <a:ext cx="4555906" cy="3416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689" y="2071667"/>
            <a:ext cx="2669235" cy="40267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206105" y="7991713"/>
            <a:ext cx="2151981" cy="1342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9277" y="1058301"/>
            <a:ext cx="7875746" cy="939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550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CÂU CÁ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5531" y="4732886"/>
            <a:ext cx="2151981" cy="134226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25794" y="5772556"/>
            <a:ext cx="2151981" cy="134226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5531" y="8040892"/>
            <a:ext cx="2151981" cy="1342264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xmlns="" id="{D1155387-879E-40B6-9945-AA291C540A15}"/>
              </a:ext>
            </a:extLst>
          </p:cNvPr>
          <p:cNvSpPr/>
          <p:nvPr/>
        </p:nvSpPr>
        <p:spPr>
          <a:xfrm>
            <a:off x="5313127" y="5772554"/>
            <a:ext cx="6680851" cy="2262746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431" b="1" dirty="0">
                <a:solidFill>
                  <a:srgbClr val="FF0000"/>
                </a:solidFill>
              </a:rPr>
              <a:t>BẮT ĐẦU</a:t>
            </a:r>
            <a:endParaRPr lang="en-US" sz="7431" b="1" dirty="0">
              <a:solidFill>
                <a:srgbClr val="FF0000"/>
              </a:solidFill>
            </a:endParaRP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xmlns="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875424" y="-1349974"/>
            <a:ext cx="1118553" cy="11185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87" y="4252081"/>
            <a:ext cx="633137" cy="10691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81" y="4574782"/>
            <a:ext cx="4555906" cy="341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4647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53919 2.59259E-6 L 0.53919 0.01782 L 1.875E-6 0.01782 L 1.875E-6 2.59259E-6 Z " pathEditMode="relative" rAng="0" ptsTypes="AAAAA">
                                      <p:cBhvr>
                                        <p:cTn id="49" dur="4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51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649"/>
            <a:ext cx="16798263" cy="943365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635" y="4860223"/>
            <a:ext cx="490023" cy="459608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58" y="4702939"/>
            <a:ext cx="506844" cy="475384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938" y="6479119"/>
            <a:ext cx="321199" cy="301262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33" y="2526047"/>
            <a:ext cx="1434482" cy="9961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25935" y="4877715"/>
            <a:ext cx="617536" cy="104281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87" y="4175599"/>
            <a:ext cx="633137" cy="106916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28" y="4396985"/>
            <a:ext cx="4555906" cy="3416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689" y="2071667"/>
            <a:ext cx="2669235" cy="402678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3914934" y="7114820"/>
            <a:ext cx="3914934" cy="207933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26,81</a:t>
              </a:r>
              <a:endParaRPr lang="vi-VN" sz="440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268" y="1691004"/>
            <a:ext cx="4938518" cy="25167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4258" y="619424"/>
            <a:ext cx="7130772" cy="199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677822">
              <a:defRPr/>
            </a:pPr>
            <a:r>
              <a:rPr lang="en-US" sz="619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19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619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619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r>
              <a:rPr lang="vi-VN" sz="619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vi-VN" altLang="vi-VN" sz="619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10317316" y="594587"/>
            <a:ext cx="2852309" cy="1425572"/>
            <a:chOff x="-1899890" y="2264670"/>
            <a:chExt cx="1554480" cy="776923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899890" y="2264670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677822">
                <a:defRPr/>
              </a:pPr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26,81</a:t>
              </a:r>
              <a:endParaRPr lang="vi-VN" sz="440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3914934" y="3995811"/>
            <a:ext cx="3914934" cy="207933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677822">
                <a:defRPr/>
              </a:pPr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lang="vi-VN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17,9</a:t>
              </a:r>
              <a:endParaRPr lang="vi-VN" sz="440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16798263" y="5035481"/>
            <a:ext cx="3914934" cy="207933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677822">
                <a:defRPr/>
              </a:pPr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  <a:r>
                <a:rPr lang="vi-VN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16,9</a:t>
              </a:r>
              <a:r>
                <a:rPr lang="vi-VN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16798263" y="7132767"/>
            <a:ext cx="3914934" cy="207933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677822">
                <a:defRPr/>
              </a:pPr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lang="vi-VN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25,81</a:t>
              </a:r>
              <a:endParaRPr lang="vi-VN" sz="440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3586833-9085-464A-B803-34754F572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75" y="1512564"/>
            <a:ext cx="9203143" cy="110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7912" tIns="73957" rIns="147912" bIns="73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19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a) 7,01 + 9,6 + 10,2</a:t>
            </a:r>
            <a:r>
              <a:rPr lang="en-US" altLang="vi-VN" sz="6193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12196252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8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20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2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4"/>
            <a:ext cx="16798263" cy="945577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635" y="4860223"/>
            <a:ext cx="490023" cy="459608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58" y="4702939"/>
            <a:ext cx="506844" cy="475384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938" y="6479119"/>
            <a:ext cx="321199" cy="301262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33" y="2526047"/>
            <a:ext cx="1434482" cy="9961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25935" y="4877715"/>
            <a:ext cx="617536" cy="104281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87" y="4175599"/>
            <a:ext cx="633137" cy="106916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28" y="4396985"/>
            <a:ext cx="4555906" cy="3416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689" y="2071667"/>
            <a:ext cx="2669235" cy="402678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3914934" y="7114820"/>
            <a:ext cx="3914934" cy="207933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126,1</a:t>
              </a:r>
              <a:r>
                <a:rPr lang="vi-VN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268" y="1691004"/>
            <a:ext cx="4938518" cy="25167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7222" y="525061"/>
            <a:ext cx="7130772" cy="104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677822">
              <a:defRPr/>
            </a:pPr>
            <a:r>
              <a:rPr lang="en-US" sz="619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19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10011045" y="595750"/>
            <a:ext cx="2852309" cy="142440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677822">
                <a:defRPr/>
              </a:pPr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126,1</a:t>
              </a:r>
              <a:r>
                <a:rPr lang="vi-VN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3914934" y="3995811"/>
            <a:ext cx="3914934" cy="207933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677822">
                <a:defRPr/>
              </a:pPr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lang="vi-VN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125,1</a:t>
              </a:r>
              <a:endParaRPr lang="vi-VN" sz="440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16798263" y="5035481"/>
            <a:ext cx="3914934" cy="207933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677822">
                <a:defRPr/>
              </a:pPr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  <a:r>
                <a:rPr lang="vi-VN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105,2</a:t>
              </a:r>
              <a:endParaRPr lang="vi-VN" sz="440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16798263" y="7132767"/>
            <a:ext cx="3914934" cy="207933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677822">
                <a:defRPr/>
              </a:pPr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lang="vi-VN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104,2</a:t>
              </a:r>
              <a:r>
                <a:rPr lang="vi-VN" sz="4404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870EDC0-E4B8-47AE-B310-42DC0AD78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995" y="1448121"/>
            <a:ext cx="8756423" cy="110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7912" tIns="73957" rIns="147912" bIns="73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19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b) 102,8 + 21 + 2,3</a:t>
            </a:r>
            <a:endParaRPr lang="en-US" altLang="vi-VN" sz="6193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73540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8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20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2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3077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775" y="1138238"/>
            <a:ext cx="1465263" cy="211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图片 3078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7713" y="6575425"/>
            <a:ext cx="9110404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3079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9300" y="1390650"/>
            <a:ext cx="9110404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图片 3080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9300" y="3119438"/>
            <a:ext cx="9110404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图片 3081" descr="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7863" y="4846638"/>
            <a:ext cx="9110404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3076" descr="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17138" y="5381759"/>
            <a:ext cx="6661150" cy="40940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4" name="文本框 3083"/>
          <p:cNvSpPr txBox="1"/>
          <p:nvPr/>
        </p:nvSpPr>
        <p:spPr>
          <a:xfrm>
            <a:off x="2628900" y="3513138"/>
            <a:ext cx="1368425" cy="12003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defTabSz="1500505">
              <a:spcBef>
                <a:spcPct val="50000"/>
              </a:spcBef>
            </a:pPr>
            <a:endParaRPr lang="zh-CN" altLang="en-US" sz="7200" b="1" dirty="0">
              <a:solidFill>
                <a:srgbClr val="3399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5" name="组合 1">
            <a:extLst>
              <a:ext uri="{FF2B5EF4-FFF2-40B4-BE49-F238E27FC236}">
                <a16:creationId xmlns:a16="http://schemas.microsoft.com/office/drawing/2014/main" xmlns="" id="{87CDD5ED-06F1-43F3-82AF-9C5D6DF31B7A}"/>
              </a:ext>
            </a:extLst>
          </p:cNvPr>
          <p:cNvGrpSpPr/>
          <p:nvPr/>
        </p:nvGrpSpPr>
        <p:grpSpPr>
          <a:xfrm>
            <a:off x="4551292" y="1722666"/>
            <a:ext cx="1241996" cy="830158"/>
            <a:chOff x="6086878" y="1613858"/>
            <a:chExt cx="981096" cy="830158"/>
          </a:xfrm>
        </p:grpSpPr>
        <p:pic>
          <p:nvPicPr>
            <p:cNvPr id="16" name="图片 12">
              <a:extLst>
                <a:ext uri="{FF2B5EF4-FFF2-40B4-BE49-F238E27FC236}">
                  <a16:creationId xmlns:a16="http://schemas.microsoft.com/office/drawing/2014/main" xmlns="" id="{54CDF795-5AF9-46ED-8FE5-80D0A41B9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78" y="1613858"/>
              <a:ext cx="981096" cy="830158"/>
            </a:xfrm>
            <a:prstGeom prst="rect">
              <a:avLst/>
            </a:prstGeom>
          </p:spPr>
        </p:pic>
        <p:sp>
          <p:nvSpPr>
            <p:cNvPr id="17" name="标题 1">
              <a:extLst>
                <a:ext uri="{FF2B5EF4-FFF2-40B4-BE49-F238E27FC236}">
                  <a16:creationId xmlns:a16="http://schemas.microsoft.com/office/drawing/2014/main" xmlns="" id="{40D987C5-710C-420B-993D-58BF0F79369A}"/>
                </a:ext>
              </a:extLst>
            </p:cNvPr>
            <p:cNvSpPr txBox="1">
              <a:spLocks/>
            </p:cNvSpPr>
            <p:nvPr/>
          </p:nvSpPr>
          <p:spPr>
            <a:xfrm>
              <a:off x="6281036" y="1800156"/>
              <a:ext cx="652480" cy="4120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3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6号-洪亮毛笔隶书简体" panose="00000500000000000000" pitchFamily="2" charset="-122"/>
                  <a:ea typeface="字魂56号-洪亮毛笔隶书简体" panose="00000500000000000000" pitchFamily="2" charset="-122"/>
                </a:rPr>
                <a:t>01</a:t>
              </a:r>
              <a:endParaRPr lang="zh-CN" altLang="en-US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6号-洪亮毛笔隶书简体" panose="00000500000000000000" pitchFamily="2" charset="-122"/>
                <a:ea typeface="字魂56号-洪亮毛笔隶书简体" panose="00000500000000000000" pitchFamily="2" charset="-122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868863" y="1795016"/>
            <a:ext cx="61998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latin typeface="UTM Isadora" panose="02040603050506020204" pitchFamily="18" charset="0"/>
              </a:rPr>
              <a:t>Tính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latin typeface="UTM Isadora" panose="02040603050506020204" pitchFamily="18" charset="0"/>
              </a:rPr>
              <a:t>tổng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latin typeface="UTM Isadora" panose="02040603050506020204" pitchFamily="18" charset="0"/>
              </a:rPr>
              <a:t>nhiều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latin typeface="UTM Isadora" panose="02040603050506020204" pitchFamily="18" charset="0"/>
              </a:rPr>
              <a:t>số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latin typeface="UTM Isadora" panose="02040603050506020204" pitchFamily="18" charset="0"/>
              </a:rPr>
              <a:t>thập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latin typeface="UTM Isadora" panose="02040603050506020204" pitchFamily="18" charset="0"/>
              </a:rPr>
              <a:t>phân</a:t>
            </a:r>
            <a:endParaRPr lang="en-US" sz="3500" b="1" dirty="0">
              <a:latin typeface="UTM Isadora" panose="02040603050506020204" pitchFamily="18" charset="0"/>
            </a:endParaRPr>
          </a:p>
        </p:txBody>
      </p:sp>
      <p:grpSp>
        <p:nvGrpSpPr>
          <p:cNvPr id="19" name="组合 2">
            <a:extLst>
              <a:ext uri="{FF2B5EF4-FFF2-40B4-BE49-F238E27FC236}">
                <a16:creationId xmlns:a16="http://schemas.microsoft.com/office/drawing/2014/main" xmlns="" id="{D18C5639-9754-49FF-ADB4-CDEB2FCE9201}"/>
              </a:ext>
            </a:extLst>
          </p:cNvPr>
          <p:cNvGrpSpPr/>
          <p:nvPr/>
        </p:nvGrpSpPr>
        <p:grpSpPr>
          <a:xfrm>
            <a:off x="4423844" y="3434972"/>
            <a:ext cx="1445020" cy="830158"/>
            <a:chOff x="6061135" y="2605036"/>
            <a:chExt cx="1137434" cy="830158"/>
          </a:xfrm>
        </p:grpSpPr>
        <p:pic>
          <p:nvPicPr>
            <p:cNvPr id="20" name="图片 16">
              <a:extLst>
                <a:ext uri="{FF2B5EF4-FFF2-40B4-BE49-F238E27FC236}">
                  <a16:creationId xmlns:a16="http://schemas.microsoft.com/office/drawing/2014/main" xmlns="" id="{65D28A3E-4C8E-494B-969C-AC02C4AEE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197" y="2605036"/>
              <a:ext cx="981096" cy="830158"/>
            </a:xfrm>
            <a:prstGeom prst="rect">
              <a:avLst/>
            </a:prstGeom>
          </p:spPr>
        </p:pic>
        <p:sp>
          <p:nvSpPr>
            <p:cNvPr id="21" name="标题 1">
              <a:extLst>
                <a:ext uri="{FF2B5EF4-FFF2-40B4-BE49-F238E27FC236}">
                  <a16:creationId xmlns:a16="http://schemas.microsoft.com/office/drawing/2014/main" xmlns="" id="{754BE668-7AFF-46BC-BB95-D8DAA8AF0839}"/>
                </a:ext>
              </a:extLst>
            </p:cNvPr>
            <p:cNvSpPr txBox="1">
              <a:spLocks/>
            </p:cNvSpPr>
            <p:nvPr/>
          </p:nvSpPr>
          <p:spPr>
            <a:xfrm>
              <a:off x="6061135" y="2643578"/>
              <a:ext cx="1137434" cy="688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3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6号-洪亮毛笔隶书简体" panose="00000500000000000000" pitchFamily="2" charset="-122"/>
                  <a:ea typeface="字魂56号-洪亮毛笔隶书简体" panose="00000500000000000000" pitchFamily="2" charset="-122"/>
                </a:rPr>
                <a:t>02</a:t>
              </a:r>
              <a:endParaRPr lang="zh-CN" altLang="en-US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6号-洪亮毛笔隶书简体" panose="00000500000000000000" pitchFamily="2" charset="-122"/>
                <a:ea typeface="字魂56号-洪亮毛笔隶书简体" panose="00000500000000000000" pitchFamily="2" charset="-122"/>
              </a:endParaRPr>
            </a:p>
          </p:txBody>
        </p:sp>
      </p:grpSp>
      <p:grpSp>
        <p:nvGrpSpPr>
          <p:cNvPr id="22" name="组合 6">
            <a:extLst>
              <a:ext uri="{FF2B5EF4-FFF2-40B4-BE49-F238E27FC236}">
                <a16:creationId xmlns:a16="http://schemas.microsoft.com/office/drawing/2014/main" xmlns="" id="{D9574875-5ADE-46A2-B5F6-CDB68F323AB7}"/>
              </a:ext>
            </a:extLst>
          </p:cNvPr>
          <p:cNvGrpSpPr/>
          <p:nvPr/>
        </p:nvGrpSpPr>
        <p:grpSpPr>
          <a:xfrm>
            <a:off x="4514650" y="5141254"/>
            <a:ext cx="1426410" cy="830158"/>
            <a:chOff x="6079746" y="3609716"/>
            <a:chExt cx="1137434" cy="830158"/>
          </a:xfrm>
        </p:grpSpPr>
        <p:pic>
          <p:nvPicPr>
            <p:cNvPr id="23" name="图片 19">
              <a:extLst>
                <a:ext uri="{FF2B5EF4-FFF2-40B4-BE49-F238E27FC236}">
                  <a16:creationId xmlns:a16="http://schemas.microsoft.com/office/drawing/2014/main" xmlns="" id="{AC8DF06A-F01E-4D8A-9F39-819F23DC5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78" y="3609716"/>
              <a:ext cx="981096" cy="830158"/>
            </a:xfrm>
            <a:prstGeom prst="rect">
              <a:avLst/>
            </a:prstGeom>
          </p:spPr>
        </p:pic>
        <p:sp>
          <p:nvSpPr>
            <p:cNvPr id="24" name="标题 1">
              <a:extLst>
                <a:ext uri="{FF2B5EF4-FFF2-40B4-BE49-F238E27FC236}">
                  <a16:creationId xmlns:a16="http://schemas.microsoft.com/office/drawing/2014/main" xmlns="" id="{E0DBFDC8-C756-4651-8E7D-F9B4F2C0A16B}"/>
                </a:ext>
              </a:extLst>
            </p:cNvPr>
            <p:cNvSpPr txBox="1">
              <a:spLocks/>
            </p:cNvSpPr>
            <p:nvPr/>
          </p:nvSpPr>
          <p:spPr>
            <a:xfrm>
              <a:off x="6079746" y="3639774"/>
              <a:ext cx="1137434" cy="688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3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6号-洪亮毛笔隶书简体" panose="00000500000000000000" pitchFamily="2" charset="-122"/>
                  <a:ea typeface="字魂56号-洪亮毛笔隶书简体" panose="00000500000000000000" pitchFamily="2" charset="-122"/>
                </a:rPr>
                <a:t>03</a:t>
              </a:r>
              <a:endParaRPr lang="zh-CN" altLang="en-US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6号-洪亮毛笔隶书简体" panose="00000500000000000000" pitchFamily="2" charset="-122"/>
                <a:ea typeface="字魂56号-洪亮毛笔隶书简体" panose="00000500000000000000" pitchFamily="2" charset="-122"/>
              </a:endParaRPr>
            </a:p>
          </p:txBody>
        </p:sp>
      </p:grpSp>
      <p:grpSp>
        <p:nvGrpSpPr>
          <p:cNvPr id="25" name="组合 7">
            <a:extLst>
              <a:ext uri="{FF2B5EF4-FFF2-40B4-BE49-F238E27FC236}">
                <a16:creationId xmlns:a16="http://schemas.microsoft.com/office/drawing/2014/main" xmlns="" id="{7CFF602F-6D9E-48E7-A3EA-FAE41A0837AA}"/>
              </a:ext>
            </a:extLst>
          </p:cNvPr>
          <p:cNvGrpSpPr/>
          <p:nvPr/>
        </p:nvGrpSpPr>
        <p:grpSpPr>
          <a:xfrm>
            <a:off x="4530457" y="6894596"/>
            <a:ext cx="1366134" cy="830158"/>
            <a:chOff x="6038316" y="4600895"/>
            <a:chExt cx="1137434" cy="830158"/>
          </a:xfrm>
        </p:grpSpPr>
        <p:pic>
          <p:nvPicPr>
            <p:cNvPr id="26" name="图片 22">
              <a:extLst>
                <a:ext uri="{FF2B5EF4-FFF2-40B4-BE49-F238E27FC236}">
                  <a16:creationId xmlns:a16="http://schemas.microsoft.com/office/drawing/2014/main" xmlns="" id="{1AE7E4CB-9372-40E0-B2C9-140276186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2497" y="4600895"/>
              <a:ext cx="981096" cy="830158"/>
            </a:xfrm>
            <a:prstGeom prst="rect">
              <a:avLst/>
            </a:prstGeom>
          </p:spPr>
        </p:pic>
        <p:sp>
          <p:nvSpPr>
            <p:cNvPr id="27" name="标题 1">
              <a:extLst>
                <a:ext uri="{FF2B5EF4-FFF2-40B4-BE49-F238E27FC236}">
                  <a16:creationId xmlns:a16="http://schemas.microsoft.com/office/drawing/2014/main" xmlns="" id="{BEC8262B-3A7A-4639-B371-C13293D2BBFB}"/>
                </a:ext>
              </a:extLst>
            </p:cNvPr>
            <p:cNvSpPr txBox="1">
              <a:spLocks/>
            </p:cNvSpPr>
            <p:nvPr/>
          </p:nvSpPr>
          <p:spPr>
            <a:xfrm>
              <a:off x="6038316" y="4642750"/>
              <a:ext cx="1137434" cy="688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3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6号-洪亮毛笔隶书简体" panose="00000500000000000000" pitchFamily="2" charset="-122"/>
                  <a:ea typeface="字魂56号-洪亮毛笔隶书简体" panose="00000500000000000000" pitchFamily="2" charset="-122"/>
                </a:rPr>
                <a:t>04</a:t>
              </a:r>
              <a:endParaRPr lang="zh-CN" altLang="en-US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6号-洪亮毛笔隶书简体" panose="00000500000000000000" pitchFamily="2" charset="-122"/>
                <a:ea typeface="字魂56号-洪亮毛笔隶书简体" panose="00000500000000000000" pitchFamily="2" charset="-122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868864" y="3456975"/>
            <a:ext cx="65824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latin typeface="UTM Isadora" panose="02040603050506020204" pitchFamily="18" charset="0"/>
              </a:rPr>
              <a:t>Tính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latin typeface="UTM Isadora" panose="02040603050506020204" pitchFamily="18" charset="0"/>
              </a:rPr>
              <a:t>bằng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latin typeface="UTM Isadora" panose="02040603050506020204" pitchFamily="18" charset="0"/>
              </a:rPr>
              <a:t>cách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latin typeface="UTM Isadora" panose="02040603050506020204" pitchFamily="18" charset="0"/>
              </a:rPr>
              <a:t>thuận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latin typeface="UTM Isadora" panose="02040603050506020204" pitchFamily="18" charset="0"/>
              </a:rPr>
              <a:t>tiện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latin typeface="UTM Isadora" panose="02040603050506020204" pitchFamily="18" charset="0"/>
              </a:rPr>
              <a:t>nhất</a:t>
            </a:r>
            <a:endParaRPr lang="en-US" sz="3500" b="1" dirty="0">
              <a:latin typeface="UTM Isadora" panose="0204060305050602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1060" y="5188077"/>
            <a:ext cx="52914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atin typeface="UTM Isadora" panose="02040603050506020204" pitchFamily="18" charset="0"/>
              </a:rPr>
              <a:t>So </a:t>
            </a:r>
            <a:r>
              <a:rPr lang="en-US" sz="3500" b="1" dirty="0" err="1" smtClean="0">
                <a:latin typeface="UTM Isadora" panose="02040603050506020204" pitchFamily="18" charset="0"/>
              </a:rPr>
              <a:t>sánh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latin typeface="UTM Isadora" panose="02040603050506020204" pitchFamily="18" charset="0"/>
              </a:rPr>
              <a:t>các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latin typeface="UTM Isadora" panose="02040603050506020204" pitchFamily="18" charset="0"/>
              </a:rPr>
              <a:t>số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latin typeface="UTM Isadora" panose="02040603050506020204" pitchFamily="18" charset="0"/>
              </a:rPr>
              <a:t>thập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latin typeface="UTM Isadora" panose="02040603050506020204" pitchFamily="18" charset="0"/>
              </a:rPr>
              <a:t>phân</a:t>
            </a:r>
            <a:endParaRPr lang="en-US" sz="3500" b="1" dirty="0">
              <a:latin typeface="UTM Isadora" panose="0204060305050602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49655" y="6936451"/>
            <a:ext cx="72501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latin typeface="UTM Isadora" panose="02040603050506020204" pitchFamily="18" charset="0"/>
              </a:rPr>
              <a:t>Giải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latin typeface="UTM Isadora" panose="02040603050506020204" pitchFamily="18" charset="0"/>
              </a:rPr>
              <a:t>bài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latin typeface="UTM Isadora" panose="02040603050506020204" pitchFamily="18" charset="0"/>
              </a:rPr>
              <a:t>toán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latin typeface="UTM Isadora" panose="02040603050506020204" pitchFamily="18" charset="0"/>
              </a:rPr>
              <a:t>với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latin typeface="UTM Isadora" panose="02040603050506020204" pitchFamily="18" charset="0"/>
              </a:rPr>
              <a:t>các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latin typeface="UTM Isadora" panose="02040603050506020204" pitchFamily="18" charset="0"/>
              </a:rPr>
              <a:t>số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latin typeface="UTM Isadora" panose="02040603050506020204" pitchFamily="18" charset="0"/>
              </a:rPr>
              <a:t>thập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latin typeface="UTM Isadora" panose="02040603050506020204" pitchFamily="18" charset="0"/>
              </a:rPr>
              <a:t>phân</a:t>
            </a:r>
            <a:endParaRPr lang="en-US" sz="3500" b="1" dirty="0">
              <a:latin typeface="UTM Isadora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0907" y="3414653"/>
            <a:ext cx="222849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 dirty="0" err="1" smtClean="0">
                <a:latin typeface="SVN-Ciao Bella" pitchFamily="50" charset="0"/>
              </a:rPr>
              <a:t>Mục</a:t>
            </a:r>
            <a:r>
              <a:rPr lang="en-US" sz="9000" b="1" dirty="0" smtClean="0">
                <a:latin typeface="SVN-Ciao Bella" pitchFamily="50" charset="0"/>
              </a:rPr>
              <a:t> </a:t>
            </a:r>
          </a:p>
          <a:p>
            <a:r>
              <a:rPr lang="en-US" sz="9000" b="1" dirty="0" err="1" smtClean="0">
                <a:latin typeface="SVN-Ciao Bella" pitchFamily="50" charset="0"/>
              </a:rPr>
              <a:t>tiêu</a:t>
            </a:r>
            <a:endParaRPr lang="en-US" sz="9000" b="1" dirty="0">
              <a:latin typeface="SVN-Ciao Bella" pitchFamily="50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  <p:bldP spid="18" grpId="0"/>
      <p:bldP spid="28" grpId="0"/>
      <p:bldP spid="29" grpId="0"/>
      <p:bldP spid="3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图片 38915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8" name="图片 38917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568" y="374650"/>
            <a:ext cx="10514013" cy="94038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9" name="图片 38918" descr="1-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88913" y="3154363"/>
            <a:ext cx="3889375" cy="579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图片 38916" descr="1-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2412" y="2095500"/>
            <a:ext cx="4687887" cy="746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792813" y="2500794"/>
            <a:ext cx="371685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u="sng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Bài</a:t>
            </a:r>
            <a:r>
              <a:rPr lang="en-US" sz="5000" b="1" u="sng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1</a:t>
            </a:r>
            <a:r>
              <a:rPr lang="en-US" sz="5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5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Tính</a:t>
            </a:r>
            <a:endParaRPr lang="en-US" sz="5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 Box 5" descr="White marble">
            <a:extLst>
              <a:ext uri="{FF2B5EF4-FFF2-40B4-BE49-F238E27FC236}">
                <a16:creationId xmlns:a16="http://schemas.microsoft.com/office/drawing/2014/main" xmlns="" id="{B3DE8268-A6F9-42F2-9D7E-7495CDAB3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157" y="3055356"/>
            <a:ext cx="72205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00FF"/>
                </a:solidFill>
                <a:latin typeface="UTM Isadora" panose="02040603050506020204" pitchFamily="18" charset="0"/>
              </a:rPr>
              <a:t> </a:t>
            </a:r>
            <a:r>
              <a:rPr lang="en-US" altLang="en-US" sz="4000" b="1" dirty="0">
                <a:solidFill>
                  <a:srgbClr val="0000FF"/>
                </a:solidFill>
                <a:latin typeface="UTM Isadora" panose="02040603050506020204" pitchFamily="18" charset="0"/>
              </a:rPr>
              <a:t>a) 15,32 +  41,69 + 8,44</a:t>
            </a:r>
          </a:p>
        </p:txBody>
      </p:sp>
      <p:sp>
        <p:nvSpPr>
          <p:cNvPr id="9" name="Text Box 6" descr="White marble">
            <a:extLst>
              <a:ext uri="{FF2B5EF4-FFF2-40B4-BE49-F238E27FC236}">
                <a16:creationId xmlns:a16="http://schemas.microsoft.com/office/drawing/2014/main" xmlns="" id="{1AF95729-7CE8-492B-A25A-31D9AC5D1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157" y="5987616"/>
            <a:ext cx="73656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00FF"/>
                </a:solidFill>
                <a:latin typeface="UTM Isadora" panose="02040603050506020204" pitchFamily="18" charset="0"/>
              </a:rPr>
              <a:t>  </a:t>
            </a:r>
            <a:r>
              <a:rPr lang="en-US" altLang="en-US" sz="4000" b="1" dirty="0">
                <a:solidFill>
                  <a:srgbClr val="0000FF"/>
                </a:solidFill>
                <a:latin typeface="UTM Isadora" panose="02040603050506020204" pitchFamily="18" charset="0"/>
              </a:rPr>
              <a:t>b) 27,05 +  9,38  +  11,23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xmlns="" id="{EA966BF6-3218-45A9-9ED7-410F28838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0717" y="3689577"/>
            <a:ext cx="34848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UTM Isadora" panose="02040603050506020204" pitchFamily="18" charset="0"/>
              </a:rPr>
              <a:t>  15,32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39341C31-3C9A-4732-8134-5A47EC6CA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0717" y="4197216"/>
            <a:ext cx="34848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UTM Isadora" panose="02040603050506020204" pitchFamily="18" charset="0"/>
              </a:rPr>
              <a:t>  41,69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634F703C-2868-4A76-AA6A-B7C588921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097" y="4763151"/>
            <a:ext cx="34848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UTM Isadora" panose="02040603050506020204" pitchFamily="18" charset="0"/>
              </a:rPr>
              <a:t>  8,44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xmlns="" id="{6A5E179E-4E13-40B6-88E1-D3EBB28F2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401" y="4155248"/>
            <a:ext cx="16117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UTM Isadora" panose="02040603050506020204" pitchFamily="18" charset="0"/>
              </a:rPr>
              <a:t>  +</a:t>
            </a: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xmlns="" id="{A5CE040A-3CD2-4800-93CE-2150CBCA9F6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5488" y="5366102"/>
            <a:ext cx="123232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xmlns="" id="{DE24347C-5712-4541-AD78-CD754D70A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5390" y="5324354"/>
            <a:ext cx="34012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UTM Isadora" panose="02040603050506020204" pitchFamily="18" charset="0"/>
              </a:rPr>
              <a:t>  65,45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xmlns="" id="{EA966BF6-3218-45A9-9ED7-410F28838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0717" y="6554009"/>
            <a:ext cx="34848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UTM Isadora" panose="02040603050506020204" pitchFamily="18" charset="0"/>
              </a:rPr>
              <a:t>  </a:t>
            </a:r>
            <a:r>
              <a:rPr lang="en-US" altLang="en-US" sz="4000" b="1" dirty="0" smtClean="0">
                <a:latin typeface="UTM Isadora" panose="02040603050506020204" pitchFamily="18" charset="0"/>
              </a:rPr>
              <a:t>27,05</a:t>
            </a:r>
            <a:endParaRPr lang="en-US" altLang="en-US" sz="4000" b="1" dirty="0">
              <a:latin typeface="UTM Isadora" panose="02040603050506020204" pitchFamily="18" charset="0"/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xmlns="" id="{39341C31-3C9A-4732-8134-5A47EC6CA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019" y="7079039"/>
            <a:ext cx="34848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UTM Isadora" panose="02040603050506020204" pitchFamily="18" charset="0"/>
              </a:rPr>
              <a:t>  </a:t>
            </a:r>
            <a:r>
              <a:rPr lang="en-US" altLang="en-US" sz="4000" b="1" dirty="0" smtClean="0">
                <a:latin typeface="UTM Isadora" panose="02040603050506020204" pitchFamily="18" charset="0"/>
              </a:rPr>
              <a:t>9,38</a:t>
            </a:r>
            <a:endParaRPr lang="en-US" altLang="en-US" sz="4000" b="1" dirty="0">
              <a:latin typeface="UTM Isadora" panose="02040603050506020204" pitchFamily="18" charset="0"/>
            </a:endParaRP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xmlns="" id="{634F703C-2868-4A76-AA6A-B7C588921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5390" y="7590477"/>
            <a:ext cx="34848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UTM Isadora" panose="02040603050506020204" pitchFamily="18" charset="0"/>
              </a:rPr>
              <a:t>  </a:t>
            </a:r>
            <a:r>
              <a:rPr lang="en-US" altLang="en-US" sz="4000" b="1" dirty="0" smtClean="0">
                <a:latin typeface="UTM Isadora" panose="02040603050506020204" pitchFamily="18" charset="0"/>
              </a:rPr>
              <a:t>11,23</a:t>
            </a:r>
            <a:endParaRPr lang="en-US" altLang="en-US" sz="4000" b="1" dirty="0">
              <a:latin typeface="UTM Isadora" panose="02040603050506020204" pitchFamily="18" charset="0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xmlns="" id="{6A5E179E-4E13-40B6-88E1-D3EBB28F2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401" y="7019680"/>
            <a:ext cx="16117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UTM Isadora" panose="02040603050506020204" pitchFamily="18" charset="0"/>
              </a:rPr>
              <a:t>  +</a:t>
            </a:r>
          </a:p>
        </p:txBody>
      </p:sp>
      <p:sp>
        <p:nvSpPr>
          <p:cNvPr id="20" name="Line 12">
            <a:extLst>
              <a:ext uri="{FF2B5EF4-FFF2-40B4-BE49-F238E27FC236}">
                <a16:creationId xmlns:a16="http://schemas.microsoft.com/office/drawing/2014/main" xmlns="" id="{A5CE040A-3CD2-4800-93CE-2150CBCA9F6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2949" y="8282898"/>
            <a:ext cx="123232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xmlns="" id="{DE24347C-5712-4541-AD78-CD754D70A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18" y="8273002"/>
            <a:ext cx="34012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UTM Isadora" panose="02040603050506020204" pitchFamily="18" charset="0"/>
              </a:rPr>
              <a:t>  </a:t>
            </a:r>
            <a:r>
              <a:rPr lang="en-US" altLang="en-US" sz="40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47,66</a:t>
            </a:r>
            <a:endParaRPr lang="en-US" altLang="en-US" sz="4000" b="1" dirty="0">
              <a:solidFill>
                <a:srgbClr val="FF0000"/>
              </a:solidFill>
              <a:latin typeface="UTM Isadora" panose="020406030505060202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/>
      <p:bldP spid="19" grpId="0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图片 44035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7" name="图片 44036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338" y="346075"/>
            <a:ext cx="10514012" cy="96484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8" name="图片 44037" descr="1-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2124" y="4233838"/>
            <a:ext cx="5195888" cy="5503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581025"/>
            <a:ext cx="4114800" cy="10056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505120" y="2549631"/>
            <a:ext cx="718895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b="1" u="sng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Bài</a:t>
            </a:r>
            <a:r>
              <a:rPr lang="en-US" sz="5000" b="1" u="sng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2</a:t>
            </a:r>
            <a:r>
              <a:rPr lang="en-US" sz="5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5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Tính</a:t>
            </a:r>
            <a:r>
              <a:rPr lang="en-US" sz="5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bằng</a:t>
            </a:r>
            <a:r>
              <a:rPr lang="en-US" sz="5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cách</a:t>
            </a:r>
            <a:r>
              <a:rPr lang="en-US" sz="5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5000" b="1" dirty="0" smtClean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5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thuận</a:t>
            </a:r>
            <a:r>
              <a:rPr lang="en-US" sz="5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tiện</a:t>
            </a:r>
            <a:r>
              <a:rPr lang="en-US" sz="5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nhất</a:t>
            </a:r>
            <a:r>
              <a:rPr lang="en-US" sz="5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:</a:t>
            </a:r>
            <a:endParaRPr lang="en-US" sz="5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 Box 5" descr="White marble">
            <a:extLst>
              <a:ext uri="{FF2B5EF4-FFF2-40B4-BE49-F238E27FC236}">
                <a16:creationId xmlns:a16="http://schemas.microsoft.com/office/drawing/2014/main" xmlns="" id="{B3DE8268-A6F9-42F2-9D7E-7495CDAB3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056" y="3867512"/>
            <a:ext cx="722055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 dirty="0">
                <a:latin typeface="UTM Isadora" panose="02040603050506020204" pitchFamily="18" charset="0"/>
              </a:rPr>
              <a:t> </a:t>
            </a:r>
            <a:r>
              <a:rPr lang="en-US" altLang="en-US" sz="4500" b="1" dirty="0">
                <a:latin typeface="UTM Isadora" panose="02040603050506020204" pitchFamily="18" charset="0"/>
              </a:rPr>
              <a:t>a) 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4,68 + 6,03 + 3,97</a:t>
            </a:r>
            <a:endParaRPr lang="en-US" altLang="en-US" sz="4500" b="1" dirty="0">
              <a:latin typeface="UTM Isadora" panose="02040603050506020204" pitchFamily="18" charset="0"/>
            </a:endParaRPr>
          </a:p>
        </p:txBody>
      </p:sp>
      <p:sp>
        <p:nvSpPr>
          <p:cNvPr id="9" name="Text Box 6" descr="White marble">
            <a:extLst>
              <a:ext uri="{FF2B5EF4-FFF2-40B4-BE49-F238E27FC236}">
                <a16:creationId xmlns:a16="http://schemas.microsoft.com/office/drawing/2014/main" xmlns="" id="{1AF95729-7CE8-492B-A25A-31D9AC5D1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979" y="6562725"/>
            <a:ext cx="7365632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 dirty="0">
                <a:latin typeface="UTM Isadora" panose="02040603050506020204" pitchFamily="18" charset="0"/>
              </a:rPr>
              <a:t>  </a:t>
            </a:r>
            <a:r>
              <a:rPr lang="en-US" altLang="en-US" sz="4500" b="1" dirty="0">
                <a:latin typeface="UTM Isadora" panose="02040603050506020204" pitchFamily="18" charset="0"/>
              </a:rPr>
              <a:t>b) </a:t>
            </a:r>
            <a:r>
              <a:rPr lang="en-US" altLang="en-US" sz="4500" b="1" dirty="0" smtClean="0">
                <a:latin typeface="UTM Isadora" panose="02040603050506020204" pitchFamily="18" charset="0"/>
              </a:rPr>
              <a:t>6,9 + 8,4 + 3,1 + 0,2 </a:t>
            </a:r>
            <a:endParaRPr lang="en-US" altLang="en-US" sz="4500" b="1" dirty="0">
              <a:latin typeface="UTM Isadora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1759" y="4576183"/>
            <a:ext cx="60356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smtClean="0">
                <a:solidFill>
                  <a:srgbClr val="0000CC"/>
                </a:solidFill>
                <a:latin typeface="UTM Isadora" panose="02040603050506020204" pitchFamily="18" charset="0"/>
              </a:rPr>
              <a:t>= 4,68 + (6,03 + 3,97)</a:t>
            </a:r>
            <a:endParaRPr lang="en-US" sz="4500" b="1" dirty="0">
              <a:solidFill>
                <a:srgbClr val="0000CC"/>
              </a:solidFill>
              <a:latin typeface="UTM Isadora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1759" y="5215511"/>
            <a:ext cx="322716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smtClean="0">
                <a:solidFill>
                  <a:srgbClr val="0000CC"/>
                </a:solidFill>
                <a:latin typeface="UTM Isadora" panose="02040603050506020204" pitchFamily="18" charset="0"/>
              </a:rPr>
              <a:t>= 4,68 + 10</a:t>
            </a:r>
            <a:endParaRPr lang="en-US" sz="4500" b="1" dirty="0">
              <a:solidFill>
                <a:srgbClr val="0000CC"/>
              </a:solidFill>
              <a:latin typeface="UTM Isadora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9558" y="5855644"/>
            <a:ext cx="290816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smtClean="0">
                <a:solidFill>
                  <a:srgbClr val="0000CC"/>
                </a:solidFill>
                <a:latin typeface="UTM Isadora" panose="02040603050506020204" pitchFamily="18" charset="0"/>
              </a:rPr>
              <a:t>=     14,68</a:t>
            </a:r>
            <a:endParaRPr lang="en-US" sz="4500" b="1" dirty="0">
              <a:solidFill>
                <a:srgbClr val="0000CC"/>
              </a:solidFill>
              <a:latin typeface="UTM Isadora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81759" y="7269806"/>
            <a:ext cx="695735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smtClean="0">
                <a:solidFill>
                  <a:srgbClr val="0000CC"/>
                </a:solidFill>
                <a:latin typeface="UTM Isadora" panose="02040603050506020204" pitchFamily="18" charset="0"/>
              </a:rPr>
              <a:t>= (6,9 + 3,1) + (8,4 + 0,2)</a:t>
            </a:r>
            <a:endParaRPr lang="en-US" sz="4500" b="1" dirty="0">
              <a:solidFill>
                <a:srgbClr val="0000CC"/>
              </a:solidFill>
              <a:latin typeface="UTM Isadora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81759" y="7909134"/>
            <a:ext cx="288572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smtClean="0">
                <a:solidFill>
                  <a:srgbClr val="0000CC"/>
                </a:solidFill>
                <a:latin typeface="UTM Isadora" panose="02040603050506020204" pitchFamily="18" charset="0"/>
              </a:rPr>
              <a:t>= 10 + 8,6</a:t>
            </a:r>
            <a:endParaRPr lang="en-US" sz="4500" b="1" dirty="0">
              <a:solidFill>
                <a:srgbClr val="0000CC"/>
              </a:solidFill>
              <a:latin typeface="UTM Isadora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79558" y="8549267"/>
            <a:ext cx="222368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smtClean="0">
                <a:solidFill>
                  <a:srgbClr val="0000CC"/>
                </a:solidFill>
                <a:latin typeface="UTM Isadora" panose="02040603050506020204" pitchFamily="18" charset="0"/>
              </a:rPr>
              <a:t>=   18,6</a:t>
            </a:r>
            <a:endParaRPr lang="en-US" sz="4500" b="1" dirty="0">
              <a:solidFill>
                <a:srgbClr val="0000CC"/>
              </a:solidFill>
              <a:latin typeface="UTM Isadora" panose="020406030505060202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图片 3174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5710238"/>
            <a:ext cx="16775113" cy="3852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75" y="2833688"/>
            <a:ext cx="15695613" cy="6729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2" y="131763"/>
            <a:ext cx="4394200" cy="950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7588" y="633413"/>
            <a:ext cx="1951037" cy="90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825" y="1785938"/>
            <a:ext cx="1951038" cy="90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图片 31752" descr="1-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01463" y="5056188"/>
            <a:ext cx="4724400" cy="441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4" name="图片 31753" descr="1-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794375"/>
            <a:ext cx="4370388" cy="3681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6385710" y="3495734"/>
            <a:ext cx="51283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Bài</a:t>
            </a:r>
            <a:r>
              <a:rPr lang="en-US" sz="6000" b="1" u="sng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3</a:t>
            </a:r>
            <a:r>
              <a:rPr lang="en-US" sz="6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 &lt;, =: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95591" y="5063899"/>
            <a:ext cx="33762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UTM Isadora" panose="02040603050506020204" pitchFamily="18" charset="0"/>
              </a:rPr>
              <a:t>3,6 + 5,8</a:t>
            </a:r>
            <a:endParaRPr lang="en-US" sz="6000" b="1" dirty="0">
              <a:latin typeface="UTM Isadora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32543" y="5063899"/>
            <a:ext cx="13388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UTM Isadora" panose="02040603050506020204" pitchFamily="18" charset="0"/>
              </a:rPr>
              <a:t>8,9</a:t>
            </a:r>
            <a:endParaRPr lang="en-US" sz="6000" b="1" dirty="0">
              <a:latin typeface="UTM Isadora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29364" y="5063899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UTM Isadora" panose="02040603050506020204" pitchFamily="18" charset="0"/>
              </a:rPr>
              <a:t>……</a:t>
            </a:r>
            <a:endParaRPr lang="en-US" sz="6000" b="1" dirty="0">
              <a:latin typeface="UTM Isadora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71891" y="7030274"/>
            <a:ext cx="17956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UTM Isadora" panose="02040603050506020204" pitchFamily="18" charset="0"/>
              </a:rPr>
              <a:t>7,56</a:t>
            </a:r>
            <a:endParaRPr lang="en-US" sz="6000" b="1" dirty="0">
              <a:latin typeface="UTM Isadora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93107" y="6863955"/>
            <a:ext cx="33762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UTM Isadora" panose="02040603050506020204" pitchFamily="18" charset="0"/>
              </a:rPr>
              <a:t>4,2 + 3,4</a:t>
            </a:r>
            <a:endParaRPr lang="en-US" sz="6000" b="1" dirty="0">
              <a:latin typeface="UTM Isadora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48026" y="6971802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UTM Isadora" panose="02040603050506020204" pitchFamily="18" charset="0"/>
              </a:rPr>
              <a:t>……</a:t>
            </a:r>
            <a:endParaRPr lang="en-US" sz="6000" b="1" dirty="0">
              <a:latin typeface="UTM Isadora" panose="02040603050506020204" pitchFamily="18" charset="0"/>
            </a:endParaRPr>
          </a:p>
        </p:txBody>
      </p:sp>
      <p:sp>
        <p:nvSpPr>
          <p:cNvPr id="23" name="Right Brace 22"/>
          <p:cNvSpPr/>
          <p:nvPr/>
        </p:nvSpPr>
        <p:spPr>
          <a:xfrm rot="5400000">
            <a:off x="6770578" y="4573794"/>
            <a:ext cx="355277" cy="298853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000"/>
          </a:p>
        </p:txBody>
      </p:sp>
      <p:sp>
        <p:nvSpPr>
          <p:cNvPr id="24" name="TextBox 23"/>
          <p:cNvSpPr txBox="1"/>
          <p:nvPr/>
        </p:nvSpPr>
        <p:spPr>
          <a:xfrm>
            <a:off x="6310695" y="6100919"/>
            <a:ext cx="13388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00CC"/>
                </a:solidFill>
                <a:latin typeface="UTM Isadora" panose="02040603050506020204" pitchFamily="18" charset="0"/>
              </a:rPr>
              <a:t>9,4</a:t>
            </a:r>
            <a:endParaRPr lang="en-US" sz="6000" b="1" dirty="0">
              <a:solidFill>
                <a:srgbClr val="0000CC"/>
              </a:solidFill>
              <a:latin typeface="UTM Isadora" panose="02040603050506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12383" y="4900175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&gt;</a:t>
            </a:r>
            <a:endParaRPr lang="en-US" sz="6000" b="1" dirty="0">
              <a:solidFill>
                <a:srgbClr val="FF0000"/>
              </a:solidFill>
              <a:latin typeface="UTM Isadora" panose="02040603050506020204" pitchFamily="18" charset="0"/>
            </a:endParaRPr>
          </a:p>
        </p:txBody>
      </p:sp>
      <p:sp>
        <p:nvSpPr>
          <p:cNvPr id="26" name="Right Brace 25"/>
          <p:cNvSpPr/>
          <p:nvPr/>
        </p:nvSpPr>
        <p:spPr>
          <a:xfrm rot="5400000">
            <a:off x="10556980" y="6489752"/>
            <a:ext cx="396285" cy="2900888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000"/>
          </a:p>
        </p:txBody>
      </p:sp>
      <p:sp>
        <p:nvSpPr>
          <p:cNvPr id="27" name="TextBox 26"/>
          <p:cNvSpPr txBox="1"/>
          <p:nvPr/>
        </p:nvSpPr>
        <p:spPr>
          <a:xfrm>
            <a:off x="10098850" y="8048071"/>
            <a:ext cx="13388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00CC"/>
                </a:solidFill>
                <a:latin typeface="UTM Isadora" panose="02040603050506020204" pitchFamily="18" charset="0"/>
              </a:rPr>
              <a:t>7,6</a:t>
            </a:r>
            <a:endParaRPr lang="en-US" sz="6000" b="1" dirty="0">
              <a:solidFill>
                <a:srgbClr val="0000CC"/>
              </a:solidFill>
              <a:latin typeface="UTM Isadora" panose="0204060305050602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97667" y="6805667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&lt;</a:t>
            </a:r>
            <a:endParaRPr lang="en-US" sz="6000" b="1" dirty="0">
              <a:solidFill>
                <a:srgbClr val="FF0000"/>
              </a:solidFill>
              <a:latin typeface="UTM Isadora" panose="020406030505060202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19" grpId="1"/>
      <p:bldP spid="20" grpId="0"/>
      <p:bldP spid="21" grpId="0"/>
      <p:bldP spid="22" grpId="0"/>
      <p:bldP spid="22" grpId="1"/>
      <p:bldP spid="23" grpId="0" animBg="1"/>
      <p:bldP spid="24" grpId="0"/>
      <p:bldP spid="25" grpId="0"/>
      <p:bldP spid="26" grpId="0" animBg="1"/>
      <p:bldP spid="27" grpId="0"/>
      <p:bldP spid="28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502</Words>
  <Application>Microsoft Office PowerPoint</Application>
  <PresentationFormat>Custom</PresentationFormat>
  <Paragraphs>111</Paragraphs>
  <Slides>12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宋体</vt:lpstr>
      <vt:lpstr>Arial</vt:lpstr>
      <vt:lpstr>HP001 4 hàng</vt:lpstr>
      <vt:lpstr>HP-080</vt:lpstr>
      <vt:lpstr>HP-092</vt:lpstr>
      <vt:lpstr>黑体</vt:lpstr>
      <vt:lpstr>SVN-Ciao Bella</vt:lpstr>
      <vt:lpstr>Times New Roman</vt:lpstr>
      <vt:lpstr>UTM Isadora</vt:lpstr>
      <vt:lpstr>字魂56号-洪亮毛笔隶书简体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WIN10</cp:lastModifiedBy>
  <cp:revision>61</cp:revision>
  <dcterms:created xsi:type="dcterms:W3CDTF">2015-09-14T06:10:05Z</dcterms:created>
  <dcterms:modified xsi:type="dcterms:W3CDTF">2021-11-13T17:12:08Z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