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1" r:id="rId2"/>
  </p:sldMasterIdLst>
  <p:notesMasterIdLst>
    <p:notesMasterId r:id="rId32"/>
  </p:notesMasterIdLst>
  <p:sldIdLst>
    <p:sldId id="314" r:id="rId3"/>
    <p:sldId id="286" r:id="rId4"/>
    <p:sldId id="315" r:id="rId5"/>
    <p:sldId id="316" r:id="rId6"/>
    <p:sldId id="386" r:id="rId7"/>
    <p:sldId id="318" r:id="rId8"/>
    <p:sldId id="319" r:id="rId9"/>
    <p:sldId id="320" r:id="rId10"/>
    <p:sldId id="321" r:id="rId11"/>
    <p:sldId id="322" r:id="rId12"/>
    <p:sldId id="295" r:id="rId13"/>
    <p:sldId id="325" r:id="rId14"/>
    <p:sldId id="324" r:id="rId15"/>
    <p:sldId id="326" r:id="rId16"/>
    <p:sldId id="327" r:id="rId17"/>
    <p:sldId id="376" r:id="rId18"/>
    <p:sldId id="377" r:id="rId19"/>
    <p:sldId id="357" r:id="rId20"/>
    <p:sldId id="381" r:id="rId21"/>
    <p:sldId id="384" r:id="rId22"/>
    <p:sldId id="385" r:id="rId23"/>
    <p:sldId id="378" r:id="rId24"/>
    <p:sldId id="360" r:id="rId25"/>
    <p:sldId id="379" r:id="rId26"/>
    <p:sldId id="363" r:id="rId27"/>
    <p:sldId id="375" r:id="rId28"/>
    <p:sldId id="380" r:id="rId29"/>
    <p:sldId id="269" r:id="rId30"/>
    <p:sldId id="312" r:id="rId31"/>
  </p:sldIdLst>
  <p:sldSz cx="12192000" cy="6858000"/>
  <p:notesSz cx="6858000" cy="9144000"/>
  <p:embeddedFontLst>
    <p:embeddedFont>
      <p:font typeface="仓耳玄三M W05" charset="-122"/>
      <p:regular r:id="rId33"/>
    </p:embeddedFont>
    <p:embeddedFont>
      <p:font typeface="宋体" pitchFamily="2" charset="-122"/>
      <p:regular r:id="rId34"/>
    </p:embeddedFont>
    <p:embeddedFont>
      <p:font typeface="等线" charset="-122"/>
      <p:regular r:id="rId35"/>
      <p:bold r:id="rId36"/>
    </p:embeddedFont>
    <p:embeddedFont>
      <p:font typeface="Arial Unicode MS" pitchFamily="34" charset="-128"/>
      <p:regular r:id="rId37"/>
    </p:embeddedFont>
    <p:embeddedFont>
      <p:font typeface="Calibri" pitchFamily="34" charset="0"/>
      <p:regular r:id="rId38"/>
      <p:bold r:id="rId39"/>
      <p:italic r:id="rId40"/>
      <p:boldItalic r:id="rId41"/>
    </p:embeddedFont>
  </p:embeddedFontLst>
  <p:custDataLst>
    <p:tags r:id="rId4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5638"/>
    <a:srgbClr val="FFFFFF"/>
    <a:srgbClr val="E7456A"/>
    <a:srgbClr val="FFE4DB"/>
    <a:srgbClr val="FFD268"/>
    <a:srgbClr val="E7F6FF"/>
    <a:srgbClr val="CDBF97"/>
    <a:srgbClr val="8D7545"/>
    <a:srgbClr val="ECE8E5"/>
    <a:srgbClr val="E4CB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37" autoAdjust="0"/>
    <p:restoredTop sz="88868" autoAdjust="0"/>
  </p:normalViewPr>
  <p:slideViewPr>
    <p:cSldViewPr snapToGrid="0">
      <p:cViewPr varScale="1">
        <p:scale>
          <a:sx n="71" d="100"/>
          <a:sy n="71" d="100"/>
        </p:scale>
        <p:origin x="-45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2023/11/16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http://baoninhthuan.com.vn/news/121010p0c28/diep-thanh-hoang-guong-sang-hieu-hoc.htm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523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1A2AA-057A-403A-9268-9CE9825ED7CA}" type="slidenum">
              <a:rPr lang="en-US" altLang="vi-VN"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42591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66D75-8233-41CE-8C84-B7976CC0A2C8}" type="slidenum">
              <a:rPr lang="en-US" altLang="vi-VN"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16098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0030D-573F-4F9A-8380-7B4A7FD064BD}" type="slidenum">
              <a:rPr lang="en-US" altLang="vi-VN"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95183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E911F-BAA6-41D0-B12E-1C8F8A09DF94}" type="slidenum">
              <a:rPr lang="en-US" altLang="vi-VN"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99224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33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ADE0D5C7-3B24-43B4-99B9-BD954E908E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052CA5-A60F-4BB6-9699-8E376E239718}" type="datetimeFigureOut">
              <a:rPr lang="vi-VN"/>
              <a:pPr>
                <a:defRPr/>
              </a:pPr>
              <a:t>16/11/2023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80F14725-07CC-4360-A742-CE4A40AB08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C24E5CC5-173A-46A7-A155-F5C34D9011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7F381D-599E-474A-AAF9-24E1CD4239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376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D01F9-972B-4801-A6CE-3B1010450710}" type="slidenum">
              <a:rPr lang="en-US" altLang="vi-VN"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51293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7F20E-71DD-48A3-94A7-DAE335273C67}" type="slidenum">
              <a:rPr lang="en-US" altLang="vi-VN"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96902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0506E-E6F0-4B68-BBC0-D96BC4E8C8FA}" type="slidenum">
              <a:rPr lang="en-US" altLang="vi-VN"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15470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A558C-87BB-4B11-9961-69CE1FCAFB98}" type="slidenum">
              <a:rPr lang="en-US" altLang="vi-VN"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80163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51F2A-558F-475E-A274-CC37ABA54BF0}" type="slidenum">
              <a:rPr lang="en-US" altLang="vi-VN"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80262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7F330-DFDF-46AC-84BE-5BA19B274C93}" type="slidenum">
              <a:rPr lang="en-US" altLang="vi-VN"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17605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27B00-8A17-4A6E-B165-E2ABCEA2623E}" type="slidenum">
              <a:rPr lang="en-US" altLang="vi-VN"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20363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8BF164B7-A076-49CF-8511-C80CBBE02B7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B9396970-3111-4CF5-B699-4980A25AC9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70" r="45430"/>
          <a:stretch/>
        </p:blipFill>
        <p:spPr>
          <a:xfrm>
            <a:off x="-12895" y="3965298"/>
            <a:ext cx="10718995" cy="2940480"/>
          </a:xfrm>
          <a:prstGeom prst="rect">
            <a:avLst/>
          </a:prstGeom>
        </p:spPr>
      </p:pic>
      <p:pic>
        <p:nvPicPr>
          <p:cNvPr id="5" name="Content Placeholder 12" descr="cdc42615100be655bf1a">
            <a:extLst>
              <a:ext uri="{FF2B5EF4-FFF2-40B4-BE49-F238E27FC236}">
                <a16:creationId xmlns:a16="http://schemas.microsoft.com/office/drawing/2014/main" xmlns="" id="{B101CE5B-76CB-493D-A2C1-7F9BD59CB8A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52026" y="133236"/>
            <a:ext cx="1452678" cy="1452678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7914C509-B598-42EE-B3A7-7F69BE0DE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2" t="53270" r="45430"/>
          <a:stretch/>
        </p:blipFill>
        <p:spPr>
          <a:xfrm flipH="1">
            <a:off x="9797854" y="3965298"/>
            <a:ext cx="2394145" cy="29404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E018940D-2C8A-44CF-A5E1-F471EB1FEC7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8949" y="274638"/>
            <a:ext cx="1097410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/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8949" y="1600201"/>
            <a:ext cx="1097410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/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949" y="6356351"/>
            <a:ext cx="2846103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949" y="6356351"/>
            <a:ext cx="3862103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949" y="6356351"/>
            <a:ext cx="2846103" cy="365125"/>
          </a:xfrm>
          <a:prstGeom prst="rect">
            <a:avLst/>
          </a:prstGeom>
        </p:spPr>
        <p:txBody>
          <a:bodyPr vert="horz" wrap="square" lIns="91435" tIns="45718" rIns="91435" bIns="45718" numCol="1" anchor="ctr" anchorCtr="0" compatLnSpc="1"/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64C4FFC-1186-4B34-8B92-792393BF5BE0}" type="slidenum">
              <a:rPr lang="en-US" altLang="vi-VN"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13390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xStyles>
    <p:titleStyle>
      <a:lvl1pPr algn="ctr" defTabSz="91313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313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91313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91313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91313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91313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91313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91313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91313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1630" indent="-341630" algn="l" defTabSz="9131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80" indent="-284480" algn="l" defTabSz="9131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indent="-227330" algn="l" defTabSz="9131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indent="-227330" algn="l" defTabSz="9131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indent="-227330" algn="l" defTabSz="91313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sv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Relationship Id="rId9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2.png"/><Relationship Id="rId12" Type="http://schemas.openxmlformats.org/officeDocument/2006/relationships/image" Target="../media/image2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8.sv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20081766">
            <a:off x="214921" y="308160"/>
            <a:ext cx="3428668" cy="2585551"/>
          </a:xfrm>
          <a:prstGeom prst="rect">
            <a:avLst/>
          </a:prstGeom>
        </p:spPr>
      </p:pic>
      <p:pic>
        <p:nvPicPr>
          <p:cNvPr id="14" name="图片 48">
            <a:extLst>
              <a:ext uri="{FF2B5EF4-FFF2-40B4-BE49-F238E27FC236}">
                <a16:creationId xmlns:a16="http://schemas.microsoft.com/office/drawing/2014/main" xmlns="" id="{8D681C67-A242-4C9B-B503-94380014A7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2" t="15696" r="16462" b="42785"/>
          <a:stretch/>
        </p:blipFill>
        <p:spPr>
          <a:xfrm flipH="1">
            <a:off x="7455808" y="2888726"/>
            <a:ext cx="5364820" cy="42435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C02A69C-5657-46DB-86A0-509FF0DE8E25}"/>
              </a:ext>
            </a:extLst>
          </p:cNvPr>
          <p:cNvSpPr/>
          <p:nvPr/>
        </p:nvSpPr>
        <p:spPr>
          <a:xfrm>
            <a:off x="1366275" y="1755757"/>
            <a:ext cx="9459450" cy="156966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per Black" panose="02040603050506020204" pitchFamily="18" charset="0"/>
              </a:rPr>
              <a:t>QUAN HỆ TỪ</a:t>
            </a:r>
            <a:endParaRPr lang="en-US" sz="9600" b="1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ooper Black" panose="0204060305050602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2C6FC69-5378-4723-8BB4-4149D959F7ED}"/>
              </a:ext>
            </a:extLst>
          </p:cNvPr>
          <p:cNvSpPr/>
          <p:nvPr/>
        </p:nvSpPr>
        <p:spPr>
          <a:xfrm>
            <a:off x="3171161" y="832427"/>
            <a:ext cx="58496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</a:rPr>
              <a:t>Luyện từ và câu</a:t>
            </a:r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xmlns="" id="{1CA782B4-DB40-48C2-B242-630F54F67B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311184" y="5028083"/>
            <a:ext cx="4021795" cy="1829917"/>
          </a:xfrm>
          <a:prstGeom prst="rect">
            <a:avLst/>
          </a:prstGeom>
        </p:spPr>
      </p:pic>
      <p:pic>
        <p:nvPicPr>
          <p:cNvPr id="22" name="Picture 21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EDB4969B-8B20-44A9-91A1-F678EE1BA4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933" y="-121637"/>
            <a:ext cx="2774107" cy="210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3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80"/>
                            </p:stCondLst>
                            <p:childTnLst>
                              <p:par>
                                <p:cTn id="3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xmlns="" id="{C627C21F-9A8C-49B7-A908-D77504F14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833" y="976482"/>
            <a:ext cx="598932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c) Hoa mai trổ từng chùm thưa thớt, </a:t>
            </a:r>
            <a:r>
              <a:rPr lang="en-US" altLang="en-US" sz="3600" u="sng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không đơm đặc</a:t>
            </a:r>
            <a:r>
              <a:rPr lang="en-US" altLang="en-US" sz="36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3600" b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như</a:t>
            </a:r>
            <a:r>
              <a:rPr lang="en-US" altLang="en-US" sz="36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3600" u="sng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hoa đào</a:t>
            </a:r>
            <a:r>
              <a:rPr lang="en-US" altLang="en-US" sz="36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. </a:t>
            </a:r>
            <a:r>
              <a:rPr lang="en-US" altLang="en-US" sz="3600" b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Nhưng</a:t>
            </a:r>
            <a:r>
              <a:rPr lang="en-US" altLang="en-US" sz="36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cành mai uyển chuyển hơn cành đào.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>
              <a:solidFill>
                <a:srgbClr val="0000FF"/>
              </a:solidFill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xmlns="" id="{52B937AE-7B16-4395-A149-6D3236087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7428" y="4568483"/>
            <a:ext cx="796231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Từ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như</a:t>
            </a: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biểu thị quan hệ so sánh.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Từ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nhưng</a:t>
            </a: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biểu thị quan hệ tương phản.</a:t>
            </a:r>
          </a:p>
        </p:txBody>
      </p:sp>
      <p:pic>
        <p:nvPicPr>
          <p:cNvPr id="1026" name="Picture 2" descr="TƯ VẤN CHĂM SÓC MAI SAU TẾT">
            <a:extLst>
              <a:ext uri="{FF2B5EF4-FFF2-40B4-BE49-F238E27FC236}">
                <a16:creationId xmlns:a16="http://schemas.microsoft.com/office/drawing/2014/main" xmlns="" id="{10D2A4D0-C707-4091-A0E9-44F61FD78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299" y="80889"/>
            <a:ext cx="4316443" cy="28623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ại sao miền Bắc thích hoa đào còn miền Nam thích hoa mai?">
            <a:extLst>
              <a:ext uri="{FF2B5EF4-FFF2-40B4-BE49-F238E27FC236}">
                <a16:creationId xmlns:a16="http://schemas.microsoft.com/office/drawing/2014/main" xmlns="" id="{C0913F7D-80C6-4955-8D21-2F1EEAD2D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37" y="2407643"/>
            <a:ext cx="3967090" cy="22314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25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90B4A1C-FAA3-4E14-BD7E-A3753F9A53A4}"/>
              </a:ext>
            </a:extLst>
          </p:cNvPr>
          <p:cNvGrpSpPr/>
          <p:nvPr/>
        </p:nvGrpSpPr>
        <p:grpSpPr>
          <a:xfrm>
            <a:off x="4628271" y="548639"/>
            <a:ext cx="7455876" cy="5528603"/>
            <a:chOff x="4126448" y="1892007"/>
            <a:chExt cx="3601353" cy="3598529"/>
          </a:xfrm>
        </p:grpSpPr>
        <p:sp>
          <p:nvSpPr>
            <p:cNvPr id="34" name="íṧḻíḑè">
              <a:extLst>
                <a:ext uri="{FF2B5EF4-FFF2-40B4-BE49-F238E27FC236}">
                  <a16:creationId xmlns:a16="http://schemas.microsoft.com/office/drawing/2014/main" xmlns="" id="{0B42105E-8F64-4BF2-B882-22576B6D331C}"/>
                </a:ext>
              </a:extLst>
            </p:cNvPr>
            <p:cNvSpPr/>
            <p:nvPr/>
          </p:nvSpPr>
          <p:spPr bwMode="auto">
            <a:xfrm>
              <a:off x="5341106" y="2626441"/>
              <a:ext cx="2378946" cy="2852468"/>
            </a:xfrm>
            <a:custGeom>
              <a:avLst/>
              <a:gdLst>
                <a:gd name="T0" fmla="*/ 764 w 804"/>
                <a:gd name="T1" fmla="*/ 744 h 964"/>
                <a:gd name="T2" fmla="*/ 584 w 804"/>
                <a:gd name="T3" fmla="*/ 924 h 964"/>
                <a:gd name="T4" fmla="*/ 0 w 804"/>
                <a:gd name="T5" fmla="*/ 924 h 964"/>
                <a:gd name="T6" fmla="*/ 0 w 804"/>
                <a:gd name="T7" fmla="*/ 964 h 964"/>
                <a:gd name="T8" fmla="*/ 584 w 804"/>
                <a:gd name="T9" fmla="*/ 964 h 964"/>
                <a:gd name="T10" fmla="*/ 804 w 804"/>
                <a:gd name="T11" fmla="*/ 744 h 964"/>
                <a:gd name="T12" fmla="*/ 804 w 804"/>
                <a:gd name="T13" fmla="*/ 0 h 964"/>
                <a:gd name="T14" fmla="*/ 764 w 804"/>
                <a:gd name="T15" fmla="*/ 0 h 964"/>
                <a:gd name="T16" fmla="*/ 764 w 804"/>
                <a:gd name="T17" fmla="*/ 744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4" h="964">
                  <a:moveTo>
                    <a:pt x="764" y="744"/>
                  </a:moveTo>
                  <a:cubicBezTo>
                    <a:pt x="764" y="843"/>
                    <a:pt x="683" y="924"/>
                    <a:pt x="584" y="924"/>
                  </a:cubicBezTo>
                  <a:cubicBezTo>
                    <a:pt x="0" y="924"/>
                    <a:pt x="0" y="924"/>
                    <a:pt x="0" y="924"/>
                  </a:cubicBezTo>
                  <a:cubicBezTo>
                    <a:pt x="0" y="964"/>
                    <a:pt x="0" y="964"/>
                    <a:pt x="0" y="964"/>
                  </a:cubicBezTo>
                  <a:cubicBezTo>
                    <a:pt x="584" y="964"/>
                    <a:pt x="584" y="964"/>
                    <a:pt x="584" y="964"/>
                  </a:cubicBezTo>
                  <a:cubicBezTo>
                    <a:pt x="705" y="964"/>
                    <a:pt x="804" y="865"/>
                    <a:pt x="804" y="744"/>
                  </a:cubicBezTo>
                  <a:cubicBezTo>
                    <a:pt x="804" y="0"/>
                    <a:pt x="804" y="0"/>
                    <a:pt x="804" y="0"/>
                  </a:cubicBezTo>
                  <a:cubicBezTo>
                    <a:pt x="764" y="0"/>
                    <a:pt x="764" y="0"/>
                    <a:pt x="764" y="0"/>
                  </a:cubicBezTo>
                  <a:lnTo>
                    <a:pt x="764" y="744"/>
                  </a:lnTo>
                  <a:close/>
                </a:path>
              </a:pathLst>
            </a:custGeom>
            <a:solidFill>
              <a:srgbClr val="FFD2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 defTabSz="914400"/>
              <a:endParaRPr lang="id-ID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íṥļiďe">
              <a:extLst>
                <a:ext uri="{FF2B5EF4-FFF2-40B4-BE49-F238E27FC236}">
                  <a16:creationId xmlns:a16="http://schemas.microsoft.com/office/drawing/2014/main" xmlns="" id="{17B2CC58-B196-4D6A-A1AF-1F537EF51A18}"/>
                </a:ext>
              </a:extLst>
            </p:cNvPr>
            <p:cNvSpPr/>
            <p:nvPr/>
          </p:nvSpPr>
          <p:spPr bwMode="auto">
            <a:xfrm>
              <a:off x="4134197" y="1892007"/>
              <a:ext cx="2378946" cy="2900914"/>
            </a:xfrm>
            <a:custGeom>
              <a:avLst/>
              <a:gdLst>
                <a:gd name="T0" fmla="*/ 40 w 804"/>
                <a:gd name="T1" fmla="*/ 220 h 980"/>
                <a:gd name="T2" fmla="*/ 220 w 804"/>
                <a:gd name="T3" fmla="*/ 40 h 980"/>
                <a:gd name="T4" fmla="*/ 804 w 804"/>
                <a:gd name="T5" fmla="*/ 40 h 980"/>
                <a:gd name="T6" fmla="*/ 804 w 804"/>
                <a:gd name="T7" fmla="*/ 0 h 980"/>
                <a:gd name="T8" fmla="*/ 220 w 804"/>
                <a:gd name="T9" fmla="*/ 0 h 980"/>
                <a:gd name="T10" fmla="*/ 0 w 804"/>
                <a:gd name="T11" fmla="*/ 220 h 980"/>
                <a:gd name="T12" fmla="*/ 0 w 804"/>
                <a:gd name="T13" fmla="*/ 980 h 980"/>
                <a:gd name="T14" fmla="*/ 40 w 804"/>
                <a:gd name="T15" fmla="*/ 980 h 980"/>
                <a:gd name="T16" fmla="*/ 40 w 804"/>
                <a:gd name="T17" fmla="*/ 220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4" h="980">
                  <a:moveTo>
                    <a:pt x="40" y="220"/>
                  </a:moveTo>
                  <a:cubicBezTo>
                    <a:pt x="40" y="121"/>
                    <a:pt x="121" y="40"/>
                    <a:pt x="220" y="40"/>
                  </a:cubicBezTo>
                  <a:cubicBezTo>
                    <a:pt x="804" y="40"/>
                    <a:pt x="804" y="40"/>
                    <a:pt x="804" y="40"/>
                  </a:cubicBezTo>
                  <a:cubicBezTo>
                    <a:pt x="804" y="0"/>
                    <a:pt x="804" y="0"/>
                    <a:pt x="804" y="0"/>
                  </a:cubicBezTo>
                  <a:cubicBezTo>
                    <a:pt x="220" y="0"/>
                    <a:pt x="220" y="0"/>
                    <a:pt x="220" y="0"/>
                  </a:cubicBezTo>
                  <a:cubicBezTo>
                    <a:pt x="99" y="0"/>
                    <a:pt x="0" y="99"/>
                    <a:pt x="0" y="220"/>
                  </a:cubicBezTo>
                  <a:cubicBezTo>
                    <a:pt x="0" y="980"/>
                    <a:pt x="0" y="980"/>
                    <a:pt x="0" y="980"/>
                  </a:cubicBezTo>
                  <a:cubicBezTo>
                    <a:pt x="40" y="980"/>
                    <a:pt x="40" y="980"/>
                    <a:pt x="40" y="980"/>
                  </a:cubicBezTo>
                  <a:lnTo>
                    <a:pt x="40" y="220"/>
                  </a:lnTo>
                  <a:close/>
                </a:path>
              </a:pathLst>
            </a:custGeom>
            <a:solidFill>
              <a:srgbClr val="FFD2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 defTabSz="914400"/>
              <a:endParaRPr lang="id-ID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ïṣļiḋé">
              <a:extLst>
                <a:ext uri="{FF2B5EF4-FFF2-40B4-BE49-F238E27FC236}">
                  <a16:creationId xmlns:a16="http://schemas.microsoft.com/office/drawing/2014/main" xmlns="" id="{D4C6A87C-4312-438E-BFFE-97BEB70266D8}"/>
                </a:ext>
              </a:extLst>
            </p:cNvPr>
            <p:cNvSpPr/>
            <p:nvPr/>
          </p:nvSpPr>
          <p:spPr bwMode="auto">
            <a:xfrm>
              <a:off x="4717311" y="4905315"/>
              <a:ext cx="503686" cy="585221"/>
            </a:xfrm>
            <a:custGeom>
              <a:avLst/>
              <a:gdLst>
                <a:gd name="T0" fmla="*/ 170 w 170"/>
                <a:gd name="T1" fmla="*/ 111 h 198"/>
                <a:gd name="T2" fmla="*/ 147 w 170"/>
                <a:gd name="T3" fmla="*/ 52 h 198"/>
                <a:gd name="T4" fmla="*/ 87 w 170"/>
                <a:gd name="T5" fmla="*/ 26 h 198"/>
                <a:gd name="T6" fmla="*/ 87 w 170"/>
                <a:gd name="T7" fmla="*/ 0 h 198"/>
                <a:gd name="T8" fmla="*/ 24 w 170"/>
                <a:gd name="T9" fmla="*/ 41 h 198"/>
                <a:gd name="T10" fmla="*/ 0 w 170"/>
                <a:gd name="T11" fmla="*/ 110 h 198"/>
                <a:gd name="T12" fmla="*/ 24 w 170"/>
                <a:gd name="T13" fmla="*/ 173 h 198"/>
                <a:gd name="T14" fmla="*/ 84 w 170"/>
                <a:gd name="T15" fmla="*/ 198 h 198"/>
                <a:gd name="T16" fmla="*/ 145 w 170"/>
                <a:gd name="T17" fmla="*/ 173 h 198"/>
                <a:gd name="T18" fmla="*/ 170 w 170"/>
                <a:gd name="T19" fmla="*/ 11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198">
                  <a:moveTo>
                    <a:pt x="170" y="111"/>
                  </a:moveTo>
                  <a:cubicBezTo>
                    <a:pt x="170" y="87"/>
                    <a:pt x="162" y="68"/>
                    <a:pt x="147" y="52"/>
                  </a:cubicBezTo>
                  <a:cubicBezTo>
                    <a:pt x="132" y="36"/>
                    <a:pt x="111" y="28"/>
                    <a:pt x="87" y="26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59" y="7"/>
                    <a:pt x="39" y="21"/>
                    <a:pt x="24" y="41"/>
                  </a:cubicBezTo>
                  <a:cubicBezTo>
                    <a:pt x="8" y="61"/>
                    <a:pt x="0" y="84"/>
                    <a:pt x="0" y="110"/>
                  </a:cubicBezTo>
                  <a:cubicBezTo>
                    <a:pt x="0" y="135"/>
                    <a:pt x="8" y="156"/>
                    <a:pt x="24" y="173"/>
                  </a:cubicBezTo>
                  <a:cubicBezTo>
                    <a:pt x="41" y="190"/>
                    <a:pt x="60" y="198"/>
                    <a:pt x="84" y="198"/>
                  </a:cubicBezTo>
                  <a:cubicBezTo>
                    <a:pt x="109" y="198"/>
                    <a:pt x="129" y="190"/>
                    <a:pt x="145" y="173"/>
                  </a:cubicBezTo>
                  <a:cubicBezTo>
                    <a:pt x="162" y="156"/>
                    <a:pt x="170" y="136"/>
                    <a:pt x="170" y="111"/>
                  </a:cubicBezTo>
                  <a:close/>
                </a:path>
              </a:pathLst>
            </a:custGeom>
            <a:solidFill>
              <a:srgbClr val="FFD2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 defTabSz="914400"/>
              <a:endParaRPr lang="id-ID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î$ḷiḑé">
              <a:extLst>
                <a:ext uri="{FF2B5EF4-FFF2-40B4-BE49-F238E27FC236}">
                  <a16:creationId xmlns:a16="http://schemas.microsoft.com/office/drawing/2014/main" xmlns="" id="{7FF2A9D4-2E6B-4532-A6A4-67575CF077D1}"/>
                </a:ext>
              </a:extLst>
            </p:cNvPr>
            <p:cNvSpPr/>
            <p:nvPr/>
          </p:nvSpPr>
          <p:spPr bwMode="auto">
            <a:xfrm>
              <a:off x="4126448" y="4905315"/>
              <a:ext cx="501749" cy="585221"/>
            </a:xfrm>
            <a:custGeom>
              <a:avLst/>
              <a:gdLst>
                <a:gd name="T0" fmla="*/ 146 w 170"/>
                <a:gd name="T1" fmla="*/ 173 h 198"/>
                <a:gd name="T2" fmla="*/ 170 w 170"/>
                <a:gd name="T3" fmla="*/ 111 h 198"/>
                <a:gd name="T4" fmla="*/ 147 w 170"/>
                <a:gd name="T5" fmla="*/ 52 h 198"/>
                <a:gd name="T6" fmla="*/ 87 w 170"/>
                <a:gd name="T7" fmla="*/ 26 h 198"/>
                <a:gd name="T8" fmla="*/ 87 w 170"/>
                <a:gd name="T9" fmla="*/ 0 h 198"/>
                <a:gd name="T10" fmla="*/ 24 w 170"/>
                <a:gd name="T11" fmla="*/ 41 h 198"/>
                <a:gd name="T12" fmla="*/ 0 w 170"/>
                <a:gd name="T13" fmla="*/ 110 h 198"/>
                <a:gd name="T14" fmla="*/ 25 w 170"/>
                <a:gd name="T15" fmla="*/ 173 h 198"/>
                <a:gd name="T16" fmla="*/ 84 w 170"/>
                <a:gd name="T17" fmla="*/ 198 h 198"/>
                <a:gd name="T18" fmla="*/ 146 w 170"/>
                <a:gd name="T19" fmla="*/ 173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0" h="198">
                  <a:moveTo>
                    <a:pt x="146" y="173"/>
                  </a:moveTo>
                  <a:cubicBezTo>
                    <a:pt x="162" y="156"/>
                    <a:pt x="170" y="136"/>
                    <a:pt x="170" y="111"/>
                  </a:cubicBezTo>
                  <a:cubicBezTo>
                    <a:pt x="170" y="87"/>
                    <a:pt x="162" y="68"/>
                    <a:pt x="147" y="52"/>
                  </a:cubicBezTo>
                  <a:cubicBezTo>
                    <a:pt x="132" y="36"/>
                    <a:pt x="111" y="28"/>
                    <a:pt x="87" y="26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63" y="7"/>
                    <a:pt x="40" y="21"/>
                    <a:pt x="24" y="41"/>
                  </a:cubicBezTo>
                  <a:cubicBezTo>
                    <a:pt x="8" y="61"/>
                    <a:pt x="0" y="84"/>
                    <a:pt x="0" y="110"/>
                  </a:cubicBezTo>
                  <a:cubicBezTo>
                    <a:pt x="0" y="135"/>
                    <a:pt x="9" y="156"/>
                    <a:pt x="25" y="173"/>
                  </a:cubicBezTo>
                  <a:cubicBezTo>
                    <a:pt x="41" y="190"/>
                    <a:pt x="61" y="198"/>
                    <a:pt x="84" y="198"/>
                  </a:cubicBezTo>
                  <a:cubicBezTo>
                    <a:pt x="109" y="198"/>
                    <a:pt x="129" y="190"/>
                    <a:pt x="146" y="173"/>
                  </a:cubicBezTo>
                  <a:close/>
                </a:path>
              </a:pathLst>
            </a:custGeom>
            <a:solidFill>
              <a:srgbClr val="FFD2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 defTabSz="914400"/>
              <a:endParaRPr lang="id-ID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îṥḷíḍê">
              <a:extLst>
                <a:ext uri="{FF2B5EF4-FFF2-40B4-BE49-F238E27FC236}">
                  <a16:creationId xmlns:a16="http://schemas.microsoft.com/office/drawing/2014/main" xmlns="" id="{4C14EEA5-B0EB-4660-A6BA-E096603A647F}"/>
                </a:ext>
              </a:extLst>
            </p:cNvPr>
            <p:cNvSpPr/>
            <p:nvPr/>
          </p:nvSpPr>
          <p:spPr bwMode="auto">
            <a:xfrm>
              <a:off x="6633253" y="1926888"/>
              <a:ext cx="1094548" cy="587160"/>
            </a:xfrm>
            <a:custGeom>
              <a:avLst/>
              <a:gdLst>
                <a:gd name="T0" fmla="*/ 146 w 370"/>
                <a:gd name="T1" fmla="*/ 157 h 198"/>
                <a:gd name="T2" fmla="*/ 83 w 370"/>
                <a:gd name="T3" fmla="*/ 198 h 198"/>
                <a:gd name="T4" fmla="*/ 83 w 370"/>
                <a:gd name="T5" fmla="*/ 172 h 198"/>
                <a:gd name="T6" fmla="*/ 23 w 370"/>
                <a:gd name="T7" fmla="*/ 146 h 198"/>
                <a:gd name="T8" fmla="*/ 0 w 370"/>
                <a:gd name="T9" fmla="*/ 87 h 198"/>
                <a:gd name="T10" fmla="*/ 25 w 370"/>
                <a:gd name="T11" fmla="*/ 25 h 198"/>
                <a:gd name="T12" fmla="*/ 86 w 370"/>
                <a:gd name="T13" fmla="*/ 0 h 198"/>
                <a:gd name="T14" fmla="*/ 146 w 370"/>
                <a:gd name="T15" fmla="*/ 25 h 198"/>
                <a:gd name="T16" fmla="*/ 170 w 370"/>
                <a:gd name="T17" fmla="*/ 88 h 198"/>
                <a:gd name="T18" fmla="*/ 146 w 370"/>
                <a:gd name="T19" fmla="*/ 157 h 198"/>
                <a:gd name="T20" fmla="*/ 346 w 370"/>
                <a:gd name="T21" fmla="*/ 157 h 198"/>
                <a:gd name="T22" fmla="*/ 283 w 370"/>
                <a:gd name="T23" fmla="*/ 198 h 198"/>
                <a:gd name="T24" fmla="*/ 283 w 370"/>
                <a:gd name="T25" fmla="*/ 172 h 198"/>
                <a:gd name="T26" fmla="*/ 223 w 370"/>
                <a:gd name="T27" fmla="*/ 146 h 198"/>
                <a:gd name="T28" fmla="*/ 200 w 370"/>
                <a:gd name="T29" fmla="*/ 87 h 198"/>
                <a:gd name="T30" fmla="*/ 224 w 370"/>
                <a:gd name="T31" fmla="*/ 25 h 198"/>
                <a:gd name="T32" fmla="*/ 286 w 370"/>
                <a:gd name="T33" fmla="*/ 0 h 198"/>
                <a:gd name="T34" fmla="*/ 345 w 370"/>
                <a:gd name="T35" fmla="*/ 25 h 198"/>
                <a:gd name="T36" fmla="*/ 370 w 370"/>
                <a:gd name="T37" fmla="*/ 88 h 198"/>
                <a:gd name="T38" fmla="*/ 346 w 370"/>
                <a:gd name="T39" fmla="*/ 157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0" h="198">
                  <a:moveTo>
                    <a:pt x="146" y="157"/>
                  </a:moveTo>
                  <a:cubicBezTo>
                    <a:pt x="131" y="177"/>
                    <a:pt x="111" y="191"/>
                    <a:pt x="83" y="198"/>
                  </a:cubicBezTo>
                  <a:cubicBezTo>
                    <a:pt x="83" y="172"/>
                    <a:pt x="83" y="172"/>
                    <a:pt x="83" y="172"/>
                  </a:cubicBezTo>
                  <a:cubicBezTo>
                    <a:pt x="59" y="170"/>
                    <a:pt x="39" y="162"/>
                    <a:pt x="23" y="146"/>
                  </a:cubicBezTo>
                  <a:cubicBezTo>
                    <a:pt x="8" y="130"/>
                    <a:pt x="0" y="111"/>
                    <a:pt x="0" y="87"/>
                  </a:cubicBezTo>
                  <a:cubicBezTo>
                    <a:pt x="0" y="62"/>
                    <a:pt x="8" y="42"/>
                    <a:pt x="25" y="25"/>
                  </a:cubicBezTo>
                  <a:cubicBezTo>
                    <a:pt x="41" y="8"/>
                    <a:pt x="61" y="0"/>
                    <a:pt x="86" y="0"/>
                  </a:cubicBezTo>
                  <a:cubicBezTo>
                    <a:pt x="110" y="0"/>
                    <a:pt x="129" y="8"/>
                    <a:pt x="146" y="25"/>
                  </a:cubicBezTo>
                  <a:cubicBezTo>
                    <a:pt x="162" y="42"/>
                    <a:pt x="170" y="63"/>
                    <a:pt x="170" y="88"/>
                  </a:cubicBezTo>
                  <a:cubicBezTo>
                    <a:pt x="170" y="114"/>
                    <a:pt x="162" y="137"/>
                    <a:pt x="146" y="157"/>
                  </a:cubicBezTo>
                  <a:close/>
                  <a:moveTo>
                    <a:pt x="346" y="157"/>
                  </a:moveTo>
                  <a:cubicBezTo>
                    <a:pt x="330" y="177"/>
                    <a:pt x="307" y="191"/>
                    <a:pt x="283" y="198"/>
                  </a:cubicBezTo>
                  <a:cubicBezTo>
                    <a:pt x="283" y="172"/>
                    <a:pt x="283" y="172"/>
                    <a:pt x="283" y="172"/>
                  </a:cubicBezTo>
                  <a:cubicBezTo>
                    <a:pt x="259" y="170"/>
                    <a:pt x="238" y="162"/>
                    <a:pt x="223" y="146"/>
                  </a:cubicBezTo>
                  <a:cubicBezTo>
                    <a:pt x="208" y="130"/>
                    <a:pt x="200" y="111"/>
                    <a:pt x="200" y="87"/>
                  </a:cubicBezTo>
                  <a:cubicBezTo>
                    <a:pt x="200" y="62"/>
                    <a:pt x="208" y="42"/>
                    <a:pt x="224" y="25"/>
                  </a:cubicBezTo>
                  <a:cubicBezTo>
                    <a:pt x="241" y="8"/>
                    <a:pt x="261" y="0"/>
                    <a:pt x="286" y="0"/>
                  </a:cubicBezTo>
                  <a:cubicBezTo>
                    <a:pt x="309" y="0"/>
                    <a:pt x="329" y="8"/>
                    <a:pt x="345" y="25"/>
                  </a:cubicBezTo>
                  <a:cubicBezTo>
                    <a:pt x="361" y="42"/>
                    <a:pt x="370" y="63"/>
                    <a:pt x="370" y="88"/>
                  </a:cubicBezTo>
                  <a:cubicBezTo>
                    <a:pt x="370" y="114"/>
                    <a:pt x="362" y="137"/>
                    <a:pt x="346" y="157"/>
                  </a:cubicBezTo>
                  <a:close/>
                </a:path>
              </a:pathLst>
            </a:custGeom>
            <a:solidFill>
              <a:srgbClr val="FFD2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 defTabSz="914400"/>
              <a:endParaRPr lang="id-ID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8" name="Text Box 6">
            <a:extLst>
              <a:ext uri="{FF2B5EF4-FFF2-40B4-BE49-F238E27FC236}">
                <a16:creationId xmlns:a16="http://schemas.microsoft.com/office/drawing/2014/main" xmlns="" id="{59CE921B-B759-4570-8E91-BCE0D4E58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5851" y="1676987"/>
            <a:ext cx="588898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Quan hệ từ là từ </a:t>
            </a:r>
            <a:r>
              <a:rPr lang="en-US" altLang="en-US" b="1" u="sng">
                <a:solidFill>
                  <a:sysClr val="windowText" lastClr="00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nối các từ ngữ hoặc các câu </a:t>
            </a:r>
            <a:r>
              <a:rPr lang="en-US" altLang="en-US" b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nhằm thể hiện </a:t>
            </a:r>
            <a:r>
              <a:rPr lang="en-US" altLang="en-US" b="1" u="sng">
                <a:solidFill>
                  <a:sysClr val="windowText" lastClr="00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mối quan hệ </a:t>
            </a:r>
            <a:r>
              <a:rPr lang="en-US" altLang="en-US" b="1">
                <a:solidFill>
                  <a:sysClr val="windowText" lastClr="00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giữa những từ ngữ hoặc những câu ấy với nhau:</a:t>
            </a: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và, với, hay, hoặc, nhưng, mà, thì, của, ở, tại bằng, như, để, về…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4" name="Picture 3" descr="Question Cat">
            <a:extLst>
              <a:ext uri="{FF2B5EF4-FFF2-40B4-BE49-F238E27FC236}">
                <a16:creationId xmlns:a16="http://schemas.microsoft.com/office/drawing/2014/main" xmlns="" id="{47339A4A-94BE-4E41-BB98-F5AD31BD40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971" y="2356857"/>
            <a:ext cx="2619375" cy="2619375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9C56BC55-6C2E-4BDB-ACFB-65C6041710B3}"/>
              </a:ext>
            </a:extLst>
          </p:cNvPr>
          <p:cNvSpPr/>
          <p:nvPr/>
        </p:nvSpPr>
        <p:spPr>
          <a:xfrm>
            <a:off x="920976" y="309489"/>
            <a:ext cx="2823134" cy="1730326"/>
          </a:xfrm>
          <a:prstGeom prst="clou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Quan hệ từ là gì?</a:t>
            </a:r>
          </a:p>
        </p:txBody>
      </p:sp>
    </p:spTree>
    <p:extLst>
      <p:ext uri="{BB962C8B-B14F-4D97-AF65-F5344CB8AC3E}">
        <p14:creationId xmlns:p14="http://schemas.microsoft.com/office/powerpoint/2010/main" val="236369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95CDDA45-1054-4652-9CC4-3F2D757FB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894" y="36778"/>
            <a:ext cx="4076506" cy="563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4000" b="1">
                <a:latin typeface="UTM Cooper Black" panose="02040603050506020204" pitchFamily="18" charset="0"/>
                <a:cs typeface="Times New Roman" panose="02020603050405020304" pitchFamily="18" charset="0"/>
              </a:rPr>
              <a:t>I. Nhận xét: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xmlns="" id="{AD8DBBAC-8DCE-4C4A-BE20-D656DA414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4617" y="824471"/>
            <a:ext cx="10677249" cy="212365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-US" altLang="en-US" b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2. </a:t>
            </a:r>
            <a:r>
              <a:rPr lang="vi-VN" altLang="en-US" b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Quan hệ giữa các ý ở mỗi câu dưới đâ</a:t>
            </a:r>
            <a:r>
              <a:rPr lang="en-US" altLang="en-US" b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y (</a:t>
            </a:r>
            <a:r>
              <a:rPr lang="vi-VN" altLang="en-US" b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rừng cây bị chặt phá - mặt đất thưa vắng bóng chim</a:t>
            </a:r>
            <a:r>
              <a:rPr lang="en-US" altLang="en-US" b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; </a:t>
            </a:r>
            <a:r>
              <a:rPr lang="vi-VN" altLang="en-US" b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mảnh vườn nhỏ bé - bầy chim vẫn về tụ hội) được biểu hiện bằng những cặp từ nào?</a:t>
            </a:r>
            <a:endParaRPr lang="vi-VN" altLang="en-US" sz="3600" b="1"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xmlns="" id="{04745055-D0D4-4883-A962-455345335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867" y="3429128"/>
            <a:ext cx="8856133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b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a) </a:t>
            </a:r>
            <a:r>
              <a:rPr lang="vi-VN" altLang="en-US" b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Nếu rừng cây cứ bị chặt phá xơ xác thì mặt đất sẽ ngày càng thưa vắng bóng</a:t>
            </a:r>
            <a:r>
              <a:rPr lang="en-US" altLang="en-US" b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vi-VN" altLang="en-US" b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chim.</a:t>
            </a:r>
            <a:endParaRPr lang="en-US" altLang="en-US" b="1"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None/>
            </a:pPr>
            <a:r>
              <a:rPr lang="en-US" altLang="en-US" b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b) Tuy mảnh vườn ngoài ban công nhà Thu thật nhỏ bé nhưng bầy chim vẫn thường rủ nhau về tụ hội.</a:t>
            </a:r>
          </a:p>
          <a:p>
            <a:pPr>
              <a:spcBef>
                <a:spcPct val="50000"/>
              </a:spcBef>
              <a:buNone/>
            </a:pPr>
            <a:endParaRPr lang="vi-VN" altLang="en-US" b="1"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0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C46F5330-388A-448C-8750-C7767E5A7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63" y="1690402"/>
            <a:ext cx="541782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 a) Nếu rừng cây cứ bị chặt phá xơ xác thì mặt đất sẽ ngày càng thưa vắng bóng chim.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xmlns="" id="{489E9064-8B68-424B-A6C7-69D2EA060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1047" y="4290435"/>
            <a:ext cx="779646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Nếu… thì…</a:t>
            </a: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ts val="0"/>
              </a:spcBef>
              <a:buNone/>
            </a:pPr>
            <a:r>
              <a:rPr lang="en-US" altLang="en-US" sz="3600">
                <a:solidFill>
                  <a:srgbClr val="0070C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3600">
                <a:solidFill>
                  <a:srgbClr val="0070C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biểu thị quan hệ </a:t>
            </a:r>
            <a:r>
              <a:rPr lang="en-US" altLang="en-US" sz="3600" u="sng">
                <a:solidFill>
                  <a:srgbClr val="0070C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điều kiện – kết quả</a:t>
            </a:r>
            <a:r>
              <a:rPr lang="en-US" altLang="en-US" sz="3600">
                <a:solidFill>
                  <a:srgbClr val="0070C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(giả thiết – kết quả)</a:t>
            </a:r>
          </a:p>
        </p:txBody>
      </p:sp>
      <p:pic>
        <p:nvPicPr>
          <p:cNvPr id="9218" name="Picture 2" descr="Loạt ảnh cho thấy cách con người đối xử với những cánh rừng trên thế giới  tệ bạc đến mức nào">
            <a:extLst>
              <a:ext uri="{FF2B5EF4-FFF2-40B4-BE49-F238E27FC236}">
                <a16:creationId xmlns:a16="http://schemas.microsoft.com/office/drawing/2014/main" xmlns="" id="{21342B25-7399-49C3-AC31-CB1E7491F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660" y="471536"/>
            <a:ext cx="6286500" cy="3781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817F8E3-0358-452B-A719-9EFB5D11CBFD}"/>
              </a:ext>
            </a:extLst>
          </p:cNvPr>
          <p:cNvCxnSpPr/>
          <p:nvPr/>
        </p:nvCxnSpPr>
        <p:spPr>
          <a:xfrm>
            <a:off x="783772" y="2206171"/>
            <a:ext cx="6241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AD1D84EF-C719-4803-9F4C-F53B7BEA72FA}"/>
              </a:ext>
            </a:extLst>
          </p:cNvPr>
          <p:cNvCxnSpPr/>
          <p:nvPr/>
        </p:nvCxnSpPr>
        <p:spPr>
          <a:xfrm>
            <a:off x="1850572" y="2721428"/>
            <a:ext cx="6241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73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C46F5330-388A-448C-8750-C7767E5A7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4180" y="1398015"/>
            <a:ext cx="541782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altLang="en-US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 </a:t>
            </a:r>
            <a:r>
              <a:rPr lang="vi-VN" altLang="en-US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b</a:t>
            </a:r>
            <a:r>
              <a:rPr lang="en-US" altLang="en-US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)</a:t>
            </a:r>
            <a:r>
              <a:rPr lang="vi-VN" altLang="en-US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Tuy mảnh vườn ngoài ban công nhà Thu thật nhỏ bé nhưng bầy chim thường rủ nhau về tụ hội.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3E4F597-AB68-4B7F-A422-D2B96073C9A4}"/>
              </a:ext>
            </a:extLst>
          </p:cNvPr>
          <p:cNvSpPr txBox="1"/>
          <p:nvPr/>
        </p:nvSpPr>
        <p:spPr>
          <a:xfrm>
            <a:off x="4950995" y="4633123"/>
            <a:ext cx="63400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Tuy…..nhưng ….</a:t>
            </a: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3600">
                <a:solidFill>
                  <a:srgbClr val="0070C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3600">
                <a:solidFill>
                  <a:srgbClr val="0070C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biểu thị quan hệ </a:t>
            </a:r>
            <a:r>
              <a:rPr lang="en-US" altLang="en-US" sz="3600" u="sng">
                <a:solidFill>
                  <a:srgbClr val="0070C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tương phản.</a:t>
            </a:r>
            <a:endParaRPr lang="en-US" sz="3600">
              <a:solidFill>
                <a:srgbClr val="0070C0"/>
              </a:solidFill>
            </a:endParaRPr>
          </a:p>
        </p:txBody>
      </p:sp>
      <p:pic>
        <p:nvPicPr>
          <p:cNvPr id="7" name="Picture 4" descr="02">
            <a:extLst>
              <a:ext uri="{FF2B5EF4-FFF2-40B4-BE49-F238E27FC236}">
                <a16:creationId xmlns:a16="http://schemas.microsoft.com/office/drawing/2014/main" xmlns="" id="{DC9DC8CA-89F6-4140-8BEE-498649FAD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566" y="717452"/>
            <a:ext cx="5584874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072740EA-DA41-42D0-8513-DC4547F4CB38}"/>
              </a:ext>
            </a:extLst>
          </p:cNvPr>
          <p:cNvCxnSpPr/>
          <p:nvPr/>
        </p:nvCxnSpPr>
        <p:spPr>
          <a:xfrm>
            <a:off x="7641772" y="1935237"/>
            <a:ext cx="6241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2D16B9D3-C559-4106-A23C-4FE610870144}"/>
              </a:ext>
            </a:extLst>
          </p:cNvPr>
          <p:cNvCxnSpPr>
            <a:cxnSpLocks/>
          </p:cNvCxnSpPr>
          <p:nvPr/>
        </p:nvCxnSpPr>
        <p:spPr>
          <a:xfrm>
            <a:off x="7172477" y="2958494"/>
            <a:ext cx="10934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72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xmlns="" id="{EF7FFEA4-0A5C-411C-AA93-222B894B2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041" y="2338373"/>
            <a:ext cx="10171919" cy="2308324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1. Quan hệ từ là từ nối các từ ngữ hoặc các câu, nhằm thể hiện mối quan hệ giữa những từ ngữ hoặc những câu ấy với nhau:</a:t>
            </a: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và, với, hay, hoặc, nhưng, mà, thì, của, ở, tại, bằng, như, để, về…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xmlns="" id="{47D06278-BEAE-4357-83BA-35BC20A98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902189" y="293833"/>
            <a:ext cx="3908312" cy="20445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DAE1E39-2408-4DD6-8D9D-689B155C67E2}"/>
              </a:ext>
            </a:extLst>
          </p:cNvPr>
          <p:cNvSpPr/>
          <p:nvPr/>
        </p:nvSpPr>
        <p:spPr>
          <a:xfrm>
            <a:off x="4346155" y="854438"/>
            <a:ext cx="30203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per Black" panose="020406030505060202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351358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xmlns="" id="{47D06278-BEAE-4357-83BA-35BC20A98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9824" y="692973"/>
            <a:ext cx="3506466" cy="18343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DAE1E39-2408-4DD6-8D9D-689B155C67E2}"/>
              </a:ext>
            </a:extLst>
          </p:cNvPr>
          <p:cNvSpPr/>
          <p:nvPr/>
        </p:nvSpPr>
        <p:spPr>
          <a:xfrm>
            <a:off x="525409" y="1148471"/>
            <a:ext cx="30203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per Black" panose="02040603050506020204" pitchFamily="18" charset="0"/>
              </a:rPr>
              <a:t>Ghi nhớ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xmlns="" id="{D07EDF46-7243-403C-9C62-081F249C9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6233" y="428178"/>
            <a:ext cx="8129067" cy="600164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2. Nhiều khi từ ngữ trong câu được nối với nhau bằng một cặp quan hệ từ.Các cặp quan hệ từ thường gặp: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	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Vì …nên..;  do…nên…; nhờ…mà…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(biểu thị quan hệ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nguyên nhân - kết quả</a:t>
            </a:r>
            <a:r>
              <a:rPr lang="en-US" altLang="en-US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)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	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Nếu …thì…; hễ …thì…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(biểu thị quan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hệ giả thiết - kết quả; điều kiện - kết quả</a:t>
            </a:r>
            <a:r>
              <a:rPr lang="en-US" altLang="en-US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)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	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Tuy …nhưng…; mặc dù …nhưng…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(biểu thị quan hệ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tương phản</a:t>
            </a:r>
            <a:r>
              <a:rPr lang="en-US" altLang="en-US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)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	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Không những …mà…; không chỉ…mà…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(biểu thị quan hệ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tăng tiến</a:t>
            </a:r>
            <a:r>
              <a:rPr lang="en-US" altLang="en-US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6766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CF66AE2-0314-412C-84E4-5C96B99AC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00017" y="1006838"/>
            <a:ext cx="6787693" cy="37428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E520FA8-AE11-4FA4-856F-9DC8F9ADE0F0}"/>
              </a:ext>
            </a:extLst>
          </p:cNvPr>
          <p:cNvSpPr/>
          <p:nvPr/>
        </p:nvSpPr>
        <p:spPr>
          <a:xfrm>
            <a:off x="2164764" y="2193612"/>
            <a:ext cx="493115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per Black" panose="020406030505060202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91944F6A-A0F9-4B12-AD0A-CDDC2A34C2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572665" y="1198179"/>
            <a:ext cx="3823781" cy="487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903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8" name="Rectangle 6">
            <a:extLst>
              <a:ext uri="{FF2B5EF4-FFF2-40B4-BE49-F238E27FC236}">
                <a16:creationId xmlns:a16="http://schemas.microsoft.com/office/drawing/2014/main" xmlns="" id="{52AB00DF-2C9F-4173-91D7-70823CC79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7552"/>
            <a:ext cx="12192000" cy="55399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Bài 1.Tìm quan hệ từ trong mỗi câu sau và nêu rõ tác dụng của chúng.</a:t>
            </a:r>
          </a:p>
        </p:txBody>
      </p:sp>
      <p:sp>
        <p:nvSpPr>
          <p:cNvPr id="74760" name="Text Box 8">
            <a:extLst>
              <a:ext uri="{FF2B5EF4-FFF2-40B4-BE49-F238E27FC236}">
                <a16:creationId xmlns:a16="http://schemas.microsoft.com/office/drawing/2014/main" xmlns="" id="{3B6A0D25-8BA6-4741-8EC0-4321FA95D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3907" y="1045211"/>
            <a:ext cx="964418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FontTx/>
              <a:buAutoNum type="alphaLcPeriod"/>
            </a:pPr>
            <a:r>
              <a:rPr lang="en-US" altLang="en-US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Chim, Mây, Nước và Hoa đều cho rằng tiếng hót kì diệu của Họa Mi đã làm cho tất cả bừng tỉnh giấc.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altLang="en-US" i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Võ Quảng                </a:t>
            </a:r>
            <a:r>
              <a:rPr lang="en-US" altLang="en-US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                                                               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b. Những hạt mưa to và nặng bắt đầu rơi xuống như ai ném đá, nghe rào rào.                                   </a:t>
            </a:r>
          </a:p>
          <a:p>
            <a:pPr algn="r" eaLnBrk="1" hangingPunct="1">
              <a:spcBef>
                <a:spcPts val="0"/>
              </a:spcBef>
              <a:buFontTx/>
              <a:buNone/>
            </a:pPr>
            <a:r>
              <a:rPr lang="en-US" altLang="en-US" i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Nguyễn Thị Ngọc Tú                 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c. Bé Thu rất khoái ra ban công ngồi với ông nội, nghe ông rủ rỉ giảng về từng loài cây.</a:t>
            </a:r>
          </a:p>
          <a:p>
            <a:pPr algn="r" eaLnBrk="1" hangingPunct="1">
              <a:spcBef>
                <a:spcPts val="0"/>
              </a:spcBef>
              <a:buFontTx/>
              <a:buNone/>
            </a:pPr>
            <a:r>
              <a:rPr lang="en-US" altLang="en-US" i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Theo Vân Long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4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47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47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47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47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47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8" grpId="0" animBg="1"/>
      <p:bldP spid="74760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C056EAC-7402-47D3-816F-56BE4F2B1F93}"/>
              </a:ext>
            </a:extLst>
          </p:cNvPr>
          <p:cNvSpPr/>
          <p:nvPr/>
        </p:nvSpPr>
        <p:spPr>
          <a:xfrm>
            <a:off x="1507958" y="160729"/>
            <a:ext cx="9673389" cy="2450432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117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1392183-CB43-481D-88AD-98DC086C6D26}"/>
              </a:ext>
            </a:extLst>
          </p:cNvPr>
          <p:cNvSpPr txBox="1"/>
          <p:nvPr/>
        </p:nvSpPr>
        <p:spPr>
          <a:xfrm>
            <a:off x="1942096" y="365818"/>
            <a:ext cx="880511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FontTx/>
              <a:buAutoNum type="alphaLcPeriod"/>
            </a:pPr>
            <a:r>
              <a:rPr lang="en-US" altLang="en-US" sz="36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Chim, Mây, Nước và Hoa đều cho rằng tiếng hót kì diệu của Họa Mi đã làm cho tất cả bừng tỉnh giấc.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altLang="en-US" sz="3600" i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Võ Quảng                </a:t>
            </a:r>
            <a:r>
              <a:rPr lang="en-US" altLang="en-US" sz="36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                                                              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FF7A47DF-6180-42A3-8423-75D912A7580A}"/>
              </a:ext>
            </a:extLst>
          </p:cNvPr>
          <p:cNvSpPr/>
          <p:nvPr/>
        </p:nvSpPr>
        <p:spPr>
          <a:xfrm>
            <a:off x="1197046" y="2674142"/>
            <a:ext cx="2927684" cy="1267326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F53FCAFB-3993-4FCB-BD8C-DB7E65EA07F8}"/>
              </a:ext>
            </a:extLst>
          </p:cNvPr>
          <p:cNvSpPr/>
          <p:nvPr/>
        </p:nvSpPr>
        <p:spPr>
          <a:xfrm>
            <a:off x="1349446" y="5565390"/>
            <a:ext cx="2831432" cy="1267326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33C00E4-342D-4119-AE6F-8C5B13065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9354" y="3199633"/>
            <a:ext cx="670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Chim, Mây, Nước 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với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Hoa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FC238AD-DFBD-4007-95BD-B9C8C11A1C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9354" y="4544240"/>
            <a:ext cx="670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cho 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với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tiếng hót … tỉnh giấc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056DEFE5-E786-46B7-B322-5EA453CA36BF}"/>
              </a:ext>
            </a:extLst>
          </p:cNvPr>
          <p:cNvSpPr/>
          <p:nvPr/>
        </p:nvSpPr>
        <p:spPr>
          <a:xfrm>
            <a:off x="1349446" y="4156849"/>
            <a:ext cx="2831432" cy="1267326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460FB0E-D996-478B-88F9-13A6CEC1B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9354" y="5845851"/>
            <a:ext cx="670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tiếng hót kì diệu 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với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Họa Mi</a:t>
            </a:r>
            <a:endParaRPr lang="en-US" altLang="en-US" sz="36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8567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  <p:bldP spid="7" grpId="0" animBg="1"/>
      <p:bldP spid="8" grpId="0"/>
      <p:bldP spid="10" grpId="0"/>
      <p:bldP spid="11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sḻîḓè">
            <a:extLst>
              <a:ext uri="{FF2B5EF4-FFF2-40B4-BE49-F238E27FC236}">
                <a16:creationId xmlns:a16="http://schemas.microsoft.com/office/drawing/2014/main" xmlns="" id="{92F123D2-84B9-404A-BBED-9930CA51EBE8}"/>
              </a:ext>
            </a:extLst>
          </p:cNvPr>
          <p:cNvSpPr/>
          <p:nvPr/>
        </p:nvSpPr>
        <p:spPr bwMode="auto">
          <a:xfrm>
            <a:off x="3950019" y="5183714"/>
            <a:ext cx="7576926" cy="1064113"/>
          </a:xfrm>
          <a:prstGeom prst="roundRect">
            <a:avLst>
              <a:gd name="adj" fmla="val 46371"/>
            </a:avLst>
          </a:prstGeom>
          <a:solidFill>
            <a:srgbClr val="E74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zh-CN" altLang="en-US" sz="24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02349CD-A68D-484F-887F-546B6080670E}"/>
              </a:ext>
            </a:extLst>
          </p:cNvPr>
          <p:cNvSpPr txBox="1"/>
          <p:nvPr/>
        </p:nvSpPr>
        <p:spPr>
          <a:xfrm>
            <a:off x="4420466" y="5454160"/>
            <a:ext cx="69391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Có ý thức bảo vệ môi trường thiên nhiên. 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xmlns="" id="{C0387500-971B-4FDE-A37B-CAE7A4BCB1F6}"/>
              </a:ext>
            </a:extLst>
          </p:cNvPr>
          <p:cNvSpPr/>
          <p:nvPr/>
        </p:nvSpPr>
        <p:spPr bwMode="auto">
          <a:xfrm>
            <a:off x="1084844" y="1473928"/>
            <a:ext cx="10049837" cy="1723528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zh-CN" altLang="en-US" sz="24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xmlns="" id="{A5B9FA2B-A4ED-43B8-B768-261DED05F2AB}"/>
              </a:ext>
            </a:extLst>
          </p:cNvPr>
          <p:cNvSpPr/>
          <p:nvPr/>
        </p:nvSpPr>
        <p:spPr bwMode="auto">
          <a:xfrm>
            <a:off x="2934034" y="3406847"/>
            <a:ext cx="5450311" cy="1064113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zh-CN" altLang="en-US" sz="24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59AD42A-E5EB-4EFF-B73F-FFEBB18F0F77}"/>
              </a:ext>
            </a:extLst>
          </p:cNvPr>
          <p:cNvSpPr txBox="1"/>
          <p:nvPr/>
        </p:nvSpPr>
        <p:spPr>
          <a:xfrm>
            <a:off x="1504631" y="1597262"/>
            <a:ext cx="9210261" cy="1539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33464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nl-NL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ắm được khái niệm về quan hệ từ, nhận biết quan hệ từ trong các câu văn, xác định được cặp quan hệ từ và tác dụng của nó trong câu.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C073E10-6C0C-45B8-BAB9-057AD9E9D924}"/>
              </a:ext>
            </a:extLst>
          </p:cNvPr>
          <p:cNvSpPr txBox="1"/>
          <p:nvPr/>
        </p:nvSpPr>
        <p:spPr>
          <a:xfrm>
            <a:off x="3238780" y="3636160"/>
            <a:ext cx="6142382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indent="5556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Biết đặt câu với quan hệ từ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36D397A-D057-4A3B-9D35-E911BB0B17C0}"/>
              </a:ext>
            </a:extLst>
          </p:cNvPr>
          <p:cNvSpPr/>
          <p:nvPr/>
        </p:nvSpPr>
        <p:spPr>
          <a:xfrm>
            <a:off x="2656422" y="64208"/>
            <a:ext cx="6906678" cy="1200329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per Black" panose="02040603050506020204" pitchFamily="18" charset="0"/>
              </a:rPr>
              <a:t>Mục tiêu</a:t>
            </a:r>
            <a:endParaRPr lang="en-US" sz="7200" b="1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ooper Black" panose="0204060305050602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409" y="2008727"/>
            <a:ext cx="3802966" cy="380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/>
      <p:bldP spid="9" grpId="0" animBg="1"/>
      <p:bldP spid="10" grpId="0" animBg="1"/>
      <p:bldP spid="13" grpId="0"/>
      <p:bldP spid="14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C056EAC-7402-47D3-816F-56BE4F2B1F93}"/>
              </a:ext>
            </a:extLst>
          </p:cNvPr>
          <p:cNvSpPr/>
          <p:nvPr/>
        </p:nvSpPr>
        <p:spPr>
          <a:xfrm>
            <a:off x="1507958" y="978568"/>
            <a:ext cx="9673389" cy="2450432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117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FF7A47DF-6180-42A3-8423-75D912A7580A}"/>
              </a:ext>
            </a:extLst>
          </p:cNvPr>
          <p:cNvSpPr/>
          <p:nvPr/>
        </p:nvSpPr>
        <p:spPr>
          <a:xfrm>
            <a:off x="1507958" y="3626333"/>
            <a:ext cx="2927684" cy="1267326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F53FCAFB-3993-4FCB-BD8C-DB7E65EA07F8}"/>
              </a:ext>
            </a:extLst>
          </p:cNvPr>
          <p:cNvSpPr/>
          <p:nvPr/>
        </p:nvSpPr>
        <p:spPr>
          <a:xfrm>
            <a:off x="1556084" y="5340952"/>
            <a:ext cx="2831432" cy="1267326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33C00E4-342D-4119-AE6F-8C5B13065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7356" y="4217059"/>
            <a:ext cx="670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vi-VN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vi-VN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0C0414D1-6657-4061-852F-917B448F4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7356" y="5651450"/>
            <a:ext cx="78075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rơi xuống 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với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ai ném đá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D169272-9798-4E32-A9F3-213B91B5667D}"/>
              </a:ext>
            </a:extLst>
          </p:cNvPr>
          <p:cNvSpPr txBox="1"/>
          <p:nvPr/>
        </p:nvSpPr>
        <p:spPr>
          <a:xfrm>
            <a:off x="1942096" y="1248696"/>
            <a:ext cx="880511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b. Những hạt mưa to và nặng bắt đầu rơi xuống như ai ném đá, nghe rào rào.                                   </a:t>
            </a:r>
          </a:p>
          <a:p>
            <a:pPr algn="r" eaLnBrk="1" hangingPunct="1">
              <a:spcBef>
                <a:spcPts val="0"/>
              </a:spcBef>
              <a:buFontTx/>
              <a:buNone/>
            </a:pPr>
            <a:r>
              <a:rPr lang="en-US" altLang="en-US" sz="3600" b="1" i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Nguyễn Thị Ngọc Tú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0441599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C056EAC-7402-47D3-816F-56BE4F2B1F93}"/>
              </a:ext>
            </a:extLst>
          </p:cNvPr>
          <p:cNvSpPr/>
          <p:nvPr/>
        </p:nvSpPr>
        <p:spPr>
          <a:xfrm>
            <a:off x="1507958" y="978568"/>
            <a:ext cx="9673389" cy="2450432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117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FF7A47DF-6180-42A3-8423-75D912A7580A}"/>
              </a:ext>
            </a:extLst>
          </p:cNvPr>
          <p:cNvSpPr/>
          <p:nvPr/>
        </p:nvSpPr>
        <p:spPr>
          <a:xfrm>
            <a:off x="1942096" y="3697706"/>
            <a:ext cx="2927684" cy="1267326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F53FCAFB-3993-4FCB-BD8C-DB7E65EA07F8}"/>
              </a:ext>
            </a:extLst>
          </p:cNvPr>
          <p:cNvSpPr/>
          <p:nvPr/>
        </p:nvSpPr>
        <p:spPr>
          <a:xfrm>
            <a:off x="1990222" y="5103661"/>
            <a:ext cx="2831432" cy="1267326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33C00E4-342D-4119-AE6F-8C5B13065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2096" y="4008203"/>
            <a:ext cx="670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vi-VN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nội</a:t>
            </a:r>
            <a:r>
              <a:rPr lang="vi-VN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2F377C3-0CA6-44A8-B230-77BD729F0341}"/>
              </a:ext>
            </a:extLst>
          </p:cNvPr>
          <p:cNvSpPr txBox="1"/>
          <p:nvPr/>
        </p:nvSpPr>
        <p:spPr>
          <a:xfrm>
            <a:off x="1942096" y="1248696"/>
            <a:ext cx="880511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c. Bé Thu rất khoái ra ban công ngồi với ông nội, nghe ông rủ rỉ giảng về từng loài cây.</a:t>
            </a:r>
          </a:p>
          <a:p>
            <a:pPr algn="r" eaLnBrk="1" hangingPunct="1">
              <a:spcBef>
                <a:spcPts val="0"/>
              </a:spcBef>
              <a:buFontTx/>
              <a:buNone/>
            </a:pPr>
            <a:r>
              <a:rPr lang="en-US" altLang="en-US" sz="3600" b="1" i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Theo Vân Long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E820115-162D-4277-B878-356F63749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2096" y="5556266"/>
            <a:ext cx="670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vi-VN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 loài cây</a:t>
            </a:r>
            <a:r>
              <a:rPr lang="vi-VN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6685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8" name="Rectangle 6">
            <a:extLst>
              <a:ext uri="{FF2B5EF4-FFF2-40B4-BE49-F238E27FC236}">
                <a16:creationId xmlns:a16="http://schemas.microsoft.com/office/drawing/2014/main" xmlns="" id="{52AB00DF-2C9F-4173-91D7-70823CC79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1176" y="121620"/>
            <a:ext cx="9805181" cy="1015663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3000" b="1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Bài 2. Tìm cặp quan hệ từ ở mỗi câu sau và cho biết 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en-US" sz="3000" b="1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chúng biểu thị quan hệ gì giữa các bộ phận của câu.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34DF8B2-6FB7-410B-826E-ACB5CDBBC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51" y="4984751"/>
            <a:ext cx="1320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về </a:t>
            </a:r>
            <a:endParaRPr lang="vi-VN" altLang="en-US">
              <a:solidFill>
                <a:srgbClr val="FF0000"/>
              </a:solidFill>
              <a:ea typeface="Arial Unicode MS" pitchFamily="34" charset="-128"/>
              <a:cs typeface="Times New Roman" panose="02020603050405020304" pitchFamily="18" charset="0"/>
            </a:endParaRP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xmlns="" id="{D0F9CF77-A73F-4BE1-92BA-3D2AEE25A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8310" y="1762761"/>
            <a:ext cx="7310608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a) Vì mọi người tích cực trồng cây nên quê hương em có nhiều cánh rừng xanh mát.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b) Tuy hoàn cảnh gia đình khó khăn nhưng bạn Hoàng vẫn luôn học giỏi.</a:t>
            </a: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xmlns="" id="{862A92F6-5087-483D-BF86-A317D71D2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918918" y="1884381"/>
            <a:ext cx="3226636" cy="497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026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8" grpId="0" animBg="1"/>
      <p:bldP spid="10" grpId="0"/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31" name="Rectangle 7">
            <a:extLst>
              <a:ext uri="{FF2B5EF4-FFF2-40B4-BE49-F238E27FC236}">
                <a16:creationId xmlns:a16="http://schemas.microsoft.com/office/drawing/2014/main" xmlns="" id="{98DF6430-D875-4472-9E32-1F738FCF1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5700" y="848432"/>
            <a:ext cx="9880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a) </a:t>
            </a:r>
            <a:r>
              <a:rPr lang="en-US" altLang="en-US" sz="400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Vì</a:t>
            </a:r>
            <a:r>
              <a:rPr lang="en-US" altLang="en-US" sz="40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mọi người tích cực trồng cây </a:t>
            </a:r>
            <a:r>
              <a:rPr lang="en-US" altLang="en-US" sz="400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nên</a:t>
            </a:r>
            <a:r>
              <a:rPr lang="en-US" altLang="en-US" sz="40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quê hương em có nhiều cánh rừng xanh mát.</a:t>
            </a:r>
          </a:p>
        </p:txBody>
      </p:sp>
      <p:sp>
        <p:nvSpPr>
          <p:cNvPr id="77832" name="Text Box 8">
            <a:extLst>
              <a:ext uri="{FF2B5EF4-FFF2-40B4-BE49-F238E27FC236}">
                <a16:creationId xmlns:a16="http://schemas.microsoft.com/office/drawing/2014/main" xmlns="" id="{E217F075-0E10-48C9-84DC-A0F36A35B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981" y="2419009"/>
            <a:ext cx="5587219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 B</a:t>
            </a:r>
            <a:r>
              <a:rPr lang="en-US" altLang="en-US" sz="36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iểu thị quan hệ nguyên nhân - kết quả.</a:t>
            </a:r>
          </a:p>
        </p:txBody>
      </p:sp>
      <p:sp>
        <p:nvSpPr>
          <p:cNvPr id="27653" name="AutoShape 11" descr="Kết quả hình ảnh cho TRỒNG RỪNG">
            <a:extLst>
              <a:ext uri="{FF2B5EF4-FFF2-40B4-BE49-F238E27FC236}">
                <a16:creationId xmlns:a16="http://schemas.microsoft.com/office/drawing/2014/main" xmlns="" id="{A2B2B838-B370-4BAB-A92D-74198427F8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45200" y="-143933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4" name="AutoShape 13" descr="Kết quả hình ảnh cho TRỒNG RỪNG">
            <a:extLst>
              <a:ext uri="{FF2B5EF4-FFF2-40B4-BE49-F238E27FC236}">
                <a16:creationId xmlns:a16="http://schemas.microsoft.com/office/drawing/2014/main" xmlns="" id="{EB01E557-8CCB-48AA-A6B5-0DBF979B24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8467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5" name="AutoShape 15" descr="Kết quả hình ảnh cho TRỒNG RỪNG">
            <a:extLst>
              <a:ext uri="{FF2B5EF4-FFF2-40B4-BE49-F238E27FC236}">
                <a16:creationId xmlns:a16="http://schemas.microsoft.com/office/drawing/2014/main" xmlns="" id="{F53D5202-B4E9-4D9B-BD8F-2618CC4C32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51600" y="160867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Tìm vốn đầu tư ngoài ngân sách cho phát triển ngành lâm nghiệp">
            <a:extLst>
              <a:ext uri="{FF2B5EF4-FFF2-40B4-BE49-F238E27FC236}">
                <a16:creationId xmlns:a16="http://schemas.microsoft.com/office/drawing/2014/main" xmlns="" id="{5BE8CF2A-80B4-45E7-8B86-D02661361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94469"/>
            <a:ext cx="4830347" cy="362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7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1" grpId="0"/>
      <p:bldP spid="77832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31" name="Rectangle 7">
            <a:extLst>
              <a:ext uri="{FF2B5EF4-FFF2-40B4-BE49-F238E27FC236}">
                <a16:creationId xmlns:a16="http://schemas.microsoft.com/office/drawing/2014/main" xmlns="" id="{98DF6430-D875-4472-9E32-1F738FCF1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2916" y="848432"/>
            <a:ext cx="960276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vi-VN" altLang="en-US" sz="40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b</a:t>
            </a:r>
            <a:r>
              <a:rPr lang="en-US" altLang="en-US" sz="40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)</a:t>
            </a:r>
            <a:r>
              <a:rPr lang="vi-VN" altLang="en-US" sz="40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vi-VN" altLang="en-US" sz="400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Tuy</a:t>
            </a:r>
            <a:r>
              <a:rPr lang="vi-VN" altLang="en-US" sz="40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hoàn cảnh gia đình khó khăn </a:t>
            </a:r>
            <a:r>
              <a:rPr lang="vi-VN" altLang="en-US" sz="400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nhưng </a:t>
            </a:r>
            <a:r>
              <a:rPr lang="vi-VN" altLang="en-US" sz="40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bạn Hoàng vẫn luôn học giỏi.</a:t>
            </a:r>
          </a:p>
        </p:txBody>
      </p:sp>
      <p:sp>
        <p:nvSpPr>
          <p:cNvPr id="77832" name="Text Box 8">
            <a:extLst>
              <a:ext uri="{FF2B5EF4-FFF2-40B4-BE49-F238E27FC236}">
                <a16:creationId xmlns:a16="http://schemas.microsoft.com/office/drawing/2014/main" xmlns="" id="{E217F075-0E10-48C9-84DC-A0F36A35B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181" y="2554636"/>
            <a:ext cx="61968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6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  <a:sym typeface="Wingdings" panose="05000000000000000000" pitchFamily="2" charset="2"/>
              </a:rPr>
              <a:t> B</a:t>
            </a:r>
            <a:r>
              <a:rPr lang="en-US" altLang="en-US" sz="36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iểu thị quan hệ </a:t>
            </a:r>
            <a:r>
              <a:rPr lang="vi-VN" altLang="en-US" sz="36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tương phản</a:t>
            </a:r>
            <a:r>
              <a:rPr lang="en-US" altLang="en-US" sz="36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653" name="AutoShape 11" descr="Kết quả hình ảnh cho TRỒNG RỪNG">
            <a:extLst>
              <a:ext uri="{FF2B5EF4-FFF2-40B4-BE49-F238E27FC236}">
                <a16:creationId xmlns:a16="http://schemas.microsoft.com/office/drawing/2014/main" xmlns="" id="{A2B2B838-B370-4BAB-A92D-74198427F8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45200" y="-143933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4" name="AutoShape 13" descr="Kết quả hình ảnh cho TRỒNG RỪNG">
            <a:extLst>
              <a:ext uri="{FF2B5EF4-FFF2-40B4-BE49-F238E27FC236}">
                <a16:creationId xmlns:a16="http://schemas.microsoft.com/office/drawing/2014/main" xmlns="" id="{EB01E557-8CCB-48AA-A6B5-0DBF979B24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8467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5" name="AutoShape 15" descr="Kết quả hình ảnh cho TRỒNG RỪNG">
            <a:extLst>
              <a:ext uri="{FF2B5EF4-FFF2-40B4-BE49-F238E27FC236}">
                <a16:creationId xmlns:a16="http://schemas.microsoft.com/office/drawing/2014/main" xmlns="" id="{F53D5202-B4E9-4D9B-BD8F-2618CC4C32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51600" y="160867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4">
            <a:extLst>
              <a:ext uri="{FF2B5EF4-FFF2-40B4-BE49-F238E27FC236}">
                <a16:creationId xmlns:a16="http://schemas.microsoft.com/office/drawing/2014/main" xmlns="" id="{3F6849D3-DC2D-412E-8AFF-627997FA8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066" y="1838313"/>
            <a:ext cx="3572933" cy="349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3">
            <a:extLst>
              <a:ext uri="{FF2B5EF4-FFF2-40B4-BE49-F238E27FC236}">
                <a16:creationId xmlns:a16="http://schemas.microsoft.com/office/drawing/2014/main" xmlns="" id="{A14BDD6F-BFFB-4B2C-A7F6-9AD95593A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79" y="4004695"/>
            <a:ext cx="3699121" cy="253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852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7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7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1" grpId="0"/>
      <p:bldP spid="77832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3" name="Text Box 7">
            <a:extLst>
              <a:ext uri="{FF2B5EF4-FFF2-40B4-BE49-F238E27FC236}">
                <a16:creationId xmlns:a16="http://schemas.microsoft.com/office/drawing/2014/main" xmlns="" id="{7A2EC381-52D3-474F-9D9E-A9FD7DFF0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821" y="1034457"/>
            <a:ext cx="6674256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5333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        và, nhưng, của</a:t>
            </a:r>
          </a:p>
        </p:txBody>
      </p:sp>
      <p:pic>
        <p:nvPicPr>
          <p:cNvPr id="3" name="图片 30">
            <a:extLst>
              <a:ext uri="{FF2B5EF4-FFF2-40B4-BE49-F238E27FC236}">
                <a16:creationId xmlns:a16="http://schemas.microsoft.com/office/drawing/2014/main" xmlns="" id="{4916CC73-C2EE-4FD4-A47F-761182701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8677" y="76181"/>
            <a:ext cx="3476927" cy="6781819"/>
          </a:xfrm>
          <a:prstGeom prst="rect">
            <a:avLst/>
          </a:prstGeom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BBA0AAE7-5FD2-4750-82C7-4850CA371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261" y="373998"/>
            <a:ext cx="6674256" cy="55399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3000" b="1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Bài 3. Đặt câu với mỗi quan hệ từ sau: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xmlns="" id="{1E1ACB8A-A7A2-4D99-8617-DAC3C98ED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019" y="1947464"/>
            <a:ext cx="8349916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- Tấm </a:t>
            </a:r>
            <a:r>
              <a:rPr lang="en-US" altLang="en-US" sz="3600" b="1" u="sng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và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Cám là hai chị em cùng cha khác mẹ.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xmlns="" id="{47A8AFE5-5B19-4C80-805F-BAA12E2C3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6485" y="3388736"/>
            <a:ext cx="7531030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- Trời mưa to </a:t>
            </a:r>
            <a:r>
              <a:rPr lang="en-US" altLang="en-US" sz="3600" b="1" u="sng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nhưng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bạn Nam vẫn đến trường đúng giờ.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xmlns="" id="{4BE256B8-B439-4DC2-9914-40B4BB14A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1114" y="4830008"/>
            <a:ext cx="6055687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- Chiếc bánh bông lan </a:t>
            </a:r>
            <a:r>
              <a:rPr lang="en-US" altLang="en-US" sz="3600" b="1" u="sng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của</a:t>
            </a:r>
            <a:r>
              <a:rPr lang="en-US" altLang="en-US" sz="3600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mẹ làm trông mới ngon làm sao!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3" grpId="0"/>
      <p:bldP spid="4" grpId="0" animBg="1"/>
      <p:bldP spid="5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ECCCA9A-F63C-4BDE-9D35-61C6DA9794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735" name="Text Box 7">
            <a:extLst>
              <a:ext uri="{FF2B5EF4-FFF2-40B4-BE49-F238E27FC236}">
                <a16:creationId xmlns:a16="http://schemas.microsoft.com/office/drawing/2014/main" xmlns="" id="{14C8F185-A432-4854-92DC-FC9E65468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899" y="181958"/>
            <a:ext cx="11762203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1. Quan hệ từ là từ nối các từ ngữ hoặc các câu, nhằm thể hiện mối quan hệ giữa những từ ngữ hoặc những câu ấy với nhau: </a:t>
            </a:r>
            <a:r>
              <a:rPr lang="en-US" altLang="en-US" b="1" i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và, với, hay, hoặc, nhưng, mà, thì, của, ở, tại, bằng, như, để, về…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2. Nhiều khi từ ngữ trong câu được nối với nhau bằng một cặp quan hệ từ. Các cặp quan hệ từ thường gặp: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	Vì …nên..;  do…nên…; nhờ…mà…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(biểu thị quan hệ nguyên nhân - kết quả)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	</a:t>
            </a:r>
            <a:r>
              <a:rPr lang="en-US" altLang="en-US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Nếu …thì…; hễ …thì…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(biểu thị quan hệ giả thiết - kết quả; điều kiện - kết quả)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	Tuy …nhưng…; mặc dù …nhưng…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(biểu thị quan hệ tương phản)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	Không những …mà…; không chỉ…mà…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(biểu thị quan hệ tăng tiến)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37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37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37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7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37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37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37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37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37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9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237A0310-C891-4CA9-8CFB-9AFB550D3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021"/>
            <a:ext cx="12331699" cy="6891721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8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179" y="1"/>
            <a:ext cx="10234872" cy="59340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659" y="3445142"/>
            <a:ext cx="1089428" cy="4756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2850" y="4479015"/>
            <a:ext cx="1839745" cy="116635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9873" y="2406561"/>
            <a:ext cx="1724989" cy="85322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8361" y="1327957"/>
            <a:ext cx="1434143" cy="19177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1559" y="4778082"/>
            <a:ext cx="2400412" cy="9303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932" y="-479797"/>
            <a:ext cx="1889887" cy="166810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591734" y="5862161"/>
            <a:ext cx="1919184" cy="1693968"/>
          </a:xfrm>
          <a:prstGeom prst="rect">
            <a:avLst/>
          </a:prstGeom>
        </p:spPr>
      </p:pic>
      <p:sp>
        <p:nvSpPr>
          <p:cNvPr id="11" name="TextBox 9"/>
          <p:cNvSpPr txBox="1"/>
          <p:nvPr/>
        </p:nvSpPr>
        <p:spPr>
          <a:xfrm>
            <a:off x="2976269" y="2649778"/>
            <a:ext cx="6286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mới: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 vốn từ</a:t>
            </a:r>
            <a:r>
              <a:rPr lang="nl-NL" sz="4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4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vệ môi trường</a:t>
            </a:r>
            <a:endParaRPr lang="nl-NL" sz="4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33DB4A7-5481-4496-99F4-04CEE9007876}"/>
              </a:ext>
            </a:extLst>
          </p:cNvPr>
          <p:cNvSpPr/>
          <p:nvPr/>
        </p:nvSpPr>
        <p:spPr>
          <a:xfrm>
            <a:off x="1718361" y="261873"/>
            <a:ext cx="353654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0"/>
                <a:solidFill>
                  <a:srgbClr val="EA563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per Black" panose="02040603050506020204" pitchFamily="18" charset="0"/>
              </a:rPr>
              <a:t>DẶN DÒ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3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6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82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82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320"/>
                                </p:stCondLst>
                                <p:childTnLst>
                                  <p:par>
                                    <p:cTn id="2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320"/>
                                </p:stCondLst>
                                <p:childTnLst>
                                  <p:par>
                                    <p:cTn id="2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3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6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82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82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320"/>
                                </p:stCondLst>
                                <p:childTnLst>
                                  <p:par>
                                    <p:cTn id="2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320"/>
                                </p:stCondLst>
                                <p:childTnLst>
                                  <p:par>
                                    <p:cTn id="2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408" y="379829"/>
            <a:ext cx="8322446" cy="5877302"/>
          </a:xfrm>
          <a:prstGeom prst="rect">
            <a:avLst/>
          </a:prstGeom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729026" y="1106050"/>
            <a:ext cx="1859281" cy="14020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3E5585E-B1CB-472B-ABC5-FBC230315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6728" r="26706" b="20663"/>
          <a:stretch/>
        </p:blipFill>
        <p:spPr>
          <a:xfrm>
            <a:off x="9035860" y="3763679"/>
            <a:ext cx="1868993" cy="1550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CF78620-1236-442D-8365-7D448F0F21E8}"/>
              </a:ext>
            </a:extLst>
          </p:cNvPr>
          <p:cNvSpPr/>
          <p:nvPr/>
        </p:nvSpPr>
        <p:spPr>
          <a:xfrm>
            <a:off x="4201905" y="2173521"/>
            <a:ext cx="622638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per Black" panose="02040603050506020204" pitchFamily="18" charset="0"/>
              </a:rPr>
              <a:t>CHÚC CÁC EM </a:t>
            </a:r>
          </a:p>
          <a:p>
            <a:pPr algn="ctr"/>
            <a:r>
              <a:rPr lang="en-US" sz="60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per Black" panose="02040603050506020204" pitchFamily="18" charset="0"/>
              </a:rPr>
              <a:t>HỌC TỐT!</a:t>
            </a:r>
            <a:endParaRPr lang="en-US" sz="6000" b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ooper Black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03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9">
            <a:extLst>
              <a:ext uri="{FF2B5EF4-FFF2-40B4-BE49-F238E27FC236}">
                <a16:creationId xmlns:a16="http://schemas.microsoft.com/office/drawing/2014/main" xmlns="" id="{70338F59-D086-488C-A6B8-6E5F6563B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048054" y="354496"/>
            <a:ext cx="6240806" cy="1041193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85477910-C398-4FF5-90A8-C7007AF6C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8238" y="496954"/>
            <a:ext cx="55276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Nêu các từ loại đã học?</a:t>
            </a:r>
          </a:p>
        </p:txBody>
      </p:sp>
      <p:pic>
        <p:nvPicPr>
          <p:cNvPr id="4" name="Picture 3" descr="Question Cat">
            <a:extLst>
              <a:ext uri="{FF2B5EF4-FFF2-40B4-BE49-F238E27FC236}">
                <a16:creationId xmlns:a16="http://schemas.microsoft.com/office/drawing/2014/main" xmlns="" id="{1F897B49-3A93-4330-91D7-E0CB35635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893" y="0"/>
            <a:ext cx="2533578" cy="253357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A681FECA-3558-4ABE-A0F9-4F5C6E2223B3}"/>
              </a:ext>
            </a:extLst>
          </p:cNvPr>
          <p:cNvGrpSpPr/>
          <p:nvPr/>
        </p:nvGrpSpPr>
        <p:grpSpPr>
          <a:xfrm>
            <a:off x="4251736" y="2140204"/>
            <a:ext cx="3833442" cy="1820450"/>
            <a:chOff x="5910" y="360"/>
            <a:chExt cx="7163" cy="3689"/>
          </a:xfrm>
        </p:grpSpPr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xmlns="" id="{A65F6CB2-9A4A-4DF4-853D-D8FE4CC2F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910" y="360"/>
              <a:ext cx="7163" cy="3689"/>
            </a:xfrm>
            <a:prstGeom prst="rect">
              <a:avLst/>
            </a:prstGeom>
          </p:spPr>
        </p:pic>
        <p:sp>
          <p:nvSpPr>
            <p:cNvPr id="17" name="Rectangles 16">
              <a:extLst>
                <a:ext uri="{FF2B5EF4-FFF2-40B4-BE49-F238E27FC236}">
                  <a16:creationId xmlns:a16="http://schemas.microsoft.com/office/drawing/2014/main" xmlns="" id="{76C0E91F-29B4-43F3-97BE-2C1C7E54B48F}"/>
                </a:ext>
              </a:extLst>
            </p:cNvPr>
            <p:cNvSpPr/>
            <p:nvPr/>
          </p:nvSpPr>
          <p:spPr>
            <a:xfrm>
              <a:off x="7372" y="840"/>
              <a:ext cx="3811" cy="168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GB" altLang="en-US" sz="480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danh từ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F561E1B-A3D1-426E-86E0-689F50604738}"/>
              </a:ext>
            </a:extLst>
          </p:cNvPr>
          <p:cNvGrpSpPr/>
          <p:nvPr/>
        </p:nvGrpSpPr>
        <p:grpSpPr>
          <a:xfrm>
            <a:off x="1113483" y="1626433"/>
            <a:ext cx="2747042" cy="1988233"/>
            <a:chOff x="-240" y="2400"/>
            <a:chExt cx="5133" cy="4029"/>
          </a:xfrm>
        </p:grpSpPr>
        <p:pic>
          <p:nvPicPr>
            <p:cNvPr id="19" name="Picture 7">
              <a:extLst>
                <a:ext uri="{FF2B5EF4-FFF2-40B4-BE49-F238E27FC236}">
                  <a16:creationId xmlns:a16="http://schemas.microsoft.com/office/drawing/2014/main" xmlns="" id="{689FDABA-2E9A-4CD2-A8AE-EF072226B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240" y="2400"/>
              <a:ext cx="5133" cy="4029"/>
            </a:xfrm>
            <a:prstGeom prst="rect">
              <a:avLst/>
            </a:prstGeom>
          </p:spPr>
        </p:pic>
        <p:sp>
          <p:nvSpPr>
            <p:cNvPr id="20" name="Rectangles 17">
              <a:extLst>
                <a:ext uri="{FF2B5EF4-FFF2-40B4-BE49-F238E27FC236}">
                  <a16:creationId xmlns:a16="http://schemas.microsoft.com/office/drawing/2014/main" xmlns="" id="{1FEF9004-CD09-40B5-AB77-DD9E99135986}"/>
                </a:ext>
              </a:extLst>
            </p:cNvPr>
            <p:cNvSpPr/>
            <p:nvPr/>
          </p:nvSpPr>
          <p:spPr>
            <a:xfrm>
              <a:off x="904" y="3615"/>
              <a:ext cx="2981" cy="168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GB" altLang="en-US" sz="480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 từ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9FE848E5-9861-49E8-A631-7F63A83F6D30}"/>
              </a:ext>
            </a:extLst>
          </p:cNvPr>
          <p:cNvGrpSpPr/>
          <p:nvPr/>
        </p:nvGrpSpPr>
        <p:grpSpPr>
          <a:xfrm>
            <a:off x="8009613" y="3521154"/>
            <a:ext cx="2800559" cy="1988233"/>
            <a:chOff x="9136890" y="1765067"/>
            <a:chExt cx="3322955" cy="2558415"/>
          </a:xfrm>
        </p:grpSpPr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xmlns="" id="{C2D5B8C1-13F7-4E82-857A-D745A6EBC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9136890" y="1765067"/>
              <a:ext cx="3322955" cy="2558415"/>
            </a:xfrm>
            <a:prstGeom prst="rect">
              <a:avLst/>
            </a:prstGeom>
          </p:spPr>
        </p:pic>
        <p:sp>
          <p:nvSpPr>
            <p:cNvPr id="21" name="Rectangles 18">
              <a:extLst>
                <a:ext uri="{FF2B5EF4-FFF2-40B4-BE49-F238E27FC236}">
                  <a16:creationId xmlns:a16="http://schemas.microsoft.com/office/drawing/2014/main" xmlns="" id="{F7C7E620-F068-4BD2-8153-393904C87BA9}"/>
                </a:ext>
              </a:extLst>
            </p:cNvPr>
            <p:cNvSpPr/>
            <p:nvPr/>
          </p:nvSpPr>
          <p:spPr>
            <a:xfrm>
              <a:off x="9567573" y="2317224"/>
              <a:ext cx="2461589" cy="106930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GB" altLang="en-US" sz="480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 từ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62271249-DE38-449F-9306-F10CA830168A}"/>
              </a:ext>
            </a:extLst>
          </p:cNvPr>
          <p:cNvGrpSpPr/>
          <p:nvPr/>
        </p:nvGrpSpPr>
        <p:grpSpPr>
          <a:xfrm>
            <a:off x="3860525" y="4515271"/>
            <a:ext cx="2841767" cy="1988233"/>
            <a:chOff x="4356453" y="3242929"/>
            <a:chExt cx="3371850" cy="2558415"/>
          </a:xfrm>
        </p:grpSpPr>
        <p:pic>
          <p:nvPicPr>
            <p:cNvPr id="26" name="Picture 3">
              <a:extLst>
                <a:ext uri="{FF2B5EF4-FFF2-40B4-BE49-F238E27FC236}">
                  <a16:creationId xmlns:a16="http://schemas.microsoft.com/office/drawing/2014/main" xmlns="" id="{A37CA2DA-0852-49B2-B842-EFEE3972F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4356453" y="3242929"/>
              <a:ext cx="3371850" cy="2558415"/>
            </a:xfrm>
            <a:prstGeom prst="rect">
              <a:avLst/>
            </a:prstGeom>
          </p:spPr>
        </p:pic>
        <p:sp>
          <p:nvSpPr>
            <p:cNvPr id="23" name="Rectangles 20">
              <a:extLst>
                <a:ext uri="{FF2B5EF4-FFF2-40B4-BE49-F238E27FC236}">
                  <a16:creationId xmlns:a16="http://schemas.microsoft.com/office/drawing/2014/main" xmlns="" id="{21CDEF76-9D9E-4A0C-B64F-7E70FA51C935}"/>
                </a:ext>
              </a:extLst>
            </p:cNvPr>
            <p:cNvSpPr/>
            <p:nvPr/>
          </p:nvSpPr>
          <p:spPr>
            <a:xfrm>
              <a:off x="4945328" y="3840837"/>
              <a:ext cx="2138246" cy="106930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GB" altLang="en-US" sz="4800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 từ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681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xmlns="" id="{473C02BF-6E3A-4C6B-B4F6-B22EC1A97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5747" y="1118003"/>
            <a:ext cx="8721969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Tìm từ loại có trong câu sau: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Lan viết rõ ràng và sạch sẽ.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BC5DAC1F-A240-4431-BBC6-883B3F726C80}"/>
              </a:ext>
            </a:extLst>
          </p:cNvPr>
          <p:cNvCxnSpPr>
            <a:cxnSpLocks/>
          </p:cNvCxnSpPr>
          <p:nvPr/>
        </p:nvCxnSpPr>
        <p:spPr>
          <a:xfrm>
            <a:off x="2293035" y="2608603"/>
            <a:ext cx="117423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38D92D92-6637-4526-B829-64DAAD48295A}"/>
              </a:ext>
            </a:extLst>
          </p:cNvPr>
          <p:cNvCxnSpPr>
            <a:cxnSpLocks/>
          </p:cNvCxnSpPr>
          <p:nvPr/>
        </p:nvCxnSpPr>
        <p:spPr>
          <a:xfrm>
            <a:off x="3698289" y="2608603"/>
            <a:ext cx="11418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C035E9DC-C556-406B-A069-4B92001B1A75}"/>
              </a:ext>
            </a:extLst>
          </p:cNvPr>
          <p:cNvCxnSpPr>
            <a:cxnSpLocks/>
          </p:cNvCxnSpPr>
          <p:nvPr/>
        </p:nvCxnSpPr>
        <p:spPr>
          <a:xfrm>
            <a:off x="4966727" y="2608603"/>
            <a:ext cx="22218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7253B5B-B3B8-468A-AE19-A780A1653166}"/>
              </a:ext>
            </a:extLst>
          </p:cNvPr>
          <p:cNvSpPr/>
          <p:nvPr/>
        </p:nvSpPr>
        <p:spPr>
          <a:xfrm>
            <a:off x="2446381" y="2872867"/>
            <a:ext cx="86754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85D2507-934F-43DD-9559-58A367DC5C87}"/>
              </a:ext>
            </a:extLst>
          </p:cNvPr>
          <p:cNvSpPr/>
          <p:nvPr/>
        </p:nvSpPr>
        <p:spPr>
          <a:xfrm>
            <a:off x="3751770" y="2870213"/>
            <a:ext cx="8675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5B578DD-9FDD-4FDF-9A3F-B23B526A25EE}"/>
              </a:ext>
            </a:extLst>
          </p:cNvPr>
          <p:cNvSpPr/>
          <p:nvPr/>
        </p:nvSpPr>
        <p:spPr>
          <a:xfrm>
            <a:off x="5691081" y="2870213"/>
            <a:ext cx="80983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0663E3D-571B-4916-9FF0-7E249E949C96}"/>
              </a:ext>
            </a:extLst>
          </p:cNvPr>
          <p:cNvSpPr/>
          <p:nvPr/>
        </p:nvSpPr>
        <p:spPr>
          <a:xfrm>
            <a:off x="9195589" y="2872867"/>
            <a:ext cx="80983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7334A1C4-A3EE-4A36-8429-16829FD65669}"/>
              </a:ext>
            </a:extLst>
          </p:cNvPr>
          <p:cNvCxnSpPr>
            <a:cxnSpLocks/>
          </p:cNvCxnSpPr>
          <p:nvPr/>
        </p:nvCxnSpPr>
        <p:spPr>
          <a:xfrm>
            <a:off x="8143680" y="2632486"/>
            <a:ext cx="22218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A829E5D2-6B50-4410-A1AC-0AFA45A1D313}"/>
              </a:ext>
            </a:extLst>
          </p:cNvPr>
          <p:cNvSpPr/>
          <p:nvPr/>
        </p:nvSpPr>
        <p:spPr>
          <a:xfrm>
            <a:off x="7230536" y="1778002"/>
            <a:ext cx="943056" cy="85448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Graphic 18" descr="Badge Question Mark with solid fill">
            <a:extLst>
              <a:ext uri="{FF2B5EF4-FFF2-40B4-BE49-F238E27FC236}">
                <a16:creationId xmlns:a16="http://schemas.microsoft.com/office/drawing/2014/main" xmlns="" id="{6D7C0197-1D9A-47CF-9C85-12419F222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54264" y="3191938"/>
            <a:ext cx="28956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  <p:bldP spid="13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20081766">
            <a:off x="214921" y="308160"/>
            <a:ext cx="3428668" cy="2585551"/>
          </a:xfrm>
          <a:prstGeom prst="rect">
            <a:avLst/>
          </a:prstGeom>
        </p:spPr>
      </p:pic>
      <p:pic>
        <p:nvPicPr>
          <p:cNvPr id="14" name="图片 48">
            <a:extLst>
              <a:ext uri="{FF2B5EF4-FFF2-40B4-BE49-F238E27FC236}">
                <a16:creationId xmlns:a16="http://schemas.microsoft.com/office/drawing/2014/main" xmlns="" id="{8D681C67-A242-4C9B-B503-94380014A7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2" t="15696" r="16462" b="42785"/>
          <a:stretch/>
        </p:blipFill>
        <p:spPr>
          <a:xfrm flipH="1">
            <a:off x="7455808" y="2888727"/>
            <a:ext cx="5364820" cy="42435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C02A69C-5657-46DB-86A0-509FF0DE8E25}"/>
              </a:ext>
            </a:extLst>
          </p:cNvPr>
          <p:cNvSpPr/>
          <p:nvPr/>
        </p:nvSpPr>
        <p:spPr>
          <a:xfrm>
            <a:off x="1366275" y="1755757"/>
            <a:ext cx="9459450" cy="156966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ooper Black" panose="02040603050506020204" pitchFamily="18" charset="0"/>
              </a:rPr>
              <a:t>QUAN HỆ TỪ</a:t>
            </a:r>
            <a:endParaRPr lang="en-US" sz="9600" b="1" cap="none" spc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Cooper Black" panose="0204060305050602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2C6FC69-5378-4723-8BB4-4149D959F7ED}"/>
              </a:ext>
            </a:extLst>
          </p:cNvPr>
          <p:cNvSpPr/>
          <p:nvPr/>
        </p:nvSpPr>
        <p:spPr>
          <a:xfrm>
            <a:off x="3171161" y="832427"/>
            <a:ext cx="58496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per Black" panose="02040603050506020204" pitchFamily="18" charset="0"/>
              </a:rPr>
              <a:t>Luyện từ và câu</a:t>
            </a:r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xmlns="" id="{1CA782B4-DB40-48C2-B242-630F54F67B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311184" y="5028083"/>
            <a:ext cx="4021795" cy="182991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374A6C9-78FC-46D7-87DE-D526E679A75A}"/>
              </a:ext>
            </a:extLst>
          </p:cNvPr>
          <p:cNvSpPr/>
          <p:nvPr/>
        </p:nvSpPr>
        <p:spPr>
          <a:xfrm>
            <a:off x="4452454" y="3511450"/>
            <a:ext cx="28889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ViceroyJF" panose="02040603050506020204" pitchFamily="18" charset="0"/>
              </a:rPr>
              <a:t>Trang: 109-111</a:t>
            </a:r>
          </a:p>
        </p:txBody>
      </p:sp>
      <p:pic>
        <p:nvPicPr>
          <p:cNvPr id="22" name="Picture 21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EDB4969B-8B20-44A9-91A1-F678EE1BA4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933" y="-121637"/>
            <a:ext cx="2774107" cy="210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69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60"/>
                            </p:stCondLst>
                            <p:childTnLst>
                              <p:par>
                                <p:cTn id="3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6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4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95CDDA45-1054-4652-9CC4-3F2D757FB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8546" y="131572"/>
            <a:ext cx="340985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4000" b="1">
                <a:latin typeface="UTM Cooper Black" panose="02040603050506020204" pitchFamily="18" charset="0"/>
                <a:cs typeface="Times New Roman" panose="02020603050405020304" pitchFamily="18" charset="0"/>
              </a:rPr>
              <a:t>I. Nhận xét: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xmlns="" id="{AD8DBBAC-8DCE-4C4A-BE20-D656DA414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236" y="808650"/>
            <a:ext cx="9943850" cy="52322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1. Trong mỗi ví dụ dưới đây, từ in đậm được dùng để làm gì? 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xmlns="" id="{04745055-D0D4-4883-A962-455345335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5868" y="1927857"/>
            <a:ext cx="9371232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a) Rừng say ngây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và</a:t>
            </a:r>
            <a:r>
              <a:rPr lang="en-US" altLang="en-US" sz="28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ấm nóng.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i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						Ma Văn Kháng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b) Tiếng hót dìu dặt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của</a:t>
            </a:r>
            <a:r>
              <a:rPr lang="en-US" altLang="en-US" sz="28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Họa Mi giục các loài chim dạo lên những khúc nhạc tưng bừng, ca ngợi núi sông đang đổi mới.                                                                  						</a:t>
            </a:r>
            <a:r>
              <a:rPr lang="en-US" altLang="en-US" sz="2800" i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Võ Quảng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c) Hoa mai trổ từng chùm thưa thớt, không đơm đặc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như</a:t>
            </a:r>
            <a:r>
              <a:rPr lang="en-US" altLang="en-US" sz="28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hoa đào.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Nhưng</a:t>
            </a:r>
            <a:r>
              <a:rPr lang="en-US" altLang="en-US" sz="28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cành mai uyển chuyển hơn cành đào.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                             	</a:t>
            </a:r>
            <a:r>
              <a:rPr lang="en-US" altLang="en-US" sz="2800" i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Theo Mùa xuân và phong tục Việt Nam</a:t>
            </a:r>
          </a:p>
        </p:txBody>
      </p:sp>
    </p:spTree>
    <p:extLst>
      <p:ext uri="{BB962C8B-B14F-4D97-AF65-F5344CB8AC3E}">
        <p14:creationId xmlns:p14="http://schemas.microsoft.com/office/powerpoint/2010/main" val="21444460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xmlns="" id="{BC4ED3C5-86D0-47BB-B1E0-9839A2007C6B}"/>
              </a:ext>
            </a:extLst>
          </p:cNvPr>
          <p:cNvSpPr txBox="1">
            <a:spLocks noChangeArrowheads="1"/>
          </p:cNvSpPr>
          <p:nvPr/>
        </p:nvSpPr>
        <p:spPr>
          <a:xfrm>
            <a:off x="939019" y="536575"/>
            <a:ext cx="5686864" cy="4389437"/>
          </a:xfrm>
          <a:prstGeom prst="rect">
            <a:avLst/>
          </a:prstGeom>
          <a:ln>
            <a:noFill/>
            <a:miter lim="800000"/>
            <a:headEnd/>
            <a:tailEnd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endParaRPr lang="en-US" altLang="en-US">
              <a:solidFill>
                <a:srgbClr val="0000FF"/>
              </a:solidFill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a) Rừng say ngây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và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ấm nóng.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b) Tiếng hót dìu dặt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của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Họa Mi giục các loài chim dạo lên những khúc nhạc tưng bừng, ca ngợi núi sông đang đổi mới. 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c) Hoa mai trổ từng chùm thưa thớt, không đơm đặc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như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hoa đào.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Nhưng</a:t>
            </a: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cành mai uyển chuyển hơn cành đào.</a:t>
            </a:r>
          </a:p>
          <a:p>
            <a:pPr>
              <a:lnSpc>
                <a:spcPct val="100000"/>
              </a:lnSpc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                                         </a:t>
            </a: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xmlns="" id="{0118882B-A352-47CD-AB6F-967E93CB9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5883" y="1067016"/>
            <a:ext cx="556611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và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nối </a:t>
            </a:r>
            <a:r>
              <a:rPr lang="en-US" altLang="en-US" sz="2800" i="1" u="sng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say ngây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với </a:t>
            </a:r>
            <a:r>
              <a:rPr lang="en-US" altLang="en-US" sz="2800" i="1" u="sng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ấm nóng</a:t>
            </a: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xmlns="" id="{DD3E80FA-537F-4E4F-A6B4-83B216ECA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5884" y="1633290"/>
            <a:ext cx="556611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của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nối </a:t>
            </a:r>
            <a:r>
              <a:rPr lang="en-US" altLang="en-US" sz="2800" i="1" u="sng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tiếng hót dìu dặt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với </a:t>
            </a:r>
            <a:r>
              <a:rPr lang="en-US" altLang="en-US" sz="2800" i="1" u="sng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Họa Mi</a:t>
            </a: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xmlns="" id="{11F66C8E-22F7-46E1-94DA-AB6981F66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7068" y="3813224"/>
            <a:ext cx="557493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như</a:t>
            </a: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nối </a:t>
            </a:r>
            <a:r>
              <a:rPr lang="en-US" altLang="en-US" sz="2800" i="1" u="sng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không đơm đặc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với </a:t>
            </a:r>
            <a:r>
              <a:rPr lang="en-US" altLang="en-US" sz="2800" i="1" u="sng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hoa đào</a:t>
            </a: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xmlns="" id="{92B61C3C-48C5-49C6-83F8-A04D96E56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7068" y="4377105"/>
            <a:ext cx="5574932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nhưng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nối </a:t>
            </a:r>
            <a:r>
              <a:rPr lang="en-US" altLang="en-US" sz="2800" b="1" i="1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câu văn sau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với </a:t>
            </a:r>
            <a:r>
              <a:rPr lang="en-US" altLang="en-US" sz="2800" b="1" i="1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câu văn trước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518310A-DDA5-476E-A3DA-8E38A64A4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8016" y="485416"/>
            <a:ext cx="4168213" cy="58477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Tác dụng của từ in đậm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xmlns="" id="{143218A1-CDF6-46F6-AAC4-D658E825E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3250" y="536575"/>
            <a:ext cx="1361049" cy="58477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</a:p>
        </p:txBody>
      </p:sp>
    </p:spTree>
    <p:extLst>
      <p:ext uri="{BB962C8B-B14F-4D97-AF65-F5344CB8AC3E}">
        <p14:creationId xmlns:p14="http://schemas.microsoft.com/office/powerpoint/2010/main" val="282472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xmlns="" id="{D6C12312-48B0-43ED-9444-6BA9B77A6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2941" y="3950138"/>
            <a:ext cx="6705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a) Rừng </a:t>
            </a:r>
            <a:r>
              <a:rPr lang="en-US" altLang="en-US" sz="4000" u="sng">
                <a:latin typeface="Times New Roman" panose="02020603050405020304" pitchFamily="18" charset="0"/>
                <a:cs typeface="Times New Roman" panose="02020603050405020304" pitchFamily="18" charset="0"/>
              </a:rPr>
              <a:t>say ngây</a:t>
            </a: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u="sng">
                <a:latin typeface="Times New Roman" panose="02020603050405020304" pitchFamily="18" charset="0"/>
                <a:cs typeface="Times New Roman" panose="02020603050405020304" pitchFamily="18" charset="0"/>
              </a:rPr>
              <a:t>ấm nóng</a:t>
            </a:r>
            <a:r>
              <a:rPr lang="en-US" alt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xmlns="" id="{3A26F0A3-F864-4B88-A097-6F0B249BD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4457" y="4658024"/>
            <a:ext cx="100729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thị quan hệ liên hợp (song song)           </a:t>
            </a:r>
            <a:endParaRPr lang="en-US" altLang="en-US" sz="4000" i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group of people working in a field&#10;&#10;Description automatically generated with low confidence">
            <a:extLst>
              <a:ext uri="{FF2B5EF4-FFF2-40B4-BE49-F238E27FC236}">
                <a16:creationId xmlns:a16="http://schemas.microsoft.com/office/drawing/2014/main" xmlns="" id="{1894C88F-892F-4B3D-AEEB-B615341A1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071" y="537909"/>
            <a:ext cx="4625341" cy="3083561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181B2581-BB0D-48D3-9ED7-77BA696EF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9580391">
            <a:off x="3219678" y="325928"/>
            <a:ext cx="1363173" cy="61854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xmlns="" id="{010BFA42-EBF4-4AC0-9932-B0C956E7D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9580391">
            <a:off x="7763716" y="3119730"/>
            <a:ext cx="1363173" cy="61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oami119sb">
            <a:extLst>
              <a:ext uri="{FF2B5EF4-FFF2-40B4-BE49-F238E27FC236}">
                <a16:creationId xmlns:a16="http://schemas.microsoft.com/office/drawing/2014/main" xmlns="" id="{86C9765F-F107-431A-BD9B-2516DE2F1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0"/>
          <a:stretch/>
        </p:blipFill>
        <p:spPr>
          <a:xfrm>
            <a:off x="1362223" y="1174204"/>
            <a:ext cx="4572000" cy="29756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xmlns="" id="{280EF409-5E9A-4EC6-8A56-70A46DBEF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9473" y="1366897"/>
            <a:ext cx="529179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   b) </a:t>
            </a:r>
            <a:r>
              <a:rPr lang="en-US" altLang="en-US" u="sng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Tiếng hót dìu dặt</a:t>
            </a:r>
            <a:r>
              <a:rPr lang="en-US" altLang="en-US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b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của</a:t>
            </a:r>
            <a:r>
              <a:rPr lang="en-US" altLang="en-US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u="sng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Họa Mi</a:t>
            </a:r>
            <a:r>
              <a:rPr lang="en-US" altLang="en-US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giục các loài chim dạo lên những khúc nhạc tưng bừng, ca ngợi núi sông đang đổi mới. 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xmlns="" id="{D6A2F7EF-DF47-4E49-BF57-525723556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4375" y="4906328"/>
            <a:ext cx="780757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Từ 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của</a:t>
            </a:r>
            <a:r>
              <a:rPr lang="en-US" altLang="en-US" sz="4000">
                <a:solidFill>
                  <a:srgbClr val="0000FF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biểu thị mối quan hệ sở hữu.          </a:t>
            </a:r>
          </a:p>
        </p:txBody>
      </p:sp>
    </p:spTree>
    <p:extLst>
      <p:ext uri="{BB962C8B-B14F-4D97-AF65-F5344CB8AC3E}">
        <p14:creationId xmlns:p14="http://schemas.microsoft.com/office/powerpoint/2010/main" val="275080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504</TotalTime>
  <Words>1207</Words>
  <Application>Microsoft Office PowerPoint</Application>
  <PresentationFormat>Custom</PresentationFormat>
  <Paragraphs>130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Arial</vt:lpstr>
      <vt:lpstr>仓耳玄三M W05</vt:lpstr>
      <vt:lpstr>宋体</vt:lpstr>
      <vt:lpstr>等线</vt:lpstr>
      <vt:lpstr>Times New Roman</vt:lpstr>
      <vt:lpstr>Arial Unicode MS</vt:lpstr>
      <vt:lpstr>UTM ViceroyJF</vt:lpstr>
      <vt:lpstr>UTM Cooper Black</vt:lpstr>
      <vt:lpstr>Calibri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EduFive</dc:creator>
  <dc:description>9Slide.vn</dc:description>
  <cp:lastModifiedBy>HP</cp:lastModifiedBy>
  <cp:revision>119</cp:revision>
  <dcterms:created xsi:type="dcterms:W3CDTF">2019-03-29T12:25:33Z</dcterms:created>
  <dcterms:modified xsi:type="dcterms:W3CDTF">2023-11-16T05:11:19Z</dcterms:modified>
  <cp:category>9Slide.vn</cp:category>
</cp:coreProperties>
</file>