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2"/>
  </p:notesMasterIdLst>
  <p:sldIdLst>
    <p:sldId id="256" r:id="rId3"/>
    <p:sldId id="521" r:id="rId4"/>
    <p:sldId id="526" r:id="rId5"/>
    <p:sldId id="258" r:id="rId6"/>
    <p:sldId id="259" r:id="rId7"/>
    <p:sldId id="260" r:id="rId8"/>
    <p:sldId id="370" r:id="rId9"/>
    <p:sldId id="313" r:id="rId10"/>
    <p:sldId id="317" r:id="rId11"/>
    <p:sldId id="325" r:id="rId12"/>
    <p:sldId id="326" r:id="rId13"/>
    <p:sldId id="515" r:id="rId14"/>
    <p:sldId id="527" r:id="rId15"/>
    <p:sldId id="301" r:id="rId16"/>
    <p:sldId id="375" r:id="rId17"/>
    <p:sldId id="516" r:id="rId18"/>
    <p:sldId id="518" r:id="rId19"/>
    <p:sldId id="308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4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5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0C173-DCFC-45F9-A564-3FF358768A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8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43E940-FD56-480F-B6E7-315A965CF5CC}"/>
              </a:ext>
            </a:extLst>
          </p:cNvPr>
          <p:cNvSpPr txBox="1"/>
          <p:nvPr userDrawn="1"/>
        </p:nvSpPr>
        <p:spPr>
          <a:xfrm>
            <a:off x="-79132" y="6596390"/>
            <a:ext cx="3288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Hương</a:t>
            </a:r>
            <a:r>
              <a:rPr lang="en-US" sz="1100" i="1" dirty="0"/>
              <a:t> </a:t>
            </a:r>
            <a:r>
              <a:rPr lang="en-US" sz="1100" i="1" dirty="0" err="1"/>
              <a:t>Thảo</a:t>
            </a:r>
            <a:r>
              <a:rPr lang="en-US" sz="11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97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3.emf"/><Relationship Id="rId12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48.png"/><Relationship Id="rId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8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microsoft.com/office/2007/relationships/hdphoto" Target="../media/hdphoto5.wdp"/><Relationship Id="rId4" Type="http://schemas.microsoft.com/office/2007/relationships/media" Target="../media/media3.mp3"/><Relationship Id="rId9" Type="http://schemas.openxmlformats.org/officeDocument/2006/relationships/slide" Target="slide4.xml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56222" y="1047575"/>
            <a:ext cx="1167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274" y="1689807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nhím nâu nhận lời kết bạn với nhím trắng?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3219" y="1671267"/>
            <a:ext cx="857619" cy="805233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1017830" y="2377836"/>
            <a:ext cx="11047361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nâu nhận lời kết bạn với nhím trắng vì nhím trắng tốt bụng.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18359" y="86934"/>
            <a:ext cx="5841567" cy="1428528"/>
            <a:chOff x="3870265" y="711073"/>
            <a:chExt cx="4614530" cy="967261"/>
          </a:xfrm>
          <a:solidFill>
            <a:schemeClr val="bg1"/>
          </a:solidFill>
        </p:grpSpPr>
        <p:sp>
          <p:nvSpPr>
            <p:cNvPr id="2" name="Cloud Callout 1"/>
            <p:cNvSpPr/>
            <p:nvPr/>
          </p:nvSpPr>
          <p:spPr>
            <a:xfrm>
              <a:off x="3870265" y="711073"/>
              <a:ext cx="4443881" cy="967261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592051" y="931772"/>
              <a:ext cx="3892744" cy="45842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 dung bài viết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98780" y="3676267"/>
            <a:ext cx="10507419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nhím trắng và nhím nâu có những ngày mùa đông vui vẻ, ấm áp?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7250" y="3729963"/>
            <a:ext cx="847302" cy="587251"/>
            <a:chOff x="5056546" y="1975436"/>
            <a:chExt cx="1772914" cy="1393004"/>
          </a:xfrm>
        </p:grpSpPr>
        <p:pic>
          <p:nvPicPr>
            <p:cNvPr id="30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1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2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989088" y="4848634"/>
            <a:ext cx="10466312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trắng và nhím nâu có những ngày mùa đông vui vẻ và ấm áp vì chúng không phải sống một mình.</a:t>
            </a:r>
          </a:p>
        </p:txBody>
      </p:sp>
    </p:spTree>
    <p:extLst>
      <p:ext uri="{BB962C8B-B14F-4D97-AF65-F5344CB8AC3E}">
        <p14:creationId xmlns:p14="http://schemas.microsoft.com/office/powerpoint/2010/main" val="17206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  <p:bldP spid="2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975" y="2653153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đoạn văn cần viết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văn gồm mấy câu?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725174" y="184592"/>
            <a:ext cx="4734064" cy="967261"/>
            <a:chOff x="3509146" y="207166"/>
            <a:chExt cx="3494976" cy="967261"/>
          </a:xfrm>
          <a:solidFill>
            <a:schemeClr val="bg1"/>
          </a:solidFill>
        </p:grpSpPr>
        <p:sp>
          <p:nvSpPr>
            <p:cNvPr id="36" name="Cloud Callout 35"/>
            <p:cNvSpPr/>
            <p:nvPr/>
          </p:nvSpPr>
          <p:spPr>
            <a:xfrm>
              <a:off x="3509146" y="207166"/>
              <a:ext cx="3494976" cy="967261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76587" y="356402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242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Đoạn văn gồm 3 câu.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282679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hoa tên đề bài và đầu mỗi câu.</a:t>
            </a:r>
          </a:p>
        </p:txBody>
      </p:sp>
    </p:spTree>
    <p:extLst>
      <p:ext uri="{BB962C8B-B14F-4D97-AF65-F5344CB8AC3E}">
        <p14:creationId xmlns:p14="http://schemas.microsoft.com/office/powerpoint/2010/main" val="15350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17900" y="1436173"/>
            <a:ext cx="54356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Các từ dễ viết 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A0065-6984-44EB-9670-629BC030D566}"/>
              </a:ext>
            </a:extLst>
          </p:cNvPr>
          <p:cNvSpPr/>
          <p:nvPr/>
        </p:nvSpPr>
        <p:spPr>
          <a:xfrm>
            <a:off x="4581857" y="24378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ang </a:t>
            </a: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34A669-AF9E-4BE5-8FB8-9AD514352412}"/>
              </a:ext>
            </a:extLst>
          </p:cNvPr>
          <p:cNvSpPr/>
          <p:nvPr/>
        </p:nvSpPr>
        <p:spPr>
          <a:xfrm>
            <a:off x="4708563" y="27627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A81C8-59E6-468E-8A1C-D7E94E05A92D}"/>
              </a:ext>
            </a:extLst>
          </p:cNvPr>
          <p:cNvSpPr/>
          <p:nvPr/>
        </p:nvSpPr>
        <p:spPr>
          <a:xfrm>
            <a:off x="4581857" y="32224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4000" ker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  <a:r>
              <a:rPr lang="en-US" sz="4000" ker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ải</a:t>
            </a:r>
            <a:r>
              <a:rPr lang="en-US" sz="4000" ker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</a:t>
            </a:r>
            <a:endParaRPr lang="vi-VN" sz="40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9CE53A-CF55-4300-8E95-E24DB38A2B21}"/>
              </a:ext>
            </a:extLst>
          </p:cNvPr>
          <p:cNvSpPr/>
          <p:nvPr/>
        </p:nvSpPr>
        <p:spPr>
          <a:xfrm>
            <a:off x="4708563" y="35473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4F9065-ABAD-4BC6-B4DB-AE9687FFC37B}"/>
              </a:ext>
            </a:extLst>
          </p:cNvPr>
          <p:cNvSpPr/>
          <p:nvPr/>
        </p:nvSpPr>
        <p:spPr>
          <a:xfrm>
            <a:off x="4581857" y="40313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ạnh </a:t>
            </a: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BFBF5E-2B16-4645-936E-0B3A029EEBC6}"/>
              </a:ext>
            </a:extLst>
          </p:cNvPr>
          <p:cNvSpPr/>
          <p:nvPr/>
        </p:nvSpPr>
        <p:spPr>
          <a:xfrm>
            <a:off x="4708563" y="43563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D4A1A8-1435-4E3B-9A2C-264E1443F09F}"/>
              </a:ext>
            </a:extLst>
          </p:cNvPr>
          <p:cNvSpPr/>
          <p:nvPr/>
        </p:nvSpPr>
        <p:spPr>
          <a:xfrm>
            <a:off x="4581857" y="48403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ắng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12C8DE-06B5-44CB-994A-70651F778106}"/>
              </a:ext>
            </a:extLst>
          </p:cNvPr>
          <p:cNvSpPr/>
          <p:nvPr/>
        </p:nvSpPr>
        <p:spPr>
          <a:xfrm>
            <a:off x="4708563" y="51652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026" name="Picture 2" descr="Tư thế ngồi học đúng cho trẻ – Bàn học thông minh">
            <a:extLst>
              <a:ext uri="{FF2B5EF4-FFF2-40B4-BE49-F238E27FC236}">
                <a16:creationId xmlns:a16="http://schemas.microsoft.com/office/drawing/2014/main" id="{BC8B0F40-9D0F-4F27-818B-48EF109E3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20"/>
          <a:stretch/>
        </p:blipFill>
        <p:spPr bwMode="auto">
          <a:xfrm>
            <a:off x="2184869" y="0"/>
            <a:ext cx="775963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87DDA1-F3FF-4CC7-B320-A0B8405F62B3}"/>
              </a:ext>
            </a:extLst>
          </p:cNvPr>
          <p:cNvSpPr/>
          <p:nvPr/>
        </p:nvSpPr>
        <p:spPr>
          <a:xfrm>
            <a:off x="2192594" y="0"/>
            <a:ext cx="7737987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TƯ THẾ NGỒI HỌC ĐÚNG</a:t>
            </a:r>
            <a:endParaRPr lang="en-SG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594ED-7EE4-41CF-83F6-AED4ADA5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1779" y="2283384"/>
            <a:ext cx="105702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>
              <a:lnSpc>
                <a:spcPct val="200000"/>
              </a:lnSpc>
            </a:pPr>
            <a:r>
              <a:rPr lang="en-US" sz="3400" b="1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hấy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ím Ǉrắng Ǉō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Ẁng,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ím wâu đã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sz="3600" b="1" dirty="0">
              <a:solidFill>
                <a:srgbClr val="00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8728" y="1997462"/>
            <a:ext cx="445700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Nǖím wâu </a:t>
            </a:r>
            <a:r>
              <a:rPr lang="el-GR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bạn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0084" y="1316297"/>
            <a:ext cx="3378632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 tả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CBE0212-64F8-47CC-A738-FB6813B0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793" y="636178"/>
            <a:ext cx="8525723" cy="106182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4000" b="1">
                <a:solidFill>
                  <a:srgbClr val="000000"/>
                </a:solidFill>
                <a:latin typeface="HP001 4 hàng" pitchFamily="34" charset="0"/>
              </a:rPr>
              <a:t>Thứ năm ngày 18 Ǉháng 11 năm 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0"/>
              </a:rPr>
              <a:t>2021 </a:t>
            </a:r>
            <a:b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                </a:t>
            </a:r>
            <a:b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HP001 4 hàng" pitchFamily="34" charset="0"/>
              </a:rPr>
              <a:t>             </a:t>
            </a:r>
            <a:endParaRPr lang="en-US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A792A9-8DCC-47BB-A840-C09E517239FE}"/>
              </a:ext>
            </a:extLst>
          </p:cNvPr>
          <p:cNvSpPr txBox="1"/>
          <p:nvPr/>
        </p:nvSpPr>
        <p:spPr>
          <a:xfrm>
            <a:off x="1596379" y="3335580"/>
            <a:ext cx="256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bạn. </a:t>
            </a:r>
            <a:endParaRPr lang="en-SG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ECC739-CE16-4AAD-9893-AC665F81E897}"/>
              </a:ext>
            </a:extLst>
          </p:cNvPr>
          <p:cNvSpPr/>
          <p:nvPr/>
        </p:nvSpPr>
        <p:spPr>
          <a:xfrm>
            <a:off x="3473748" y="2973128"/>
            <a:ext cx="77657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>
              <a:lnSpc>
                <a:spcPct val="200000"/>
              </a:lnSpc>
            </a:pPr>
            <a:r>
              <a:rPr lang="vi-VN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 </a:t>
            </a:r>
            <a:r>
              <a:rPr lang="vi-VN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cùng Ǉrang Ǉrí </a:t>
            </a:r>
            <a:r>
              <a:rPr lang="el-GR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ỗ ở </a:t>
            </a:r>
            <a:r>
              <a:rPr lang="el-GR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l-GR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Α−</a:t>
            </a:r>
            <a:r>
              <a:rPr lang="vi-VN" sz="36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p.</a:t>
            </a:r>
            <a:endParaRPr lang="en-US" sz="34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D092C1-8CB2-4244-B010-9257314A0072}"/>
              </a:ext>
            </a:extLst>
          </p:cNvPr>
          <p:cNvSpPr txBox="1"/>
          <p:nvPr/>
        </p:nvSpPr>
        <p:spPr>
          <a:xfrm>
            <a:off x="1596379" y="4046597"/>
            <a:ext cx="1077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</a:t>
            </a:r>
            <a:r>
              <a:rPr lang="en-US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Ǉrải Ǖ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 wgày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Ǫ, ấm áp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Ű</a:t>
            </a:r>
            <a:endParaRPr lang="en-US" sz="3400" b="1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53E687-8FA4-47BD-965E-4F6B504D0E04}"/>
              </a:ext>
            </a:extLst>
          </p:cNvPr>
          <p:cNvSpPr txBox="1"/>
          <p:nvPr/>
        </p:nvSpPr>
        <p:spPr>
          <a:xfrm>
            <a:off x="1144052" y="4734620"/>
            <a:ext cx="1093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just"/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 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sūg jŎ jì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jùa đŪg lạ</a:t>
            </a:r>
            <a:r>
              <a:rPr lang="el-GR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en-US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4673C-49B1-4F95-8C67-A38F837CE2B0}"/>
              </a:ext>
            </a:extLst>
          </p:cNvPr>
          <p:cNvSpPr txBox="1"/>
          <p:nvPr/>
        </p:nvSpPr>
        <p:spPr>
          <a:xfrm>
            <a:off x="1137176" y="5408737"/>
            <a:ext cx="10933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3550" algn="just"/>
            <a:r>
              <a:rPr lang="en-US" sz="36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giá.</a:t>
            </a:r>
            <a:endParaRPr lang="en-US" sz="36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8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31" y="453240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A3048C-F4D9-4A62-BBA8-093E72628535}"/>
              </a:ext>
            </a:extLst>
          </p:cNvPr>
          <p:cNvSpPr txBox="1"/>
          <p:nvPr/>
        </p:nvSpPr>
        <p:spPr>
          <a:xfrm>
            <a:off x="2844053" y="419137"/>
            <a:ext cx="75189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95666-0594-4148-A17C-CC7AFC5C0A30}"/>
              </a:ext>
            </a:extLst>
          </p:cNvPr>
          <p:cNvGrpSpPr/>
          <p:nvPr/>
        </p:nvGrpSpPr>
        <p:grpSpPr>
          <a:xfrm>
            <a:off x="900328" y="1321318"/>
            <a:ext cx="5026883" cy="3347840"/>
            <a:chOff x="167952" y="750728"/>
            <a:chExt cx="3551126" cy="3347840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36FE06AB-F2FE-4E7C-80C1-2CE633C89ABE}"/>
                </a:ext>
              </a:extLst>
            </p:cNvPr>
            <p:cNvSpPr/>
            <p:nvPr/>
          </p:nvSpPr>
          <p:spPr>
            <a:xfrm>
              <a:off x="167952" y="750728"/>
              <a:ext cx="3551126" cy="3347840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14749F-42D2-4695-B5BC-04EEE09A0640}"/>
                </a:ext>
              </a:extLst>
            </p:cNvPr>
            <p:cNvSpPr/>
            <p:nvPr/>
          </p:nvSpPr>
          <p:spPr>
            <a:xfrm>
              <a:off x="766907" y="947261"/>
              <a:ext cx="243797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FCB764-518F-4A26-A63B-2A17454B638D}"/>
                </a:ext>
              </a:extLst>
            </p:cNvPr>
            <p:cNvSpPr/>
            <p:nvPr/>
          </p:nvSpPr>
          <p:spPr>
            <a:xfrm>
              <a:off x="298827" y="1498801"/>
              <a:ext cx="324494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26D596-8C94-4455-AB8F-1E04850D4BED}"/>
              </a:ext>
            </a:extLst>
          </p:cNvPr>
          <p:cNvGrpSpPr/>
          <p:nvPr/>
        </p:nvGrpSpPr>
        <p:grpSpPr>
          <a:xfrm>
            <a:off x="6471162" y="1299308"/>
            <a:ext cx="5173749" cy="2193677"/>
            <a:chOff x="2958196" y="778545"/>
            <a:chExt cx="3654876" cy="2193677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2193677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Quả      ấc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82CC60-87BA-4F63-BE31-498871C71EBA}"/>
                </a:ext>
              </a:extLst>
            </p:cNvPr>
            <p:cNvSpPr/>
            <p:nvPr/>
          </p:nvSpPr>
          <p:spPr>
            <a:xfrm>
              <a:off x="3680434" y="1094769"/>
              <a:ext cx="24379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5560CC-2D21-4E02-A82A-3F01E2B7B691}"/>
                </a:ext>
              </a:extLst>
            </p:cNvPr>
            <p:cNvSpPr/>
            <p:nvPr/>
          </p:nvSpPr>
          <p:spPr>
            <a:xfrm>
              <a:off x="3808806" y="1860805"/>
              <a:ext cx="240042" cy="35829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 </a:t>
              </a: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5090ED-49F1-4098-BEBE-55340E4AE74D}"/>
              </a:ext>
            </a:extLst>
          </p:cNvPr>
          <p:cNvGrpSpPr/>
          <p:nvPr/>
        </p:nvGrpSpPr>
        <p:grpSpPr>
          <a:xfrm>
            <a:off x="6478230" y="4061102"/>
            <a:ext cx="5208477" cy="2193677"/>
            <a:chOff x="2299244" y="3239801"/>
            <a:chExt cx="3679408" cy="2193677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3679408" cy="2193677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é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Xuân Sanh)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028C3-19B5-4484-80D2-27297046BE79}"/>
              </a:ext>
            </a:extLst>
          </p:cNvPr>
          <p:cNvSpPr/>
          <p:nvPr/>
        </p:nvSpPr>
        <p:spPr>
          <a:xfrm>
            <a:off x="1773461" y="1393671"/>
            <a:ext cx="328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  <a:endParaRPr lang="en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576EE4-1721-462D-94EB-92AB2BF23F54}"/>
              </a:ext>
            </a:extLst>
          </p:cNvPr>
          <p:cNvSpPr/>
          <p:nvPr/>
        </p:nvSpPr>
        <p:spPr>
          <a:xfrm>
            <a:off x="1122029" y="1937101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561111-99B8-4E66-8E8E-09D4B0405B19}"/>
              </a:ext>
            </a:extLst>
          </p:cNvPr>
          <p:cNvSpPr/>
          <p:nvPr/>
        </p:nvSpPr>
        <p:spPr>
          <a:xfrm>
            <a:off x="7500562" y="1479214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091B79-64E6-4877-ACCD-68318569D354}"/>
              </a:ext>
            </a:extLst>
          </p:cNvPr>
          <p:cNvSpPr/>
          <p:nvPr/>
        </p:nvSpPr>
        <p:spPr>
          <a:xfrm>
            <a:off x="7679754" y="222327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6C18E6-19A6-4116-9ADE-640C7DE7086B}"/>
              </a:ext>
            </a:extLst>
          </p:cNvPr>
          <p:cNvSpPr/>
          <p:nvPr/>
        </p:nvSpPr>
        <p:spPr>
          <a:xfrm>
            <a:off x="7713563" y="4281929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+mj-lt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9D7F6-02AB-4923-B9C0-76CE73C0F62F}"/>
              </a:ext>
            </a:extLst>
          </p:cNvPr>
          <p:cNvSpPr txBox="1"/>
          <p:nvPr/>
        </p:nvSpPr>
        <p:spPr>
          <a:xfrm>
            <a:off x="2830558" y="833025"/>
            <a:ext cx="86135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iu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b) </a:t>
            </a:r>
            <a:r>
              <a:rPr lang="vi-VN" sz="2800" dirty="0">
                <a:latin typeface="+mj-lt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</a:t>
            </a:r>
            <a:r>
              <a:rPr lang="vi-VN" sz="2800" dirty="0">
                <a:latin typeface="+mj-lt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iêng</a:t>
            </a:r>
            <a:r>
              <a:rPr lang="vi-VN" sz="2800" dirty="0">
                <a:latin typeface="+mj-lt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113269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en-VN" sz="40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en-VN" sz="40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lưỡi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, </a:t>
            </a:r>
            <a:endParaRPr lang="en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C442B-1A48-426E-A850-431613E930FA}"/>
              </a:ext>
            </a:extLst>
          </p:cNvPr>
          <p:cNvSpPr/>
          <p:nvPr/>
        </p:nvSpPr>
        <p:spPr>
          <a:xfrm>
            <a:off x="5765196" y="1912946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mến</a:t>
            </a:r>
            <a:r>
              <a:rPr lang="en-US" sz="3200" dirty="0">
                <a:latin typeface="+mj-lt"/>
              </a:rPr>
              <a:t>, …</a:t>
            </a:r>
            <a:endParaRPr lang="en-VN" sz="32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en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65094-5082-49EB-9E7B-40FA17D299EB}"/>
              </a:ext>
            </a:extLst>
          </p:cNvPr>
          <p:cNvSpPr/>
          <p:nvPr/>
        </p:nvSpPr>
        <p:spPr>
          <a:xfrm>
            <a:off x="5854096" y="26998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en-VN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03879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en-VN" sz="36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VN" sz="36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5A5F3C2-3F07-43EE-8918-E2076FBF6BBA}"/>
              </a:ext>
            </a:extLst>
          </p:cNvPr>
          <p:cNvSpPr/>
          <p:nvPr/>
        </p:nvSpPr>
        <p:spPr>
          <a:xfrm>
            <a:off x="4469612" y="4461718"/>
            <a:ext cx="2108656" cy="57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+mj-lt"/>
              </a:rPr>
              <a:t>cô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</a:t>
            </a:r>
            <a:r>
              <a:rPr lang="en-US" sz="3200" dirty="0">
                <a:latin typeface="+mj-lt"/>
              </a:rPr>
              <a:t>, </a:t>
            </a:r>
            <a:endParaRPr lang="en-VN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3D528-C31E-4F36-9198-113C62A64FAC}"/>
              </a:ext>
            </a:extLst>
          </p:cNvPr>
          <p:cNvSpPr/>
          <p:nvPr/>
        </p:nvSpPr>
        <p:spPr>
          <a:xfrm>
            <a:off x="5993796" y="4454754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lươn</a:t>
            </a:r>
            <a:r>
              <a:rPr lang="en-US" sz="3200" dirty="0">
                <a:latin typeface="+mj-lt"/>
              </a:rPr>
              <a:t>, …</a:t>
            </a:r>
            <a:endParaRPr lang="en-VN" sz="32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3A22C-500F-4F40-8481-B19250548C74}"/>
              </a:ext>
            </a:extLst>
          </p:cNvPr>
          <p:cNvSpPr/>
          <p:nvPr/>
        </p:nvSpPr>
        <p:spPr>
          <a:xfrm>
            <a:off x="4565741" y="546081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+mj-lt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,</a:t>
            </a:r>
            <a:endParaRPr lang="en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3077B-CEF5-41A1-B3DF-2E9622B343DE}"/>
              </a:ext>
            </a:extLst>
          </p:cNvPr>
          <p:cNvSpPr/>
          <p:nvPr/>
        </p:nvSpPr>
        <p:spPr>
          <a:xfrm>
            <a:off x="6763517" y="547414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....</a:t>
            </a:r>
            <a:endParaRPr lang="en-VN" sz="3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2988909" y="971740"/>
            <a:ext cx="7332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海报体W12(P)" panose="040B0C00000000000000" pitchFamily="82" charset="-122"/>
                <a:cs typeface="+mn-cs"/>
              </a:rPr>
              <a:t>Hoạt động tiếp nối</a:t>
            </a:r>
            <a:endParaRPr kumimoji="0" lang="en-US" altLang="zh-CN" sz="6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华康海报体W12(P)" panose="040B0C00000000000000" pitchFamily="8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1174812" y="1313895"/>
            <a:ext cx="4096260" cy="5290537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2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4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3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6" y="295459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7926" y="1343647"/>
            <a:ext cx="8168953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1EAD1A-C725-45F3-8829-DD000D3749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12192000" cy="378237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Chọn vần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iêu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hay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ươu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điền vào chỗ chấm?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con h...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0220" y="5524500"/>
            <a:ext cx="8671560" cy="12115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chemeClr val="tx1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>
                <a:solidFill>
                  <a:schemeClr val="tx1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>
                <a:solidFill>
                  <a:srgbClr val="FF0000"/>
                </a:solidFill>
                <a:latin typeface="SVN-Fiolex Girls" panose="020B0606040200020203" pitchFamily="34" charset="0"/>
              </a:rPr>
              <a:t>ươu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Fiolex Girls" panose="020B0606040200020203" pitchFamily="34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64ACF4-754E-4019-96B8-CF0D0E332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ounded Rectangle 3"/>
          <p:cNvSpPr/>
          <p:nvPr/>
        </p:nvSpPr>
        <p:spPr>
          <a:xfrm>
            <a:off x="2848668" y="52412"/>
            <a:ext cx="6494663" cy="80483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Đố vui: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Đây là con gì?</a:t>
            </a:r>
            <a:endParaRPr kumimoji="0" lang="en-US" sz="4800" b="0" i="0" u="none" strike="noStrike" kern="1200" cap="none" spc="0" normalizeH="0" baseline="0" noProof="0" dirty="0" err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8668" y="5657850"/>
            <a:ext cx="6494663" cy="120015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chemeClr val="tx1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>
                <a:solidFill>
                  <a:schemeClr val="tx1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>
                <a:solidFill>
                  <a:srgbClr val="FF0000"/>
                </a:solidFill>
                <a:latin typeface="SVN-Fiolex Girls" panose="020B0606040200020203" pitchFamily="34" charset="0"/>
              </a:rPr>
              <a:t>con</a:t>
            </a:r>
            <a:r>
              <a:rPr lang="en-US" sz="6000">
                <a:solidFill>
                  <a:schemeClr val="tx1"/>
                </a:solidFill>
                <a:latin typeface="SVN-Fiolex Girls" panose="020B0606040200020203" pitchFamily="34" charset="0"/>
              </a:rPr>
              <a:t> </a:t>
            </a:r>
            <a:r>
              <a:rPr lang="en-US" sz="6000">
                <a:solidFill>
                  <a:srgbClr val="FF0066"/>
                </a:solidFill>
                <a:latin typeface="SVN-Fiolex Girls" panose="020B0606040200020203" pitchFamily="34" charset="0"/>
              </a:rPr>
              <a:t>công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26" name="Picture 2" descr="Tổng hợp hình ảnh con công đẹp nhất cho bạn yêu động vật">
            <a:extLst>
              <a:ext uri="{FF2B5EF4-FFF2-40B4-BE49-F238E27FC236}">
                <a16:creationId xmlns:a16="http://schemas.microsoft.com/office/drawing/2014/main" id="{E4F4DCA6-BB39-4DDB-9EB5-5401E09C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68" y="1040986"/>
            <a:ext cx="6494664" cy="43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24FF46-048A-4BD5-A190-272615D2F0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ounded Rectangle 3"/>
          <p:cNvSpPr/>
          <p:nvPr/>
        </p:nvSpPr>
        <p:spPr>
          <a:xfrm>
            <a:off x="171450" y="137160"/>
            <a:ext cx="1184910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Dụng cụ nào dùng để xúc, xới đất thường dùng trong nông nghiệp, xây dựng, làm vườn?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39340" y="5139690"/>
            <a:ext cx="7513320" cy="15163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Đáp</a:t>
            </a:r>
            <a:r>
              <a:rPr lang="en-US" sz="6000" dirty="0">
                <a:solidFill>
                  <a:schemeClr val="tx1"/>
                </a:solidFill>
                <a:latin typeface="SVN-Fiolex Girls" panose="020B0606040200020203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SVN-Fiolex Girls" panose="020B0606040200020203" pitchFamily="34" charset="0"/>
              </a:rPr>
              <a:t>án</a:t>
            </a:r>
            <a:r>
              <a:rPr lang="en-US" sz="6000">
                <a:solidFill>
                  <a:schemeClr val="tx1"/>
                </a:solidFill>
                <a:latin typeface="SVN-Fiolex Girls" panose="020B0606040200020203" pitchFamily="34" charset="0"/>
              </a:rPr>
              <a:t>: </a:t>
            </a:r>
            <a:r>
              <a:rPr lang="en-US" sz="6000">
                <a:solidFill>
                  <a:srgbClr val="FF0066"/>
                </a:solidFill>
                <a:latin typeface="SVN-Fiolex Girls" panose="020B0606040200020203" pitchFamily="34" charset="0"/>
              </a:rPr>
              <a:t>xẻng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9" y="-612226"/>
            <a:ext cx="11876805" cy="7394766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893" y="-1422109"/>
            <a:ext cx="3952245" cy="3952245"/>
          </a:xfrm>
          <a:prstGeom prst="rect">
            <a:avLst/>
          </a:prstGeom>
        </p:spPr>
      </p:pic>
      <p:pic>
        <p:nvPicPr>
          <p:cNvPr id="16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C31EE29A-7F4A-4BB3-8EB3-ADA3D341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1338309" y="5637029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CF732C7-B0B2-4CF1-99DF-27CE0E0C2D5F}"/>
              </a:ext>
            </a:extLst>
          </p:cNvPr>
          <p:cNvSpPr/>
          <p:nvPr/>
        </p:nvSpPr>
        <p:spPr>
          <a:xfrm>
            <a:off x="1514714" y="2491945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8E7915D1-2361-4C40-AE6A-2680DE9AD2DD}"/>
              </a:ext>
            </a:extLst>
          </p:cNvPr>
          <p:cNvSpPr txBox="1"/>
          <p:nvPr/>
        </p:nvSpPr>
        <p:spPr>
          <a:xfrm>
            <a:off x="1728728" y="2834460"/>
            <a:ext cx="1661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11</a:t>
            </a:r>
            <a:endParaRPr lang="zh-CN" altLang="en-US" sz="48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7C631215-7A15-4C33-9816-A1CC511B3E59}"/>
              </a:ext>
            </a:extLst>
          </p:cNvPr>
          <p:cNvSpPr txBox="1"/>
          <p:nvPr/>
        </p:nvSpPr>
        <p:spPr>
          <a:xfrm>
            <a:off x="5063062" y="2948515"/>
            <a:ext cx="2662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00FF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8000" dirty="0">
              <a:solidFill>
                <a:srgbClr val="0000FF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DB575EFE-BCAE-46DF-8D19-1D64D242B9A5}"/>
              </a:ext>
            </a:extLst>
          </p:cNvPr>
          <p:cNvSpPr txBox="1"/>
          <p:nvPr/>
        </p:nvSpPr>
        <p:spPr>
          <a:xfrm>
            <a:off x="1823007" y="4563677"/>
            <a:ext cx="914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latin typeface="iCiel Cadena" panose="02000503000000020004" pitchFamily="2" charset="0"/>
                <a:ea typeface="思源黑体 CN Bold" panose="020B0800000000000000" pitchFamily="34" charset="-122"/>
              </a:rPr>
              <a:t>Nghe – viết: </a:t>
            </a:r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Nhím nâu kết bạn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18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C:\Users\ACER\Desktop\z2739584165868_8468b643b01bdb47973278d60c7d9343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2" y="82826"/>
            <a:ext cx="11126316" cy="66923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1394" y="530225"/>
            <a:ext cx="8525723" cy="125730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Thứ năm ngày 18 </a:t>
            </a:r>
            <a:r>
              <a:rPr lang="en-US" sz="4000" b="1">
                <a:solidFill>
                  <a:prstClr val="white"/>
                </a:solidFill>
                <a:latin typeface="HP001 4 hàng" pitchFamily="34" charset="0"/>
              </a:rPr>
              <a:t>Ǉ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háng 11 năm </a:t>
            </a:r>
            <a:r>
              <a:rPr lang="en-US" sz="4000" b="1" dirty="0">
                <a:solidFill>
                  <a:schemeClr val="bg1"/>
                </a:solidFill>
                <a:latin typeface="HP001 4 hàng" pitchFamily="34" charset="0"/>
              </a:rPr>
              <a:t>2021 </a:t>
            </a:r>
            <a:b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                </a:t>
            </a:r>
            <a:b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            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44438" y="1297079"/>
            <a:ext cx="2986306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defRPr/>
            </a:pPr>
            <a:r>
              <a:rPr lang="en-US" sz="3700" b="1" dirty="0" err="1">
                <a:solidFill>
                  <a:prstClr val="white"/>
                </a:solidFill>
                <a:latin typeface="HP001 4 hàng" pitchFamily="34" charset="0"/>
              </a:rPr>
              <a:t>Tiếng</a:t>
            </a:r>
            <a:r>
              <a:rPr lang="en-US" sz="37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700" b="1" dirty="0" err="1">
                <a:solidFill>
                  <a:prstClr val="white"/>
                </a:solidFill>
                <a:latin typeface="HP001 4 hàng" pitchFamily="34" charset="0"/>
              </a:rPr>
              <a:t>Việt</a:t>
            </a:r>
            <a:r>
              <a:rPr lang="en-US" sz="3700" b="1" dirty="0">
                <a:solidFill>
                  <a:prstClr val="white"/>
                </a:solidFill>
                <a:latin typeface="HP001 4 hàng" pitchFamily="34" charset="0"/>
              </a:rPr>
              <a:t>                 </a:t>
            </a:r>
            <a:b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</a:br>
            <a:r>
              <a:rPr lang="en-US" sz="3600" b="1" dirty="0">
                <a:solidFill>
                  <a:prstClr val="white"/>
                </a:solidFill>
                <a:latin typeface="HP001 4 hàng" pitchFamily="34" charset="0"/>
              </a:rPr>
              <a:t>           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2A194A-359C-4E0E-9608-1F01D45FBC53}"/>
              </a:ext>
            </a:extLst>
          </p:cNvPr>
          <p:cNvSpPr txBox="1">
            <a:spLocks/>
          </p:cNvSpPr>
          <p:nvPr/>
        </p:nvSpPr>
        <p:spPr>
          <a:xfrm>
            <a:off x="1920125" y="1735438"/>
            <a:ext cx="6880975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55">
              <a:defRPr/>
            </a:pPr>
            <a:r>
              <a:rPr lang="en-US" sz="3700" b="1">
                <a:solidFill>
                  <a:prstClr val="white"/>
                </a:solidFill>
                <a:latin typeface="HP001 4 hàng" pitchFamily="34" charset="0"/>
              </a:rPr>
              <a:t>Nghe – viết: Nhím nâu kết bạn</a:t>
            </a:r>
            <a:endParaRPr lang="en-US" sz="36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0" y="1028026"/>
            <a:ext cx="10612055" cy="4344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946" y="5325904"/>
            <a:ext cx="1070468" cy="14790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5199766"/>
            <a:ext cx="1320275" cy="1724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8438" y="184700"/>
            <a:ext cx="3099071" cy="615489"/>
          </a:xfrm>
          <a:prstGeom prst="rect">
            <a:avLst/>
          </a:prstGeom>
          <a:solidFill>
            <a:srgbClr val="0070C0"/>
          </a:solidFill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viết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0191" y="1333500"/>
            <a:ext cx="5286892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Nǖím wâu </a:t>
            </a:r>
            <a:r>
              <a:rPr lang="el-GR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bạn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5953" y="1929250"/>
            <a:ext cx="101003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>
              <a:lnSpc>
                <a:spcPct val="150000"/>
              </a:lnSpc>
            </a:pP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ím Ǉrắng Ǉō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Ẁng,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ím wâu đã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 lƟ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bạn. Cả hai cùng Ǉrang Ǉrí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ỗ ở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Α−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p. Chúng Ǉrải Ǖ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 wgày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Ǫ, ấm áp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Ű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 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sūg jŎ jì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jùa đŪg lạ</a:t>
            </a:r>
            <a:r>
              <a:rPr lang="el-GR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giá. </a:t>
            </a:r>
            <a:endParaRPr lang="en-US" sz="32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896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595</Words>
  <Application>Microsoft Office PowerPoint</Application>
  <PresentationFormat>Widescreen</PresentationFormat>
  <Paragraphs>90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Arial</vt:lpstr>
      <vt:lpstr>Arial Rounded MT Bold</vt:lpstr>
      <vt:lpstr>Arial-Rounded</vt:lpstr>
      <vt:lpstr>Calibri</vt:lpstr>
      <vt:lpstr>Calibri Light</vt:lpstr>
      <vt:lpstr>Coiny</vt:lpstr>
      <vt:lpstr>HP001 4 hàng</vt:lpstr>
      <vt:lpstr>iCiel Cadena</vt:lpstr>
      <vt:lpstr>iCiel Crocante</vt:lpstr>
      <vt:lpstr>SVN-Fiolex Girls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Thứ năm ngày 18 Ǉháng 11 năm 2021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Thứ năm ngày 18 Ǉháng 11 năm 2021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80</cp:revision>
  <dcterms:created xsi:type="dcterms:W3CDTF">2021-07-20T01:55:21Z</dcterms:created>
  <dcterms:modified xsi:type="dcterms:W3CDTF">2021-11-18T07:54:02Z</dcterms:modified>
</cp:coreProperties>
</file>