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58" r:id="rId4"/>
    <p:sldId id="259" r:id="rId5"/>
    <p:sldId id="261" r:id="rId6"/>
    <p:sldId id="264" r:id="rId7"/>
    <p:sldId id="265" r:id="rId8"/>
    <p:sldId id="267" r:id="rId9"/>
    <p:sldId id="268" r:id="rId10"/>
    <p:sldId id="270" r:id="rId11"/>
    <p:sldId id="269" r:id="rId12"/>
    <p:sldId id="260" r:id="rId13"/>
    <p:sldId id="273" r:id="rId14"/>
    <p:sldId id="272" r:id="rId15"/>
    <p:sldId id="274" r:id="rId16"/>
    <p:sldId id="275" r:id="rId17"/>
    <p:sldId id="271" r:id="rId18"/>
    <p:sldId id="277" r:id="rId19"/>
    <p:sldId id="278" r:id="rId20"/>
    <p:sldId id="279" r:id="rId21"/>
    <p:sldId id="280" r:id="rId22"/>
    <p:sldId id="27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9"/>
          <p:cNvSpPr/>
          <p:nvPr userDrawn="1"/>
        </p:nvSpPr>
        <p:spPr>
          <a:xfrm>
            <a:off x="457200" y="381000"/>
            <a:ext cx="11277600" cy="6096000"/>
          </a:xfrm>
          <a:prstGeom prst="roundRect">
            <a:avLst/>
          </a:prstGeom>
          <a:solidFill>
            <a:schemeClr val="bg1">
              <a:alpha val="7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4" descr="22 (3)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837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064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8" descr="22 (3)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圆角矩形 1"/>
          <p:cNvSpPr/>
          <p:nvPr userDrawn="1"/>
        </p:nvSpPr>
        <p:spPr>
          <a:xfrm>
            <a:off x="228600" y="583707"/>
            <a:ext cx="11734800" cy="647699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8421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978" y="27315"/>
            <a:ext cx="12194978" cy="685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87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038430" cy="2780017"/>
          </a:xfrm>
          <a:prstGeom prst="rect">
            <a:avLst/>
          </a:prstGeom>
        </p:spPr>
      </p:pic>
      <p:pic>
        <p:nvPicPr>
          <p:cNvPr id="2" name="图片 12" descr="588ku_52a762d5038edc70bd8fdc1dbc99335d_118780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543" y="1647402"/>
            <a:ext cx="888365" cy="888365"/>
          </a:xfrm>
          <a:prstGeom prst="rect">
            <a:avLst/>
          </a:prstGeom>
        </p:spPr>
      </p:pic>
      <p:pic>
        <p:nvPicPr>
          <p:cNvPr id="3" name="图片 10" descr="96"/>
          <p:cNvPicPr>
            <a:picLocks noChangeAspect="1"/>
          </p:cNvPicPr>
          <p:nvPr/>
        </p:nvPicPr>
        <p:blipFill>
          <a:blip r:embed="rId4"/>
          <a:srcRect l="5562" t="9547" r="76395" b="39777"/>
          <a:stretch>
            <a:fillRect/>
          </a:stretch>
        </p:blipFill>
        <p:spPr>
          <a:xfrm>
            <a:off x="1529908" y="3778250"/>
            <a:ext cx="1814830" cy="2426970"/>
          </a:xfrm>
          <a:prstGeom prst="rect">
            <a:avLst/>
          </a:prstGeom>
        </p:spPr>
      </p:pic>
      <p:pic>
        <p:nvPicPr>
          <p:cNvPr id="4" name="图片 11" descr="96"/>
          <p:cNvPicPr>
            <a:picLocks noChangeAspect="1"/>
          </p:cNvPicPr>
          <p:nvPr/>
        </p:nvPicPr>
        <p:blipFill>
          <a:blip r:embed="rId4"/>
          <a:srcRect l="71983" t="9547" r="13263" b="39777"/>
          <a:stretch>
            <a:fillRect/>
          </a:stretch>
        </p:blipFill>
        <p:spPr>
          <a:xfrm>
            <a:off x="9357553" y="3778250"/>
            <a:ext cx="1483995" cy="24269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90626"/>
            <a:ext cx="1306129" cy="12931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943811"/>
            <a:ext cx="12077400" cy="26706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5985" y="3891455"/>
            <a:ext cx="3210321" cy="116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67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/>
          <p:cNvCxnSpPr/>
          <p:nvPr/>
        </p:nvCxnSpPr>
        <p:spPr>
          <a:xfrm flipV="1">
            <a:off x="7546833" y="3654037"/>
            <a:ext cx="1347785" cy="1261154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563689" y="654528"/>
            <a:ext cx="6896984" cy="2525090"/>
            <a:chOff x="612000" y="337056"/>
            <a:chExt cx="10687371" cy="1800992"/>
          </a:xfrm>
        </p:grpSpPr>
        <p:sp>
          <p:nvSpPr>
            <p:cNvPr id="3" name="Rounded Rectangle 2"/>
            <p:cNvSpPr/>
            <p:nvPr/>
          </p:nvSpPr>
          <p:spPr>
            <a:xfrm>
              <a:off x="612000" y="337056"/>
              <a:ext cx="10687371" cy="180099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94857" y="383722"/>
              <a:ext cx="10604514" cy="1646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Gọi</a:t>
              </a:r>
              <a:r>
                <a:rPr lang="en-US" sz="3600" b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con vật, cây cối, đồ vật, hiện tượng tự nhiên,… bằng những từ ngữ vốn được dùng để gọi người.</a:t>
              </a:r>
              <a:endParaRPr lang="en-US" sz="3600" b="1">
                <a:solidFill>
                  <a:srgbClr val="CC33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17160" y="3654037"/>
            <a:ext cx="6896984" cy="2525090"/>
            <a:chOff x="612000" y="337056"/>
            <a:chExt cx="10687371" cy="1800992"/>
          </a:xfrm>
        </p:grpSpPr>
        <p:sp>
          <p:nvSpPr>
            <p:cNvPr id="6" name="Rounded Rectangle 5"/>
            <p:cNvSpPr/>
            <p:nvPr/>
          </p:nvSpPr>
          <p:spPr>
            <a:xfrm>
              <a:off x="612000" y="337056"/>
              <a:ext cx="10687371" cy="180099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94857" y="413367"/>
              <a:ext cx="10604514" cy="1646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Kể, tả </a:t>
              </a:r>
              <a:r>
                <a:rPr lang="en-US" sz="3600" b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con vật, cây cối, đồ vật, hiện tượng tự nhiên,… bằng những từ ngữ vốn được dùng để kể, tả người</a:t>
              </a:r>
              <a:endParaRPr lang="en-US" sz="3600" b="1">
                <a:solidFill>
                  <a:srgbClr val="CC33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cxnSp>
        <p:nvCxnSpPr>
          <p:cNvPr id="9" name="Straight Arrow Connector 8"/>
          <p:cNvCxnSpPr>
            <a:stCxn id="4" idx="3"/>
          </p:cNvCxnSpPr>
          <p:nvPr/>
        </p:nvCxnSpPr>
        <p:spPr>
          <a:xfrm>
            <a:off x="7460673" y="1874118"/>
            <a:ext cx="1454727" cy="84830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8811489" y="1689169"/>
            <a:ext cx="2888673" cy="299811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BIỆN PHÁP NHÂN HÓA</a:t>
            </a:r>
          </a:p>
        </p:txBody>
      </p:sp>
    </p:spTree>
    <p:extLst>
      <p:ext uri="{BB962C8B-B14F-4D97-AF65-F5344CB8AC3E}">
        <p14:creationId xmlns:p14="http://schemas.microsoft.com/office/powerpoint/2010/main" val="48359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39490" y="540328"/>
            <a:ext cx="35121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Ghi nhớ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8309" y="1496291"/>
            <a:ext cx="1020387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Nhân hóa là gọi hoặc kể, tả con vật, cây cối, đồ vật, hiện tượng tự nhiên,… bằng những từ ngữ vốn được dùng để gọi hoặc kể, tả người; làm cho chúng trở nên gần gũi, sinh động hơn.</a:t>
            </a:r>
          </a:p>
        </p:txBody>
      </p:sp>
    </p:spTree>
    <p:extLst>
      <p:ext uri="{BB962C8B-B14F-4D97-AF65-F5344CB8AC3E}">
        <p14:creationId xmlns:p14="http://schemas.microsoft.com/office/powerpoint/2010/main" val="86711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574" y="1600201"/>
            <a:ext cx="11165790" cy="292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97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29943" y="342801"/>
            <a:ext cx="10687371" cy="1800992"/>
            <a:chOff x="612000" y="337056"/>
            <a:chExt cx="10687371" cy="1800992"/>
          </a:xfrm>
        </p:grpSpPr>
        <p:sp>
          <p:nvSpPr>
            <p:cNvPr id="3" name="Rounded Rectangle 2"/>
            <p:cNvSpPr/>
            <p:nvPr/>
          </p:nvSpPr>
          <p:spPr>
            <a:xfrm>
              <a:off x="612000" y="337056"/>
              <a:ext cx="10687371" cy="180099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94857" y="383722"/>
              <a:ext cx="1060451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3. </a:t>
              </a:r>
              <a:r>
                <a:rPr lang="vi-VN" sz="36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Trong đoạn thơ dưới đây, những vật và hiện tượng tự nhiên nào được nhân hoá? Chúng được nhân hoá bằng cách nào?</a:t>
              </a:r>
              <a:endParaRPr lang="en-US" sz="6000" b="1">
                <a:solidFill>
                  <a:srgbClr val="CC33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12800" y="2119743"/>
            <a:ext cx="10604514" cy="4684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Đồng làng vương chút heo may</a:t>
            </a:r>
          </a:p>
          <a:p>
            <a:pPr algn="ctr">
              <a:lnSpc>
                <a:spcPct val="120000"/>
              </a:lnSpc>
            </a:pPr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Mầm cây tỉnh giấc, vườn đầy tiếng chim</a:t>
            </a:r>
          </a:p>
          <a:p>
            <a:pPr algn="ctr">
              <a:lnSpc>
                <a:spcPct val="120000"/>
              </a:lnSpc>
            </a:pPr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Hạt mưa mải miết trốn tìm</a:t>
            </a:r>
          </a:p>
          <a:p>
            <a:pPr algn="ctr">
              <a:lnSpc>
                <a:spcPct val="120000"/>
              </a:lnSpc>
            </a:pPr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Cây đào trước cửa lim dim mắt cười</a:t>
            </a:r>
          </a:p>
          <a:p>
            <a:pPr algn="ctr">
              <a:lnSpc>
                <a:spcPct val="120000"/>
              </a:lnSpc>
            </a:pPr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Quất gom từng giọt nắng rơi</a:t>
            </a:r>
          </a:p>
          <a:p>
            <a:pPr algn="ctr">
              <a:lnSpc>
                <a:spcPct val="120000"/>
              </a:lnSpc>
            </a:pPr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Làm thành quả – trăm mặt trời vàng mơ...</a:t>
            </a:r>
          </a:p>
          <a:p>
            <a:pPr algn="r">
              <a:lnSpc>
                <a:spcPct val="120000"/>
              </a:lnSpc>
            </a:pPr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(Đỗ Quang Huỳnh)</a:t>
            </a:r>
          </a:p>
        </p:txBody>
      </p:sp>
    </p:spTree>
    <p:extLst>
      <p:ext uri="{BB962C8B-B14F-4D97-AF65-F5344CB8AC3E}">
        <p14:creationId xmlns:p14="http://schemas.microsoft.com/office/powerpoint/2010/main" val="86332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29943" y="384365"/>
            <a:ext cx="10687371" cy="1370105"/>
            <a:chOff x="612000" y="378620"/>
            <a:chExt cx="10687371" cy="1370105"/>
          </a:xfrm>
        </p:grpSpPr>
        <p:sp>
          <p:nvSpPr>
            <p:cNvPr id="3" name="Rounded Rectangle 2"/>
            <p:cNvSpPr/>
            <p:nvPr/>
          </p:nvSpPr>
          <p:spPr>
            <a:xfrm>
              <a:off x="612000" y="378620"/>
              <a:ext cx="10687371" cy="1370105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94857" y="383722"/>
              <a:ext cx="1060451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3. </a:t>
              </a:r>
              <a:r>
                <a:rPr lang="vi-VN" sz="40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Trong đoạn thơ dưới đây, những vật và hiện tượng tự nhiên nào được nhân hoá</a:t>
              </a:r>
              <a:r>
                <a:rPr lang="en-US" sz="40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là:</a:t>
              </a:r>
              <a:endParaRPr lang="en-US" sz="6600" b="1">
                <a:solidFill>
                  <a:srgbClr val="CC33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12800" y="1891141"/>
            <a:ext cx="10604514" cy="4684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Đồng làng vương chút heo may</a:t>
            </a:r>
          </a:p>
          <a:p>
            <a:pPr algn="ctr">
              <a:lnSpc>
                <a:spcPct val="120000"/>
              </a:lnSpc>
            </a:pPr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Mầm cây tỉnh giấc, vườn đầy tiếng chim</a:t>
            </a:r>
          </a:p>
          <a:p>
            <a:pPr algn="ctr">
              <a:lnSpc>
                <a:spcPct val="120000"/>
              </a:lnSpc>
            </a:pPr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Hạt mưa mải miết trốn tìm</a:t>
            </a:r>
          </a:p>
          <a:p>
            <a:pPr algn="ctr">
              <a:lnSpc>
                <a:spcPct val="120000"/>
              </a:lnSpc>
            </a:pPr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Cây đào trước cửa lim dim mắt cười</a:t>
            </a:r>
          </a:p>
          <a:p>
            <a:pPr algn="ctr">
              <a:lnSpc>
                <a:spcPct val="120000"/>
              </a:lnSpc>
            </a:pPr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Quất gom từng giọt nắng rơi</a:t>
            </a:r>
          </a:p>
          <a:p>
            <a:pPr algn="ctr">
              <a:lnSpc>
                <a:spcPct val="120000"/>
              </a:lnSpc>
            </a:pPr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Làm thành quả – trăm mặt trời vàng mơ...</a:t>
            </a:r>
          </a:p>
          <a:p>
            <a:pPr algn="r">
              <a:lnSpc>
                <a:spcPct val="120000"/>
              </a:lnSpc>
            </a:pPr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(Đỗ Quang Huỳnh)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015836" y="3158836"/>
            <a:ext cx="17373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332018" y="3830781"/>
            <a:ext cx="18288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376055" y="4475018"/>
            <a:ext cx="155448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144983" y="5119254"/>
            <a:ext cx="100584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50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29943" y="342801"/>
            <a:ext cx="10687371" cy="945672"/>
            <a:chOff x="612000" y="337056"/>
            <a:chExt cx="10687371" cy="945672"/>
          </a:xfrm>
        </p:grpSpPr>
        <p:sp>
          <p:nvSpPr>
            <p:cNvPr id="3" name="Rounded Rectangle 2"/>
            <p:cNvSpPr/>
            <p:nvPr/>
          </p:nvSpPr>
          <p:spPr>
            <a:xfrm>
              <a:off x="612000" y="337056"/>
              <a:ext cx="10687371" cy="94567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94857" y="383722"/>
              <a:ext cx="106045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3. </a:t>
              </a:r>
              <a:r>
                <a:rPr lang="vi-VN" sz="40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Chúng được nhân hoá bằng cách nào?</a:t>
              </a:r>
              <a:endParaRPr lang="en-US" sz="6600" b="1">
                <a:solidFill>
                  <a:srgbClr val="CC33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729943" y="1335139"/>
            <a:ext cx="10604514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Mầm cây </a:t>
            </a:r>
            <a:r>
              <a:rPr lang="vi-VN" sz="3600" b="1" i="1">
                <a:latin typeface="Cambria" panose="02040503050406030204" pitchFamily="18" charset="0"/>
                <a:ea typeface="Cambria" panose="02040503050406030204" pitchFamily="18" charset="0"/>
              </a:rPr>
              <a:t>tỉnh giấc</a:t>
            </a:r>
          </a:p>
          <a:p>
            <a:pPr algn="ctr">
              <a:lnSpc>
                <a:spcPct val="120000"/>
              </a:lnSpc>
            </a:pPr>
            <a:r>
              <a:rPr lang="vi-VN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 mưa </a:t>
            </a:r>
            <a:r>
              <a:rPr lang="vi-VN" sz="3600" b="1" i="1">
                <a:latin typeface="Cambria" panose="02040503050406030204" pitchFamily="18" charset="0"/>
                <a:ea typeface="Cambria" panose="02040503050406030204" pitchFamily="18" charset="0"/>
              </a:rPr>
              <a:t>mải miết trốn tìm</a:t>
            </a:r>
          </a:p>
          <a:p>
            <a:pPr algn="ctr">
              <a:lnSpc>
                <a:spcPct val="120000"/>
              </a:lnSpc>
            </a:pPr>
            <a:r>
              <a:rPr lang="vi-VN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Cây đào </a:t>
            </a:r>
            <a:r>
              <a:rPr lang="vi-VN" sz="3600" b="1" i="1">
                <a:latin typeface="Cambria" panose="02040503050406030204" pitchFamily="18" charset="0"/>
                <a:ea typeface="Cambria" panose="02040503050406030204" pitchFamily="18" charset="0"/>
              </a:rPr>
              <a:t>lim dim mắt cười</a:t>
            </a:r>
          </a:p>
          <a:p>
            <a:pPr algn="ctr">
              <a:lnSpc>
                <a:spcPct val="120000"/>
              </a:lnSpc>
            </a:pPr>
            <a:r>
              <a:rPr lang="vi-VN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Quất</a:t>
            </a:r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i="1">
                <a:latin typeface="Cambria" panose="02040503050406030204" pitchFamily="18" charset="0"/>
                <a:ea typeface="Cambria" panose="02040503050406030204" pitchFamily="18" charset="0"/>
              </a:rPr>
              <a:t>gom từng giọt nắng rơi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38579" y="4590527"/>
            <a:ext cx="10687371" cy="1477765"/>
            <a:chOff x="612000" y="337056"/>
            <a:chExt cx="10687371" cy="868410"/>
          </a:xfrm>
        </p:grpSpPr>
        <p:sp>
          <p:nvSpPr>
            <p:cNvPr id="7" name="Rounded Rectangle 6"/>
            <p:cNvSpPr/>
            <p:nvPr/>
          </p:nvSpPr>
          <p:spPr>
            <a:xfrm>
              <a:off x="612000" y="337056"/>
              <a:ext cx="10687371" cy="868410"/>
            </a:xfrm>
            <a:prstGeom prst="roundRect">
              <a:avLst/>
            </a:prstGeom>
            <a:noFill/>
            <a:ln w="38100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94857" y="383722"/>
              <a:ext cx="10388330" cy="705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600" b="1">
                  <a:latin typeface="Cambria" panose="02040503050406030204" pitchFamily="18" charset="0"/>
                  <a:ea typeface="Cambria" panose="02040503050406030204" pitchFamily="18" charset="0"/>
                </a:rPr>
                <a:t>Chúng được nhân hóa bằng cách </a:t>
              </a:r>
              <a:r>
                <a:rPr lang="vi-VN" sz="3600" b="1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được tả bằng những từ ngữ vốn được dùng để tả con người</a:t>
              </a:r>
              <a:r>
                <a:rPr lang="en-US" sz="3600" b="1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027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29943" y="342801"/>
            <a:ext cx="10687371" cy="1527704"/>
            <a:chOff x="612000" y="337056"/>
            <a:chExt cx="10687371" cy="945672"/>
          </a:xfrm>
        </p:grpSpPr>
        <p:sp>
          <p:nvSpPr>
            <p:cNvPr id="3" name="Rounded Rectangle 2"/>
            <p:cNvSpPr/>
            <p:nvPr/>
          </p:nvSpPr>
          <p:spPr>
            <a:xfrm>
              <a:off x="612000" y="337056"/>
              <a:ext cx="10687371" cy="94567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94857" y="383722"/>
              <a:ext cx="10604514" cy="8192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4. Đặt 1 – 2 câu về con vật hoặc cây cối, trong đó có sử dụng biện pháp nhân hoá. 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-415637" y="1945892"/>
            <a:ext cx="35121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 dụ: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8036" y="2790720"/>
            <a:ext cx="9718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Nàng hoa mai thật là xinh đẹp!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8036" y="3482333"/>
            <a:ext cx="111113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Cô gà mái mơ </a:t>
            </a:r>
            <a:r>
              <a:rPr lang="vi-VN" sz="4000" b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khoác lên mình một chiếc áo lông óng ả như tơ.</a:t>
            </a:r>
            <a:endParaRPr lang="en-US" sz="4000" b="1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8036" y="4847758"/>
            <a:ext cx="112732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Cậu bút chì ngày nào cũng cùng tôi tới trường.</a:t>
            </a:r>
          </a:p>
        </p:txBody>
      </p:sp>
    </p:spTree>
    <p:extLst>
      <p:ext uri="{BB962C8B-B14F-4D97-AF65-F5344CB8AC3E}">
        <p14:creationId xmlns:p14="http://schemas.microsoft.com/office/powerpoint/2010/main" val="408126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4891"/>
            <a:ext cx="11562991" cy="302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97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9">
            <a:extLst>
              <a:ext uri="{FF2B5EF4-FFF2-40B4-BE49-F238E27FC236}">
                <a16:creationId xmlns:a16="http://schemas.microsoft.com/office/drawing/2014/main" id="{B0BED9AB-0B49-36B2-82A6-8B12CF08A8DD}"/>
              </a:ext>
            </a:extLst>
          </p:cNvPr>
          <p:cNvSpPr/>
          <p:nvPr/>
        </p:nvSpPr>
        <p:spPr>
          <a:xfrm>
            <a:off x="940752" y="521832"/>
            <a:ext cx="10437204" cy="1659528"/>
          </a:xfrm>
          <a:prstGeom prst="roundRect">
            <a:avLst>
              <a:gd name="adj" fmla="val 50000"/>
            </a:avLst>
          </a:prstGeom>
          <a:solidFill>
            <a:srgbClr val="E6F5D7"/>
          </a:solidFill>
          <a:ln w="38100" cap="flat" cmpd="sng" algn="ctr">
            <a:solidFill>
              <a:srgbClr val="117956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1B0FDC-092C-EA16-0F63-9500F0D797AD}"/>
              </a:ext>
            </a:extLst>
          </p:cNvPr>
          <p:cNvSpPr txBox="1"/>
          <p:nvPr/>
        </p:nvSpPr>
        <p:spPr>
          <a:xfrm>
            <a:off x="1149531" y="575515"/>
            <a:ext cx="99147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 vật nào được nhân hóa trong câu:</a:t>
            </a:r>
          </a:p>
          <a:p>
            <a:pPr algn="ctr"/>
            <a:r>
              <a:rPr lang="en-US" sz="44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“Những chị lúa phất phơ bím tóc”</a:t>
            </a:r>
            <a:endParaRPr lang="en-US" sz="44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F5F092C-8148-A68F-0E9F-2939CB256417}"/>
              </a:ext>
            </a:extLst>
          </p:cNvPr>
          <p:cNvGrpSpPr/>
          <p:nvPr/>
        </p:nvGrpSpPr>
        <p:grpSpPr>
          <a:xfrm>
            <a:off x="6804595" y="3060002"/>
            <a:ext cx="4899473" cy="1129886"/>
            <a:chOff x="6830721" y="2864057"/>
            <a:chExt cx="4899473" cy="1129886"/>
          </a:xfrm>
        </p:grpSpPr>
        <p:sp>
          <p:nvSpPr>
            <p:cNvPr id="5" name="Rectangle: Rounded Corners 24">
              <a:extLst>
                <a:ext uri="{FF2B5EF4-FFF2-40B4-BE49-F238E27FC236}">
                  <a16:creationId xmlns:a16="http://schemas.microsoft.com/office/drawing/2014/main" id="{50BF13E3-7E5F-3970-D703-1EDA216F5988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 cap="flat" cmpd="sng" algn="ctr">
              <a:solidFill>
                <a:srgbClr val="FBA409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C27FD4D-74EC-22C5-C8C7-026E41DB7F45}"/>
                </a:ext>
              </a:extLst>
            </p:cNvPr>
            <p:cNvSpPr txBox="1"/>
            <p:nvPr/>
          </p:nvSpPr>
          <p:spPr>
            <a:xfrm>
              <a:off x="7979365" y="3044278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kern="0">
                  <a:solidFill>
                    <a:prstClr val="black"/>
                  </a:solidFill>
                  <a:latin typeface="Cambria" panose="02040503050406030204" pitchFamily="18" charset="0"/>
                </a:rPr>
                <a:t>lúa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998F50A-6F94-FE80-E068-C76608D55CD7}"/>
              </a:ext>
            </a:extLst>
          </p:cNvPr>
          <p:cNvGrpSpPr/>
          <p:nvPr/>
        </p:nvGrpSpPr>
        <p:grpSpPr>
          <a:xfrm>
            <a:off x="955249" y="3060002"/>
            <a:ext cx="4727455" cy="1129886"/>
            <a:chOff x="981375" y="2864057"/>
            <a:chExt cx="4727455" cy="1129886"/>
          </a:xfrm>
        </p:grpSpPr>
        <p:sp>
          <p:nvSpPr>
            <p:cNvPr id="8" name="Rectangle: Rounded Corners 21">
              <a:extLst>
                <a:ext uri="{FF2B5EF4-FFF2-40B4-BE49-F238E27FC236}">
                  <a16:creationId xmlns:a16="http://schemas.microsoft.com/office/drawing/2014/main" id="{0345CF5A-DC5D-8D01-7CF9-27421FAA64E9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 cap="flat" cmpd="sng" algn="ctr">
              <a:solidFill>
                <a:srgbClr val="EB1C2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D635D41-A30F-4054-11B5-153EE02CF3CA}"/>
                </a:ext>
              </a:extLst>
            </p:cNvPr>
            <p:cNvSpPr txBox="1"/>
            <p:nvPr/>
          </p:nvSpPr>
          <p:spPr>
            <a:xfrm>
              <a:off x="1958001" y="3035456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kern="0">
                  <a:solidFill>
                    <a:prstClr val="black"/>
                  </a:solidFill>
                  <a:latin typeface="Cambria" panose="02040503050406030204" pitchFamily="18" charset="0"/>
                </a:rPr>
                <a:t> bím tóc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4477869-13A9-6519-4355-8710D3D30DA1}"/>
              </a:ext>
            </a:extLst>
          </p:cNvPr>
          <p:cNvGrpSpPr/>
          <p:nvPr/>
        </p:nvGrpSpPr>
        <p:grpSpPr>
          <a:xfrm>
            <a:off x="930809" y="4941685"/>
            <a:ext cx="4537107" cy="1129886"/>
            <a:chOff x="981375" y="4872764"/>
            <a:chExt cx="4537107" cy="1129886"/>
          </a:xfrm>
        </p:grpSpPr>
        <p:sp>
          <p:nvSpPr>
            <p:cNvPr id="11" name="Rectangle: Rounded Corners 26">
              <a:extLst>
                <a:ext uri="{FF2B5EF4-FFF2-40B4-BE49-F238E27FC236}">
                  <a16:creationId xmlns:a16="http://schemas.microsoft.com/office/drawing/2014/main" id="{795B389C-7933-F035-764A-BFC959F1B44F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 cap="flat" cmpd="sng" algn="ctr">
              <a:solidFill>
                <a:srgbClr val="4D9E2A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F5252F5-F542-1C42-1C01-0876DA718AD9}"/>
                </a:ext>
              </a:extLst>
            </p:cNvPr>
            <p:cNvSpPr txBox="1"/>
            <p:nvPr/>
          </p:nvSpPr>
          <p:spPr>
            <a:xfrm>
              <a:off x="1098117" y="5040592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kern="0">
                  <a:solidFill>
                    <a:prstClr val="black"/>
                  </a:solidFill>
                  <a:latin typeface="Cambria" panose="02040503050406030204" pitchFamily="18" charset="0"/>
                </a:rPr>
                <a:t> c</a:t>
              </a:r>
              <a:r>
                <a:rPr kumimoji="0" lang="en-US" sz="4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hị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20E9211-3C12-45E2-3A96-E20F54E84B00}"/>
              </a:ext>
            </a:extLst>
          </p:cNvPr>
          <p:cNvGrpSpPr/>
          <p:nvPr/>
        </p:nvGrpSpPr>
        <p:grpSpPr>
          <a:xfrm>
            <a:off x="6804595" y="4910745"/>
            <a:ext cx="4795563" cy="1129886"/>
            <a:chOff x="6830721" y="4714800"/>
            <a:chExt cx="4795563" cy="1129886"/>
          </a:xfrm>
        </p:grpSpPr>
        <p:sp>
          <p:nvSpPr>
            <p:cNvPr id="14" name="Rectangle: Rounded Corners 28">
              <a:extLst>
                <a:ext uri="{FF2B5EF4-FFF2-40B4-BE49-F238E27FC236}">
                  <a16:creationId xmlns:a16="http://schemas.microsoft.com/office/drawing/2014/main" id="{30EEEC8C-B92B-0B3A-4A1E-49C8E56D24BB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 cap="flat" cmpd="sng" algn="ctr">
              <a:solidFill>
                <a:srgbClr val="28A3B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B13FCE4-291E-4D2D-E8D5-2F1CD55EF9EA}"/>
                </a:ext>
              </a:extLst>
            </p:cNvPr>
            <p:cNvSpPr txBox="1"/>
            <p:nvPr/>
          </p:nvSpPr>
          <p:spPr>
            <a:xfrm>
              <a:off x="7875455" y="4913568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kern="0">
                  <a:solidFill>
                    <a:prstClr val="black"/>
                  </a:solidFill>
                  <a:latin typeface="Cambria" panose="02040503050406030204" pitchFamily="18" charset="0"/>
                </a:rPr>
                <a:t> phất phơ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D1888303-18A8-A54E-5DB5-9D399A20A9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58" b="72760"/>
          <a:stretch/>
        </p:blipFill>
        <p:spPr>
          <a:xfrm>
            <a:off x="240026" y="3069479"/>
            <a:ext cx="1518921" cy="112988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1E649AE-92BD-FC24-5287-4A138A01027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" t="27697" r="64244" b="39386"/>
          <a:stretch/>
        </p:blipFill>
        <p:spPr>
          <a:xfrm>
            <a:off x="439928" y="4798452"/>
            <a:ext cx="957111" cy="13653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1A623C1-62B8-F274-3793-A0373774D16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7" t="28970" r="12604" b="40998"/>
          <a:stretch/>
        </p:blipFill>
        <p:spPr>
          <a:xfrm>
            <a:off x="6185586" y="4794919"/>
            <a:ext cx="1238017" cy="12457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6AF1EB8-DCBE-6FEC-59DD-C89B2F9D725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1" t="-111" r="10077" b="72871"/>
          <a:stretch/>
        </p:blipFill>
        <p:spPr>
          <a:xfrm>
            <a:off x="5855633" y="3113200"/>
            <a:ext cx="1518921" cy="11298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1C6CA03-ABE9-0706-2ECC-F8544732312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0901281" y="3264013"/>
            <a:ext cx="953350" cy="85753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4C3AD3E-A09A-B951-3514-DB139D5B5F8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32144" y="3113200"/>
            <a:ext cx="891076" cy="896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4B64A01-D5C0-6AD1-AEDA-A0245E7154D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02290" y="5072246"/>
            <a:ext cx="891076" cy="8964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AF012C2-493A-04BC-ADD8-C716DF9B79F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812992" y="5027456"/>
            <a:ext cx="891076" cy="89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48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9">
            <a:extLst>
              <a:ext uri="{FF2B5EF4-FFF2-40B4-BE49-F238E27FC236}">
                <a16:creationId xmlns:a16="http://schemas.microsoft.com/office/drawing/2014/main" id="{B0BED9AB-0B49-36B2-82A6-8B12CF08A8DD}"/>
              </a:ext>
            </a:extLst>
          </p:cNvPr>
          <p:cNvSpPr/>
          <p:nvPr/>
        </p:nvSpPr>
        <p:spPr>
          <a:xfrm>
            <a:off x="966878" y="587147"/>
            <a:ext cx="10437204" cy="1659528"/>
          </a:xfrm>
          <a:prstGeom prst="roundRect">
            <a:avLst>
              <a:gd name="adj" fmla="val 50000"/>
            </a:avLst>
          </a:prstGeom>
          <a:solidFill>
            <a:srgbClr val="E6F5D7"/>
          </a:solidFill>
          <a:ln w="38100" cap="flat" cmpd="sng" algn="ctr">
            <a:solidFill>
              <a:srgbClr val="117956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1B0FDC-092C-EA16-0F63-9500F0D797AD}"/>
              </a:ext>
            </a:extLst>
          </p:cNvPr>
          <p:cNvSpPr txBox="1"/>
          <p:nvPr/>
        </p:nvSpPr>
        <p:spPr>
          <a:xfrm>
            <a:off x="1071747" y="661612"/>
            <a:ext cx="102284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 vật nào được nhân hóa trong câu:</a:t>
            </a:r>
          </a:p>
          <a:p>
            <a:pPr algn="ctr"/>
            <a:r>
              <a:rPr lang="en-US" sz="44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 Anh gà trống vươn cổ gáy vang”</a:t>
            </a:r>
            <a:endParaRPr lang="en-US" sz="44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4D42021-D925-7FEF-91CF-7CDDBE1FC743}"/>
              </a:ext>
            </a:extLst>
          </p:cNvPr>
          <p:cNvGrpSpPr/>
          <p:nvPr/>
        </p:nvGrpSpPr>
        <p:grpSpPr>
          <a:xfrm>
            <a:off x="7029327" y="4928301"/>
            <a:ext cx="4537107" cy="1129886"/>
            <a:chOff x="6830721" y="2864057"/>
            <a:chExt cx="4537107" cy="1129886"/>
          </a:xfrm>
        </p:grpSpPr>
        <p:sp>
          <p:nvSpPr>
            <p:cNvPr id="5" name="Rectangle: Rounded Corners 16">
              <a:extLst>
                <a:ext uri="{FF2B5EF4-FFF2-40B4-BE49-F238E27FC236}">
                  <a16:creationId xmlns:a16="http://schemas.microsoft.com/office/drawing/2014/main" id="{8A0B609F-7F6B-63C5-2928-24015C99CA63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 cap="flat" cmpd="sng" algn="ctr">
              <a:solidFill>
                <a:srgbClr val="28A3B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C9E1ECB-6F7A-7221-F6D1-15882BC04055}"/>
                </a:ext>
              </a:extLst>
            </p:cNvPr>
            <p:cNvSpPr txBox="1"/>
            <p:nvPr/>
          </p:nvSpPr>
          <p:spPr>
            <a:xfrm>
              <a:off x="7065041" y="2968927"/>
              <a:ext cx="375082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400" b="1" kern="0">
                  <a:solidFill>
                    <a:prstClr val="black"/>
                  </a:solidFill>
                  <a:latin typeface="Cambria" panose="02040503050406030204" pitchFamily="18" charset="0"/>
                </a:rPr>
                <a:t> g</a:t>
              </a:r>
              <a:r>
                <a:rPr kumimoji="0" lang="en-US" sz="5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à</a:t>
              </a:r>
              <a:r>
                <a:rPr kumimoji="0" lang="en-US" sz="5400" b="1" i="0" u="none" strike="noStrike" kern="0" cap="none" spc="0" normalizeH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 trống</a:t>
              </a:r>
              <a:endPara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F79B80B-DD0B-9D9B-3F7F-07A944A5FDDD}"/>
              </a:ext>
            </a:extLst>
          </p:cNvPr>
          <p:cNvGrpSpPr/>
          <p:nvPr/>
        </p:nvGrpSpPr>
        <p:grpSpPr>
          <a:xfrm>
            <a:off x="981375" y="3125317"/>
            <a:ext cx="4537107" cy="1129886"/>
            <a:chOff x="981375" y="2864057"/>
            <a:chExt cx="4537107" cy="1129886"/>
          </a:xfrm>
        </p:grpSpPr>
        <p:sp>
          <p:nvSpPr>
            <p:cNvPr id="8" name="Rectangle: Rounded Corners 20">
              <a:extLst>
                <a:ext uri="{FF2B5EF4-FFF2-40B4-BE49-F238E27FC236}">
                  <a16:creationId xmlns:a16="http://schemas.microsoft.com/office/drawing/2014/main" id="{6B76F1E5-78CD-2B01-6A0E-379A409EDE10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 cap="flat" cmpd="sng" algn="ctr">
              <a:solidFill>
                <a:srgbClr val="EB1C2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6BB7C07-BFB4-3E24-3D59-7241503372C9}"/>
                </a:ext>
              </a:extLst>
            </p:cNvPr>
            <p:cNvSpPr txBox="1"/>
            <p:nvPr/>
          </p:nvSpPr>
          <p:spPr>
            <a:xfrm>
              <a:off x="1496257" y="2941289"/>
              <a:ext cx="375082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400" b="1" kern="0">
                  <a:solidFill>
                    <a:prstClr val="black"/>
                  </a:solidFill>
                  <a:latin typeface="Cambria" panose="02040503050406030204" pitchFamily="18" charset="0"/>
                </a:rPr>
                <a:t> anh</a:t>
              </a:r>
              <a:endPara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FAE3F9-8161-E45C-D2D8-58DBCFE6904C}"/>
              </a:ext>
            </a:extLst>
          </p:cNvPr>
          <p:cNvGrpSpPr/>
          <p:nvPr/>
        </p:nvGrpSpPr>
        <p:grpSpPr>
          <a:xfrm>
            <a:off x="872690" y="4976060"/>
            <a:ext cx="4537107" cy="1129886"/>
            <a:chOff x="981375" y="4872764"/>
            <a:chExt cx="4537107" cy="1129886"/>
          </a:xfrm>
        </p:grpSpPr>
        <p:sp>
          <p:nvSpPr>
            <p:cNvPr id="11" name="Rectangle: Rounded Corners 25">
              <a:extLst>
                <a:ext uri="{FF2B5EF4-FFF2-40B4-BE49-F238E27FC236}">
                  <a16:creationId xmlns:a16="http://schemas.microsoft.com/office/drawing/2014/main" id="{DF2A091A-1A0C-2EF6-E004-7CFFDEF7B5F2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 cap="flat" cmpd="sng" algn="ctr">
              <a:solidFill>
                <a:srgbClr val="4D9E2A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B7AE0EC-ABE5-B6D1-F04F-18AF539F360A}"/>
                </a:ext>
              </a:extLst>
            </p:cNvPr>
            <p:cNvSpPr txBox="1"/>
            <p:nvPr/>
          </p:nvSpPr>
          <p:spPr>
            <a:xfrm>
              <a:off x="1549041" y="4943786"/>
              <a:ext cx="375082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gáy</a:t>
              </a:r>
              <a:endPara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8B6557A-200F-9875-84C7-171A3368F85A}"/>
              </a:ext>
            </a:extLst>
          </p:cNvPr>
          <p:cNvGrpSpPr/>
          <p:nvPr/>
        </p:nvGrpSpPr>
        <p:grpSpPr>
          <a:xfrm>
            <a:off x="6909508" y="3154116"/>
            <a:ext cx="4537107" cy="1129886"/>
            <a:chOff x="6830721" y="4714800"/>
            <a:chExt cx="4537107" cy="1129886"/>
          </a:xfrm>
        </p:grpSpPr>
        <p:sp>
          <p:nvSpPr>
            <p:cNvPr id="14" name="Rectangle: Rounded Corners 31">
              <a:extLst>
                <a:ext uri="{FF2B5EF4-FFF2-40B4-BE49-F238E27FC236}">
                  <a16:creationId xmlns:a16="http://schemas.microsoft.com/office/drawing/2014/main" id="{BC16345D-F261-9FBC-EF3A-F5E8F3D98560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 cap="flat" cmpd="sng" algn="ctr">
              <a:solidFill>
                <a:srgbClr val="FBA409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5DAB5B1-DF8E-DFD8-A924-61A521E06E64}"/>
                </a:ext>
              </a:extLst>
            </p:cNvPr>
            <p:cNvSpPr txBox="1"/>
            <p:nvPr/>
          </p:nvSpPr>
          <p:spPr>
            <a:xfrm>
              <a:off x="7161513" y="4765749"/>
              <a:ext cx="37508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kern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5400" b="1" kern="0">
                  <a:solidFill>
                    <a:prstClr val="black"/>
                  </a:solidFill>
                  <a:latin typeface="Cambria" panose="02040503050406030204" pitchFamily="18" charset="0"/>
                </a:rPr>
                <a:t>cổ</a:t>
              </a:r>
              <a:endPara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1D85C25-2CF2-0D0A-9FF9-D5BC6AD3B0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58" b="72760"/>
          <a:stretch/>
        </p:blipFill>
        <p:spPr>
          <a:xfrm>
            <a:off x="266152" y="3134794"/>
            <a:ext cx="1518921" cy="112988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FF74026-3A62-11AE-0F68-EACD6980CA9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" t="27697" r="64244" b="39386"/>
          <a:stretch/>
        </p:blipFill>
        <p:spPr>
          <a:xfrm>
            <a:off x="381809" y="4832827"/>
            <a:ext cx="957111" cy="13653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173A3B4-1B79-5283-C89C-644C9DF9174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7" t="28970" r="12604" b="40998"/>
          <a:stretch/>
        </p:blipFill>
        <p:spPr>
          <a:xfrm>
            <a:off x="6211712" y="4860234"/>
            <a:ext cx="1238017" cy="12457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4C76C2F-486C-1523-AFED-408E91507DF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1" t="-111" r="10077" b="72871"/>
          <a:stretch/>
        </p:blipFill>
        <p:spPr>
          <a:xfrm>
            <a:off x="5881759" y="3178515"/>
            <a:ext cx="1518921" cy="11298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CCF5B55-24F1-2091-099F-EA1FC6D090E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1126013" y="5132312"/>
            <a:ext cx="953350" cy="85753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B1391AF-0809-2BD9-E472-9852306E073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58270" y="3178515"/>
            <a:ext cx="891076" cy="896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2AFB42E-9994-7EA7-E30F-6AFE511733D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844171" y="5106621"/>
            <a:ext cx="891076" cy="8964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1A9213C-1940-67BB-A0C8-6E5792DC55A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917905" y="3270827"/>
            <a:ext cx="891076" cy="89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45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D2DAB1-4E2B-D3BA-EEFF-36D06A6A1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0376" y="347644"/>
            <a:ext cx="6914066" cy="14472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599" y="1405466"/>
            <a:ext cx="1090506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CC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Năng lực đặc thù:</a:t>
            </a:r>
          </a:p>
          <a:p>
            <a:pPr algn="just"/>
            <a:r>
              <a:rPr lang="en-US" sz="3200" b="1">
                <a:solidFill>
                  <a:srgbClr val="CC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Nắm được khái niệm biện pháp nhân hóa và nhận biết được các vật, hiện tượng được nhân hóa, biện pháp nhân hóa.</a:t>
            </a:r>
          </a:p>
          <a:p>
            <a:pPr algn="just"/>
            <a:r>
              <a:rPr lang="en-US" sz="3200" b="1">
                <a:solidFill>
                  <a:srgbClr val="CC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Nói và viết được câu văn sử dụng biện pháp nhân hóa.</a:t>
            </a:r>
          </a:p>
          <a:p>
            <a:pPr algn="just"/>
            <a:r>
              <a:rPr lang="en-US" sz="3200" b="1">
                <a:solidFill>
                  <a:srgbClr val="CC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Năng lực chung: năng lực ngôn ngữ, giao tiếp và hợp tác, giải quyết vấn đề sáng tạo.</a:t>
            </a:r>
          </a:p>
          <a:p>
            <a:pPr algn="just"/>
            <a:r>
              <a:rPr lang="en-US" sz="3200" b="1">
                <a:solidFill>
                  <a:srgbClr val="CC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Phẩm chất: chăm chỉ, trách nhiệm.</a:t>
            </a:r>
          </a:p>
          <a:p>
            <a:pPr algn="just"/>
            <a:endParaRPr lang="en-US" sz="3200" b="1">
              <a:solidFill>
                <a:srgbClr val="CC33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73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9">
            <a:extLst>
              <a:ext uri="{FF2B5EF4-FFF2-40B4-BE49-F238E27FC236}">
                <a16:creationId xmlns:a16="http://schemas.microsoft.com/office/drawing/2014/main" id="{B0BED9AB-0B49-36B2-82A6-8B12CF08A8DD}"/>
              </a:ext>
            </a:extLst>
          </p:cNvPr>
          <p:cNvSpPr/>
          <p:nvPr/>
        </p:nvSpPr>
        <p:spPr>
          <a:xfrm>
            <a:off x="572020" y="508769"/>
            <a:ext cx="11158174" cy="1659528"/>
          </a:xfrm>
          <a:prstGeom prst="roundRect">
            <a:avLst>
              <a:gd name="adj" fmla="val 50000"/>
            </a:avLst>
          </a:prstGeom>
          <a:solidFill>
            <a:srgbClr val="E6F5D7"/>
          </a:solidFill>
          <a:ln w="38100" cap="flat" cmpd="sng" algn="ctr">
            <a:solidFill>
              <a:srgbClr val="117956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1B0FDC-092C-EA16-0F63-9500F0D797AD}"/>
              </a:ext>
            </a:extLst>
          </p:cNvPr>
          <p:cNvSpPr txBox="1"/>
          <p:nvPr/>
        </p:nvSpPr>
        <p:spPr>
          <a:xfrm>
            <a:off x="713851" y="689487"/>
            <a:ext cx="1101634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 vật trong câu được nhân hóa bằng cách nào?</a:t>
            </a:r>
          </a:p>
          <a:p>
            <a:pPr algn="ctr"/>
            <a:r>
              <a:rPr lang="en-US" sz="3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 Những cậu tre bá vai nhau thì thầm đứng học”</a:t>
            </a:r>
            <a:endParaRPr lang="en-US" sz="38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9A9B34F-BB9F-2AAA-B780-46EFE55D5A4A}"/>
              </a:ext>
            </a:extLst>
          </p:cNvPr>
          <p:cNvGrpSpPr/>
          <p:nvPr/>
        </p:nvGrpSpPr>
        <p:grpSpPr>
          <a:xfrm>
            <a:off x="3982345" y="5138331"/>
            <a:ext cx="4537107" cy="1129886"/>
            <a:chOff x="6830721" y="2864057"/>
            <a:chExt cx="4537107" cy="1129886"/>
          </a:xfrm>
        </p:grpSpPr>
        <p:sp>
          <p:nvSpPr>
            <p:cNvPr id="5" name="Rectangle: Rounded Corners 16">
              <a:extLst>
                <a:ext uri="{FF2B5EF4-FFF2-40B4-BE49-F238E27FC236}">
                  <a16:creationId xmlns:a16="http://schemas.microsoft.com/office/drawing/2014/main" id="{F515E6D1-0BA1-9D99-9F48-79063FCD2645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 cap="flat" cmpd="sng" algn="ctr">
              <a:solidFill>
                <a:srgbClr val="4D9E2A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75B809B-E308-92A6-56C8-C5702881D670}"/>
                </a:ext>
              </a:extLst>
            </p:cNvPr>
            <p:cNvSpPr txBox="1"/>
            <p:nvPr/>
          </p:nvSpPr>
          <p:spPr>
            <a:xfrm>
              <a:off x="7328024" y="3044279"/>
              <a:ext cx="3750829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kern="0">
                  <a:solidFill>
                    <a:prstClr val="black"/>
                  </a:solidFill>
                  <a:latin typeface="Cambria" panose="02040503050406030204" pitchFamily="18" charset="0"/>
                </a:rPr>
                <a:t>Cả A và B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19528F8-C83B-20E7-2C42-5639B92EA9CE}"/>
              </a:ext>
            </a:extLst>
          </p:cNvPr>
          <p:cNvGrpSpPr/>
          <p:nvPr/>
        </p:nvGrpSpPr>
        <p:grpSpPr>
          <a:xfrm>
            <a:off x="981375" y="2912640"/>
            <a:ext cx="4537107" cy="1804517"/>
            <a:chOff x="981375" y="2864057"/>
            <a:chExt cx="4537107" cy="1129886"/>
          </a:xfrm>
        </p:grpSpPr>
        <p:sp>
          <p:nvSpPr>
            <p:cNvPr id="8" name="Rectangle: Rounded Corners 20">
              <a:extLst>
                <a:ext uri="{FF2B5EF4-FFF2-40B4-BE49-F238E27FC236}">
                  <a16:creationId xmlns:a16="http://schemas.microsoft.com/office/drawing/2014/main" id="{402427EF-C8BA-756B-9021-6694BBA5E377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 cap="flat" cmpd="sng" algn="ctr">
              <a:solidFill>
                <a:srgbClr val="EB1C2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E507DE5-6187-AA47-C2A9-B9D9665FF452}"/>
                </a:ext>
              </a:extLst>
            </p:cNvPr>
            <p:cNvSpPr txBox="1"/>
            <p:nvPr/>
          </p:nvSpPr>
          <p:spPr>
            <a:xfrm>
              <a:off x="1392687" y="3005943"/>
              <a:ext cx="3750829" cy="828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Gọi vật</a:t>
              </a:r>
              <a:r>
                <a:rPr lang="en-US" sz="4000" b="1" kern="0">
                  <a:solidFill>
                    <a:prstClr val="black"/>
                  </a:solidFill>
                  <a:latin typeface="Cambria" panose="02040503050406030204" pitchFamily="18" charset="0"/>
                </a:rPr>
                <a:t> bằng từ để gọi người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FC459A0-DE21-D281-358B-D1A0A1977867}"/>
              </a:ext>
            </a:extLst>
          </p:cNvPr>
          <p:cNvGrpSpPr/>
          <p:nvPr/>
        </p:nvGrpSpPr>
        <p:grpSpPr>
          <a:xfrm>
            <a:off x="6830721" y="2860494"/>
            <a:ext cx="4537107" cy="1797545"/>
            <a:chOff x="981375" y="4872764"/>
            <a:chExt cx="4537107" cy="1129886"/>
          </a:xfrm>
        </p:grpSpPr>
        <p:sp>
          <p:nvSpPr>
            <p:cNvPr id="11" name="Rectangle: Rounded Corners 25">
              <a:extLst>
                <a:ext uri="{FF2B5EF4-FFF2-40B4-BE49-F238E27FC236}">
                  <a16:creationId xmlns:a16="http://schemas.microsoft.com/office/drawing/2014/main" id="{B0B98890-06D0-6D25-B71E-3AFE8CB6C7C9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 cap="flat" cmpd="sng" algn="ctr">
              <a:solidFill>
                <a:srgbClr val="4D9E2A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9A74728-41C7-309F-0FC5-76249A150B84}"/>
                </a:ext>
              </a:extLst>
            </p:cNvPr>
            <p:cNvSpPr txBox="1"/>
            <p:nvPr/>
          </p:nvSpPr>
          <p:spPr>
            <a:xfrm>
              <a:off x="1202027" y="5027809"/>
              <a:ext cx="3750829" cy="831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Tả vật</a:t>
              </a:r>
              <a:r>
                <a:rPr kumimoji="0" lang="en-US" sz="4000" b="1" i="0" u="none" strike="noStrike" kern="0" cap="none" spc="0" normalizeH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 bằng từ để tả người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EF016824-A5CD-0E82-D166-A977E8903E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58" b="72760"/>
          <a:stretch/>
        </p:blipFill>
        <p:spPr>
          <a:xfrm>
            <a:off x="266152" y="3430492"/>
            <a:ext cx="1518921" cy="112988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D77150-5504-985F-0F21-69A4A834494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" t="27697" r="64244" b="39386"/>
          <a:stretch/>
        </p:blipFill>
        <p:spPr>
          <a:xfrm>
            <a:off x="3475934" y="4956800"/>
            <a:ext cx="957111" cy="136535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894567D-B88E-8BEE-D955-E814F9ACEA3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1" t="-111" r="10077" b="72871"/>
          <a:stretch/>
        </p:blipFill>
        <p:spPr>
          <a:xfrm>
            <a:off x="5881759" y="3474213"/>
            <a:ext cx="1518921" cy="11298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917E6BF-4ADA-C40C-8CEF-467C7AECC32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8079031" y="5342342"/>
            <a:ext cx="953350" cy="85753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3BC37AE-8FC9-DF5D-CE75-0302633011F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58270" y="3474213"/>
            <a:ext cx="891076" cy="896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C8B9D82-629C-6E22-C6C1-906D36944BC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802202" y="3513240"/>
            <a:ext cx="891076" cy="89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64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6012" y="516476"/>
            <a:ext cx="4292246" cy="19516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C8EFDC-9F68-E142-3452-C4222B19AA14}"/>
              </a:ext>
            </a:extLst>
          </p:cNvPr>
          <p:cNvSpPr txBox="1"/>
          <p:nvPr/>
        </p:nvSpPr>
        <p:spPr>
          <a:xfrm>
            <a:off x="1704109" y="2245579"/>
            <a:ext cx="958041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Ôn tập kiến thức đã học</a:t>
            </a:r>
            <a:r>
              <a:rPr lang="en-US" sz="3600" b="1" i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600" b="1">
              <a:solidFill>
                <a:srgbClr val="00808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3600" b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Hoàn thành bài tập trong SBT.</a:t>
            </a:r>
          </a:p>
          <a:p>
            <a:pPr algn="just"/>
            <a:r>
              <a:rPr lang="en-US" sz="3600" b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Đọc và chuẩn bị trước bài Viết: Tìm hiểu cách viết đoạn văn tưởng tượng.</a:t>
            </a:r>
            <a:endParaRPr lang="vi-VN" sz="6600" b="1" i="0" dirty="0">
              <a:solidFill>
                <a:srgbClr val="00808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44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5" y="468139"/>
            <a:ext cx="12107705" cy="662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44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29" y="1947334"/>
            <a:ext cx="11368150" cy="297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10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37" y="1930401"/>
            <a:ext cx="10915044" cy="285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523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96076" y="329086"/>
            <a:ext cx="10687371" cy="1569660"/>
            <a:chOff x="612000" y="323341"/>
            <a:chExt cx="10687371" cy="1569660"/>
          </a:xfrm>
        </p:grpSpPr>
        <p:sp>
          <p:nvSpPr>
            <p:cNvPr id="6" name="Rounded Rectangle 5"/>
            <p:cNvSpPr/>
            <p:nvPr/>
          </p:nvSpPr>
          <p:spPr>
            <a:xfrm>
              <a:off x="612000" y="337056"/>
              <a:ext cx="10687371" cy="153093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64647" y="323341"/>
              <a:ext cx="1063472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1. </a:t>
              </a:r>
              <a:r>
                <a:rPr lang="vi-VN" sz="3200" b="1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Mỗi từ in đậm trong đoạn văn dưới đây dùng để gọi con vật nào? Em có nhận xét gì về cách dùng những từ đó trong đoạn văn?</a:t>
              </a:r>
              <a:endParaRPr lang="en-US" sz="32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04800" y="1947337"/>
            <a:ext cx="1148079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vi-VN" sz="3400">
                <a:latin typeface="Cambria" panose="02040503050406030204" pitchFamily="18" charset="0"/>
                <a:ea typeface="Cambria" panose="02040503050406030204" pitchFamily="18" charset="0"/>
              </a:rPr>
              <a:t>Mùa xuân, ngày nào cũng là ngày hội. Muôn loài vật trên đồng lũ lượt kéo nhau đi. Những </a:t>
            </a:r>
            <a:r>
              <a:rPr lang="vi-VN" sz="3400" b="1"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vi-VN" sz="3400">
                <a:latin typeface="Cambria" panose="02040503050406030204" pitchFamily="18" charset="0"/>
                <a:ea typeface="Cambria" panose="02040503050406030204" pitchFamily="18" charset="0"/>
              </a:rPr>
              <a:t> chuồn ớt đỏ thắm như ngọn lửa. Những </a:t>
            </a:r>
            <a:r>
              <a:rPr lang="vi-VN" sz="3400" b="1"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vi-VN" sz="3400">
                <a:latin typeface="Cambria" panose="02040503050406030204" pitchFamily="18" charset="0"/>
                <a:ea typeface="Cambria" panose="02040503050406030204" pitchFamily="18" charset="0"/>
              </a:rPr>
              <a:t> chuồn chuồn kim nhịn ăn để thân hình mảnh dẻ, mắt to, mình nhỏ xíu, thướt tha bay lượn. Các </a:t>
            </a:r>
            <a:r>
              <a:rPr lang="vi-VN" sz="3400" b="1">
                <a:latin typeface="Cambria" panose="02040503050406030204" pitchFamily="18" charset="0"/>
                <a:ea typeface="Cambria" panose="02040503050406030204" pitchFamily="18" charset="0"/>
              </a:rPr>
              <a:t>chú</a:t>
            </a:r>
            <a:r>
              <a:rPr lang="vi-VN" sz="3400">
                <a:latin typeface="Cambria" panose="02040503050406030204" pitchFamily="18" charset="0"/>
                <a:ea typeface="Cambria" panose="02040503050406030204" pitchFamily="18" charset="0"/>
              </a:rPr>
              <a:t> bọ ngựa vung gươm tập múa võ trên những chiếc lá to. Các </a:t>
            </a:r>
            <a:r>
              <a:rPr lang="vi-VN" sz="3400" b="1">
                <a:latin typeface="Cambria" panose="02040503050406030204" pitchFamily="18" charset="0"/>
                <a:ea typeface="Cambria" panose="02040503050406030204" pitchFamily="18" charset="0"/>
              </a:rPr>
              <a:t>ả</a:t>
            </a:r>
            <a:r>
              <a:rPr lang="vi-VN" sz="3400">
                <a:latin typeface="Cambria" panose="02040503050406030204" pitchFamily="18" charset="0"/>
                <a:ea typeface="Cambria" panose="02040503050406030204" pitchFamily="18" charset="0"/>
              </a:rPr>
              <a:t> cánh cam diêm dúa, các </a:t>
            </a:r>
            <a:r>
              <a:rPr lang="vi-VN" sz="3400" b="1"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vi-VN" sz="3400">
                <a:latin typeface="Cambria" panose="02040503050406030204" pitchFamily="18" charset="0"/>
                <a:ea typeface="Cambria" panose="02040503050406030204" pitchFamily="18" charset="0"/>
              </a:rPr>
              <a:t> cào cào xoè áo lụa đỏm dáng,... Đạo mạo như </a:t>
            </a:r>
            <a:r>
              <a:rPr lang="vi-VN" sz="3400" b="1"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lang="vi-VN" sz="3400">
                <a:latin typeface="Cambria" panose="02040503050406030204" pitchFamily="18" charset="0"/>
                <a:ea typeface="Cambria" panose="02040503050406030204" pitchFamily="18" charset="0"/>
              </a:rPr>
              <a:t> giang, </a:t>
            </a:r>
            <a:r>
              <a:rPr lang="vi-VN" sz="3400" b="1"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lang="vi-VN" sz="3400">
                <a:latin typeface="Cambria" panose="02040503050406030204" pitchFamily="18" charset="0"/>
                <a:ea typeface="Cambria" panose="02040503050406030204" pitchFamily="18" charset="0"/>
              </a:rPr>
              <a:t> dẽ cũng vui vẻ dạo chơi trên bờ đầm. </a:t>
            </a:r>
          </a:p>
          <a:p>
            <a:pPr algn="r"/>
            <a:r>
              <a:rPr lang="vi-VN" sz="3400">
                <a:latin typeface="Cambria" panose="02040503050406030204" pitchFamily="18" charset="0"/>
                <a:ea typeface="Cambria" panose="02040503050406030204" pitchFamily="18" charset="0"/>
              </a:rPr>
              <a:t>(Theo Xuân Quỳnh)</a:t>
            </a:r>
          </a:p>
        </p:txBody>
      </p:sp>
    </p:spTree>
    <p:extLst>
      <p:ext uri="{BB962C8B-B14F-4D97-AF65-F5344CB8AC3E}">
        <p14:creationId xmlns:p14="http://schemas.microsoft.com/office/powerpoint/2010/main" val="111315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85" y="1122300"/>
            <a:ext cx="11513328" cy="523134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696076" y="329086"/>
            <a:ext cx="10687371" cy="1228781"/>
            <a:chOff x="612000" y="323341"/>
            <a:chExt cx="10687371" cy="1228781"/>
          </a:xfrm>
        </p:grpSpPr>
        <p:sp>
          <p:nvSpPr>
            <p:cNvPr id="3" name="Rounded Rectangle 2"/>
            <p:cNvSpPr/>
            <p:nvPr/>
          </p:nvSpPr>
          <p:spPr>
            <a:xfrm>
              <a:off x="612000" y="337056"/>
              <a:ext cx="10687371" cy="121506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32379" y="323341"/>
              <a:ext cx="1047807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1. </a:t>
              </a:r>
              <a:r>
                <a:rPr lang="vi-VN" sz="3600" b="1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Mỗi từ in đậm trong đoạn văn dưới đây dùng để gọi con vật</a:t>
              </a:r>
              <a:r>
                <a:rPr lang="en-US" sz="3600" b="1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6216489"/>
              </p:ext>
            </p:extLst>
          </p:nvPr>
        </p:nvGraphicFramePr>
        <p:xfrm>
          <a:off x="1187159" y="1769532"/>
          <a:ext cx="9736668" cy="4838821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047068">
                  <a:extLst>
                    <a:ext uri="{9D8B030D-6E8A-4147-A177-3AD203B41FA5}">
                      <a16:colId xmlns:a16="http://schemas.microsoft.com/office/drawing/2014/main" val="3490721208"/>
                    </a:ext>
                  </a:extLst>
                </a:gridCol>
                <a:gridCol w="5689600">
                  <a:extLst>
                    <a:ext uri="{9D8B030D-6E8A-4147-A177-3AD203B41FA5}">
                      <a16:colId xmlns:a16="http://schemas.microsoft.com/office/drawing/2014/main" val="2275726591"/>
                    </a:ext>
                  </a:extLst>
                </a:gridCol>
              </a:tblGrid>
              <a:tr h="632581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 in đậm</a:t>
                      </a:r>
                      <a:r>
                        <a:rPr lang="en-US" sz="3200" b="1" baseline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endParaRPr lang="en-US" sz="3200" b="1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Con</a:t>
                      </a:r>
                      <a:r>
                        <a:rPr lang="en-US" sz="3200" b="1" baseline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vật </a:t>
                      </a:r>
                      <a:endParaRPr lang="en-US" sz="3200" b="1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641098"/>
                  </a:ext>
                </a:extLst>
              </a:tr>
              <a:tr h="6325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b="1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endParaRPr lang="en-US" sz="36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6056523"/>
                  </a:ext>
                </a:extLst>
              </a:tr>
              <a:tr h="6325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b="1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cô</a:t>
                      </a:r>
                      <a:endParaRPr lang="en-US" sz="36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466627"/>
                  </a:ext>
                </a:extLst>
              </a:tr>
              <a:tr h="6325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b="1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chú</a:t>
                      </a:r>
                      <a:endParaRPr lang="en-US" sz="36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183459"/>
                  </a:ext>
                </a:extLst>
              </a:tr>
              <a:tr h="6325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b="1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ả</a:t>
                      </a:r>
                      <a:endParaRPr lang="en-US" sz="36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3141667"/>
                  </a:ext>
                </a:extLst>
              </a:tr>
              <a:tr h="6325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b="1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chị</a:t>
                      </a:r>
                      <a:endParaRPr lang="en-US" sz="36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461661"/>
                  </a:ext>
                </a:extLst>
              </a:tr>
              <a:tr h="6325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b="1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bác</a:t>
                      </a:r>
                      <a:endParaRPr lang="en-US" sz="36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881136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418667" y="2387601"/>
            <a:ext cx="5350934" cy="675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6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Chuồn chuồn ớt</a:t>
            </a:r>
            <a:endParaRPr lang="en-US" sz="3200" b="1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8667" y="3062786"/>
            <a:ext cx="5350934" cy="675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600" b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Chuồn chuồn kim</a:t>
            </a:r>
            <a:endParaRPr lang="en-US" sz="3200" b="1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8667" y="3845893"/>
            <a:ext cx="5350934" cy="675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600" b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Bọ ngựa</a:t>
            </a:r>
            <a:endParaRPr lang="en-US" sz="3200" b="1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8667" y="4551938"/>
            <a:ext cx="5350934" cy="675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600" b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Cánh cam</a:t>
            </a:r>
            <a:endParaRPr lang="en-US" sz="3200" b="1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18667" y="5227123"/>
            <a:ext cx="5350934" cy="675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600" b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Cào cào</a:t>
            </a:r>
            <a:endParaRPr lang="en-US" sz="3200" b="1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18667" y="5900254"/>
            <a:ext cx="5350934" cy="675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600" b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Giang, dẽ</a:t>
            </a:r>
            <a:endParaRPr lang="en-US" sz="3200" b="1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12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96076" y="342801"/>
            <a:ext cx="10687371" cy="1530934"/>
            <a:chOff x="612000" y="337056"/>
            <a:chExt cx="10687371" cy="1530934"/>
          </a:xfrm>
        </p:grpSpPr>
        <p:sp>
          <p:nvSpPr>
            <p:cNvPr id="4" name="Rounded Rectangle 3"/>
            <p:cNvSpPr/>
            <p:nvPr/>
          </p:nvSpPr>
          <p:spPr>
            <a:xfrm>
              <a:off x="612000" y="337056"/>
              <a:ext cx="10687371" cy="153093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94857" y="400655"/>
              <a:ext cx="1060451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1. </a:t>
              </a:r>
              <a:r>
                <a:rPr lang="vi-VN" sz="4000" b="1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Em có nhận xét gì về cách dùng những từ đó trong đoạn văn?</a:t>
              </a:r>
              <a:endParaRPr lang="en-US" sz="40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96076" y="2184400"/>
            <a:ext cx="1081859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Tx/>
              <a:buChar char="-"/>
            </a:pPr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 dụng của các từ hô gọi trên làm cho các con vật trong đoạn văn trở nên sinh động, gần gũi với con người hơn. </a:t>
            </a:r>
          </a:p>
          <a:p>
            <a:pPr marL="571500" indent="-571500" algn="just">
              <a:buFontTx/>
              <a:buChar char="-"/>
            </a:pPr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 văn viết về những con vật như nói về con người.</a:t>
            </a:r>
          </a:p>
        </p:txBody>
      </p:sp>
    </p:spTree>
    <p:extLst>
      <p:ext uri="{BB962C8B-B14F-4D97-AF65-F5344CB8AC3E}">
        <p14:creationId xmlns:p14="http://schemas.microsoft.com/office/powerpoint/2010/main" val="168994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083" y="2227089"/>
            <a:ext cx="3870119" cy="463091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729943" y="342801"/>
            <a:ext cx="10687371" cy="1800992"/>
            <a:chOff x="612000" y="337056"/>
            <a:chExt cx="10687371" cy="1800992"/>
          </a:xfrm>
        </p:grpSpPr>
        <p:sp>
          <p:nvSpPr>
            <p:cNvPr id="3" name="Rounded Rectangle 2"/>
            <p:cNvSpPr/>
            <p:nvPr/>
          </p:nvSpPr>
          <p:spPr>
            <a:xfrm>
              <a:off x="612000" y="337056"/>
              <a:ext cx="10687371" cy="180099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94857" y="383722"/>
              <a:ext cx="1060451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2. </a:t>
              </a:r>
              <a:r>
                <a:rPr lang="vi-VN" sz="36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Tìm trong đoạn thơ dưới đây những từ ngữ chỉ hoạt động, đặc điểm của người được dùng để tả các vật hoặc hiện tượng tự nhiên. </a:t>
              </a:r>
              <a:endParaRPr lang="en-US" sz="3600" b="1">
                <a:solidFill>
                  <a:srgbClr val="CC33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93332" y="2227089"/>
            <a:ext cx="10035502" cy="4383764"/>
            <a:chOff x="793332" y="2227089"/>
            <a:chExt cx="10035502" cy="4383764"/>
          </a:xfrm>
        </p:grpSpPr>
        <p:sp>
          <p:nvSpPr>
            <p:cNvPr id="7" name="TextBox 6"/>
            <p:cNvSpPr txBox="1"/>
            <p:nvPr/>
          </p:nvSpPr>
          <p:spPr>
            <a:xfrm>
              <a:off x="793332" y="2227089"/>
              <a:ext cx="3300190" cy="4383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Bụi tre</a:t>
              </a:r>
            </a:p>
            <a:p>
              <a:pPr>
                <a:lnSpc>
                  <a:spcPct val="110000"/>
                </a:lnSpc>
              </a:pPr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Tần ngần </a:t>
              </a:r>
              <a:endPara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>
                <a:lnSpc>
                  <a:spcPct val="110000"/>
                </a:lnSpc>
              </a:pP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</a:t>
              </a:r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ỡ tóc</a:t>
              </a:r>
            </a:p>
            <a:p>
              <a:pPr>
                <a:lnSpc>
                  <a:spcPct val="110000"/>
                </a:lnSpc>
              </a:pPr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Hàng bưởi</a:t>
              </a:r>
            </a:p>
            <a:p>
              <a:pPr>
                <a:lnSpc>
                  <a:spcPct val="110000"/>
                </a:lnSpc>
              </a:pPr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Đu đưa</a:t>
              </a:r>
            </a:p>
            <a:p>
              <a:pPr>
                <a:lnSpc>
                  <a:spcPct val="110000"/>
                </a:lnSpc>
              </a:pPr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Bế lũ con</a:t>
              </a:r>
            </a:p>
            <a:p>
              <a:pPr>
                <a:lnSpc>
                  <a:spcPct val="110000"/>
                </a:lnSpc>
              </a:pPr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Đầu tròn </a:t>
              </a:r>
            </a:p>
            <a:p>
              <a:pPr>
                <a:lnSpc>
                  <a:spcPct val="110000"/>
                </a:lnSpc>
              </a:pPr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Trọc l</a:t>
              </a: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ó</a:t>
              </a:r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93522" y="2227089"/>
              <a:ext cx="3300190" cy="3884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Chớp </a:t>
              </a:r>
            </a:p>
            <a:p>
              <a:pPr>
                <a:lnSpc>
                  <a:spcPct val="110000"/>
                </a:lnSpc>
              </a:pPr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Rạch ngang trời</a:t>
              </a:r>
            </a:p>
            <a:p>
              <a:pPr>
                <a:lnSpc>
                  <a:spcPct val="110000"/>
                </a:lnSpc>
              </a:pPr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Khô khốc</a:t>
              </a:r>
            </a:p>
            <a:p>
              <a:pPr>
                <a:lnSpc>
                  <a:spcPct val="110000"/>
                </a:lnSpc>
              </a:pPr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Sấm</a:t>
              </a:r>
            </a:p>
            <a:p>
              <a:pPr>
                <a:lnSpc>
                  <a:spcPct val="110000"/>
                </a:lnSpc>
              </a:pPr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Ghé xuống sân</a:t>
              </a:r>
            </a:p>
            <a:p>
              <a:pPr>
                <a:lnSpc>
                  <a:spcPct val="110000"/>
                </a:lnSpc>
              </a:pPr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Khanh khách</a:t>
              </a:r>
            </a:p>
            <a:p>
              <a:pPr>
                <a:lnSpc>
                  <a:spcPct val="110000"/>
                </a:lnSpc>
              </a:pP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ười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528644" y="2227089"/>
              <a:ext cx="3300190" cy="3842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Cây dừa</a:t>
              </a:r>
            </a:p>
            <a:p>
              <a:pPr>
                <a:lnSpc>
                  <a:spcPct val="110000"/>
                </a:lnSpc>
              </a:pPr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Sải tay</a:t>
              </a:r>
            </a:p>
            <a:p>
              <a:pPr>
                <a:lnSpc>
                  <a:spcPct val="110000"/>
                </a:lnSpc>
              </a:pPr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Bơi</a:t>
              </a:r>
            </a:p>
            <a:p>
              <a:pPr>
                <a:lnSpc>
                  <a:spcPct val="110000"/>
                </a:lnSpc>
              </a:pPr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Ngọn mùng tơi</a:t>
              </a:r>
            </a:p>
            <a:p>
              <a:pPr>
                <a:lnSpc>
                  <a:spcPct val="110000"/>
                </a:lnSpc>
              </a:pPr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Nhảy múa</a:t>
              </a:r>
            </a:p>
            <a:p>
              <a:pPr>
                <a:lnSpc>
                  <a:spcPct val="110000"/>
                </a:lnSpc>
              </a:pPr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Mưa</a:t>
              </a:r>
            </a:p>
            <a:p>
              <a:pPr>
                <a:lnSpc>
                  <a:spcPct val="110000"/>
                </a:lnSpc>
              </a:pPr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Mưa...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760351" y="6037830"/>
              <a:ext cx="38608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latin typeface="Cambria" panose="02040503050406030204" pitchFamily="18" charset="0"/>
                  <a:ea typeface="Cambria" panose="02040503050406030204" pitchFamily="18" charset="0"/>
                </a:rPr>
                <a:t>(</a:t>
              </a:r>
              <a:r>
                <a:rPr lang="en-US" sz="3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Trần</a:t>
              </a:r>
              <a:r>
                <a:rPr lang="en-US" sz="3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Đăng</a:t>
              </a:r>
              <a:r>
                <a:rPr lang="en-US" sz="3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Khoa</a:t>
              </a:r>
              <a:r>
                <a:rPr lang="en-US" sz="3000" b="1" dirty="0">
                  <a:latin typeface="Cambria" panose="02040503050406030204" pitchFamily="18" charset="0"/>
                  <a:ea typeface="Cambria" panose="02040503050406030204" pitchFamily="18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724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429" y="2102397"/>
            <a:ext cx="3870119" cy="463091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729943" y="342801"/>
            <a:ext cx="10687371" cy="1800992"/>
            <a:chOff x="612000" y="337056"/>
            <a:chExt cx="10687371" cy="1800992"/>
          </a:xfrm>
        </p:grpSpPr>
        <p:sp>
          <p:nvSpPr>
            <p:cNvPr id="3" name="Rounded Rectangle 2"/>
            <p:cNvSpPr/>
            <p:nvPr/>
          </p:nvSpPr>
          <p:spPr>
            <a:xfrm>
              <a:off x="612000" y="337056"/>
              <a:ext cx="10687371" cy="180099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94857" y="383722"/>
              <a:ext cx="1060451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r>
                <a:rPr lang="en-US" sz="36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vi-VN" sz="36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Tìm trong đoạn thơ dưới đây những từ ngữ chỉ hoạt động, đặc điểm của người được dùng để tả các vật hoặc hiện tượng tự nhiên. </a:t>
              </a:r>
              <a:endParaRPr lang="en-US" sz="3600" b="1">
                <a:solidFill>
                  <a:srgbClr val="CC33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637659"/>
              </p:ext>
            </p:extLst>
          </p:nvPr>
        </p:nvGraphicFramePr>
        <p:xfrm>
          <a:off x="813085" y="2276749"/>
          <a:ext cx="8829679" cy="435467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389918">
                  <a:extLst>
                    <a:ext uri="{9D8B030D-6E8A-4147-A177-3AD203B41FA5}">
                      <a16:colId xmlns:a16="http://schemas.microsoft.com/office/drawing/2014/main" val="3490721208"/>
                    </a:ext>
                  </a:extLst>
                </a:gridCol>
                <a:gridCol w="5439761">
                  <a:extLst>
                    <a:ext uri="{9D8B030D-6E8A-4147-A177-3AD203B41FA5}">
                      <a16:colId xmlns:a16="http://schemas.microsoft.com/office/drawing/2014/main" val="2275726591"/>
                    </a:ext>
                  </a:extLst>
                </a:gridCol>
              </a:tblGrid>
              <a:tr h="6325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Bụi tre</a:t>
                      </a:r>
                      <a:endParaRPr lang="en-US" sz="3200" b="1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6056523"/>
                  </a:ext>
                </a:extLst>
              </a:tr>
              <a:tr h="6325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Hàng bưởi</a:t>
                      </a:r>
                      <a:endParaRPr lang="en-US" sz="3200" b="1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9466627"/>
                  </a:ext>
                </a:extLst>
              </a:tr>
              <a:tr h="6325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Chớp</a:t>
                      </a:r>
                      <a:endParaRPr lang="en-US" sz="3200" b="1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0183459"/>
                  </a:ext>
                </a:extLst>
              </a:tr>
              <a:tr h="6325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Sấm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b="1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3141667"/>
                  </a:ext>
                </a:extLst>
              </a:tr>
              <a:tr h="6325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Cây dừa</a:t>
                      </a:r>
                      <a:endParaRPr lang="en-US" sz="3200" b="1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4461661"/>
                  </a:ext>
                </a:extLst>
              </a:tr>
              <a:tr h="6325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Ngọn mùng tơi</a:t>
                      </a:r>
                      <a:endParaRPr lang="en-US" sz="3200" b="1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8811367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525043" y="2200563"/>
            <a:ext cx="5350934" cy="675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6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tần ngần, gỡ tóc</a:t>
            </a:r>
            <a:endParaRPr lang="en-US" sz="3200" b="1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25043" y="2858815"/>
            <a:ext cx="5350934" cy="675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6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bế lũ con</a:t>
            </a:r>
            <a:endParaRPr lang="en-US" sz="3200" b="1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25043" y="3489525"/>
            <a:ext cx="5350934" cy="675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6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rạch ngang trời</a:t>
            </a:r>
            <a:endParaRPr lang="en-US" sz="3200" b="1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22938" y="4142624"/>
            <a:ext cx="53509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ghé xuống sân, khanh  khách cười</a:t>
            </a:r>
            <a:endParaRPr lang="en-US" sz="3200" b="1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02156" y="5318700"/>
            <a:ext cx="5350934" cy="675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600" b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sải tay bơi</a:t>
            </a:r>
            <a:endParaRPr lang="en-US" sz="3200" b="1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36803" y="5921556"/>
            <a:ext cx="5350934" cy="675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600" b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nhảy múa</a:t>
            </a:r>
          </a:p>
        </p:txBody>
      </p:sp>
    </p:spTree>
    <p:extLst>
      <p:ext uri="{BB962C8B-B14F-4D97-AF65-F5344CB8AC3E}">
        <p14:creationId xmlns:p14="http://schemas.microsoft.com/office/powerpoint/2010/main" val="139124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983</Words>
  <Application>Microsoft Office PowerPoint</Application>
  <PresentationFormat>Widescreen</PresentationFormat>
  <Paragraphs>115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33. Nguyễn Giáng My</cp:lastModifiedBy>
  <cp:revision>34</cp:revision>
  <dcterms:created xsi:type="dcterms:W3CDTF">2023-09-24T11:37:25Z</dcterms:created>
  <dcterms:modified xsi:type="dcterms:W3CDTF">2023-11-16T04:12:41Z</dcterms:modified>
</cp:coreProperties>
</file>