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3" r:id="rId3"/>
    <p:sldId id="259" r:id="rId4"/>
    <p:sldId id="264" r:id="rId5"/>
    <p:sldId id="265" r:id="rId6"/>
    <p:sldId id="276" r:id="rId7"/>
    <p:sldId id="266" r:id="rId8"/>
    <p:sldId id="279" r:id="rId9"/>
    <p:sldId id="280" r:id="rId10"/>
    <p:sldId id="281" r:id="rId11"/>
    <p:sldId id="262" r:id="rId12"/>
    <p:sldId id="267" r:id="rId13"/>
    <p:sldId id="284" r:id="rId14"/>
    <p:sldId id="277" r:id="rId15"/>
    <p:sldId id="282" r:id="rId16"/>
    <p:sldId id="268" r:id="rId17"/>
    <p:sldId id="273" r:id="rId18"/>
    <p:sldId id="263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9"/>
    <a:srgbClr val="BDD7EE"/>
    <a:srgbClr val="F8CBAD"/>
    <a:srgbClr val="E6E6E6"/>
    <a:srgbClr val="84A627"/>
    <a:srgbClr val="E85B50"/>
    <a:srgbClr val="76AE42"/>
    <a:srgbClr val="B5C91E"/>
    <a:srgbClr val="417193"/>
    <a:srgbClr val="A3D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716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3971D-6CF5-4C4F-9E95-0AA08D2BDB6B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A5AC6-D80E-4C38-88E9-E758FA0537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8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AC345-5425-43D2-9EAB-668A42B25D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79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AC345-5425-43D2-9EAB-668A42B25D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79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AC345-5425-43D2-9EAB-668A42B25D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80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5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89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540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610"/>
            <a:ext cx="12192000" cy="685739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cxnSpLocks/>
          </p:cNvCxnSpPr>
          <p:nvPr userDrawn="1"/>
        </p:nvCxnSpPr>
        <p:spPr>
          <a:xfrm>
            <a:off x="769877" y="1193653"/>
            <a:ext cx="10259414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 userDrawn="1"/>
        </p:nvGrpSpPr>
        <p:grpSpPr>
          <a:xfrm>
            <a:off x="10954762" y="699461"/>
            <a:ext cx="419932" cy="479938"/>
            <a:chOff x="10954762" y="699461"/>
            <a:chExt cx="419932" cy="479938"/>
          </a:xfrm>
        </p:grpSpPr>
        <p:sp>
          <p:nvSpPr>
            <p:cNvPr id="11" name="Freeform 56"/>
            <p:cNvSpPr>
              <a:spLocks noEditPoints="1"/>
            </p:cNvSpPr>
            <p:nvPr userDrawn="1"/>
          </p:nvSpPr>
          <p:spPr bwMode="auto">
            <a:xfrm rot="20584783" flipH="1">
              <a:off x="10954762" y="699461"/>
              <a:ext cx="419932" cy="407819"/>
            </a:xfrm>
            <a:custGeom>
              <a:avLst/>
              <a:gdLst>
                <a:gd name="T0" fmla="*/ 20 w 88"/>
                <a:gd name="T1" fmla="*/ 43 h 85"/>
                <a:gd name="T2" fmla="*/ 27 w 88"/>
                <a:gd name="T3" fmla="*/ 50 h 85"/>
                <a:gd name="T4" fmla="*/ 65 w 88"/>
                <a:gd name="T5" fmla="*/ 84 h 85"/>
                <a:gd name="T6" fmla="*/ 66 w 88"/>
                <a:gd name="T7" fmla="*/ 85 h 85"/>
                <a:gd name="T8" fmla="*/ 73 w 88"/>
                <a:gd name="T9" fmla="*/ 71 h 85"/>
                <a:gd name="T10" fmla="*/ 88 w 88"/>
                <a:gd name="T11" fmla="*/ 64 h 85"/>
                <a:gd name="T12" fmla="*/ 86 w 88"/>
                <a:gd name="T13" fmla="*/ 62 h 85"/>
                <a:gd name="T14" fmla="*/ 68 w 88"/>
                <a:gd name="T15" fmla="*/ 43 h 85"/>
                <a:gd name="T16" fmla="*/ 70 w 88"/>
                <a:gd name="T17" fmla="*/ 41 h 85"/>
                <a:gd name="T18" fmla="*/ 70 w 88"/>
                <a:gd name="T19" fmla="*/ 41 h 85"/>
                <a:gd name="T20" fmla="*/ 70 w 88"/>
                <a:gd name="T21" fmla="*/ 35 h 85"/>
                <a:gd name="T22" fmla="*/ 38 w 88"/>
                <a:gd name="T23" fmla="*/ 3 h 85"/>
                <a:gd name="T24" fmla="*/ 38 w 88"/>
                <a:gd name="T25" fmla="*/ 3 h 85"/>
                <a:gd name="T26" fmla="*/ 32 w 88"/>
                <a:gd name="T27" fmla="*/ 3 h 85"/>
                <a:gd name="T28" fmla="*/ 29 w 88"/>
                <a:gd name="T29" fmla="*/ 6 h 85"/>
                <a:gd name="T30" fmla="*/ 29 w 88"/>
                <a:gd name="T31" fmla="*/ 6 h 85"/>
                <a:gd name="T32" fmla="*/ 29 w 88"/>
                <a:gd name="T33" fmla="*/ 6 h 85"/>
                <a:gd name="T34" fmla="*/ 18 w 88"/>
                <a:gd name="T35" fmla="*/ 1 h 85"/>
                <a:gd name="T36" fmla="*/ 3 w 88"/>
                <a:gd name="T37" fmla="*/ 16 h 85"/>
                <a:gd name="T38" fmla="*/ 20 w 88"/>
                <a:gd name="T39" fmla="*/ 43 h 85"/>
                <a:gd name="T40" fmla="*/ 31 w 88"/>
                <a:gd name="T41" fmla="*/ 5 h 85"/>
                <a:gd name="T42" fmla="*/ 31 w 88"/>
                <a:gd name="T43" fmla="*/ 5 h 85"/>
                <a:gd name="T44" fmla="*/ 31 w 88"/>
                <a:gd name="T45" fmla="*/ 5 h 85"/>
                <a:gd name="T46" fmla="*/ 32 w 88"/>
                <a:gd name="T47" fmla="*/ 6 h 85"/>
                <a:gd name="T48" fmla="*/ 31 w 88"/>
                <a:gd name="T49" fmla="*/ 5 h 85"/>
                <a:gd name="T50" fmla="*/ 32 w 88"/>
                <a:gd name="T51" fmla="*/ 6 h 85"/>
                <a:gd name="T52" fmla="*/ 66 w 88"/>
                <a:gd name="T53" fmla="*/ 40 h 85"/>
                <a:gd name="T54" fmla="*/ 51 w 88"/>
                <a:gd name="T55" fmla="*/ 25 h 85"/>
                <a:gd name="T56" fmla="*/ 44 w 88"/>
                <a:gd name="T57" fmla="*/ 18 h 85"/>
                <a:gd name="T58" fmla="*/ 32 w 88"/>
                <a:gd name="T59" fmla="*/ 8 h 85"/>
                <a:gd name="T60" fmla="*/ 35 w 88"/>
                <a:gd name="T61" fmla="*/ 5 h 85"/>
                <a:gd name="T62" fmla="*/ 36 w 88"/>
                <a:gd name="T63" fmla="*/ 5 h 85"/>
                <a:gd name="T64" fmla="*/ 36 w 88"/>
                <a:gd name="T65" fmla="*/ 5 h 85"/>
                <a:gd name="T66" fmla="*/ 68 w 88"/>
                <a:gd name="T67" fmla="*/ 38 h 85"/>
                <a:gd name="T68" fmla="*/ 68 w 88"/>
                <a:gd name="T69" fmla="*/ 38 h 85"/>
                <a:gd name="T70" fmla="*/ 66 w 88"/>
                <a:gd name="T71" fmla="*/ 40 h 85"/>
                <a:gd name="T72" fmla="*/ 34 w 88"/>
                <a:gd name="T73" fmla="*/ 51 h 85"/>
                <a:gd name="T74" fmla="*/ 35 w 88"/>
                <a:gd name="T75" fmla="*/ 49 h 85"/>
                <a:gd name="T76" fmla="*/ 38 w 88"/>
                <a:gd name="T77" fmla="*/ 50 h 85"/>
                <a:gd name="T78" fmla="*/ 63 w 88"/>
                <a:gd name="T79" fmla="*/ 72 h 85"/>
                <a:gd name="T80" fmla="*/ 64 w 88"/>
                <a:gd name="T81" fmla="*/ 74 h 85"/>
                <a:gd name="T82" fmla="*/ 62 w 88"/>
                <a:gd name="T83" fmla="*/ 76 h 85"/>
                <a:gd name="T84" fmla="*/ 60 w 88"/>
                <a:gd name="T85" fmla="*/ 75 h 85"/>
                <a:gd name="T86" fmla="*/ 35 w 88"/>
                <a:gd name="T87" fmla="*/ 53 h 85"/>
                <a:gd name="T88" fmla="*/ 34 w 88"/>
                <a:gd name="T89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8" h="85">
                  <a:moveTo>
                    <a:pt x="20" y="43"/>
                  </a:moveTo>
                  <a:cubicBezTo>
                    <a:pt x="27" y="50"/>
                    <a:pt x="27" y="50"/>
                    <a:pt x="27" y="50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4"/>
                    <a:pt x="66" y="85"/>
                    <a:pt x="66" y="85"/>
                  </a:cubicBezTo>
                  <a:cubicBezTo>
                    <a:pt x="68" y="79"/>
                    <a:pt x="69" y="76"/>
                    <a:pt x="73" y="71"/>
                  </a:cubicBezTo>
                  <a:cubicBezTo>
                    <a:pt x="78" y="67"/>
                    <a:pt x="82" y="65"/>
                    <a:pt x="88" y="64"/>
                  </a:cubicBezTo>
                  <a:cubicBezTo>
                    <a:pt x="87" y="63"/>
                    <a:pt x="87" y="63"/>
                    <a:pt x="86" y="62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2" y="39"/>
                    <a:pt x="72" y="37"/>
                    <a:pt x="70" y="3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7" y="1"/>
                    <a:pt x="34" y="1"/>
                    <a:pt x="32" y="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4" y="3"/>
                    <a:pt x="19" y="0"/>
                    <a:pt x="18" y="1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9"/>
                    <a:pt x="17" y="40"/>
                    <a:pt x="20" y="43"/>
                  </a:cubicBezTo>
                  <a:close/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lose/>
                  <a:moveTo>
                    <a:pt x="32" y="6"/>
                  </a:moveTo>
                  <a:cubicBezTo>
                    <a:pt x="31" y="5"/>
                    <a:pt x="31" y="5"/>
                    <a:pt x="31" y="5"/>
                  </a:cubicBezTo>
                  <a:lnTo>
                    <a:pt x="32" y="6"/>
                  </a:lnTo>
                  <a:close/>
                  <a:moveTo>
                    <a:pt x="66" y="40"/>
                  </a:moveTo>
                  <a:cubicBezTo>
                    <a:pt x="51" y="25"/>
                    <a:pt x="51" y="25"/>
                    <a:pt x="51" y="25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7"/>
                    <a:pt x="38" y="12"/>
                    <a:pt x="32" y="8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38"/>
                    <a:pt x="68" y="38"/>
                    <a:pt x="68" y="38"/>
                  </a:cubicBezTo>
                  <a:lnTo>
                    <a:pt x="66" y="40"/>
                  </a:lnTo>
                  <a:close/>
                  <a:moveTo>
                    <a:pt x="34" y="51"/>
                  </a:moveTo>
                  <a:cubicBezTo>
                    <a:pt x="35" y="49"/>
                    <a:pt x="35" y="49"/>
                    <a:pt x="35" y="49"/>
                  </a:cubicBezTo>
                  <a:cubicBezTo>
                    <a:pt x="36" y="49"/>
                    <a:pt x="37" y="49"/>
                    <a:pt x="38" y="50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4" y="73"/>
                    <a:pt x="64" y="74"/>
                    <a:pt x="64" y="74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2" y="76"/>
                    <a:pt x="61" y="76"/>
                    <a:pt x="60" y="75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2"/>
                    <a:pt x="34" y="51"/>
                    <a:pt x="34" y="51"/>
                  </a:cubicBezTo>
                  <a:close/>
                </a:path>
              </a:pathLst>
            </a:custGeom>
            <a:solidFill>
              <a:srgbClr val="55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" name="Freeform 57"/>
            <p:cNvSpPr>
              <a:spLocks noEditPoints="1"/>
            </p:cNvSpPr>
            <p:nvPr userDrawn="1"/>
          </p:nvSpPr>
          <p:spPr bwMode="auto">
            <a:xfrm rot="20584783" flipH="1">
              <a:off x="10989009" y="1064321"/>
              <a:ext cx="115078" cy="115078"/>
            </a:xfrm>
            <a:custGeom>
              <a:avLst/>
              <a:gdLst>
                <a:gd name="T0" fmla="*/ 0 w 24"/>
                <a:gd name="T1" fmla="*/ 18 h 24"/>
                <a:gd name="T2" fmla="*/ 1 w 24"/>
                <a:gd name="T3" fmla="*/ 19 h 24"/>
                <a:gd name="T4" fmla="*/ 2 w 24"/>
                <a:gd name="T5" fmla="*/ 19 h 24"/>
                <a:gd name="T6" fmla="*/ 17 w 24"/>
                <a:gd name="T7" fmla="*/ 23 h 24"/>
                <a:gd name="T8" fmla="*/ 23 w 24"/>
                <a:gd name="T9" fmla="*/ 16 h 24"/>
                <a:gd name="T10" fmla="*/ 18 w 24"/>
                <a:gd name="T11" fmla="*/ 2 h 24"/>
                <a:gd name="T12" fmla="*/ 18 w 24"/>
                <a:gd name="T13" fmla="*/ 1 h 24"/>
                <a:gd name="T14" fmla="*/ 18 w 24"/>
                <a:gd name="T15" fmla="*/ 0 h 24"/>
                <a:gd name="T16" fmla="*/ 5 w 24"/>
                <a:gd name="T17" fmla="*/ 7 h 24"/>
                <a:gd name="T18" fmla="*/ 0 w 24"/>
                <a:gd name="T19" fmla="*/ 18 h 24"/>
                <a:gd name="T20" fmla="*/ 5 w 24"/>
                <a:gd name="T21" fmla="*/ 16 h 24"/>
                <a:gd name="T22" fmla="*/ 5 w 24"/>
                <a:gd name="T23" fmla="*/ 15 h 24"/>
                <a:gd name="T24" fmla="*/ 6 w 24"/>
                <a:gd name="T25" fmla="*/ 15 h 24"/>
                <a:gd name="T26" fmla="*/ 16 w 24"/>
                <a:gd name="T27" fmla="*/ 19 h 24"/>
                <a:gd name="T28" fmla="*/ 16 w 24"/>
                <a:gd name="T29" fmla="*/ 20 h 24"/>
                <a:gd name="T30" fmla="*/ 16 w 24"/>
                <a:gd name="T31" fmla="*/ 20 h 24"/>
                <a:gd name="T32" fmla="*/ 15 w 24"/>
                <a:gd name="T33" fmla="*/ 20 h 24"/>
                <a:gd name="T34" fmla="*/ 5 w 24"/>
                <a:gd name="T35" fmla="*/ 16 h 24"/>
                <a:gd name="T36" fmla="*/ 5 w 24"/>
                <a:gd name="T37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cubicBezTo>
                    <a:pt x="0" y="18"/>
                    <a:pt x="1" y="18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1" y="24"/>
                    <a:pt x="24" y="21"/>
                    <a:pt x="23" y="16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1"/>
                    <a:pt x="9" y="3"/>
                    <a:pt x="5" y="7"/>
                  </a:cubicBezTo>
                  <a:cubicBezTo>
                    <a:pt x="2" y="10"/>
                    <a:pt x="1" y="13"/>
                    <a:pt x="0" y="18"/>
                  </a:cubicBezTo>
                  <a:close/>
                  <a:moveTo>
                    <a:pt x="5" y="16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6" y="15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5" y="2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lose/>
                </a:path>
              </a:pathLst>
            </a:custGeom>
            <a:solidFill>
              <a:srgbClr val="55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8" y="494569"/>
            <a:ext cx="1107670" cy="8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6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84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37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59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4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7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81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D9CA874-D8D9-466E-81DC-23ACA3EE1B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1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449499" y="2503714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6"/>
            <a:ext cx="12192000" cy="6116647"/>
          </a:xfrm>
          <a:prstGeom prst="rect">
            <a:avLst/>
          </a:prstGeom>
        </p:spPr>
      </p:pic>
      <p:sp>
        <p:nvSpPr>
          <p:cNvPr id="10" name="矩形 45"/>
          <p:cNvSpPr/>
          <p:nvPr/>
        </p:nvSpPr>
        <p:spPr>
          <a:xfrm>
            <a:off x="4954137" y="435758"/>
            <a:ext cx="6662382" cy="3385542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lang="en-US" altLang="zh-CN" sz="4800" b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tả: Nghe - viết</a:t>
            </a:r>
            <a:endParaRPr lang="en-US" altLang="zh-CN" sz="48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8000" b="1" dirty="0" err="1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Thay Giao Nang" panose="02090805050506020203" pitchFamily="18" charset="0"/>
                <a:ea typeface="+mj-ea"/>
                <a:cs typeface="Times New Roman" panose="02020603050405020304" pitchFamily="18" charset="0"/>
              </a:rPr>
              <a:t>Luật</a:t>
            </a:r>
            <a:r>
              <a:rPr lang="en-US" altLang="zh-CN" sz="8000" b="1" dirty="0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Thay Giao Nang" panose="020908050505060202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Thay Giao Nang" panose="02090805050506020203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lang="en-US" altLang="zh-CN" sz="8000" b="1" dirty="0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Thay Giao Nang" panose="020908050505060202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Thay Giao Nang" panose="02090805050506020203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lang="en-US" altLang="zh-CN" sz="8000" b="1" dirty="0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Thay Giao Nang" panose="020908050505060202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Thay Giao Nang" panose="02090805050506020203" pitchFamily="18" charset="0"/>
                <a:ea typeface="+mj-ea"/>
                <a:cs typeface="Times New Roman" panose="02020603050405020304" pitchFamily="18" charset="0"/>
              </a:rPr>
              <a:t>môi</a:t>
            </a:r>
            <a:r>
              <a:rPr lang="en-US" altLang="zh-CN" sz="8000" b="1" dirty="0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Thay Giao Nang" panose="02090805050506020203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Thay Giao Nang" panose="02090805050506020203" pitchFamily="18" charset="0"/>
                <a:ea typeface="+mj-ea"/>
                <a:cs typeface="Times New Roman" panose="02020603050405020304" pitchFamily="18" charset="0"/>
              </a:rPr>
              <a:t>trường</a:t>
            </a:r>
            <a:endParaRPr lang="zh-CN" altLang="en-US" sz="8000" b="1" dirty="0">
              <a:ln w="11430">
                <a:noFill/>
              </a:ln>
              <a:solidFill>
                <a:srgbClr val="2E7D3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VN Thay Giao Nang" panose="02090805050506020203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052" y="1150119"/>
            <a:ext cx="8312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…..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3206" y="2995484"/>
            <a:ext cx="1119116" cy="3623679"/>
            <a:chOff x="627797" y="3125337"/>
            <a:chExt cx="1119116" cy="335735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27797" y="3125337"/>
              <a:ext cx="11191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746913" y="3125337"/>
              <a:ext cx="0" cy="33573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15148" y="2904445"/>
            <a:ext cx="9779432" cy="35394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 dirty="0">
                <a:latin typeface="Times New Roman" pitchFamily="18" charset="0"/>
              </a:rPr>
              <a:t>	</a:t>
            </a:r>
            <a:r>
              <a:rPr lang="en-US" sz="3200" b="1" dirty="0" err="1">
                <a:latin typeface="Times New Roman" pitchFamily="18" charset="0"/>
              </a:rPr>
              <a:t>Điều</a:t>
            </a:r>
            <a:r>
              <a:rPr lang="en-US" sz="3200" b="1" dirty="0">
                <a:latin typeface="Times New Roman" pitchFamily="18" charset="0"/>
              </a:rPr>
              <a:t> 3, </a:t>
            </a:r>
            <a:r>
              <a:rPr lang="en-US" sz="3200" b="1" dirty="0" err="1">
                <a:latin typeface="Times New Roman" pitchFamily="18" charset="0"/>
              </a:rPr>
              <a:t>khoản</a:t>
            </a:r>
            <a:r>
              <a:rPr lang="en-US" sz="3200" b="1" dirty="0">
                <a:latin typeface="Times New Roman" pitchFamily="18" charset="0"/>
              </a:rPr>
              <a:t> 3</a:t>
            </a:r>
          </a:p>
          <a:p>
            <a:pPr algn="just" eaLnBrk="1" hangingPunct="1"/>
            <a:r>
              <a:rPr lang="en-US" sz="3200" b="1" dirty="0">
                <a:latin typeface="Times New Roman" pitchFamily="18" charset="0"/>
              </a:rPr>
              <a:t>	</a:t>
            </a:r>
            <a:r>
              <a:rPr lang="en-US" sz="3200" b="1" i="1" dirty="0">
                <a:latin typeface="Times New Roman" pitchFamily="18" charset="0"/>
              </a:rPr>
              <a:t>“</a:t>
            </a:r>
            <a:r>
              <a:rPr lang="en-US" sz="3200" b="1" dirty="0" err="1">
                <a:latin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bảo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vệ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môi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trường</a:t>
            </a:r>
            <a:r>
              <a:rPr lang="en-US" sz="3200" b="1" i="1" dirty="0">
                <a:latin typeface="Times New Roman" pitchFamily="18" charset="0"/>
              </a:rPr>
              <a:t>”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giữ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môi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lành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sạch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đẹp</a:t>
            </a:r>
            <a:r>
              <a:rPr lang="en-US" sz="3200" b="1" dirty="0">
                <a:latin typeface="Times New Roman" pitchFamily="18" charset="0"/>
              </a:rPr>
              <a:t> ; </a:t>
            </a:r>
            <a:r>
              <a:rPr lang="en-US" sz="3200" b="1" dirty="0" err="1">
                <a:latin typeface="Times New Roman" pitchFamily="18" charset="0"/>
              </a:rPr>
              <a:t>phòng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ngừa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hạn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chế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động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xấu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môi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sự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cố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môi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</a:rPr>
              <a:t> ; </a:t>
            </a:r>
            <a:r>
              <a:rPr lang="en-US" sz="3200" b="1" dirty="0" err="1">
                <a:latin typeface="Times New Roman" pitchFamily="18" charset="0"/>
              </a:rPr>
              <a:t>khắc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phục</a:t>
            </a:r>
            <a:r>
              <a:rPr lang="en-US" sz="3200" b="1" dirty="0">
                <a:latin typeface="Times New Roman" pitchFamily="18" charset="0"/>
              </a:rPr>
              <a:t> ô </a:t>
            </a:r>
            <a:r>
              <a:rPr lang="en-US" sz="3200" b="1" dirty="0" err="1">
                <a:latin typeface="Times New Roman" pitchFamily="18" charset="0"/>
              </a:rPr>
              <a:t>nhiễm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suy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thoái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phục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hồi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cải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thiện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môi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</a:rPr>
              <a:t> ; </a:t>
            </a:r>
            <a:r>
              <a:rPr lang="en-US" sz="3200" b="1" dirty="0" err="1">
                <a:latin typeface="Times New Roman" pitchFamily="18" charset="0"/>
              </a:rPr>
              <a:t>khai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thác</a:t>
            </a:r>
            <a:r>
              <a:rPr lang="en-US" sz="3200" b="1" dirty="0">
                <a:latin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lí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tiết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kiệm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tài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nguyên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thiên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nhiên</a:t>
            </a:r>
            <a:r>
              <a:rPr lang="en-US" sz="3200" b="1" dirty="0">
                <a:latin typeface="Times New Roman" pitchFamily="18" charset="0"/>
              </a:rPr>
              <a:t> ; </a:t>
            </a:r>
            <a:r>
              <a:rPr lang="en-US" sz="3200" b="1" dirty="0" err="1">
                <a:latin typeface="Times New Roman" pitchFamily="18" charset="0"/>
              </a:rPr>
              <a:t>bảo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vệ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dạng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92322" y="6619163"/>
            <a:ext cx="100856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48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0FD11A-B136-48F0-98C3-D26D62592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2F1BE3-78E9-4A0F-B625-1C6416E72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grpSp>
        <p:nvGrpSpPr>
          <p:cNvPr id="12" name="组合 9"/>
          <p:cNvGrpSpPr/>
          <p:nvPr/>
        </p:nvGrpSpPr>
        <p:grpSpPr>
          <a:xfrm>
            <a:off x="4673600" y="207818"/>
            <a:ext cx="7518400" cy="4084782"/>
            <a:chOff x="4657725" y="1054100"/>
            <a:chExt cx="2876550" cy="1625600"/>
          </a:xfrm>
        </p:grpSpPr>
        <p:pic>
          <p:nvPicPr>
            <p:cNvPr id="13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25" y="1054100"/>
              <a:ext cx="2876550" cy="1625600"/>
            </a:xfrm>
            <a:prstGeom prst="rect">
              <a:avLst/>
            </a:prstGeom>
          </p:spPr>
        </p:pic>
        <p:sp>
          <p:nvSpPr>
            <p:cNvPr id="14" name="矩形 8"/>
            <p:cNvSpPr/>
            <p:nvPr/>
          </p:nvSpPr>
          <p:spPr>
            <a:xfrm>
              <a:off x="5163065" y="1417999"/>
              <a:ext cx="1986549" cy="624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 err="1">
                  <a:latin typeface="UVN Thay Giao Nang" panose="02090805050506020203" pitchFamily="18" charset="0"/>
                  <a:cs typeface="Times New Roman" pitchFamily="18" charset="0"/>
                </a:rPr>
                <a:t>Hoạt</a:t>
              </a:r>
              <a:r>
                <a:rPr lang="en-US" altLang="zh-CN" sz="4800" b="1" dirty="0">
                  <a:latin typeface="UVN Thay Giao Nang" panose="02090805050506020203" pitchFamily="18" charset="0"/>
                  <a:cs typeface="Times New Roman" pitchFamily="18" charset="0"/>
                </a:rPr>
                <a:t> </a:t>
              </a:r>
              <a:r>
                <a:rPr lang="en-US" altLang="zh-CN" sz="4800" b="1" dirty="0" err="1">
                  <a:latin typeface="UVN Thay Giao Nang" panose="02090805050506020203" pitchFamily="18" charset="0"/>
                  <a:cs typeface="Times New Roman" pitchFamily="18" charset="0"/>
                </a:rPr>
                <a:t>động</a:t>
              </a:r>
              <a:r>
                <a:rPr lang="en-US" altLang="zh-CN" sz="4800" b="1" dirty="0">
                  <a:latin typeface="UVN Thay Giao Nang" panose="02090805050506020203" pitchFamily="18" charset="0"/>
                  <a:cs typeface="Times New Roman" pitchFamily="18" charset="0"/>
                </a:rPr>
                <a:t> 2</a:t>
              </a:r>
            </a:p>
            <a:p>
              <a:pPr algn="ctr"/>
              <a:r>
                <a:rPr lang="en-US" altLang="zh-CN" sz="4800" b="1" dirty="0" err="1">
                  <a:solidFill>
                    <a:srgbClr val="FF0000"/>
                  </a:solidFill>
                  <a:latin typeface="UVN Thay Giao Nang" panose="02090805050506020203" pitchFamily="18" charset="0"/>
                  <a:cs typeface="Times New Roman" pitchFamily="18" charset="0"/>
                </a:rPr>
                <a:t>Bài</a:t>
              </a:r>
              <a:r>
                <a:rPr lang="en-US" altLang="zh-CN" sz="4800" b="1" dirty="0">
                  <a:solidFill>
                    <a:srgbClr val="FF0000"/>
                  </a:solidFill>
                  <a:latin typeface="UVN Thay Giao Nang" panose="02090805050506020203" pitchFamily="18" charset="0"/>
                  <a:cs typeface="Times New Roman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UVN Thay Giao Nang" panose="02090805050506020203" pitchFamily="18" charset="0"/>
                  <a:cs typeface="Times New Roman" pitchFamily="18" charset="0"/>
                </a:rPr>
                <a:t>tập</a:t>
              </a:r>
              <a:r>
                <a:rPr lang="en-US" altLang="zh-CN" sz="4800" b="1" dirty="0">
                  <a:solidFill>
                    <a:srgbClr val="FF0000"/>
                  </a:solidFill>
                  <a:latin typeface="UVN Thay Giao Nang" panose="02090805050506020203" pitchFamily="18" charset="0"/>
                  <a:cs typeface="Times New Roman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UVN Thay Giao Nang" panose="02090805050506020203" pitchFamily="18" charset="0"/>
                  <a:cs typeface="Times New Roman" pitchFamily="18" charset="0"/>
                </a:rPr>
                <a:t>chính</a:t>
              </a:r>
              <a:r>
                <a:rPr lang="en-US" altLang="zh-CN" sz="4800" b="1" dirty="0">
                  <a:solidFill>
                    <a:srgbClr val="FF0000"/>
                  </a:solidFill>
                  <a:latin typeface="UVN Thay Giao Nang" panose="02090805050506020203" pitchFamily="18" charset="0"/>
                  <a:cs typeface="Times New Roman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UVN Thay Giao Nang" panose="02090805050506020203" pitchFamily="18" charset="0"/>
                  <a:cs typeface="Times New Roman" pitchFamily="18" charset="0"/>
                </a:rPr>
                <a:t>tả</a:t>
              </a:r>
              <a:endParaRPr lang="zh-CN" altLang="en-US" sz="4800" b="1" dirty="0">
                <a:solidFill>
                  <a:srgbClr val="FF0000"/>
                </a:solidFill>
                <a:latin typeface="UVN Thay Giao Nang" panose="02090805050506020203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CF55540D-DBDE-40A7-8C21-9A1ED2F5A4EB}"/>
              </a:ext>
            </a:extLst>
          </p:cNvPr>
          <p:cNvGrpSpPr/>
          <p:nvPr/>
        </p:nvGrpSpPr>
        <p:grpSpPr>
          <a:xfrm>
            <a:off x="800100" y="213680"/>
            <a:ext cx="10964270" cy="1962948"/>
            <a:chOff x="503922" y="213680"/>
            <a:chExt cx="13634869" cy="196294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F2AAD86-EA4C-4413-90E8-773CADEF5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65" t="21218" r="-81" b="276"/>
            <a:stretch/>
          </p:blipFill>
          <p:spPr>
            <a:xfrm>
              <a:off x="503922" y="213680"/>
              <a:ext cx="557875" cy="1250177"/>
            </a:xfrm>
            <a:prstGeom prst="rect">
              <a:avLst/>
            </a:prstGeom>
          </p:spPr>
        </p:pic>
        <p:sp>
          <p:nvSpPr>
            <p:cNvPr id="9" name="TextBox 39">
              <a:extLst>
                <a:ext uri="{FF2B5EF4-FFF2-40B4-BE49-F238E27FC236}">
                  <a16:creationId xmlns:a16="http://schemas.microsoft.com/office/drawing/2014/main" id="{035E9999-F9F0-4869-9C31-AD5B579F859B}"/>
                </a:ext>
              </a:extLst>
            </p:cNvPr>
            <p:cNvSpPr txBox="1"/>
            <p:nvPr/>
          </p:nvSpPr>
          <p:spPr>
            <a:xfrm>
              <a:off x="1426775" y="606968"/>
              <a:ext cx="127120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2a: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Mỗi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cột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bảng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dưới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đây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ghi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cặp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tiếng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chỉ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itchFamily="18" charset="0"/>
                </a:rPr>
                <a:t>l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hay 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itchFamily="18" charset="0"/>
                </a:rPr>
                <a:t>n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.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tìm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chứa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tiếng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.</a:t>
              </a:r>
            </a:p>
          </p:txBody>
        </p:sp>
      </p:grpSp>
      <p:graphicFrame>
        <p:nvGraphicFramePr>
          <p:cNvPr id="25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028210"/>
              </p:ext>
            </p:extLst>
          </p:nvPr>
        </p:nvGraphicFramePr>
        <p:xfrm>
          <a:off x="759156" y="2424081"/>
          <a:ext cx="10809027" cy="1412554"/>
        </p:xfrm>
        <a:graphic>
          <a:graphicData uri="http://schemas.openxmlformats.org/drawingml/2006/table">
            <a:tbl>
              <a:tblPr/>
              <a:tblGrid>
                <a:gridCol w="2681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5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6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6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Lắm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nắm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lấm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nấm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kumimoji="0" lang="vi-VN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lương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 -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nương</a:t>
                      </a:r>
                      <a:endParaRPr kumimoji="0" lang="vi-VN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lửa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0DE9"/>
                          </a:solidFill>
                          <a:effectLst/>
                          <a:latin typeface="Times New Roman" panose="02020603050405020304" pitchFamily="18" charset="0"/>
                        </a:rPr>
                        <a:t>nửa</a:t>
                      </a:r>
                      <a:endParaRPr kumimoji="0" lang="vi-VN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图片 2">
            <a:extLst>
              <a:ext uri="{FF2B5EF4-FFF2-40B4-BE49-F238E27FC236}">
                <a16:creationId xmlns:a16="http://schemas.microsoft.com/office/drawing/2014/main" id="{4E8EC572-5285-4D35-9349-0FA28D176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6" b="68789"/>
          <a:stretch/>
        </p:blipFill>
        <p:spPr>
          <a:xfrm flipH="1">
            <a:off x="9670496" y="3486175"/>
            <a:ext cx="3020389" cy="360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42E3FF3-5332-4EA3-830C-5BA23F9A1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599215"/>
              </p:ext>
            </p:extLst>
          </p:nvPr>
        </p:nvGraphicFramePr>
        <p:xfrm>
          <a:off x="319726" y="251348"/>
          <a:ext cx="2681013" cy="4748290"/>
        </p:xfrm>
        <a:graphic>
          <a:graphicData uri="http://schemas.openxmlformats.org/drawingml/2006/table">
            <a:tbl>
              <a:tblPr/>
              <a:tblGrid>
                <a:gridCol w="2681013">
                  <a:extLst>
                    <a:ext uri="{9D8B030D-6E8A-4147-A177-3AD203B41FA5}">
                      <a16:colId xmlns:a16="http://schemas.microsoft.com/office/drawing/2014/main" val="2216601833"/>
                    </a:ext>
                  </a:extLst>
                </a:gridCol>
              </a:tblGrid>
              <a:tr h="637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Lắm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nắm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826027"/>
                  </a:ext>
                </a:extLst>
              </a:tr>
              <a:tr h="4108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35145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1AA4EA-DD83-4798-BCA1-7169AC641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144636"/>
              </p:ext>
            </p:extLst>
          </p:nvPr>
        </p:nvGraphicFramePr>
        <p:xfrm>
          <a:off x="3000739" y="251348"/>
          <a:ext cx="2981392" cy="4748966"/>
        </p:xfrm>
        <a:graphic>
          <a:graphicData uri="http://schemas.openxmlformats.org/drawingml/2006/table">
            <a:tbl>
              <a:tblPr/>
              <a:tblGrid>
                <a:gridCol w="2981392">
                  <a:extLst>
                    <a:ext uri="{9D8B030D-6E8A-4147-A177-3AD203B41FA5}">
                      <a16:colId xmlns:a16="http://schemas.microsoft.com/office/drawing/2014/main" val="3155944093"/>
                    </a:ext>
                  </a:extLst>
                </a:gridCol>
              </a:tblGrid>
              <a:tr h="636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lấm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nấm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kumimoji="0" lang="vi-VN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024492"/>
                  </a:ext>
                </a:extLst>
              </a:tr>
              <a:tr h="41088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29910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22CCB4-4680-4C57-B73A-7C0612169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09387"/>
              </p:ext>
            </p:extLst>
          </p:nvPr>
        </p:nvGraphicFramePr>
        <p:xfrm>
          <a:off x="5982132" y="241921"/>
          <a:ext cx="3187704" cy="4754670"/>
        </p:xfrm>
        <a:graphic>
          <a:graphicData uri="http://schemas.openxmlformats.org/drawingml/2006/table">
            <a:tbl>
              <a:tblPr/>
              <a:tblGrid>
                <a:gridCol w="3187704">
                  <a:extLst>
                    <a:ext uri="{9D8B030D-6E8A-4147-A177-3AD203B41FA5}">
                      <a16:colId xmlns:a16="http://schemas.microsoft.com/office/drawing/2014/main" val="819459891"/>
                    </a:ext>
                  </a:extLst>
                </a:gridCol>
              </a:tblGrid>
              <a:tr h="636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lương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-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nương</a:t>
                      </a:r>
                      <a:endParaRPr kumimoji="0" lang="vi-VN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257547"/>
                  </a:ext>
                </a:extLst>
              </a:tr>
              <a:tr h="41145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0146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B8E794-B5F3-4A1D-8256-70DE72C79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232955"/>
              </p:ext>
            </p:extLst>
          </p:nvPr>
        </p:nvGraphicFramePr>
        <p:xfrm>
          <a:off x="9191261" y="241921"/>
          <a:ext cx="2734559" cy="4761737"/>
        </p:xfrm>
        <a:graphic>
          <a:graphicData uri="http://schemas.openxmlformats.org/drawingml/2006/table">
            <a:tbl>
              <a:tblPr/>
              <a:tblGrid>
                <a:gridCol w="2734559">
                  <a:extLst>
                    <a:ext uri="{9D8B030D-6E8A-4147-A177-3AD203B41FA5}">
                      <a16:colId xmlns:a16="http://schemas.microsoft.com/office/drawing/2014/main" val="2333238637"/>
                    </a:ext>
                  </a:extLst>
                </a:gridCol>
              </a:tblGrid>
              <a:tr h="633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lửa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nửa</a:t>
                      </a:r>
                      <a:endParaRPr kumimoji="0" lang="vi-VN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603397"/>
                  </a:ext>
                </a:extLst>
              </a:tr>
              <a:tr h="41216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1D0DE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8861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5BDAE48-2397-45F2-B2F7-F37CC4CAAC45}"/>
              </a:ext>
            </a:extLst>
          </p:cNvPr>
          <p:cNvSpPr txBox="1"/>
          <p:nvPr/>
        </p:nvSpPr>
        <p:spPr>
          <a:xfrm>
            <a:off x="417299" y="1295342"/>
            <a:ext cx="24674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hangingPunct="0">
              <a:buNone/>
            </a:pPr>
            <a:r>
              <a:rPr lang="vi-VN" sz="3200">
                <a:solidFill>
                  <a:srgbClr val="1D0DE9"/>
                </a:solidFill>
                <a:latin typeface="Times New Roman" panose="02020603050405020304" pitchFamily="18" charset="0"/>
              </a:rPr>
              <a:t>thích</a:t>
            </a:r>
            <a:r>
              <a:rPr lang="vi-VN" sz="3200">
                <a:solidFill>
                  <a:srgbClr val="1D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lắm - nắm cơm </a:t>
            </a:r>
            <a:endParaRPr lang="vi-VN" sz="3200" dirty="0">
              <a:solidFill>
                <a:srgbClr val="1D0D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B798F2-3539-40F3-994F-13D868D39EC1}"/>
              </a:ext>
            </a:extLst>
          </p:cNvPr>
          <p:cNvSpPr txBox="1"/>
          <p:nvPr/>
        </p:nvSpPr>
        <p:spPr>
          <a:xfrm>
            <a:off x="417299" y="2534823"/>
            <a:ext cx="24674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hangingPunct="0">
              <a:buNone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lắm - nắm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</a:rPr>
              <a:t>thóc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E78C60-86B2-489A-BCB3-FEB50BF80322}"/>
              </a:ext>
            </a:extLst>
          </p:cNvPr>
          <p:cNvSpPr txBox="1"/>
          <p:nvPr/>
        </p:nvSpPr>
        <p:spPr>
          <a:xfrm>
            <a:off x="417299" y="3774303"/>
            <a:ext cx="24674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hangingPunct="0">
              <a:buNone/>
            </a:pPr>
            <a:r>
              <a:rPr lang="en-US" sz="3200">
                <a:solidFill>
                  <a:srgbClr val="1D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 điều - nắm tay </a:t>
            </a:r>
            <a:endParaRPr lang="en-US" sz="3200" dirty="0">
              <a:solidFill>
                <a:srgbClr val="1D0D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AAD857-CA50-4FCF-A22E-22EBDBE26B2D}"/>
              </a:ext>
            </a:extLst>
          </p:cNvPr>
          <p:cNvSpPr txBox="1"/>
          <p:nvPr/>
        </p:nvSpPr>
        <p:spPr>
          <a:xfrm>
            <a:off x="3405141" y="3774303"/>
            <a:ext cx="22766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>
              <a:buNone/>
            </a:pPr>
            <a:r>
              <a:rPr lang="en-US" sz="3200">
                <a:solidFill>
                  <a:srgbClr val="1D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 chấm - nấm đất</a:t>
            </a:r>
            <a:endParaRPr lang="en-US" sz="3200" dirty="0">
              <a:solidFill>
                <a:srgbClr val="1D0D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E23A3D-D67C-42E0-A1C9-03D60C94B9FD}"/>
              </a:ext>
            </a:extLst>
          </p:cNvPr>
          <p:cNvSpPr txBox="1"/>
          <p:nvPr/>
        </p:nvSpPr>
        <p:spPr>
          <a:xfrm>
            <a:off x="3405141" y="1295342"/>
            <a:ext cx="22766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>
              <a:buNone/>
            </a:pPr>
            <a:r>
              <a:rPr lang="en-US" sz="3200">
                <a:solidFill>
                  <a:srgbClr val="1D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 lem - cây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2CD857-BA11-4C10-9E30-E6980B9ACCE3}"/>
              </a:ext>
            </a:extLst>
          </p:cNvPr>
          <p:cNvSpPr txBox="1"/>
          <p:nvPr/>
        </p:nvSpPr>
        <p:spPr>
          <a:xfrm>
            <a:off x="3405141" y="2534823"/>
            <a:ext cx="22766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>
              <a:buNone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 tấm - nấm  m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</a:rPr>
              <a:t>èo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57EC64-8B53-4EB9-A895-6BD1377812C8}"/>
              </a:ext>
            </a:extLst>
          </p:cNvPr>
          <p:cNvSpPr txBox="1"/>
          <p:nvPr/>
        </p:nvSpPr>
        <p:spPr>
          <a:xfrm>
            <a:off x="6288215" y="1280491"/>
            <a:ext cx="27324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>
              <a:buNone/>
            </a:pPr>
            <a:r>
              <a:rPr lang="vi-VN" sz="3200">
                <a:solidFill>
                  <a:srgbClr val="1D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thiện - nương rẫy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6710F9-3D6C-44A4-8FAB-DAA40921ADD2}"/>
              </a:ext>
            </a:extLst>
          </p:cNvPr>
          <p:cNvSpPr txBox="1"/>
          <p:nvPr/>
        </p:nvSpPr>
        <p:spPr>
          <a:xfrm>
            <a:off x="6288215" y="3759452"/>
            <a:ext cx="27620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>
              <a:buNone/>
            </a:pPr>
            <a:r>
              <a:rPr lang="vi-VN" sz="3200">
                <a:solidFill>
                  <a:srgbClr val="1D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thực - cô nương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2B2E1C-0F44-4832-95BD-7D0FD23C3117}"/>
              </a:ext>
            </a:extLst>
          </p:cNvPr>
          <p:cNvSpPr txBox="1"/>
          <p:nvPr/>
        </p:nvSpPr>
        <p:spPr>
          <a:xfrm>
            <a:off x="6288215" y="2519972"/>
            <a:ext cx="27620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>
              <a:buNone/>
            </a:pP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tâm - nương tựa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693F81-DB7C-4B6F-849C-07BAE1438536}"/>
              </a:ext>
            </a:extLst>
          </p:cNvPr>
          <p:cNvSpPr txBox="1"/>
          <p:nvPr/>
        </p:nvSpPr>
        <p:spPr>
          <a:xfrm>
            <a:off x="9560398" y="1295342"/>
            <a:ext cx="23868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>
              <a:buNone/>
            </a:pPr>
            <a:r>
              <a:rPr lang="en-US" sz="3200">
                <a:solidFill>
                  <a:srgbClr val="1D0D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lửa - một nửa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35A671-DDDC-4A66-BCDA-A3FCC1B45867}"/>
              </a:ext>
            </a:extLst>
          </p:cNvPr>
          <p:cNvSpPr txBox="1"/>
          <p:nvPr/>
        </p:nvSpPr>
        <p:spPr>
          <a:xfrm>
            <a:off x="9560399" y="2534823"/>
            <a:ext cx="22291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lửa - nửa buổi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D49338-3522-424D-8396-46CE2B91539B}"/>
              </a:ext>
            </a:extLst>
          </p:cNvPr>
          <p:cNvSpPr txBox="1"/>
          <p:nvPr/>
        </p:nvSpPr>
        <p:spPr>
          <a:xfrm>
            <a:off x="9560398" y="3774303"/>
            <a:ext cx="19388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0D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núi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D0D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lửa - nửa cân </a:t>
            </a:r>
          </a:p>
        </p:txBody>
      </p:sp>
      <p:pic>
        <p:nvPicPr>
          <p:cNvPr id="32" name="图片 17">
            <a:extLst>
              <a:ext uri="{FF2B5EF4-FFF2-40B4-BE49-F238E27FC236}">
                <a16:creationId xmlns:a16="http://schemas.microsoft.com/office/drawing/2014/main" id="{CA0DBE12-9C30-43F6-ADC3-93AAF29A6C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6766271" y="5065591"/>
            <a:ext cx="1341485" cy="1472201"/>
          </a:xfrm>
          <a:prstGeom prst="rect">
            <a:avLst/>
          </a:prstGeom>
        </p:spPr>
      </p:pic>
      <p:pic>
        <p:nvPicPr>
          <p:cNvPr id="33" name="图片 17">
            <a:extLst>
              <a:ext uri="{FF2B5EF4-FFF2-40B4-BE49-F238E27FC236}">
                <a16:creationId xmlns:a16="http://schemas.microsoft.com/office/drawing/2014/main" id="{926903AE-C144-49E7-81D2-8373B3D9B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9661967" y="5065590"/>
            <a:ext cx="1341485" cy="1472201"/>
          </a:xfrm>
          <a:prstGeom prst="rect">
            <a:avLst/>
          </a:prstGeom>
        </p:spPr>
      </p:pic>
      <p:pic>
        <p:nvPicPr>
          <p:cNvPr id="34" name="图片 17">
            <a:extLst>
              <a:ext uri="{FF2B5EF4-FFF2-40B4-BE49-F238E27FC236}">
                <a16:creationId xmlns:a16="http://schemas.microsoft.com/office/drawing/2014/main" id="{DF9DDE8E-33AD-4BBC-94A3-11DA37172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974879" y="5065590"/>
            <a:ext cx="1341485" cy="1472201"/>
          </a:xfrm>
          <a:prstGeom prst="rect">
            <a:avLst/>
          </a:prstGeom>
        </p:spPr>
      </p:pic>
      <p:pic>
        <p:nvPicPr>
          <p:cNvPr id="35" name="图片 17">
            <a:extLst>
              <a:ext uri="{FF2B5EF4-FFF2-40B4-BE49-F238E27FC236}">
                <a16:creationId xmlns:a16="http://schemas.microsoft.com/office/drawing/2014/main" id="{93E2F59A-2A9B-46C3-A251-C0DDFC925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3870575" y="5138894"/>
            <a:ext cx="1341485" cy="14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7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  <p:bldP spid="12" grpId="0" build="p"/>
      <p:bldP spid="14" grpId="0"/>
      <p:bldP spid="16" grpId="0"/>
      <p:bldP spid="18" grpId="0"/>
      <p:bldP spid="21" grpId="0"/>
      <p:bldP spid="23" grpId="0"/>
      <p:bldP spid="25" grpId="0"/>
      <p:bldP spid="27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CF55540D-DBDE-40A7-8C21-9A1ED2F5A4EB}"/>
              </a:ext>
            </a:extLst>
          </p:cNvPr>
          <p:cNvGrpSpPr/>
          <p:nvPr/>
        </p:nvGrpSpPr>
        <p:grpSpPr>
          <a:xfrm>
            <a:off x="503921" y="213680"/>
            <a:ext cx="5045089" cy="1250177"/>
            <a:chOff x="503922" y="213680"/>
            <a:chExt cx="3536801" cy="125017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F2AAD86-EA4C-4413-90E8-773CADEF5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65" t="21218" r="-81" b="276"/>
            <a:stretch/>
          </p:blipFill>
          <p:spPr>
            <a:xfrm>
              <a:off x="503922" y="213680"/>
              <a:ext cx="557875" cy="1250177"/>
            </a:xfrm>
            <a:prstGeom prst="rect">
              <a:avLst/>
            </a:prstGeom>
          </p:spPr>
        </p:pic>
        <p:sp>
          <p:nvSpPr>
            <p:cNvPr id="9" name="TextBox 39">
              <a:extLst>
                <a:ext uri="{FF2B5EF4-FFF2-40B4-BE49-F238E27FC236}">
                  <a16:creationId xmlns:a16="http://schemas.microsoft.com/office/drawing/2014/main" id="{035E9999-F9F0-4869-9C31-AD5B579F859B}"/>
                </a:ext>
              </a:extLst>
            </p:cNvPr>
            <p:cNvSpPr txBox="1"/>
            <p:nvPr/>
          </p:nvSpPr>
          <p:spPr>
            <a:xfrm>
              <a:off x="1061797" y="606968"/>
              <a:ext cx="297892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3)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endPara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BF42375-3F96-4AEC-A5EF-CF7E6721A09C}"/>
              </a:ext>
            </a:extLst>
          </p:cNvPr>
          <p:cNvGrpSpPr/>
          <p:nvPr/>
        </p:nvGrpSpPr>
        <p:grpSpPr>
          <a:xfrm>
            <a:off x="7967900" y="2232544"/>
            <a:ext cx="3794076" cy="2533440"/>
            <a:chOff x="6521025" y="2158222"/>
            <a:chExt cx="1363343" cy="898626"/>
          </a:xfrm>
          <a:solidFill>
            <a:srgbClr val="7CB554"/>
          </a:solidFill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E95DD4F-D8F8-4A0D-BACA-AE61ECB50E5F}"/>
                </a:ext>
              </a:extLst>
            </p:cNvPr>
            <p:cNvSpPr/>
            <p:nvPr/>
          </p:nvSpPr>
          <p:spPr>
            <a:xfrm>
              <a:off x="6521025" y="2158222"/>
              <a:ext cx="1363343" cy="8986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 sz="2135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3" name="3">
              <a:extLst>
                <a:ext uri="{FF2B5EF4-FFF2-40B4-BE49-F238E27FC236}">
                  <a16:creationId xmlns:a16="http://schemas.microsoft.com/office/drawing/2014/main" id="{57CFF090-F2EB-4DB8-9FC0-915936039F20}"/>
                </a:ext>
              </a:extLst>
            </p:cNvPr>
            <p:cNvSpPr txBox="1"/>
            <p:nvPr/>
          </p:nvSpPr>
          <p:spPr>
            <a:xfrm>
              <a:off x="6578883" y="2263649"/>
              <a:ext cx="1250680" cy="68777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tả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âm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âm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cuối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altLang="zh-C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1BFF367-7BCA-4248-8FDA-F11D14A59403}"/>
              </a:ext>
            </a:extLst>
          </p:cNvPr>
          <p:cNvGrpSpPr/>
          <p:nvPr/>
        </p:nvGrpSpPr>
        <p:grpSpPr>
          <a:xfrm>
            <a:off x="473149" y="2686514"/>
            <a:ext cx="4107975" cy="1782246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15" name="2">
              <a:extLst>
                <a:ext uri="{FF2B5EF4-FFF2-40B4-BE49-F238E27FC236}">
                  <a16:creationId xmlns:a16="http://schemas.microsoft.com/office/drawing/2014/main" id="{BD85FE74-432A-4E61-92D7-CFFDDA49166A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 sz="2135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3BA609F-1CE6-48EF-90C7-DBA154E498C3}"/>
                </a:ext>
              </a:extLst>
            </p:cNvPr>
            <p:cNvSpPr txBox="1"/>
            <p:nvPr/>
          </p:nvSpPr>
          <p:spPr>
            <a:xfrm>
              <a:off x="1234299" y="2228323"/>
              <a:ext cx="1250680" cy="3767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457200" indent="-457200" algn="ctr">
                <a:buAutoNum type="alphaLcParenR"/>
              </a:pP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láy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âm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altLang="zh-CN" sz="4000" b="1" dirty="0">
                  <a:latin typeface="Times New Roman" pitchFamily="18" charset="0"/>
                  <a:cs typeface="Times New Roman" pitchFamily="18" charset="0"/>
                </a:rPr>
                <a:t> n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9A270D7-4E7A-40E1-BCA4-0ADB36B16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7" y="837800"/>
            <a:ext cx="3474552" cy="4137660"/>
          </a:xfrm>
          <a:prstGeom prst="rect">
            <a:avLst/>
          </a:prstGeom>
        </p:spPr>
      </p:pic>
      <p:sp>
        <p:nvSpPr>
          <p:cNvPr id="21" name="Text Placeholder 5"/>
          <p:cNvSpPr txBox="1">
            <a:spLocks/>
          </p:cNvSpPr>
          <p:nvPr/>
        </p:nvSpPr>
        <p:spPr>
          <a:xfrm>
            <a:off x="121784" y="5163335"/>
            <a:ext cx="5005258" cy="1088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zh-CN" altLang="en-US" sz="3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6156916" y="5149936"/>
            <a:ext cx="4230895" cy="10883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endParaRPr lang="zh-CN" altLang="en-US" sz="3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2"/>
          <p:cNvSpPr/>
          <p:nvPr/>
        </p:nvSpPr>
        <p:spPr>
          <a:xfrm>
            <a:off x="2255198" y="128873"/>
            <a:ext cx="870490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UVN Thay Giao Nang" panose="02090805050506020203" pitchFamily="18" charset="0"/>
                <a:cs typeface="Times New Roman" pitchFamily="18" charset="0"/>
              </a:rPr>
              <a:t>Ai nhanh, </a:t>
            </a:r>
            <a:r>
              <a:rPr lang="en-US" altLang="zh-CN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UVN Thay Giao Nang" panose="02090805050506020203" pitchFamily="18" charset="0"/>
                <a:cs typeface="Times New Roman" pitchFamily="18" charset="0"/>
              </a:rPr>
              <a:t>ai</a:t>
            </a:r>
            <a:r>
              <a:rPr lang="en-US" altLang="zh-CN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UVN Thay Giao Nang" panose="02090805050506020203" pitchFamily="18" charset="0"/>
                <a:cs typeface="Times New Roman" pitchFamily="18" charset="0"/>
              </a:rPr>
              <a:t> </a:t>
            </a:r>
            <a:r>
              <a:rPr lang="en-US" altLang="zh-CN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UVN Thay Giao Nang" panose="02090805050506020203" pitchFamily="18" charset="0"/>
                <a:cs typeface="Times New Roman" pitchFamily="18" charset="0"/>
              </a:rPr>
              <a:t>đúng</a:t>
            </a:r>
            <a:r>
              <a:rPr lang="en-US" altLang="zh-CN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UVN Thay Giao Nang" panose="02090805050506020203" pitchFamily="18" charset="0"/>
                <a:cs typeface="Times New Roman" pitchFamily="18" charset="0"/>
              </a:rPr>
              <a:t>?</a:t>
            </a:r>
            <a:endParaRPr lang="zh-CN" alt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UVN Thay Giao Nang" panose="02090805050506020203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8126D1-3275-44AC-AE67-12BB06063B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6" b="94737" l="9910" r="89910">
                        <a14:foregroundMark x1="60000" y1="74269" x2="26306" y2="73684"/>
                        <a14:foregroundMark x1="26306" y1="73684" x2="47207" y2="94444"/>
                        <a14:foregroundMark x1="47207" y1="94444" x2="72613" y2="94737"/>
                        <a14:foregroundMark x1="72613" y1="94737" x2="84324" y2="90643"/>
                        <a14:foregroundMark x1="81503" y1="76023" x2="86306" y2="74854"/>
                        <a14:foregroundMark x1="80299" y1="76316" x2="81503" y2="76023"/>
                        <a14:foregroundMark x1="79099" y1="76608" x2="80299" y2="76316"/>
                        <a14:foregroundMark x1="82703" y1="75731" x2="80000" y2="74561"/>
                        <a14:foregroundMark x1="78018" y1="66082" x2="78018" y2="73684"/>
                        <a14:foregroundMark x1="67928" y1="51170" x2="66667" y2="59357"/>
                        <a14:foregroundMark x1="66667" y1="59357" x2="78018" y2="72515"/>
                        <a14:foregroundMark x1="78018" y1="72515" x2="72613" y2="72807"/>
                        <a14:foregroundMark x1="72613" y1="72807" x2="63604" y2="66082"/>
                        <a14:foregroundMark x1="65225" y1="68713" x2="57117" y2="69883"/>
                        <a14:foregroundMark x1="57117" y1="69883" x2="56937" y2="70468"/>
                        <a14:foregroundMark x1="22883" y1="24269" x2="21441" y2="32749"/>
                        <a14:foregroundMark x1="21982" y1="76023" x2="21261" y2="78070"/>
                        <a14:foregroundMark x1="45502" y1="11696" x2="43604" y2="15205"/>
                        <a14:foregroundMark x1="47242" y1="8480" x2="45502" y2="11696"/>
                        <a14:foregroundMark x1="50090" y1="3216" x2="47242" y2="8480"/>
                        <a14:foregroundMark x1="43604" y1="15205" x2="43063" y2="16959"/>
                        <a14:backgroundMark x1="69369" y1="33333" x2="69369" y2="33333"/>
                        <a14:backgroundMark x1="69910" y1="34211" x2="69910" y2="34211"/>
                        <a14:backgroundMark x1="70270" y1="35673" x2="70270" y2="35673"/>
                        <a14:backgroundMark x1="57117" y1="24854" x2="57117" y2="24854"/>
                        <a14:backgroundMark x1="48108" y1="11696" x2="48108" y2="11696"/>
                        <a14:backgroundMark x1="50090" y1="8480" x2="50090" y2="8480"/>
                        <a14:backgroundMark x1="82162" y1="76023" x2="82162" y2="76023"/>
                        <a14:backgroundMark x1="83604" y1="76316" x2="83604" y2="7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452" y="1052203"/>
            <a:ext cx="9512300" cy="5861632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7BDEB9A3-404D-40BF-A4FF-4982A8F6A6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6" b="68789"/>
          <a:stretch/>
        </p:blipFill>
        <p:spPr>
          <a:xfrm>
            <a:off x="-621200" y="2767234"/>
            <a:ext cx="3204744" cy="4480757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F53AD3FB-BA72-452B-9EF9-58E20B192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6" b="68789"/>
          <a:stretch/>
        </p:blipFill>
        <p:spPr>
          <a:xfrm flipH="1">
            <a:off x="8985798" y="464457"/>
            <a:ext cx="3948601" cy="678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50"/>
                            </p:stCondLst>
                            <p:childTnLst>
                              <p:par>
                                <p:cTn id="1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48541 0.00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7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65AF94-F732-4D24-BF46-FC39124E6F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462" b="69667"/>
          <a:stretch/>
        </p:blipFill>
        <p:spPr>
          <a:xfrm>
            <a:off x="9026295" y="-129227"/>
            <a:ext cx="2901848" cy="28560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631986" y="2204377"/>
            <a:ext cx="2304804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ná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2" b="95385" l="4231" r="96923">
                        <a14:foregroundMark x1="81923" y1="43462" x2="86923" y2="52692"/>
                        <a14:foregroundMark x1="51923" y1="80000" x2="53462" y2="83462"/>
                        <a14:foregroundMark x1="68462" y1="90385" x2="76538" y2="93846"/>
                        <a14:foregroundMark x1="21538" y1="71154" x2="33077" y2="41154"/>
                        <a14:foregroundMark x1="28077" y1="74231" x2="30000" y2="4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02" y="2874936"/>
            <a:ext cx="2532522" cy="2532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6" b="96528" l="27422" r="7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5" r="21710"/>
          <a:stretch/>
        </p:blipFill>
        <p:spPr>
          <a:xfrm>
            <a:off x="54592" y="2970697"/>
            <a:ext cx="2157452" cy="25868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631985" y="2970697"/>
            <a:ext cx="2304805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nài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nỉ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31984" y="3783030"/>
            <a:ext cx="2304806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năn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nỉ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54091" y="4612685"/>
            <a:ext cx="2149816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nắn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nót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4092" y="3783029"/>
            <a:ext cx="2149815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náo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nức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1986" y="4612685"/>
            <a:ext cx="2304804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nao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nao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54093" y="2954332"/>
            <a:ext cx="2149814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nắc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nẻ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93728" y="5540048"/>
            <a:ext cx="2446511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nức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nở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93730" y="4612684"/>
            <a:ext cx="2446507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năng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nổ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31984" y="5540050"/>
            <a:ext cx="2304806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não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nuột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93731" y="2204376"/>
            <a:ext cx="2446509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nao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núng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54093" y="2204377"/>
            <a:ext cx="2149814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nỉ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non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93730" y="2954332"/>
            <a:ext cx="2446509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nằng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nặc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54090" y="5540049"/>
            <a:ext cx="2149817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nặng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nề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93729" y="3768734"/>
            <a:ext cx="2446509" cy="6705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12700" algn="just">
              <a:spcBef>
                <a:spcPct val="2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nôn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nao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6" name="矩形 2">
            <a:extLst>
              <a:ext uri="{FF2B5EF4-FFF2-40B4-BE49-F238E27FC236}">
                <a16:creationId xmlns:a16="http://schemas.microsoft.com/office/drawing/2014/main" id="{2975EC8A-7FC2-45DA-82B1-A97F3D6A557A}"/>
              </a:ext>
            </a:extLst>
          </p:cNvPr>
          <p:cNvSpPr/>
          <p:nvPr/>
        </p:nvSpPr>
        <p:spPr>
          <a:xfrm>
            <a:off x="321393" y="690978"/>
            <a:ext cx="870490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UVN Thay Giao Nang" panose="02090805050506020203" pitchFamily="18" charset="0"/>
                <a:cs typeface="Times New Roman" pitchFamily="18" charset="0"/>
              </a:rPr>
              <a:t>Ai nhanh, </a:t>
            </a:r>
            <a:r>
              <a:rPr lang="en-US" altLang="zh-CN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UVN Thay Giao Nang" panose="02090805050506020203" pitchFamily="18" charset="0"/>
                <a:cs typeface="Times New Roman" pitchFamily="18" charset="0"/>
              </a:rPr>
              <a:t>ai</a:t>
            </a:r>
            <a:r>
              <a:rPr lang="en-US" altLang="zh-CN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UVN Thay Giao Nang" panose="02090805050506020203" pitchFamily="18" charset="0"/>
                <a:cs typeface="Times New Roman" pitchFamily="18" charset="0"/>
              </a:rPr>
              <a:t> </a:t>
            </a:r>
            <a:r>
              <a:rPr lang="en-US" altLang="zh-CN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UVN Thay Giao Nang" panose="02090805050506020203" pitchFamily="18" charset="0"/>
                <a:cs typeface="Times New Roman" pitchFamily="18" charset="0"/>
              </a:rPr>
              <a:t>đúng</a:t>
            </a:r>
            <a:r>
              <a:rPr lang="en-US" altLang="zh-CN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UVN Thay Giao Nang" panose="02090805050506020203" pitchFamily="18" charset="0"/>
                <a:cs typeface="Times New Roman" pitchFamily="18" charset="0"/>
              </a:rPr>
              <a:t>?</a:t>
            </a:r>
            <a:endParaRPr lang="zh-CN" alt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UVN Thay Giao Nang" panose="020908050505060202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2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8B1D12-4C82-4109-9947-1AAEDE314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3" y="1373566"/>
            <a:ext cx="5181600" cy="5181600"/>
          </a:xfrm>
          <a:prstGeom prst="rect">
            <a:avLst/>
          </a:prstGeom>
        </p:spPr>
      </p:pic>
      <p:sp>
        <p:nvSpPr>
          <p:cNvPr id="37" name="矩形: 圆角 5"/>
          <p:cNvSpPr/>
          <p:nvPr/>
        </p:nvSpPr>
        <p:spPr>
          <a:xfrm>
            <a:off x="6018663" y="4464090"/>
            <a:ext cx="5246847" cy="129526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0" rIns="0" rtlCol="0" anchor="ctr"/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zh-CN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矩形: 圆角 10"/>
          <p:cNvSpPr/>
          <p:nvPr/>
        </p:nvSpPr>
        <p:spPr>
          <a:xfrm>
            <a:off x="6018663" y="2807738"/>
            <a:ext cx="5158623" cy="999987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0" r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nay. </a:t>
            </a:r>
            <a:endParaRPr lang="zh-CN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文本框 13"/>
          <p:cNvSpPr txBox="1"/>
          <p:nvPr/>
        </p:nvSpPr>
        <p:spPr>
          <a:xfrm>
            <a:off x="6366010" y="1550686"/>
            <a:ext cx="4354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2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sp>
        <p:nvSpPr>
          <p:cNvPr id="10" name="矩形 45"/>
          <p:cNvSpPr/>
          <p:nvPr/>
        </p:nvSpPr>
        <p:spPr>
          <a:xfrm>
            <a:off x="4934722" y="141402"/>
            <a:ext cx="699961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Chúc</a:t>
            </a:r>
            <a:r>
              <a:rPr lang="en-US" altLang="zh-CN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altLang="zh-CN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zh-CN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zh-CN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tốt</a:t>
            </a:r>
            <a:r>
              <a:rPr lang="en-US" altLang="zh-CN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!</a:t>
            </a:r>
            <a:endParaRPr lang="zh-CN" altLang="en-US" sz="1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8B0A1E5-25B9-4547-8EA0-E7D566EA3306}"/>
              </a:ext>
            </a:extLst>
          </p:cNvPr>
          <p:cNvGrpSpPr/>
          <p:nvPr/>
        </p:nvGrpSpPr>
        <p:grpSpPr>
          <a:xfrm>
            <a:off x="0" y="2155302"/>
            <a:ext cx="5175850" cy="2147634"/>
            <a:chOff x="1" y="1997420"/>
            <a:chExt cx="6091461" cy="2147634"/>
          </a:xfrm>
        </p:grpSpPr>
        <p:sp>
          <p:nvSpPr>
            <p:cNvPr id="10" name="任意多边形 71">
              <a:extLst>
                <a:ext uri="{FF2B5EF4-FFF2-40B4-BE49-F238E27FC236}">
                  <a16:creationId xmlns:a16="http://schemas.microsoft.com/office/drawing/2014/main" id="{68B303A3-788D-4CC0-8F18-8CF602805F00}"/>
                </a:ext>
              </a:extLst>
            </p:cNvPr>
            <p:cNvSpPr/>
            <p:nvPr/>
          </p:nvSpPr>
          <p:spPr>
            <a:xfrm rot="16200000" flipV="1">
              <a:off x="1846157" y="867142"/>
              <a:ext cx="1431757" cy="5124068"/>
            </a:xfrm>
            <a:custGeom>
              <a:avLst/>
              <a:gdLst>
                <a:gd name="connsiteX0" fmla="*/ 1431757 w 1431757"/>
                <a:gd name="connsiteY0" fmla="*/ 4560214 h 5124068"/>
                <a:gd name="connsiteX1" fmla="*/ 1431757 w 1431757"/>
                <a:gd name="connsiteY1" fmla="*/ 3629437 h 5124068"/>
                <a:gd name="connsiteX2" fmla="*/ 1431757 w 1431757"/>
                <a:gd name="connsiteY2" fmla="*/ 930777 h 5124068"/>
                <a:gd name="connsiteX3" fmla="*/ 1431757 w 1431757"/>
                <a:gd name="connsiteY3" fmla="*/ 0 h 5124068"/>
                <a:gd name="connsiteX4" fmla="*/ 2 w 1431757"/>
                <a:gd name="connsiteY4" fmla="*/ 956959 h 5124068"/>
                <a:gd name="connsiteX5" fmla="*/ 2 w 1431757"/>
                <a:gd name="connsiteY5" fmla="*/ 1847839 h 5124068"/>
                <a:gd name="connsiteX6" fmla="*/ 0 w 1431757"/>
                <a:gd name="connsiteY6" fmla="*/ 1847840 h 5124068"/>
                <a:gd name="connsiteX7" fmla="*/ 0 w 1431757"/>
                <a:gd name="connsiteY7" fmla="*/ 2778617 h 5124068"/>
                <a:gd name="connsiteX8" fmla="*/ 0 w 1431757"/>
                <a:gd name="connsiteY8" fmla="*/ 5124068 h 5124068"/>
                <a:gd name="connsiteX9" fmla="*/ 1431755 w 1431757"/>
                <a:gd name="connsiteY9" fmla="*/ 5124068 h 5124068"/>
                <a:gd name="connsiteX10" fmla="*/ 1431755 w 1431757"/>
                <a:gd name="connsiteY10" fmla="*/ 4560215 h 512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1757" h="5124068">
                  <a:moveTo>
                    <a:pt x="1431757" y="4560214"/>
                  </a:moveTo>
                  <a:lnTo>
                    <a:pt x="1431757" y="3629437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5124068"/>
                  </a:lnTo>
                  <a:lnTo>
                    <a:pt x="1431755" y="5124068"/>
                  </a:lnTo>
                  <a:lnTo>
                    <a:pt x="1431755" y="4560215"/>
                  </a:lnTo>
                  <a:close/>
                </a:path>
              </a:pathLst>
            </a:custGeom>
            <a:solidFill>
              <a:srgbClr val="7CB55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9E528C3-9109-4C68-BD59-6673D35B6833}"/>
                </a:ext>
              </a:extLst>
            </p:cNvPr>
            <p:cNvGrpSpPr/>
            <p:nvPr/>
          </p:nvGrpSpPr>
          <p:grpSpPr>
            <a:xfrm>
              <a:off x="1" y="1997420"/>
              <a:ext cx="6091461" cy="1431757"/>
              <a:chOff x="1" y="1997420"/>
              <a:chExt cx="6091461" cy="1431757"/>
            </a:xfrm>
          </p:grpSpPr>
          <p:sp>
            <p:nvSpPr>
              <p:cNvPr id="8" name="任意多边形 69">
                <a:extLst>
                  <a:ext uri="{FF2B5EF4-FFF2-40B4-BE49-F238E27FC236}">
                    <a16:creationId xmlns:a16="http://schemas.microsoft.com/office/drawing/2014/main" id="{9008F4D7-A967-48C1-8900-C62DC6B76799}"/>
                  </a:ext>
                </a:extLst>
              </p:cNvPr>
              <p:cNvSpPr/>
              <p:nvPr/>
            </p:nvSpPr>
            <p:spPr>
              <a:xfrm rot="16200000" flipV="1">
                <a:off x="2329853" y="-332432"/>
                <a:ext cx="1431757" cy="6091461"/>
              </a:xfrm>
              <a:custGeom>
                <a:avLst/>
                <a:gdLst>
                  <a:gd name="connsiteX0" fmla="*/ 1431757 w 1431757"/>
                  <a:gd name="connsiteY0" fmla="*/ 6091461 h 6091461"/>
                  <a:gd name="connsiteX1" fmla="*/ 1431757 w 1431757"/>
                  <a:gd name="connsiteY1" fmla="*/ 4560214 h 6091461"/>
                  <a:gd name="connsiteX2" fmla="*/ 1431757 w 1431757"/>
                  <a:gd name="connsiteY2" fmla="*/ 3629437 h 6091461"/>
                  <a:gd name="connsiteX3" fmla="*/ 1431757 w 1431757"/>
                  <a:gd name="connsiteY3" fmla="*/ 3579716 h 6091461"/>
                  <a:gd name="connsiteX4" fmla="*/ 1431757 w 1431757"/>
                  <a:gd name="connsiteY4" fmla="*/ 2648939 h 6091461"/>
                  <a:gd name="connsiteX5" fmla="*/ 1431757 w 1431757"/>
                  <a:gd name="connsiteY5" fmla="*/ 930777 h 6091461"/>
                  <a:gd name="connsiteX6" fmla="*/ 1431757 w 1431757"/>
                  <a:gd name="connsiteY6" fmla="*/ 0 h 6091461"/>
                  <a:gd name="connsiteX7" fmla="*/ 2 w 1431757"/>
                  <a:gd name="connsiteY7" fmla="*/ 956959 h 6091461"/>
                  <a:gd name="connsiteX8" fmla="*/ 2 w 1431757"/>
                  <a:gd name="connsiteY8" fmla="*/ 1847839 h 6091461"/>
                  <a:gd name="connsiteX9" fmla="*/ 0 w 1431757"/>
                  <a:gd name="connsiteY9" fmla="*/ 1847840 h 6091461"/>
                  <a:gd name="connsiteX10" fmla="*/ 0 w 1431757"/>
                  <a:gd name="connsiteY10" fmla="*/ 2778617 h 6091461"/>
                  <a:gd name="connsiteX11" fmla="*/ 0 w 1431757"/>
                  <a:gd name="connsiteY11" fmla="*/ 4496779 h 6091461"/>
                  <a:gd name="connsiteX12" fmla="*/ 0 w 1431757"/>
                  <a:gd name="connsiteY12" fmla="*/ 5427556 h 6091461"/>
                  <a:gd name="connsiteX13" fmla="*/ 0 w 1431757"/>
                  <a:gd name="connsiteY13" fmla="*/ 5477278 h 6091461"/>
                  <a:gd name="connsiteX14" fmla="*/ 0 w 1431757"/>
                  <a:gd name="connsiteY14" fmla="*/ 6091461 h 609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757" h="6091461">
                    <a:moveTo>
                      <a:pt x="1431757" y="6091461"/>
                    </a:moveTo>
                    <a:lnTo>
                      <a:pt x="1431757" y="4560214"/>
                    </a:lnTo>
                    <a:lnTo>
                      <a:pt x="1431757" y="3629437"/>
                    </a:lnTo>
                    <a:lnTo>
                      <a:pt x="1431757" y="3579716"/>
                    </a:lnTo>
                    <a:lnTo>
                      <a:pt x="1431757" y="2648939"/>
                    </a:lnTo>
                    <a:lnTo>
                      <a:pt x="1431757" y="930777"/>
                    </a:lnTo>
                    <a:lnTo>
                      <a:pt x="1431757" y="0"/>
                    </a:lnTo>
                    <a:lnTo>
                      <a:pt x="2" y="956959"/>
                    </a:lnTo>
                    <a:lnTo>
                      <a:pt x="2" y="1847839"/>
                    </a:lnTo>
                    <a:lnTo>
                      <a:pt x="0" y="1847840"/>
                    </a:lnTo>
                    <a:lnTo>
                      <a:pt x="0" y="2778617"/>
                    </a:lnTo>
                    <a:lnTo>
                      <a:pt x="0" y="4496779"/>
                    </a:lnTo>
                    <a:lnTo>
                      <a:pt x="0" y="5427556"/>
                    </a:lnTo>
                    <a:lnTo>
                      <a:pt x="0" y="5477278"/>
                    </a:lnTo>
                    <a:lnTo>
                      <a:pt x="0" y="6091461"/>
                    </a:lnTo>
                    <a:close/>
                  </a:path>
                </a:pathLst>
              </a:custGeom>
              <a:solidFill>
                <a:srgbClr val="4CA83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9" name="文本框 18">
                <a:extLst>
                  <a:ext uri="{FF2B5EF4-FFF2-40B4-BE49-F238E27FC236}">
                    <a16:creationId xmlns:a16="http://schemas.microsoft.com/office/drawing/2014/main" id="{777A3A49-A86E-468B-A255-0516F890A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307" y="2066297"/>
                <a:ext cx="4352706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200" b="1" kern="0" dirty="0" err="1">
                    <a:solidFill>
                      <a:srgbClr val="FFFFFF"/>
                    </a:solidFill>
                    <a:latin typeface="Times New Roman" pitchFamily="18" charset="0"/>
                    <a:ea typeface="字魂70号-灵悦黑体" panose="00000500000000000000" pitchFamily="2" charset="-122"/>
                    <a:cs typeface="Times New Roman" pitchFamily="18" charset="0"/>
                    <a:sym typeface="+mn-lt"/>
                  </a:rPr>
                  <a:t>Mục</a:t>
                </a:r>
                <a:r>
                  <a:rPr lang="en-US" sz="7200" b="1" kern="0" dirty="0">
                    <a:solidFill>
                      <a:srgbClr val="FFFFFF"/>
                    </a:solidFill>
                    <a:latin typeface="Times New Roman" pitchFamily="18" charset="0"/>
                    <a:ea typeface="字魂70号-灵悦黑体" panose="00000500000000000000" pitchFamily="2" charset="-122"/>
                    <a:cs typeface="Times New Roman" pitchFamily="18" charset="0"/>
                    <a:sym typeface="+mn-lt"/>
                  </a:rPr>
                  <a:t> </a:t>
                </a:r>
                <a:r>
                  <a:rPr lang="en-US" sz="7200" b="1" kern="0" dirty="0" err="1">
                    <a:solidFill>
                      <a:srgbClr val="FFFFFF"/>
                    </a:solidFill>
                    <a:latin typeface="Times New Roman" pitchFamily="18" charset="0"/>
                    <a:ea typeface="字魂70号-灵悦黑体" panose="00000500000000000000" pitchFamily="2" charset="-122"/>
                    <a:cs typeface="Times New Roman" pitchFamily="18" charset="0"/>
                    <a:sym typeface="+mn-lt"/>
                  </a:rPr>
                  <a:t>tiêu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endParaRPr>
              </a:p>
            </p:txBody>
          </p:sp>
        </p:grp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796BB1E-D06F-4CD6-B324-4675F1420C30}"/>
              </a:ext>
            </a:extLst>
          </p:cNvPr>
          <p:cNvGrpSpPr/>
          <p:nvPr/>
        </p:nvGrpSpPr>
        <p:grpSpPr>
          <a:xfrm>
            <a:off x="5429270" y="1021366"/>
            <a:ext cx="6314556" cy="2225527"/>
            <a:chOff x="7095222" y="327980"/>
            <a:chExt cx="5979338" cy="2225527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62C828F-352B-436A-B6A0-92D739921969}"/>
                </a:ext>
              </a:extLst>
            </p:cNvPr>
            <p:cNvSpPr txBox="1"/>
            <p:nvPr/>
          </p:nvSpPr>
          <p:spPr>
            <a:xfrm>
              <a:off x="7614597" y="429849"/>
              <a:ext cx="54599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Viết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đúng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bài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chính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tả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,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trình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bày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đúng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hình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thức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văn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bản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luật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. 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1C51DB0-3D5A-430D-B63D-6E6B6BB78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65" t="21218" r="-81" b="276"/>
            <a:stretch/>
          </p:blipFill>
          <p:spPr>
            <a:xfrm>
              <a:off x="7095222" y="327980"/>
              <a:ext cx="557875" cy="1250177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303257A-9015-4A50-9201-1DEDE96AA93A}"/>
              </a:ext>
            </a:extLst>
          </p:cNvPr>
          <p:cNvGrpSpPr/>
          <p:nvPr/>
        </p:nvGrpSpPr>
        <p:grpSpPr>
          <a:xfrm>
            <a:off x="5429270" y="3793088"/>
            <a:ext cx="5349544" cy="1250177"/>
            <a:chOff x="7095221" y="1650389"/>
            <a:chExt cx="5349544" cy="1250177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770A2E3-9BBC-44F1-951B-EA1FC8D77B9E}"/>
                </a:ext>
              </a:extLst>
            </p:cNvPr>
            <p:cNvSpPr txBox="1"/>
            <p:nvPr/>
          </p:nvSpPr>
          <p:spPr>
            <a:xfrm>
              <a:off x="7614597" y="1839218"/>
              <a:ext cx="48301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Làm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được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bài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tập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2a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B8686AE7-F82B-431F-BF75-ABB5AEED9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65" t="21218" r="-81" b="276"/>
            <a:stretch/>
          </p:blipFill>
          <p:spPr>
            <a:xfrm>
              <a:off x="7095221" y="1650389"/>
              <a:ext cx="557875" cy="1250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62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25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0FD11A-B136-48F0-98C3-D26D62592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2F1BE3-78E9-4A0F-B625-1C6416E72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grpSp>
        <p:nvGrpSpPr>
          <p:cNvPr id="12" name="组合 9"/>
          <p:cNvGrpSpPr/>
          <p:nvPr/>
        </p:nvGrpSpPr>
        <p:grpSpPr>
          <a:xfrm>
            <a:off x="4330700" y="0"/>
            <a:ext cx="7861300" cy="4660053"/>
            <a:chOff x="4657725" y="1054100"/>
            <a:chExt cx="2876550" cy="1815520"/>
          </a:xfrm>
        </p:grpSpPr>
        <p:pic>
          <p:nvPicPr>
            <p:cNvPr id="13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25" y="1054100"/>
              <a:ext cx="2876550" cy="1625600"/>
            </a:xfrm>
            <a:prstGeom prst="rect">
              <a:avLst/>
            </a:prstGeom>
          </p:spPr>
        </p:pic>
        <p:sp>
          <p:nvSpPr>
            <p:cNvPr id="14" name="矩形 8"/>
            <p:cNvSpPr/>
            <p:nvPr/>
          </p:nvSpPr>
          <p:spPr>
            <a:xfrm>
              <a:off x="5236276" y="1394760"/>
              <a:ext cx="1796721" cy="14748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 err="1">
                  <a:latin typeface="UVN Thay Giao Nang" panose="02090805050506020203" pitchFamily="18" charset="0"/>
                  <a:cs typeface="Times New Roman" pitchFamily="18" charset="0"/>
                </a:rPr>
                <a:t>Hoạt</a:t>
              </a:r>
              <a:r>
                <a:rPr lang="en-US" altLang="zh-CN" sz="6000" b="1" dirty="0">
                  <a:latin typeface="UVN Thay Giao Nang" panose="02090805050506020203" pitchFamily="18" charset="0"/>
                  <a:cs typeface="Times New Roman" pitchFamily="18" charset="0"/>
                </a:rPr>
                <a:t> </a:t>
              </a:r>
              <a:r>
                <a:rPr lang="en-US" altLang="zh-CN" sz="6000" b="1" dirty="0" err="1">
                  <a:latin typeface="UVN Thay Giao Nang" panose="02090805050506020203" pitchFamily="18" charset="0"/>
                  <a:cs typeface="Times New Roman" pitchFamily="18" charset="0"/>
                </a:rPr>
                <a:t>động</a:t>
              </a:r>
              <a:r>
                <a:rPr lang="en-US" altLang="zh-CN" sz="6000" b="1" dirty="0">
                  <a:latin typeface="UVN Thay Giao Nang" panose="02090805050506020203" pitchFamily="18" charset="0"/>
                  <a:cs typeface="Times New Roman" pitchFamily="18" charset="0"/>
                </a:rPr>
                <a:t> 1</a:t>
              </a:r>
            </a:p>
            <a:p>
              <a:pPr algn="ctr"/>
              <a:r>
                <a:rPr lang="en-US" altLang="zh-CN" sz="6000" b="1" dirty="0" err="1">
                  <a:solidFill>
                    <a:srgbClr val="FF0000"/>
                  </a:solidFill>
                  <a:latin typeface="UVN Thay Giao Nang" panose="02090805050506020203" pitchFamily="18" charset="0"/>
                  <a:cs typeface="Times New Roman" pitchFamily="18" charset="0"/>
                </a:rPr>
                <a:t>Nghe</a:t>
              </a:r>
              <a:r>
                <a:rPr lang="en-US" altLang="zh-CN" sz="6000" b="1" dirty="0">
                  <a:solidFill>
                    <a:srgbClr val="FF0000"/>
                  </a:solidFill>
                  <a:latin typeface="UVN Thay Giao Nang" panose="02090805050506020203" pitchFamily="18" charset="0"/>
                  <a:cs typeface="Times New Roman" pitchFamily="18" charset="0"/>
                </a:rPr>
                <a:t> –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VN Thay Giao Nang" panose="02090805050506020203" pitchFamily="18" charset="0"/>
                  <a:cs typeface="Times New Roman" pitchFamily="18" charset="0"/>
                </a:rPr>
                <a:t>viết</a:t>
              </a:r>
              <a:endParaRPr lang="zh-CN" altLang="en-US" sz="6000" b="1" dirty="0">
                <a:solidFill>
                  <a:srgbClr val="FF0000"/>
                </a:solidFill>
                <a:latin typeface="UVN Thay Giao Nang" panose="02090805050506020203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349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占位符 71">
            <a:extLst>
              <a:ext uri="{FF2B5EF4-FFF2-40B4-BE49-F238E27FC236}">
                <a16:creationId xmlns:a16="http://schemas.microsoft.com/office/drawing/2014/main" id="{04FD1F58-77B3-4176-A7EF-F3D8BD023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9161" y="1792361"/>
            <a:ext cx="3229610" cy="4842137"/>
          </a:xfrm>
          <a:custGeom>
            <a:avLst/>
            <a:gdLst>
              <a:gd name="connsiteX0" fmla="*/ 0 w 4457700"/>
              <a:gd name="connsiteY0" fmla="*/ 0 h 6858000"/>
              <a:gd name="connsiteX1" fmla="*/ 4457700 w 4457700"/>
              <a:gd name="connsiteY1" fmla="*/ 0 h 6858000"/>
              <a:gd name="connsiteX2" fmla="*/ 4457700 w 4457700"/>
              <a:gd name="connsiteY2" fmla="*/ 6858000 h 6858000"/>
              <a:gd name="connsiteX3" fmla="*/ 0 w 4457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7700" h="6858000">
                <a:moveTo>
                  <a:pt x="0" y="0"/>
                </a:moveTo>
                <a:lnTo>
                  <a:pt x="4457700" y="0"/>
                </a:lnTo>
                <a:lnTo>
                  <a:pt x="44577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29093" y="363598"/>
            <a:ext cx="8141701" cy="618630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</a:p>
          <a:p>
            <a:pPr algn="just" eaLnBrk="1" hangingPunct="1"/>
            <a:r>
              <a:rPr lang="en-US" sz="3600" b="1" dirty="0">
                <a:latin typeface="Times New Roman" pitchFamily="18" charset="0"/>
              </a:rPr>
              <a:t>	</a:t>
            </a:r>
            <a:r>
              <a:rPr lang="en-US" sz="3600" b="1" dirty="0" err="1">
                <a:latin typeface="Times New Roman" pitchFamily="18" charset="0"/>
              </a:rPr>
              <a:t>Điều</a:t>
            </a:r>
            <a:r>
              <a:rPr lang="en-US" sz="3600" b="1" dirty="0">
                <a:latin typeface="Times New Roman" pitchFamily="18" charset="0"/>
              </a:rPr>
              <a:t> 3, </a:t>
            </a:r>
            <a:r>
              <a:rPr lang="en-US" sz="3600" b="1" dirty="0" err="1">
                <a:latin typeface="Times New Roman" pitchFamily="18" charset="0"/>
              </a:rPr>
              <a:t>khoản</a:t>
            </a:r>
            <a:r>
              <a:rPr lang="en-US" sz="3600" b="1" dirty="0">
                <a:latin typeface="Times New Roman" pitchFamily="18" charset="0"/>
              </a:rPr>
              <a:t> 3</a:t>
            </a:r>
          </a:p>
          <a:p>
            <a:pPr algn="just" eaLnBrk="1" hangingPunct="1"/>
            <a:r>
              <a:rPr lang="en-US" sz="3600" b="1" dirty="0">
                <a:latin typeface="Times New Roman" pitchFamily="18" charset="0"/>
              </a:rPr>
              <a:t>	</a:t>
            </a:r>
            <a:r>
              <a:rPr lang="en-US" sz="3600" b="1" i="1" dirty="0">
                <a:latin typeface="Times New Roman" pitchFamily="18" charset="0"/>
              </a:rPr>
              <a:t>“</a:t>
            </a:r>
            <a:r>
              <a:rPr lang="en-US" sz="3600" b="1" dirty="0" err="1">
                <a:latin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bảo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vệ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trường</a:t>
            </a:r>
            <a:r>
              <a:rPr lang="en-US" sz="3600" b="1" i="1" dirty="0">
                <a:latin typeface="Times New Roman" pitchFamily="18" charset="0"/>
              </a:rPr>
              <a:t>”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giữ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trường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lành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sạch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đẹp</a:t>
            </a:r>
            <a:r>
              <a:rPr lang="en-US" sz="3600" b="1" dirty="0">
                <a:latin typeface="Times New Roman" pitchFamily="18" charset="0"/>
              </a:rPr>
              <a:t> ; </a:t>
            </a:r>
            <a:r>
              <a:rPr lang="en-US" sz="3600" b="1" dirty="0" err="1">
                <a:latin typeface="Times New Roman" pitchFamily="18" charset="0"/>
              </a:rPr>
              <a:t>phòng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ngừa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hạn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chế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tác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xấu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đối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với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trường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ứng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phó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cố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trường</a:t>
            </a:r>
            <a:r>
              <a:rPr lang="en-US" sz="3600" b="1" dirty="0">
                <a:latin typeface="Times New Roman" pitchFamily="18" charset="0"/>
              </a:rPr>
              <a:t> ; </a:t>
            </a:r>
            <a:r>
              <a:rPr lang="en-US" sz="3600" b="1" dirty="0" err="1">
                <a:latin typeface="Times New Roman" pitchFamily="18" charset="0"/>
              </a:rPr>
              <a:t>khắc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phục</a:t>
            </a:r>
            <a:r>
              <a:rPr lang="en-US" sz="3600" b="1" dirty="0">
                <a:latin typeface="Times New Roman" pitchFamily="18" charset="0"/>
              </a:rPr>
              <a:t> ô </a:t>
            </a:r>
            <a:r>
              <a:rPr lang="en-US" sz="3600" b="1" dirty="0" err="1">
                <a:latin typeface="Times New Roman" pitchFamily="18" charset="0"/>
              </a:rPr>
              <a:t>nhiễm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suy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thoái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phục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hồi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cải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thiện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trường</a:t>
            </a:r>
            <a:r>
              <a:rPr lang="en-US" sz="3600" b="1" dirty="0">
                <a:latin typeface="Times New Roman" pitchFamily="18" charset="0"/>
              </a:rPr>
              <a:t> ; </a:t>
            </a:r>
            <a:r>
              <a:rPr lang="en-US" sz="3600" b="1" dirty="0" err="1">
                <a:latin typeface="Times New Roman" pitchFamily="18" charset="0"/>
              </a:rPr>
              <a:t>khai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thác</a:t>
            </a:r>
            <a:r>
              <a:rPr lang="en-US" sz="3600" b="1" dirty="0">
                <a:latin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</a:rPr>
              <a:t>sử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hợp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lí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tiết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kiệm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tài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nguyên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thiên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nhiên</a:t>
            </a:r>
            <a:r>
              <a:rPr lang="en-US" sz="3600" b="1" dirty="0">
                <a:latin typeface="Times New Roman" pitchFamily="18" charset="0"/>
              </a:rPr>
              <a:t> ; </a:t>
            </a:r>
            <a:r>
              <a:rPr lang="en-US" sz="3600" b="1" dirty="0" err="1">
                <a:latin typeface="Times New Roman" pitchFamily="18" charset="0"/>
              </a:rPr>
              <a:t>bảo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vệ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đa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dạng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54" y="2590800"/>
            <a:ext cx="4427718" cy="442771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55949" y="368483"/>
            <a:ext cx="7503054" cy="31337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cố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tượng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bất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hay,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xảy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quá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trình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9" name="Oval 18"/>
          <p:cNvSpPr/>
          <p:nvPr/>
        </p:nvSpPr>
        <p:spPr>
          <a:xfrm>
            <a:off x="555949" y="3775795"/>
            <a:ext cx="7503054" cy="232475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Suy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thoái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chiều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hướng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giảm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sút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tồi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tệ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</a:rPr>
              <a:t>hơn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984A3569-DC2B-4860-B4DB-BBEAC1D097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3" t="35566" r="2665" b="34101"/>
          <a:stretch/>
        </p:blipFill>
        <p:spPr>
          <a:xfrm>
            <a:off x="7751452" y="2456597"/>
            <a:ext cx="4440547" cy="4523524"/>
          </a:xfrm>
          <a:prstGeom prst="rect">
            <a:avLst/>
          </a:prstGeom>
        </p:spPr>
      </p:pic>
      <p:sp>
        <p:nvSpPr>
          <p:cNvPr id="32" name="Cloud 31"/>
          <p:cNvSpPr/>
          <p:nvPr/>
        </p:nvSpPr>
        <p:spPr>
          <a:xfrm>
            <a:off x="242370" y="177419"/>
            <a:ext cx="7902061" cy="2320119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Điều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3,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khoản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3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Luật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Bảo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vệ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môi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nội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dung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3" name="Down Arrow 32"/>
          <p:cNvSpPr/>
          <p:nvPr/>
        </p:nvSpPr>
        <p:spPr>
          <a:xfrm>
            <a:off x="3825780" y="2497538"/>
            <a:ext cx="367621" cy="79446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ounded Rectangle 33"/>
          <p:cNvSpPr/>
          <p:nvPr/>
        </p:nvSpPr>
        <p:spPr>
          <a:xfrm>
            <a:off x="635350" y="3264706"/>
            <a:ext cx="7116102" cy="290408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Điều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3,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khoản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3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trong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Luật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Bảo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vệ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môi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trường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nói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về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hoạt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động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bảo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vệ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môi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trường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giải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thích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thế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nào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bảo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vệ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môi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1D0DE9"/>
                </a:solidFill>
                <a:latin typeface="Times New Roman" pitchFamily="18" charset="0"/>
              </a:rPr>
              <a:t>trường</a:t>
            </a:r>
            <a:r>
              <a:rPr lang="en-US" sz="3600" dirty="0">
                <a:solidFill>
                  <a:srgbClr val="1D0DE9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8777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Callout 9">
            <a:extLst>
              <a:ext uri="{FF2B5EF4-FFF2-40B4-BE49-F238E27FC236}">
                <a16:creationId xmlns:a16="http://schemas.microsoft.com/office/drawing/2014/main" id="{7858BD60-6905-42A6-8481-4C21CBF4C070}"/>
              </a:ext>
            </a:extLst>
          </p:cNvPr>
          <p:cNvSpPr/>
          <p:nvPr/>
        </p:nvSpPr>
        <p:spPr>
          <a:xfrm flipH="1">
            <a:off x="6350244" y="190517"/>
            <a:ext cx="5623256" cy="2227703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4376" y="1506528"/>
            <a:ext cx="137426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E6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cố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9736" y="2418220"/>
            <a:ext cx="215634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BDD7EE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thoái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7708" y="3782731"/>
            <a:ext cx="215634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54376" y="1506527"/>
            <a:ext cx="37276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3898" y="2418220"/>
            <a:ext cx="9821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oai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8322" y="3783636"/>
            <a:ext cx="21563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ải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EAC719-39CE-4663-91C0-020B0BEFF885}"/>
              </a:ext>
            </a:extLst>
          </p:cNvPr>
          <p:cNvSpPr txBox="1"/>
          <p:nvPr/>
        </p:nvSpPr>
        <p:spPr>
          <a:xfrm>
            <a:off x="-39105" y="334424"/>
            <a:ext cx="642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84A627"/>
                </a:solidFill>
                <a:latin typeface="UVN Thay Giao Nang" panose="02090805050506020203" pitchFamily="18" charset="0"/>
              </a:rPr>
              <a:t>Luyện viết từ khó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1991F210-E85E-49D6-94BE-28BC95BC2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6" b="68789"/>
          <a:stretch/>
        </p:blipFill>
        <p:spPr>
          <a:xfrm>
            <a:off x="-632977" y="2771480"/>
            <a:ext cx="3229686" cy="425035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8D29E6C1-9505-4BC2-815C-A7B5BAF3C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6" b="68789"/>
          <a:stretch/>
        </p:blipFill>
        <p:spPr>
          <a:xfrm flipH="1">
            <a:off x="8767695" y="2277996"/>
            <a:ext cx="3424305" cy="486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63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5CB030-F0A7-4D5F-ABED-A6B94A8FD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4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4460" y="1150119"/>
            <a:ext cx="8312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…..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87355" y="3125337"/>
            <a:ext cx="1119116" cy="3357350"/>
            <a:chOff x="627797" y="3125337"/>
            <a:chExt cx="1119116" cy="335735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27797" y="3125337"/>
              <a:ext cx="11191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746913" y="3125337"/>
              <a:ext cx="0" cy="33573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74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116</TotalTime>
  <Words>577</Words>
  <Application>Microsoft Office PowerPoint</Application>
  <PresentationFormat>Widescreen</PresentationFormat>
  <Paragraphs>81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等线 Light</vt:lpstr>
      <vt:lpstr>Arial</vt:lpstr>
      <vt:lpstr>Times New Roman</vt:lpstr>
      <vt:lpstr>UVN Thay Giao Nang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9Slide</cp:lastModifiedBy>
  <cp:revision>19</cp:revision>
  <dcterms:created xsi:type="dcterms:W3CDTF">2020-03-03T00:35:12Z</dcterms:created>
  <dcterms:modified xsi:type="dcterms:W3CDTF">2021-11-15T14:45:31Z</dcterms:modified>
  <cp:category>9Slide.vn</cp:category>
</cp:coreProperties>
</file>